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406" r:id="rId3"/>
    <p:sldId id="405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73" r:id="rId3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20.02.2020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7200" dirty="0" smtClean="0"/>
              <a:t>Doc. JUDr. </a:t>
            </a:r>
            <a:r>
              <a:rPr lang="cs-CZ" sz="7200" dirty="0" smtClean="0"/>
              <a:t>Kateřina Ronovská, </a:t>
            </a:r>
            <a:r>
              <a:rPr lang="cs-CZ" sz="7200" dirty="0" smtClean="0"/>
              <a:t>Ph.D</a:t>
            </a:r>
            <a:r>
              <a:rPr lang="cs-CZ" sz="7200" dirty="0" smtClean="0"/>
              <a:t>.</a:t>
            </a:r>
          </a:p>
          <a:p>
            <a:pPr algn="ctr"/>
            <a:endParaRPr lang="cs-CZ" sz="7200" dirty="0" smtClean="0"/>
          </a:p>
          <a:p>
            <a:pPr algn="ctr"/>
            <a:endParaRPr lang="cs-CZ" sz="72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/>
              <a:t>Povaha norem soukromého práva</a:t>
            </a:r>
          </a:p>
          <a:p>
            <a:pPr algn="ctr"/>
            <a:r>
              <a:rPr lang="cs-CZ" sz="4000" dirty="0" smtClean="0"/>
              <a:t>Výklad a aplikace soukromoprávních předpisů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334070" y="4418762"/>
            <a:ext cx="7366992" cy="882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2400" kern="0" dirty="0" smtClean="0"/>
          </a:p>
          <a:p>
            <a:endParaRPr lang="cs-CZ" sz="2400" kern="0" dirty="0" smtClean="0"/>
          </a:p>
          <a:p>
            <a:endParaRPr lang="cs-CZ" sz="2400" kern="0" dirty="0" smtClean="0"/>
          </a:p>
          <a:p>
            <a:r>
              <a:rPr lang="cs-CZ" sz="7200" kern="0" dirty="0" smtClean="0"/>
              <a:t>Doc. JUDr. Filip </a:t>
            </a:r>
            <a:r>
              <a:rPr lang="cs-CZ" sz="7200" kern="0" dirty="0" err="1" smtClean="0"/>
              <a:t>Melzer</a:t>
            </a:r>
            <a:r>
              <a:rPr lang="cs-CZ" sz="7200" kern="0" dirty="0" smtClean="0"/>
              <a:t>, LL.M., Ph.D.</a:t>
            </a:r>
          </a:p>
          <a:p>
            <a:r>
              <a:rPr lang="cs-CZ" sz="7200" kern="0" dirty="0" err="1" smtClean="0"/>
              <a:t>PrF</a:t>
            </a:r>
            <a:r>
              <a:rPr lang="cs-CZ" sz="7200" kern="0" dirty="0" smtClean="0"/>
              <a:t> MU, Brno</a:t>
            </a:r>
          </a:p>
          <a:p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Zákonný zákaz odchýlení se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01AAC2-B11A-429F-83D1-EE36072270B4}" type="slidenum">
              <a:rPr lang="cs-CZ" altLang="cs-CZ" smtClean="0">
                <a:latin typeface="Verdana" pitchFamily="34" charset="0"/>
              </a:rPr>
              <a:pPr eaLnBrk="1" hangingPunct="1"/>
              <a:t>10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Zákaz odchýlení se </a:t>
            </a:r>
          </a:p>
          <a:p>
            <a:pPr lvl="1" eaLnBrk="1" hangingPunct="1"/>
            <a:r>
              <a:rPr lang="cs-CZ" altLang="cs-CZ" sz="2000" b="1" dirty="0" smtClean="0"/>
              <a:t>Přímý zákaz</a:t>
            </a:r>
            <a:r>
              <a:rPr lang="cs-CZ" altLang="cs-CZ" sz="2000" dirty="0" smtClean="0"/>
              <a:t>: např. § 145 odst. 1 NOZ: „Zakazuje se založit právnickou osobu, jejímž účelem je porušení práva nebo dosažení nějakého cíle nezákonným způsobem…“ Podobně § 1315. </a:t>
            </a:r>
          </a:p>
          <a:p>
            <a:pPr lvl="1" eaLnBrk="1" hangingPunct="1"/>
            <a:r>
              <a:rPr lang="cs-CZ" altLang="cs-CZ" sz="2000" b="1" dirty="0" smtClean="0"/>
              <a:t>Nepřímý zákaz</a:t>
            </a:r>
            <a:r>
              <a:rPr lang="cs-CZ" altLang="cs-CZ" sz="2000" dirty="0" smtClean="0"/>
              <a:t>: odchýlení se reprobuje tím, že je zákon prohlašuje za neplatné, případně za zdánlivé či že se k němu nepřihlíží. </a:t>
            </a:r>
          </a:p>
          <a:p>
            <a:pPr eaLnBrk="1" hangingPunct="1"/>
            <a:r>
              <a:rPr lang="cs-CZ" altLang="cs-CZ" sz="2000" dirty="0" smtClean="0"/>
              <a:t>Pozn.: § 1 odst. 2 část věty za středníkem </a:t>
            </a:r>
            <a:r>
              <a:rPr lang="cs-CZ" altLang="cs-CZ" sz="2000" b="1" dirty="0" smtClean="0"/>
              <a:t>neobsahuje taxativní výčet</a:t>
            </a:r>
            <a:r>
              <a:rPr lang="cs-CZ" altLang="cs-CZ" sz="2000" dirty="0" smtClean="0"/>
              <a:t> případů, kdy je zakázáno odchylné ujednání. </a:t>
            </a:r>
          </a:p>
        </p:txBody>
      </p:sp>
    </p:spTree>
    <p:extLst>
      <p:ext uri="{BB962C8B-B14F-4D97-AF65-F5344CB8AC3E}">
        <p14:creationId xmlns:p14="http://schemas.microsoft.com/office/powerpoint/2010/main" val="380813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82E361-2497-4EFC-B9A8-0617D9F4D04C}" type="slidenum">
              <a:rPr lang="cs-CZ" altLang="cs-CZ" smtClean="0">
                <a:latin typeface="Verdana" pitchFamily="34" charset="0"/>
              </a:rPr>
              <a:pPr eaLnBrk="1" hangingPunct="1"/>
              <a:t>11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/>
              <a:t>Pro nepřímý zákaz srov. zejména: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§ 580 odst. 1 NOZ: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AutoNum type="arabicParenBoth"/>
              <a:defRPr/>
            </a:pPr>
            <a:r>
              <a:rPr lang="en-US" sz="2400" dirty="0" err="1" smtClean="0"/>
              <a:t>Neplatné</a:t>
            </a:r>
            <a:r>
              <a:rPr lang="en-US" sz="2400" dirty="0" smtClean="0"/>
              <a:t> je </a:t>
            </a:r>
            <a:r>
              <a:rPr lang="en-US" sz="2400" dirty="0" err="1" smtClean="0"/>
              <a:t>právní</a:t>
            </a:r>
            <a:r>
              <a:rPr lang="en-US" sz="2400" dirty="0" smtClean="0"/>
              <a:t> </a:t>
            </a:r>
            <a:r>
              <a:rPr lang="en-US" sz="2400" dirty="0" err="1" smtClean="0"/>
              <a:t>jednání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se </a:t>
            </a:r>
            <a:r>
              <a:rPr lang="en-US" sz="2400" dirty="0" err="1" smtClean="0"/>
              <a:t>příčí</a:t>
            </a:r>
            <a:r>
              <a:rPr lang="en-US" sz="2400" dirty="0" smtClean="0"/>
              <a:t> </a:t>
            </a:r>
            <a:r>
              <a:rPr lang="en-US" sz="2400" dirty="0" err="1" smtClean="0"/>
              <a:t>dobrým</a:t>
            </a:r>
            <a:r>
              <a:rPr lang="en-US" sz="2400" dirty="0" smtClean="0"/>
              <a:t> </a:t>
            </a:r>
            <a:r>
              <a:rPr lang="en-US" sz="2400" dirty="0" err="1" smtClean="0"/>
              <a:t>mravům</a:t>
            </a:r>
            <a:r>
              <a:rPr lang="en-US" sz="2400" dirty="0" smtClean="0"/>
              <a:t>, </a:t>
            </a:r>
            <a:r>
              <a:rPr lang="en-US" sz="2400" dirty="0" err="1" smtClean="0"/>
              <a:t>jakož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právní</a:t>
            </a:r>
            <a:r>
              <a:rPr lang="en-US" sz="2400" dirty="0" smtClean="0"/>
              <a:t> </a:t>
            </a:r>
            <a:r>
              <a:rPr lang="en-US" sz="2400" dirty="0" err="1" smtClean="0"/>
              <a:t>jednání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odporuje</a:t>
            </a:r>
            <a:r>
              <a:rPr lang="en-US" sz="2400" dirty="0" smtClean="0"/>
              <a:t> </a:t>
            </a:r>
            <a:r>
              <a:rPr lang="en-US" sz="2400" dirty="0" err="1" smtClean="0"/>
              <a:t>zákonu</a:t>
            </a:r>
            <a:r>
              <a:rPr lang="en-US" sz="2400" dirty="0" smtClean="0"/>
              <a:t>, </a:t>
            </a:r>
            <a:r>
              <a:rPr lang="en-US" sz="2400" dirty="0" err="1" smtClean="0"/>
              <a:t>pokud</a:t>
            </a:r>
            <a:r>
              <a:rPr lang="en-US" sz="2400" dirty="0" smtClean="0"/>
              <a:t> to </a:t>
            </a:r>
            <a:r>
              <a:rPr lang="en-US" sz="2400" dirty="0" err="1" smtClean="0"/>
              <a:t>smysl</a:t>
            </a:r>
            <a:r>
              <a:rPr lang="en-US" sz="2400" dirty="0" smtClean="0"/>
              <a:t> a </a:t>
            </a:r>
            <a:r>
              <a:rPr lang="en-US" sz="2400" dirty="0" err="1" smtClean="0"/>
              <a:t>účel</a:t>
            </a:r>
            <a:r>
              <a:rPr lang="en-US" sz="2400" dirty="0" smtClean="0"/>
              <a:t> </a:t>
            </a:r>
            <a:r>
              <a:rPr lang="en-US" sz="2400" dirty="0" err="1" smtClean="0"/>
              <a:t>zákona</a:t>
            </a:r>
            <a:r>
              <a:rPr lang="en-US" sz="2400" dirty="0" smtClean="0"/>
              <a:t> </a:t>
            </a:r>
            <a:r>
              <a:rPr lang="en-US" sz="2400" dirty="0" err="1" smtClean="0"/>
              <a:t>vyžaduje</a:t>
            </a:r>
            <a:r>
              <a:rPr lang="en-US" sz="24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782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01625" y="1052736"/>
            <a:ext cx="8534400" cy="725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Kdy je odchýlení se od zákona v rozporu s jeho účelem (příklady)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102F6B-4F19-4964-8785-F31F3EE99B9B}" type="slidenum">
              <a:rPr lang="cs-CZ" altLang="cs-CZ" smtClean="0">
                <a:latin typeface="Verdana" pitchFamily="34" charset="0"/>
              </a:rPr>
              <a:pPr eaLnBrk="1" hangingPunct="1"/>
              <a:t>12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Ujednání nepřípustně zasahující do práv třetích osob (narušení principu rovnosti)</a:t>
            </a:r>
          </a:p>
          <a:p>
            <a:pPr lvl="1" eaLnBrk="1" hangingPunct="1"/>
            <a:r>
              <a:rPr lang="cs-CZ" altLang="cs-CZ" dirty="0" smtClean="0"/>
              <a:t>Zásadní </a:t>
            </a:r>
            <a:r>
              <a:rPr lang="cs-CZ" altLang="cs-CZ" dirty="0" err="1" smtClean="0"/>
              <a:t>kogentnost</a:t>
            </a:r>
            <a:r>
              <a:rPr lang="cs-CZ" altLang="cs-CZ" dirty="0" smtClean="0"/>
              <a:t> úpravy absolutních práv (ochrana osobnosti, absolutní majetková práva - § 978 NOZ)</a:t>
            </a:r>
          </a:p>
          <a:p>
            <a:pPr eaLnBrk="1" hangingPunct="1"/>
            <a:r>
              <a:rPr lang="cs-CZ" altLang="cs-CZ" sz="2200" dirty="0" smtClean="0"/>
              <a:t>Porušení ochrany slabší strany (relativní </a:t>
            </a:r>
            <a:r>
              <a:rPr lang="cs-CZ" altLang="cs-CZ" sz="2200" dirty="0" err="1" smtClean="0"/>
              <a:t>kogentnost</a:t>
            </a:r>
            <a:r>
              <a:rPr lang="cs-CZ" altLang="cs-CZ" sz="2200" dirty="0" smtClean="0"/>
              <a:t>)</a:t>
            </a:r>
          </a:p>
          <a:p>
            <a:pPr lvl="1" eaLnBrk="1" hangingPunct="1"/>
            <a:r>
              <a:rPr lang="cs-CZ" altLang="cs-CZ" dirty="0" smtClean="0"/>
              <a:t>Nájem bytu (§ 2239 NOZ)</a:t>
            </a:r>
          </a:p>
          <a:p>
            <a:pPr lvl="1" eaLnBrk="1" hangingPunct="1"/>
            <a:r>
              <a:rPr lang="cs-CZ" altLang="cs-CZ" dirty="0" smtClean="0"/>
              <a:t>Ochrana spotřebitele (§ 1812 odst. 2 NOZ)</a:t>
            </a:r>
          </a:p>
          <a:p>
            <a:pPr lvl="1" eaLnBrk="1" hangingPunct="1"/>
            <a:r>
              <a:rPr lang="cs-CZ" altLang="cs-CZ" dirty="0" smtClean="0"/>
              <a:t>Ochrana zaměstnance (ale: § 1a ZP)</a:t>
            </a:r>
          </a:p>
          <a:p>
            <a:pPr eaLnBrk="1" hangingPunct="1"/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64979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Veřejný pořádek 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B28C5D-0506-487A-A721-58CC3C836499}" type="slidenum">
              <a:rPr lang="cs-CZ" altLang="cs-CZ" smtClean="0">
                <a:latin typeface="Verdana" pitchFamily="34" charset="0"/>
              </a:rPr>
              <a:pPr eaLnBrk="1" hangingPunct="1"/>
              <a:t>13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Zahrnuje pravidla, na nichž leží právní základy společenského řádu zdejší společnosti (DZ, s. 610)</a:t>
            </a:r>
          </a:p>
          <a:p>
            <a:pPr eaLnBrk="1" hangingPunct="1"/>
            <a:r>
              <a:rPr lang="cs-CZ" altLang="cs-CZ" sz="2000" dirty="0" smtClean="0"/>
              <a:t>Jinými slovy zahrnuje </a:t>
            </a:r>
            <a:r>
              <a:rPr lang="cs-CZ" altLang="cs-CZ" sz="2000" b="1" dirty="0" smtClean="0"/>
              <a:t>pravidla, na jejichž dodržení je třeba v naší společnosti bez výhrady trvat.</a:t>
            </a:r>
          </a:p>
          <a:p>
            <a:pPr eaLnBrk="1" hangingPunct="1"/>
            <a:r>
              <a:rPr lang="cs-CZ" altLang="cs-CZ" sz="2000" dirty="0" smtClean="0"/>
              <a:t>Souhrnný pojem pro hodnotové a strukturální principy, které jsou vlastní celému právu.</a:t>
            </a:r>
          </a:p>
          <a:p>
            <a:pPr eaLnBrk="1" hangingPunct="1"/>
            <a:r>
              <a:rPr lang="cs-CZ" altLang="cs-CZ" sz="2000" dirty="0" smtClean="0"/>
              <a:t>Může se překrývat s pravidly, která též odpovídají dobrým mravům atd. </a:t>
            </a:r>
          </a:p>
          <a:p>
            <a:pPr eaLnBrk="1" hangingPunct="1"/>
            <a:r>
              <a:rPr lang="cs-CZ" altLang="cs-CZ" sz="2000" dirty="0" smtClean="0"/>
              <a:t>Význam pro určení absolutní neplatnosti (§ 588 NOZ) 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Je třeba rozlišovat od pojmu </a:t>
            </a:r>
            <a:r>
              <a:rPr lang="cs-CZ" altLang="cs-CZ" sz="2000" i="1" dirty="0" err="1" smtClean="0"/>
              <a:t>ordre</a:t>
            </a:r>
            <a:r>
              <a:rPr lang="cs-CZ" altLang="cs-CZ" sz="2000" i="1" dirty="0" smtClean="0"/>
              <a:t> public </a:t>
            </a:r>
            <a:r>
              <a:rPr lang="cs-CZ" altLang="cs-CZ" sz="2000" dirty="0" smtClean="0"/>
              <a:t>MPS</a:t>
            </a:r>
          </a:p>
          <a:p>
            <a:pPr eaLnBrk="1" hangingPunct="1"/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074788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Zvláštní úprava zákoníku práce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cs-CZ" altLang="cs-CZ" sz="2000" smtClean="0"/>
              <a:t>§ 1a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b="1" smtClean="0"/>
              <a:t> </a:t>
            </a:r>
            <a:r>
              <a:rPr lang="cs-CZ" altLang="cs-CZ" sz="2000" smtClean="0"/>
              <a:t>(1) </a:t>
            </a:r>
            <a:r>
              <a:rPr lang="cs-CZ" altLang="cs-CZ" sz="2000" b="1" smtClean="0"/>
              <a:t>Smysl a účel </a:t>
            </a:r>
            <a:r>
              <a:rPr lang="cs-CZ" altLang="cs-CZ" sz="2000" smtClean="0"/>
              <a:t>ustanovení tohoto zákona vyjadřují i základní zásady pracovněprávních vztahů, jimiž jsou zejména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a) zvláštní zákonná ochrana postavení zaměstnance,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b) uspokojivé a bezpečné podmínky pro výkon práce,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c) spravedlivé odměňování zaměstnance,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d) řádný výkon práce zaměstnancem v souladu s oprávněnými zájmy zaměstnavatele,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e) rovné zacházení se zaměstnanci a zákaz jejich diskriminace.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(2) Zásady zvláštní zákonné ochrany postavení zaměstnance, uspokojivých a bezpečných pracovních podmínek pro výkon práce, rovného zacházení se zaměstnanci a zákazu jejich diskriminace vyjadřují hodnoty, které chrání </a:t>
            </a:r>
            <a:r>
              <a:rPr lang="cs-CZ" altLang="cs-CZ" sz="2000" b="1" smtClean="0"/>
              <a:t>veřejný pořádek</a:t>
            </a:r>
            <a:r>
              <a:rPr lang="cs-CZ" altLang="cs-CZ" sz="2000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572565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Povaha norem NOZ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4238" cy="514218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 norem NOZ se nelze odchýlit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dobrých mravů (§ 1 odst. 2)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Určitá </a:t>
            </a:r>
            <a:r>
              <a:rPr lang="cs-CZ" b="1" dirty="0" smtClean="0"/>
              <a:t>norma představuje ochranu dobrých mravů </a:t>
            </a:r>
            <a:r>
              <a:rPr lang="cs-CZ" dirty="0" smtClean="0"/>
              <a:t>(§ 1796 – lichva) – vůbec se nelze odchýlit 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Od žádné normy se nelze odchýlit </a:t>
            </a:r>
            <a:r>
              <a:rPr lang="cs-CZ" b="1" dirty="0" smtClean="0"/>
              <a:t>způsobem, který narušuje dobré mravy</a:t>
            </a:r>
            <a:r>
              <a:rPr lang="cs-CZ" dirty="0" smtClean="0"/>
              <a:t> (obecně se odchýlit lze, avšak nikoli takto)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veřejné pořádku (§ 1 odst. 2)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Obdobně jako u dobrých mravů 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Např. ochrana třetích osob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slabší strany (§ 1 odst. 2, ve spojení s § 580 odst. 1)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Právní norma má zvláštní smysl a účel, který vylučuje, aby se strany od ní odchýlily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76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doplnění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Melzer/</a:t>
            </a:r>
            <a:r>
              <a:rPr lang="cs-CZ" dirty="0" err="1" smtClean="0"/>
              <a:t>Tégl</a:t>
            </a:r>
            <a:r>
              <a:rPr lang="cs-CZ" dirty="0" smtClean="0"/>
              <a:t>, komentář k § 1, s. 44 – 66</a:t>
            </a:r>
          </a:p>
          <a:p>
            <a:r>
              <a:rPr lang="cs-CZ" smtClean="0"/>
              <a:t>Eliáš, K. K</a:t>
            </a:r>
            <a:r>
              <a:rPr lang="cs-CZ" dirty="0"/>
              <a:t> pojetí dispozitivního práva v občanském zákoníku. In XXIII. Karlovarské právnické dny. Praha: </a:t>
            </a:r>
            <a:r>
              <a:rPr lang="cs-CZ" dirty="0" err="1"/>
              <a:t>Leges</a:t>
            </a:r>
            <a:r>
              <a:rPr lang="cs-CZ" dirty="0"/>
              <a:t>, 2015, s. </a:t>
            </a:r>
            <a:r>
              <a:rPr lang="cs-CZ" dirty="0" smtClean="0"/>
              <a:t>55 – 84.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16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0162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/>
              <a:t>Filip Melzer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II. Výklad a dotváření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750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příkladů úvodem</a:t>
            </a:r>
            <a:endParaRPr lang="cs-CZ" dirty="0"/>
          </a:p>
        </p:txBody>
      </p:sp>
      <p:sp>
        <p:nvSpPr>
          <p:cNvPr id="6147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200" dirty="0" smtClean="0"/>
              <a:t>§ 2006: „Stane-li se dluh po vzniku závazku nesplnitelným, zaniká závazek pro nemožnost plnění. Plnění není nemožné, lze-li dluh splnit za ztížených podmínek, s většími náklady, s pomocí jiné osoby nebo až po určené době.“</a:t>
            </a:r>
          </a:p>
          <a:p>
            <a:endParaRPr lang="cs-CZ" altLang="cs-CZ" sz="2200" dirty="0" smtClean="0"/>
          </a:p>
        </p:txBody>
      </p:sp>
      <p:sp>
        <p:nvSpPr>
          <p:cNvPr id="6148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Zahrnuje pojem nemožnosti plnění ve smyslu § 2006 i tzv. subjektivní nemožnost plnění?</a:t>
            </a:r>
          </a:p>
        </p:txBody>
      </p:sp>
    </p:spTree>
    <p:extLst>
      <p:ext uri="{BB962C8B-B14F-4D97-AF65-F5344CB8AC3E}">
        <p14:creationId xmlns:p14="http://schemas.microsoft.com/office/powerpoint/2010/main" val="7620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9377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dirty="0"/>
              <a:t>§ 3028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(3) Není-li dále stanoveno jinak, řídí se jiné právní poměry vzniklé přede dnem nabytí účinnosti tohoto zákona, jakož i práva a povinnosti z nich vzniklé, včetně práv a povinností z porušení smluv uzavřených přede dnem nabytí účinnosti tohoto zákona, dosavadními právními předpisy. To nebrání ujednání stran, že se tato jejich práva a povinnosti budou řídit tímto zákonem ode dne nabytí jeho účinnosti.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Oferta v roce 2013</a:t>
            </a:r>
          </a:p>
          <a:p>
            <a:r>
              <a:rPr lang="cs-CZ" dirty="0" smtClean="0"/>
              <a:t>Akceptace v roce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3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Povaha norem soukromého práva</a:t>
            </a:r>
          </a:p>
          <a:p>
            <a:r>
              <a:rPr lang="cs-CZ" dirty="0" smtClean="0"/>
              <a:t>Výklad a aplikace předpisů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83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/>
              <a:t>Odvolání daru pro nevděk</a:t>
            </a:r>
          </a:p>
          <a:p>
            <a:pPr marL="0" indent="0" algn="ctr">
              <a:buNone/>
            </a:pPr>
            <a:r>
              <a:rPr lang="cs-CZ" dirty="0" smtClean="0"/>
              <a:t>§ </a:t>
            </a:r>
            <a:r>
              <a:rPr lang="cs-CZ" dirty="0"/>
              <a:t>2072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(1) Ublížil-li obdarovaný dárci úmyslně nebo z hrubé nedbalosti tak, že zjevně porušil dobré mravy, může dárce, neprominul-li to obdarovanému, od darovací smlouvy pro jeho nevděk odstoupit. Byl-li dar již odevzdán, má dárce právo požadovat vydání celého daru, a není-li to možné, zaplacení jeho obvyklé ceny.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Odůvodňují-li to okolnosti, považuje se za nevděk vůči dárci také zjevné porušení dobrých mravů vůči osobě </a:t>
            </a:r>
            <a:r>
              <a:rPr lang="cs-CZ" b="1" i="1" u="sng" dirty="0"/>
              <a:t>obdarovanému</a:t>
            </a:r>
            <a:r>
              <a:rPr lang="cs-CZ" dirty="0"/>
              <a:t> blízké.</a:t>
            </a:r>
          </a:p>
        </p:txBody>
      </p:sp>
    </p:spTree>
    <p:extLst>
      <p:ext uri="{BB962C8B-B14F-4D97-AF65-F5344CB8AC3E}">
        <p14:creationId xmlns:p14="http://schemas.microsoft.com/office/powerpoint/2010/main" val="1465728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§ 3079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(1) Právo na náhradu škody vzniklé porušením povinnosti stanovené právními předpisy, k němuž došlo přede dnem nabytí účinnosti tohoto zákona, se posuzuje podle dosavadních právních předpisů.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Případy objektivní odpovědnosti, které nepředpokládají protiprávnost?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12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Problém subsumpce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eaLnBrk="1" hangingPunct="1"/>
            <a:r>
              <a:rPr lang="cs-CZ" altLang="cs-CZ" sz="2500" dirty="0"/>
              <a:t>Vychází z logického pravidla, podle kterého to, co platí o každém prvku určité množiny, platí i o specificky o kterémkoli z nich.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O každém prvku množiny P platí, že je-li p, má být q.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Je dáno p1, které je prvkem P,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Z toho vyplývá závěr: má být q. </a:t>
            </a:r>
          </a:p>
          <a:p>
            <a:pPr eaLnBrk="1" hangingPunct="1"/>
            <a:r>
              <a:rPr lang="cs-CZ" altLang="cs-CZ" sz="2500" dirty="0"/>
              <a:t>Knapp, V.: Teorie práva, Praha 1995, </a:t>
            </a:r>
            <a:r>
              <a:rPr lang="cs-CZ" altLang="cs-CZ" sz="2500" dirty="0" err="1"/>
              <a:t>m.č</a:t>
            </a:r>
            <a:r>
              <a:rPr lang="cs-CZ" altLang="cs-CZ" sz="2500" dirty="0"/>
              <a:t>. 449n.</a:t>
            </a:r>
          </a:p>
          <a:p>
            <a:pPr eaLnBrk="1" hangingPunct="1"/>
            <a:r>
              <a:rPr lang="cs-CZ" altLang="cs-CZ" sz="2500" dirty="0"/>
              <a:t>Aplikace obecné právní úpravy na konkrétní skutkový stav</a:t>
            </a:r>
          </a:p>
        </p:txBody>
      </p:sp>
    </p:spTree>
    <p:extLst>
      <p:ext uri="{BB962C8B-B14F-4D97-AF65-F5344CB8AC3E}">
        <p14:creationId xmlns:p14="http://schemas.microsoft.com/office/powerpoint/2010/main" val="2399852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Základní příčiny právních problémů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3600" dirty="0"/>
              <a:t>Neurčitost, nejasnost jazyka</a:t>
            </a:r>
          </a:p>
          <a:p>
            <a:pPr eaLnBrk="1" hangingPunct="1"/>
            <a:r>
              <a:rPr lang="cs-CZ" altLang="cs-CZ" sz="3600" dirty="0"/>
              <a:t>Rozpory v právním řádu</a:t>
            </a:r>
          </a:p>
          <a:p>
            <a:pPr lvl="1" eaLnBrk="1" hangingPunct="1"/>
            <a:r>
              <a:rPr lang="cs-CZ" altLang="cs-CZ" sz="3200" dirty="0">
                <a:solidFill>
                  <a:schemeClr val="tx1"/>
                </a:solidFill>
              </a:rPr>
              <a:t>Logické rozpory</a:t>
            </a:r>
          </a:p>
          <a:p>
            <a:pPr lvl="1" eaLnBrk="1" hangingPunct="1"/>
            <a:r>
              <a:rPr lang="cs-CZ" altLang="cs-CZ" sz="3200" dirty="0">
                <a:solidFill>
                  <a:schemeClr val="tx1"/>
                </a:solidFill>
              </a:rPr>
              <a:t>Hodnotové rozpory </a:t>
            </a:r>
          </a:p>
          <a:p>
            <a:pPr eaLnBrk="1" hangingPunct="1"/>
            <a:r>
              <a:rPr lang="cs-CZ" altLang="cs-CZ" sz="3600" dirty="0"/>
              <a:t>Obsahově neurčité právní principy </a:t>
            </a:r>
          </a:p>
          <a:p>
            <a:pPr eaLnBrk="1" hangingPunct="1"/>
            <a:r>
              <a:rPr lang="cs-CZ" altLang="cs-CZ" sz="3600" dirty="0"/>
              <a:t>Možnost diskrece orgánu aplikujícího právo</a:t>
            </a:r>
          </a:p>
        </p:txBody>
      </p:sp>
    </p:spTree>
    <p:extLst>
      <p:ext uri="{BB962C8B-B14F-4D97-AF65-F5344CB8AC3E}">
        <p14:creationId xmlns:p14="http://schemas.microsoft.com/office/powerpoint/2010/main" val="39653167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252" y="692696"/>
            <a:ext cx="8086635" cy="647700"/>
          </a:xfrm>
        </p:spPr>
        <p:txBody>
          <a:bodyPr/>
          <a:lstStyle/>
          <a:p>
            <a:r>
              <a:rPr lang="cs-CZ" dirty="0" smtClean="0"/>
              <a:t>Výkladový cíl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8726" y="1628800"/>
            <a:ext cx="8503920" cy="49982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Při výkladu hledáme: </a:t>
            </a:r>
            <a:endParaRPr lang="cs-CZ" dirty="0"/>
          </a:p>
          <a:p>
            <a:r>
              <a:rPr lang="cs-CZ" dirty="0" smtClean="0"/>
              <a:t>Skutečnou vůli zákonodárce </a:t>
            </a:r>
          </a:p>
          <a:p>
            <a:pPr lvl="1"/>
            <a:r>
              <a:rPr lang="cs-CZ" dirty="0" smtClean="0"/>
              <a:t>Subjektivní hledisko </a:t>
            </a:r>
          </a:p>
          <a:p>
            <a:pPr lvl="1"/>
            <a:r>
              <a:rPr lang="cs-CZ" dirty="0" smtClean="0"/>
              <a:t>Např. důvodová zpráva, stenografické záznamy z projednávání Parlamentu. </a:t>
            </a:r>
          </a:p>
          <a:p>
            <a:pPr lvl="1"/>
            <a:endParaRPr lang="cs-CZ" dirty="0"/>
          </a:p>
          <a:p>
            <a:r>
              <a:rPr lang="cs-CZ" dirty="0" smtClean="0"/>
              <a:t>Jak se význam předmětu interpretace jeví adresátům</a:t>
            </a:r>
          </a:p>
          <a:p>
            <a:pPr lvl="1"/>
            <a:r>
              <a:rPr lang="cs-CZ" dirty="0" smtClean="0"/>
              <a:t>Objektivní hledisko</a:t>
            </a:r>
          </a:p>
          <a:p>
            <a:pPr lvl="1"/>
            <a:r>
              <a:rPr lang="cs-CZ" dirty="0" smtClean="0"/>
              <a:t>Při hledání této „objektivní vůle zákonodárce“ vycházíme z vnitřního a vnějšího systému práva, zejména z předpokladu, že zákonodárce vytvářel </a:t>
            </a:r>
            <a:r>
              <a:rPr lang="cs-CZ" b="1" dirty="0" smtClean="0"/>
              <a:t>bezrozporný systém </a:t>
            </a:r>
          </a:p>
          <a:p>
            <a:pPr lvl="1"/>
            <a:r>
              <a:rPr lang="cs-CZ" dirty="0" smtClean="0"/>
              <a:t>Objektivní výklad je prioritní!</a:t>
            </a:r>
          </a:p>
          <a:p>
            <a:pPr lvl="1"/>
            <a:r>
              <a:rPr lang="cs-CZ" dirty="0" smtClean="0"/>
              <a:t>„zákon je moudřejší než zákonodárce“ (</a:t>
            </a:r>
            <a:r>
              <a:rPr lang="cs-CZ" dirty="0" err="1" smtClean="0"/>
              <a:t>Thöl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Zohlednění vnitřního a vnějšího systému práva </a:t>
            </a:r>
          </a:p>
          <a:p>
            <a:pPr marL="78867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570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objektivního výkladu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Jazykový (gramatický) výklad </a:t>
            </a:r>
          </a:p>
          <a:p>
            <a:pPr lvl="1"/>
            <a:r>
              <a:rPr lang="cs-CZ" sz="2800" dirty="0" smtClean="0"/>
              <a:t>Zohledňujeme jazykový význam zákonodárcem užitých termínů </a:t>
            </a:r>
          </a:p>
          <a:p>
            <a:pPr lvl="1"/>
            <a:r>
              <a:rPr lang="cs-CZ" sz="2800" dirty="0" smtClean="0"/>
              <a:t>Obecný význam </a:t>
            </a:r>
          </a:p>
          <a:p>
            <a:pPr lvl="1"/>
            <a:r>
              <a:rPr lang="cs-CZ" sz="2800" dirty="0" smtClean="0"/>
              <a:t>Tzv. legální definice</a:t>
            </a:r>
          </a:p>
          <a:p>
            <a:pPr lvl="2"/>
            <a:r>
              <a:rPr lang="cs-CZ" sz="2800" dirty="0" smtClean="0"/>
              <a:t>§ 2894 odst. </a:t>
            </a:r>
            <a:r>
              <a:rPr lang="cs-CZ" sz="2800" dirty="0"/>
              <a:t>1</a:t>
            </a:r>
            <a:r>
              <a:rPr lang="cs-CZ" sz="2800" dirty="0" smtClean="0"/>
              <a:t>: </a:t>
            </a:r>
            <a:r>
              <a:rPr lang="cs-CZ" sz="2800" dirty="0"/>
              <a:t>(1) Povinnost nahradit jinému újmu zahrnuje vždy povinnost k náhradě újmy na jmění (škody).</a:t>
            </a:r>
          </a:p>
          <a:p>
            <a:pPr marL="274320" lvl="1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2400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Srov. OZ: </a:t>
            </a:r>
            <a:r>
              <a:rPr lang="cs-CZ" dirty="0" smtClean="0"/>
              <a:t>	</a:t>
            </a:r>
            <a:endParaRPr lang="cs-CZ" dirty="0"/>
          </a:p>
          <a:p>
            <a:pPr lvl="1"/>
            <a:r>
              <a:rPr lang="cs-CZ" dirty="0" smtClean="0"/>
              <a:t>Má </a:t>
            </a:r>
            <a:r>
              <a:rPr lang="cs-CZ" dirty="0"/>
              <a:t>se za to</a:t>
            </a:r>
          </a:p>
          <a:p>
            <a:pPr lvl="1"/>
            <a:r>
              <a:rPr lang="cs-CZ" dirty="0"/>
              <a:t>Platí, že </a:t>
            </a:r>
          </a:p>
          <a:p>
            <a:pPr lvl="1"/>
            <a:r>
              <a:rPr lang="cs-CZ" dirty="0"/>
              <a:t>Považuje se za, hledí se 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858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(Formálně) systematický výklad </a:t>
            </a:r>
          </a:p>
          <a:p>
            <a:pPr lvl="1"/>
            <a:r>
              <a:rPr lang="cs-CZ" dirty="0" smtClean="0"/>
              <a:t>Systém práva X systém zákonodárství </a:t>
            </a:r>
          </a:p>
          <a:p>
            <a:pPr lvl="1"/>
            <a:r>
              <a:rPr lang="cs-CZ" dirty="0" smtClean="0"/>
              <a:t>Začlenění interpretovaného ustanovení do systému zákona, nebo i systému zákonodárství </a:t>
            </a:r>
          </a:p>
          <a:p>
            <a:pPr lvl="1"/>
            <a:r>
              <a:rPr lang="cs-CZ" dirty="0" smtClean="0"/>
              <a:t>Zohlednění návaznosti jednotlivých ustanovení </a:t>
            </a:r>
          </a:p>
          <a:p>
            <a:pPr lvl="2"/>
            <a:r>
              <a:rPr lang="cs-CZ" dirty="0" smtClean="0"/>
              <a:t>Na co se vztahuje § 1130?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61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r>
              <a:rPr lang="cs-CZ" b="1" dirty="0" smtClean="0"/>
              <a:t>Objektivně teleologický výklad </a:t>
            </a:r>
          </a:p>
          <a:p>
            <a:pPr lvl="1"/>
            <a:r>
              <a:rPr lang="cs-CZ" dirty="0" smtClean="0"/>
              <a:t>Zohlednění vnitřního systému práva </a:t>
            </a:r>
          </a:p>
          <a:p>
            <a:pPr lvl="1"/>
            <a:r>
              <a:rPr lang="cs-CZ" dirty="0" smtClean="0"/>
              <a:t>Soulad s právem vyšší právní síly </a:t>
            </a:r>
          </a:p>
          <a:p>
            <a:pPr lvl="2"/>
            <a:r>
              <a:rPr lang="cs-CZ" dirty="0" err="1" smtClean="0"/>
              <a:t>Ústavněkonformní</a:t>
            </a:r>
            <a:r>
              <a:rPr lang="cs-CZ" dirty="0"/>
              <a:t> </a:t>
            </a:r>
            <a:r>
              <a:rPr lang="cs-CZ" dirty="0" smtClean="0"/>
              <a:t>výklad [(§ 1377 odst. 3 písm. b)] </a:t>
            </a:r>
            <a:r>
              <a:rPr lang="cs-CZ" dirty="0" err="1" smtClean="0"/>
              <a:t>Eurokonformní</a:t>
            </a:r>
            <a:r>
              <a:rPr lang="cs-CZ" dirty="0" smtClean="0"/>
              <a:t> výklad </a:t>
            </a:r>
          </a:p>
          <a:p>
            <a:pPr lvl="1"/>
            <a:r>
              <a:rPr lang="cs-CZ" dirty="0" smtClean="0"/>
              <a:t>Zamezení vzniku hodnotových rozporů </a:t>
            </a:r>
          </a:p>
          <a:p>
            <a:pPr lvl="2"/>
            <a:r>
              <a:rPr lang="cs-CZ" dirty="0" smtClean="0"/>
              <a:t>Argumenty a </a:t>
            </a:r>
            <a:r>
              <a:rPr lang="cs-CZ" dirty="0" err="1" smtClean="0"/>
              <a:t>fortiori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A </a:t>
            </a:r>
            <a:r>
              <a:rPr lang="cs-CZ" dirty="0" err="1" smtClean="0"/>
              <a:t>minori</a:t>
            </a:r>
            <a:r>
              <a:rPr lang="cs-CZ" dirty="0" smtClean="0"/>
              <a:t> ad </a:t>
            </a:r>
            <a:r>
              <a:rPr lang="cs-CZ" dirty="0" err="1" smtClean="0"/>
              <a:t>maius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A </a:t>
            </a:r>
            <a:r>
              <a:rPr lang="cs-CZ" dirty="0" err="1" smtClean="0"/>
              <a:t>maiori</a:t>
            </a:r>
            <a:r>
              <a:rPr lang="cs-CZ" dirty="0" smtClean="0"/>
              <a:t> ad minus (§ 93 odst. 1 věta druhá)</a:t>
            </a:r>
          </a:p>
          <a:p>
            <a:pPr lvl="2"/>
            <a:r>
              <a:rPr lang="cs-CZ" dirty="0" smtClean="0"/>
              <a:t>A </a:t>
            </a:r>
            <a:r>
              <a:rPr lang="cs-CZ" dirty="0" err="1" smtClean="0"/>
              <a:t>simili</a:t>
            </a:r>
            <a:r>
              <a:rPr lang="cs-CZ" dirty="0" smtClean="0"/>
              <a:t> (srov. např. § 595 odst. 3 a § 3000)</a:t>
            </a:r>
          </a:p>
          <a:p>
            <a:pPr lvl="1"/>
            <a:r>
              <a:rPr lang="cs-CZ" b="1" dirty="0" smtClean="0"/>
              <a:t>Objektivně teleologický výklad je prioritní!</a:t>
            </a:r>
          </a:p>
        </p:txBody>
      </p:sp>
    </p:spTree>
    <p:extLst>
      <p:ext uri="{BB962C8B-B14F-4D97-AF65-F5344CB8AC3E}">
        <p14:creationId xmlns:p14="http://schemas.microsoft.com/office/powerpoint/2010/main" val="1809717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Subjektivně – historický výklad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Stanovisko sociálně-správního kolegia Nejvyššího soudu ze dne 2. 2. 2005, č.j. S 3401/2004-2 (498/2005 </a:t>
            </a:r>
            <a:r>
              <a:rPr lang="cs-CZ" dirty="0" err="1" smtClean="0"/>
              <a:t>Sb.NSS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63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0162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/>
              <a:t>Filip Melzer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I. Povaha norem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655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Dotváření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Aplikace práva v rozporu s jeho doslovným výkladem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083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tří oblastí pojmu</a:t>
            </a:r>
          </a:p>
        </p:txBody>
      </p:sp>
      <p:sp>
        <p:nvSpPr>
          <p:cNvPr id="205827" name="Oval 3"/>
          <p:cNvSpPr>
            <a:spLocks noChangeArrowheads="1"/>
          </p:cNvSpPr>
          <p:nvPr/>
        </p:nvSpPr>
        <p:spPr bwMode="auto">
          <a:xfrm>
            <a:off x="1187450" y="3357563"/>
            <a:ext cx="2305050" cy="1368425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>
                <a:latin typeface="Arial" pitchFamily="34" charset="0"/>
              </a:rPr>
              <a:t>Jádro pojmu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755650" y="2276475"/>
            <a:ext cx="6553200" cy="3384550"/>
          </a:xfrm>
          <a:prstGeom prst="ellips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5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3779838" y="2997200"/>
            <a:ext cx="26638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rgbClr val="000099"/>
                </a:solidFill>
                <a:latin typeface="Arial" pitchFamily="34" charset="0"/>
              </a:rPr>
              <a:t>Neurčitá část pojmu</a:t>
            </a: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5867400" y="1557338"/>
            <a:ext cx="2952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latin typeface="Arial" pitchFamily="34" charset="0"/>
              </a:rPr>
              <a:t>Oblast mimo rozsah pojmu</a:t>
            </a:r>
          </a:p>
        </p:txBody>
      </p:sp>
    </p:spTree>
    <p:extLst>
      <p:ext uri="{BB962C8B-B14F-4D97-AF65-F5344CB8AC3E}">
        <p14:creationId xmlns:p14="http://schemas.microsoft.com/office/powerpoint/2010/main" val="22708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 a teleologická redukce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Analogie </a:t>
            </a:r>
          </a:p>
          <a:p>
            <a:pPr lvl="1"/>
            <a:r>
              <a:rPr lang="cs-CZ" dirty="0" smtClean="0"/>
              <a:t>Analogie </a:t>
            </a:r>
            <a:r>
              <a:rPr lang="cs-CZ" dirty="0" err="1" smtClean="0"/>
              <a:t>legis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Analogie </a:t>
            </a:r>
            <a:r>
              <a:rPr lang="cs-CZ" dirty="0" err="1" smtClean="0"/>
              <a:t>iuris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  <a:p>
            <a:r>
              <a:rPr lang="cs-CZ" dirty="0" smtClean="0"/>
              <a:t>Teleologická redukce </a:t>
            </a:r>
          </a:p>
          <a:p>
            <a:pPr lvl="1"/>
            <a:r>
              <a:rPr lang="cs-CZ" dirty="0" smtClean="0"/>
              <a:t>§ 441 odst. 2 </a:t>
            </a:r>
            <a:r>
              <a:rPr lang="cs-CZ" smtClean="0"/>
              <a:t>věta třetí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66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38" y="1052736"/>
            <a:ext cx="8534400" cy="896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Zásadní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dispozitivnost</a:t>
            </a:r>
            <a:r>
              <a:rPr lang="cs-CZ" altLang="cs-CZ" sz="3200" dirty="0" smtClean="0">
                <a:solidFill>
                  <a:schemeClr val="tx1"/>
                </a:solidFill>
              </a:rPr>
              <a:t> norem soukromého práva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Dispozitinví</a:t>
            </a:r>
            <a:r>
              <a:rPr lang="cs-CZ" altLang="cs-CZ" dirty="0" smtClean="0"/>
              <a:t> a kogentní právní normy </a:t>
            </a:r>
          </a:p>
          <a:p>
            <a:pPr eaLnBrk="1" hangingPunct="1"/>
            <a:r>
              <a:rPr lang="cs-CZ" altLang="cs-CZ" dirty="0" err="1" smtClean="0"/>
              <a:t>Dispozitinví</a:t>
            </a:r>
            <a:r>
              <a:rPr lang="cs-CZ" altLang="cs-CZ" dirty="0" smtClean="0"/>
              <a:t> normy jako náhradní řešení pro případ, že strany nechají určitou otázku neřešenu. </a:t>
            </a:r>
          </a:p>
          <a:p>
            <a:pPr lvl="1" eaLnBrk="1" hangingPunct="1"/>
            <a:r>
              <a:rPr lang="cs-CZ" altLang="cs-CZ" dirty="0" smtClean="0"/>
              <a:t>Jinými slovy: aplikace dispozitivní normy může být vyloučena odlišnou dohodou stran </a:t>
            </a:r>
          </a:p>
          <a:p>
            <a:pPr eaLnBrk="1" hangingPunct="1"/>
            <a:r>
              <a:rPr lang="cs-CZ" altLang="cs-CZ" dirty="0" smtClean="0"/>
              <a:t>Kogentní normy: jejich aplikaci nelze vyloučit dohodou stran </a:t>
            </a:r>
          </a:p>
        </p:txBody>
      </p:sp>
    </p:spTree>
    <p:extLst>
      <p:ext uri="{BB962C8B-B14F-4D97-AF65-F5344CB8AC3E}">
        <p14:creationId xmlns:p14="http://schemas.microsoft.com/office/powerpoint/2010/main" val="208583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425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§ 2223: „Strana, která nájem vypoví, poskytne druhé straně přiměřené odstupné.“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2218: „Nájemné se platí měsíčně pozadu“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1105: „Převede-li se vlastnické právo k nemovité věci zapsané ve veřejném seznamu, nabývá se věc do vlastnictví zápisem do takového seznamu.“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30 odst. 1 věta první: „Plně svéprávným se člověk stává zletilostí. Zletilosti se nabývá dovršením osmnáctého roku věku.“</a:t>
            </a:r>
          </a:p>
        </p:txBody>
      </p:sp>
    </p:spTree>
    <p:extLst>
      <p:ext uri="{BB962C8B-B14F-4D97-AF65-F5344CB8AC3E}">
        <p14:creationId xmlns:p14="http://schemas.microsoft.com/office/powerpoint/2010/main" val="389288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28"/>
            <a:ext cx="8534400" cy="896938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Povaha norem OZ 1964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132856"/>
            <a:ext cx="8229600" cy="399330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Původní pojetí z roku 1964</a:t>
            </a:r>
          </a:p>
          <a:p>
            <a:pPr eaLnBrk="1" hangingPunct="1"/>
            <a:r>
              <a:rPr lang="cs-CZ" altLang="cs-CZ" dirty="0" smtClean="0"/>
              <a:t>Velká novela z roku 1991: </a:t>
            </a:r>
          </a:p>
          <a:p>
            <a:pPr lvl="1" eaLnBrk="1" hangingPunct="1"/>
            <a:r>
              <a:rPr lang="cs-CZ" altLang="cs-CZ" dirty="0" smtClean="0"/>
              <a:t>§ 2 odst. 3 OZ: Účastníci občanskoprávních vztahů si mohou vzájemná práva a povinnosti upravit dohodou odchylně od zákona, jestliže to zákon výslovně nezakazuje a jestliže z povahy ustanovení zákona nevyplývá, že se od něj nelze odchýlit. </a:t>
            </a:r>
          </a:p>
          <a:p>
            <a:pPr eaLnBrk="1" hangingPunct="1"/>
            <a:r>
              <a:rPr lang="cs-CZ" altLang="cs-CZ" dirty="0" err="1" smtClean="0"/>
              <a:t>Pb</a:t>
            </a:r>
            <a:r>
              <a:rPr lang="cs-CZ" altLang="cs-CZ" dirty="0" smtClean="0"/>
              <a:t>.: kdy vyplývá z povahy ustanovení zákona, že se od něj nelze odchýlit? </a:t>
            </a:r>
          </a:p>
        </p:txBody>
      </p:sp>
    </p:spTree>
    <p:extLst>
      <p:ext uri="{BB962C8B-B14F-4D97-AF65-F5344CB8AC3E}">
        <p14:creationId xmlns:p14="http://schemas.microsoft.com/office/powerpoint/2010/main" val="351894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7338"/>
            <a:ext cx="8229600" cy="45688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Nelze se odchýlit: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sz="800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Jsou-li dotčena práva třetích osob (srov. princip rovnosti)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Zásadně kogentní úprava absolutních práv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Je-li dotčena ochrana slabší strany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spotřebitele (§ 56 odst. 1 OZ)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nájmu bytu (§ 685 odst. 3 OZ)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Vztah rodičů a dětí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zaměstnance v pracovním právu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Je-li dotčen veřejný pořádek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Např. ustanovení o osobním stavu (způsobilost k právnímu jednání, § 37, § 39 OZ atd.)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5940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301625" y="1124744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Kogentnost dle § 1 odst. 2 NOZ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3E597D-3F95-4BC7-AE50-7E46DE562910}" type="slidenum">
              <a:rPr lang="cs-CZ" altLang="cs-CZ" smtClean="0">
                <a:latin typeface="Verdana" pitchFamily="34" charset="0"/>
              </a:rPr>
              <a:pPr eaLnBrk="1" hangingPunct="1"/>
              <a:t>8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§ 1 odst. 2 NOZ: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</a:t>
            </a:r>
            <a:r>
              <a:rPr lang="cs-CZ" dirty="0"/>
              <a:t>2)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192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Inspirace NOZ – čl. 19, 20 švýcarského OR 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0CC329-C640-49D6-84F8-D4878F2D5B2C}" type="slidenum">
              <a:rPr lang="cs-CZ" altLang="cs-CZ" smtClean="0">
                <a:latin typeface="Verdana" pitchFamily="34" charset="0"/>
              </a:rPr>
              <a:pPr eaLnBrk="1" hangingPunct="1"/>
              <a:t>9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Čl. 19 odst. 2 OR: „Odchylná ustanovení od zákona jsou přípustná jen, kde zákon neobsahuje </a:t>
            </a:r>
            <a:r>
              <a:rPr lang="cs-CZ" altLang="cs-CZ" sz="2400" b="1" dirty="0" smtClean="0"/>
              <a:t>nezměnitelné pravidlo </a:t>
            </a:r>
            <a:r>
              <a:rPr lang="cs-CZ" altLang="cs-CZ" sz="2400" dirty="0" smtClean="0"/>
              <a:t>nebo kde by odchýlení se současně nepředstavovalo rozpor s veřejným pořádkem, s dobrými mravy nebo s osobnostním právem.“</a:t>
            </a:r>
          </a:p>
          <a:p>
            <a:pPr eaLnBrk="1" hangingPunct="1"/>
            <a:r>
              <a:rPr lang="cs-CZ" altLang="cs-CZ" sz="2400" dirty="0" smtClean="0"/>
              <a:t>Čl. 20 odst. 1 OR: „Smlouva, která má nemožný nebo protiprávní obsah nebo je v rozporu s dobrými mravy, je neplatná.“ </a:t>
            </a:r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57561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227</TotalTime>
  <Words>1733</Words>
  <Application>Microsoft Office PowerPoint</Application>
  <PresentationFormat>Předvádění na obrazovce (4:3)</PresentationFormat>
  <Paragraphs>206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Tahoma</vt:lpstr>
      <vt:lpstr>Verdana</vt:lpstr>
      <vt:lpstr>Wingdings</vt:lpstr>
      <vt:lpstr>Wingdings 2</vt:lpstr>
      <vt:lpstr>Motiv1</vt:lpstr>
      <vt:lpstr> </vt:lpstr>
      <vt:lpstr>Osnova</vt:lpstr>
      <vt:lpstr>I. Povaha norem soukromého práva</vt:lpstr>
      <vt:lpstr>Zásadní dispozitivnost norem soukromého práva </vt:lpstr>
      <vt:lpstr>Prezentace aplikace PowerPoint</vt:lpstr>
      <vt:lpstr>Povaha norem OZ 1964</vt:lpstr>
      <vt:lpstr>Prezentace aplikace PowerPoint</vt:lpstr>
      <vt:lpstr>Kogentnost dle § 1 odst. 2 NOZ</vt:lpstr>
      <vt:lpstr>Inspirace NOZ – čl. 19, 20 švýcarského OR </vt:lpstr>
      <vt:lpstr>Zákonný zákaz odchýlení se</vt:lpstr>
      <vt:lpstr>Prezentace aplikace PowerPoint</vt:lpstr>
      <vt:lpstr>Kdy je odchýlení se od zákona v rozporu s jeho účelem (příklady)</vt:lpstr>
      <vt:lpstr>Veřejný pořádek </vt:lpstr>
      <vt:lpstr>Zvláštní úprava zákoníku práce</vt:lpstr>
      <vt:lpstr>Povaha norem NOZ - shrnutí</vt:lpstr>
      <vt:lpstr>K doplnění</vt:lpstr>
      <vt:lpstr>II. Výklad a dotváření soukromého práva</vt:lpstr>
      <vt:lpstr>Několik příkladů úvodem</vt:lpstr>
      <vt:lpstr>Prezentace aplikace PowerPoint</vt:lpstr>
      <vt:lpstr>Prezentace aplikace PowerPoint</vt:lpstr>
      <vt:lpstr>Prezentace aplikace PowerPoint</vt:lpstr>
      <vt:lpstr>Problém subsumpce</vt:lpstr>
      <vt:lpstr>Základní příčiny právních problémů</vt:lpstr>
      <vt:lpstr>Výkladový cíl </vt:lpstr>
      <vt:lpstr>Metody objektivního výkladu </vt:lpstr>
      <vt:lpstr>Prezentace aplikace PowerPoint</vt:lpstr>
      <vt:lpstr>Prezentace aplikace PowerPoint</vt:lpstr>
      <vt:lpstr>Prezentace aplikace PowerPoint</vt:lpstr>
      <vt:lpstr>Subjektivně – historický výklad </vt:lpstr>
      <vt:lpstr>Dotváření práva </vt:lpstr>
      <vt:lpstr>Model tří oblastí pojmu</vt:lpstr>
      <vt:lpstr>Analogie a teleologická redukce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114</cp:revision>
  <cp:lastPrinted>2020-02-19T09:27:55Z</cp:lastPrinted>
  <dcterms:created xsi:type="dcterms:W3CDTF">2013-11-19T21:26:25Z</dcterms:created>
  <dcterms:modified xsi:type="dcterms:W3CDTF">2020-02-20T06:54:23Z</dcterms:modified>
</cp:coreProperties>
</file>