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5"/>
  </p:notesMasterIdLst>
  <p:sldIdLst>
    <p:sldId id="256" r:id="rId2"/>
    <p:sldId id="406" r:id="rId3"/>
    <p:sldId id="405" r:id="rId4"/>
    <p:sldId id="392" r:id="rId5"/>
    <p:sldId id="393" r:id="rId6"/>
    <p:sldId id="394" r:id="rId7"/>
    <p:sldId id="395" r:id="rId8"/>
    <p:sldId id="396" r:id="rId9"/>
    <p:sldId id="397" r:id="rId10"/>
    <p:sldId id="398" r:id="rId11"/>
    <p:sldId id="399" r:id="rId12"/>
    <p:sldId id="400" r:id="rId13"/>
    <p:sldId id="401" r:id="rId14"/>
    <p:sldId id="402" r:id="rId15"/>
    <p:sldId id="403" r:id="rId16"/>
    <p:sldId id="404" r:id="rId17"/>
    <p:sldId id="376" r:id="rId18"/>
    <p:sldId id="377" r:id="rId19"/>
    <p:sldId id="378" r:id="rId20"/>
    <p:sldId id="379" r:id="rId21"/>
    <p:sldId id="380" r:id="rId22"/>
    <p:sldId id="381" r:id="rId23"/>
    <p:sldId id="382" r:id="rId24"/>
    <p:sldId id="383" r:id="rId25"/>
    <p:sldId id="384" r:id="rId26"/>
    <p:sldId id="385" r:id="rId27"/>
    <p:sldId id="386" r:id="rId28"/>
    <p:sldId id="387" r:id="rId29"/>
    <p:sldId id="388" r:id="rId30"/>
    <p:sldId id="389" r:id="rId31"/>
    <p:sldId id="390" r:id="rId32"/>
    <p:sldId id="391" r:id="rId33"/>
    <p:sldId id="373" r:id="rId3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65" autoAdjust="0"/>
  </p:normalViewPr>
  <p:slideViewPr>
    <p:cSldViewPr>
      <p:cViewPr varScale="1">
        <p:scale>
          <a:sx n="76" d="100"/>
          <a:sy n="76" d="100"/>
        </p:scale>
        <p:origin x="108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D1ED3-6C08-48BE-9AF6-DAC7C6719681}" type="datetimeFigureOut">
              <a:rPr lang="cs-CZ" smtClean="0"/>
              <a:pPr/>
              <a:t>20.02.2020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E846B-B3F9-4F67-A2B3-4D85F77A588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216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472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145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786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1DEF-49C5-408B-AB3D-8D8696A0D423}" type="datetimeFigureOut">
              <a:rPr lang="cs-CZ" smtClean="0"/>
              <a:pPr/>
              <a:t>20.02.2020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38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81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236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821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507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31843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75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593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98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85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28662" y="2071678"/>
            <a:ext cx="7772400" cy="1470025"/>
          </a:xfrm>
        </p:spPr>
        <p:txBody>
          <a:bodyPr>
            <a:normAutofit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sz="31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91208" y="4941168"/>
            <a:ext cx="6961584" cy="453916"/>
          </a:xfrm>
        </p:spPr>
        <p:txBody>
          <a:bodyPr>
            <a:normAutofit fontScale="25000" lnSpcReduction="20000"/>
          </a:bodyPr>
          <a:lstStyle/>
          <a:p>
            <a:endParaRPr lang="cs-CZ" sz="2400" dirty="0" smtClean="0"/>
          </a:p>
          <a:p>
            <a:pPr algn="ctr"/>
            <a:endParaRPr lang="cs-CZ" sz="2400" dirty="0" smtClean="0"/>
          </a:p>
          <a:p>
            <a:pPr algn="ctr"/>
            <a:endParaRPr lang="cs-CZ" sz="2400" dirty="0"/>
          </a:p>
          <a:p>
            <a:pPr algn="ctr"/>
            <a:r>
              <a:rPr lang="cs-CZ" sz="7200" dirty="0" smtClean="0"/>
              <a:t>Doc. JUDr. </a:t>
            </a:r>
            <a:r>
              <a:rPr lang="cs-CZ" sz="7200" dirty="0" smtClean="0"/>
              <a:t>Kateřina Ronovská, </a:t>
            </a:r>
            <a:r>
              <a:rPr lang="cs-CZ" sz="7200" dirty="0" smtClean="0"/>
              <a:t>Ph.D</a:t>
            </a:r>
            <a:r>
              <a:rPr lang="cs-CZ" sz="7200" dirty="0" smtClean="0"/>
              <a:t>.</a:t>
            </a:r>
          </a:p>
          <a:p>
            <a:pPr algn="ctr"/>
            <a:endParaRPr lang="cs-CZ" sz="7200" dirty="0" smtClean="0"/>
          </a:p>
          <a:p>
            <a:pPr algn="ctr"/>
            <a:endParaRPr lang="cs-CZ" sz="7200" dirty="0" smtClean="0"/>
          </a:p>
          <a:p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611560" y="2275724"/>
            <a:ext cx="79208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dirty="0" smtClean="0"/>
              <a:t>Povaha norem soukromého práva</a:t>
            </a:r>
          </a:p>
          <a:p>
            <a:pPr algn="ctr"/>
            <a:r>
              <a:rPr lang="cs-CZ" sz="4000" dirty="0" smtClean="0"/>
              <a:t>Výklad a aplikace soukromoprávních předpisů</a:t>
            </a:r>
          </a:p>
        </p:txBody>
      </p:sp>
      <p:sp>
        <p:nvSpPr>
          <p:cNvPr id="6" name="Podnadpis 2"/>
          <p:cNvSpPr txBox="1">
            <a:spLocks/>
          </p:cNvSpPr>
          <p:nvPr/>
        </p:nvSpPr>
        <p:spPr bwMode="auto">
          <a:xfrm>
            <a:off x="1334070" y="4418762"/>
            <a:ext cx="7366992" cy="882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 fontScale="25000" lnSpcReduction="20000"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itchFamily="2" charset="2"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itchFamily="2" charset="2"/>
              <a:buNone/>
              <a:defRPr sz="1500">
                <a:solidFill>
                  <a:schemeClr val="tx1"/>
                </a:solidFill>
                <a:latin typeface="+mn-lt"/>
              </a:defRPr>
            </a:lvl2pPr>
            <a:lvl3pPr marL="685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350">
                <a:solidFill>
                  <a:schemeClr val="tx1"/>
                </a:solidFill>
                <a:latin typeface="+mn-lt"/>
              </a:defRPr>
            </a:lvl3pPr>
            <a:lvl4pPr marL="10287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4pPr>
            <a:lvl5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5pPr>
            <a:lvl6pPr marL="17145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6pPr>
            <a:lvl7pPr marL="2057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7pPr>
            <a:lvl8pPr marL="24003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8pPr>
            <a:lvl9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endParaRPr lang="cs-CZ" sz="2400" kern="0" dirty="0" smtClean="0"/>
          </a:p>
          <a:p>
            <a:endParaRPr lang="cs-CZ" sz="2400" kern="0" dirty="0" smtClean="0"/>
          </a:p>
          <a:p>
            <a:endParaRPr lang="cs-CZ" sz="2400" kern="0" dirty="0" smtClean="0"/>
          </a:p>
          <a:p>
            <a:r>
              <a:rPr lang="cs-CZ" sz="7200" kern="0" dirty="0" smtClean="0"/>
              <a:t>Doc. JUDr. Filip </a:t>
            </a:r>
            <a:r>
              <a:rPr lang="cs-CZ" sz="7200" kern="0" dirty="0" err="1" smtClean="0"/>
              <a:t>Melzer</a:t>
            </a:r>
            <a:r>
              <a:rPr lang="cs-CZ" sz="7200" kern="0" dirty="0" smtClean="0"/>
              <a:t>, LL.M., Ph.D.</a:t>
            </a:r>
          </a:p>
          <a:p>
            <a:r>
              <a:rPr lang="cs-CZ" sz="7200" kern="0" dirty="0" err="1" smtClean="0"/>
              <a:t>PrF</a:t>
            </a:r>
            <a:r>
              <a:rPr lang="cs-CZ" sz="7200" kern="0" dirty="0" smtClean="0"/>
              <a:t> MU, Brno</a:t>
            </a:r>
          </a:p>
          <a:p>
            <a:endParaRPr lang="cs-CZ" sz="24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solidFill>
                  <a:schemeClr val="tx1"/>
                </a:solidFill>
              </a:rPr>
              <a:t>Zákonný zákaz odchýlení se</a:t>
            </a:r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B01AAC2-B11A-429F-83D1-EE36072270B4}" type="slidenum">
              <a:rPr lang="cs-CZ" altLang="cs-CZ" smtClean="0">
                <a:latin typeface="Verdana" pitchFamily="34" charset="0"/>
              </a:rPr>
              <a:pPr eaLnBrk="1" hangingPunct="1"/>
              <a:t>10</a:t>
            </a:fld>
            <a:endParaRPr lang="cs-CZ" altLang="cs-CZ" smtClean="0">
              <a:latin typeface="Verdana" pitchFamily="34" charset="0"/>
            </a:endParaRPr>
          </a:p>
        </p:txBody>
      </p:sp>
      <p:sp>
        <p:nvSpPr>
          <p:cNvPr id="2560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2060847"/>
            <a:ext cx="8504238" cy="4038327"/>
          </a:xfrm>
        </p:spPr>
        <p:txBody>
          <a:bodyPr/>
          <a:lstStyle/>
          <a:p>
            <a:pPr eaLnBrk="1" hangingPunct="1"/>
            <a:r>
              <a:rPr lang="cs-CZ" altLang="cs-CZ" sz="2000" dirty="0" smtClean="0"/>
              <a:t>Zákaz odchýlení se </a:t>
            </a:r>
          </a:p>
          <a:p>
            <a:pPr lvl="1" eaLnBrk="1" hangingPunct="1"/>
            <a:r>
              <a:rPr lang="cs-CZ" altLang="cs-CZ" sz="2000" b="1" dirty="0" smtClean="0"/>
              <a:t>Přímý zákaz</a:t>
            </a:r>
            <a:r>
              <a:rPr lang="cs-CZ" altLang="cs-CZ" sz="2000" dirty="0" smtClean="0"/>
              <a:t>: např. § 145 odst. 1 NOZ: „Zakazuje se založit právnickou osobu, jejímž účelem je porušení práva nebo dosažení nějakého cíle nezákonným způsobem…“ Podobně § 1315. </a:t>
            </a:r>
          </a:p>
          <a:p>
            <a:pPr lvl="1" eaLnBrk="1" hangingPunct="1"/>
            <a:r>
              <a:rPr lang="cs-CZ" altLang="cs-CZ" sz="2000" b="1" dirty="0" smtClean="0"/>
              <a:t>Nepřímý zákaz</a:t>
            </a:r>
            <a:r>
              <a:rPr lang="cs-CZ" altLang="cs-CZ" sz="2000" dirty="0" smtClean="0"/>
              <a:t>: odchýlení se reprobuje tím, že je zákon prohlašuje za neplatné, případně za zdánlivé či že se k němu nepřihlíží. </a:t>
            </a:r>
          </a:p>
          <a:p>
            <a:pPr eaLnBrk="1" hangingPunct="1"/>
            <a:r>
              <a:rPr lang="cs-CZ" altLang="cs-CZ" sz="2000" dirty="0" smtClean="0"/>
              <a:t>Pozn.: § 1 odst. 2 část věty za středníkem </a:t>
            </a:r>
            <a:r>
              <a:rPr lang="cs-CZ" altLang="cs-CZ" sz="2000" b="1" dirty="0" smtClean="0"/>
              <a:t>neobsahuje taxativní výčet</a:t>
            </a:r>
            <a:r>
              <a:rPr lang="cs-CZ" altLang="cs-CZ" sz="2000" dirty="0" smtClean="0"/>
              <a:t> případů, kdy je zakázáno odchylné ujednání. </a:t>
            </a:r>
          </a:p>
        </p:txBody>
      </p:sp>
    </p:spTree>
    <p:extLst>
      <p:ext uri="{BB962C8B-B14F-4D97-AF65-F5344CB8AC3E}">
        <p14:creationId xmlns:p14="http://schemas.microsoft.com/office/powerpoint/2010/main" val="3808138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C82E361-2497-4EFC-B9A8-0617D9F4D04C}" type="slidenum">
              <a:rPr lang="cs-CZ" altLang="cs-CZ" smtClean="0">
                <a:latin typeface="Verdana" pitchFamily="34" charset="0"/>
              </a:rPr>
              <a:pPr eaLnBrk="1" hangingPunct="1"/>
              <a:t>11</a:t>
            </a:fld>
            <a:endParaRPr lang="cs-CZ" altLang="cs-CZ" smtClean="0">
              <a:latin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400" dirty="0" smtClean="0"/>
              <a:t>Pro nepřímý zákaz srov. zejména: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400" dirty="0" smtClean="0"/>
              <a:t>§ 580 odst. 1 NOZ: 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 pitchFamily="2" charset="2"/>
              <a:buAutoNum type="arabicParenBoth"/>
              <a:defRPr/>
            </a:pPr>
            <a:r>
              <a:rPr lang="en-US" sz="2400" dirty="0" err="1" smtClean="0"/>
              <a:t>Neplatné</a:t>
            </a:r>
            <a:r>
              <a:rPr lang="en-US" sz="2400" dirty="0" smtClean="0"/>
              <a:t> je </a:t>
            </a:r>
            <a:r>
              <a:rPr lang="en-US" sz="2400" dirty="0" err="1" smtClean="0"/>
              <a:t>právní</a:t>
            </a:r>
            <a:r>
              <a:rPr lang="en-US" sz="2400" dirty="0" smtClean="0"/>
              <a:t> </a:t>
            </a:r>
            <a:r>
              <a:rPr lang="en-US" sz="2400" dirty="0" err="1" smtClean="0"/>
              <a:t>jednání</a:t>
            </a:r>
            <a:r>
              <a:rPr lang="en-US" sz="2400" dirty="0" smtClean="0"/>
              <a:t>, </a:t>
            </a:r>
            <a:r>
              <a:rPr lang="en-US" sz="2400" dirty="0" err="1" smtClean="0"/>
              <a:t>které</a:t>
            </a:r>
            <a:r>
              <a:rPr lang="en-US" sz="2400" dirty="0" smtClean="0"/>
              <a:t> se </a:t>
            </a:r>
            <a:r>
              <a:rPr lang="en-US" sz="2400" dirty="0" err="1" smtClean="0"/>
              <a:t>příčí</a:t>
            </a:r>
            <a:r>
              <a:rPr lang="en-US" sz="2400" dirty="0" smtClean="0"/>
              <a:t> </a:t>
            </a:r>
            <a:r>
              <a:rPr lang="en-US" sz="2400" dirty="0" err="1" smtClean="0"/>
              <a:t>dobrým</a:t>
            </a:r>
            <a:r>
              <a:rPr lang="en-US" sz="2400" dirty="0" smtClean="0"/>
              <a:t> </a:t>
            </a:r>
            <a:r>
              <a:rPr lang="en-US" sz="2400" dirty="0" err="1" smtClean="0"/>
              <a:t>mravům</a:t>
            </a:r>
            <a:r>
              <a:rPr lang="en-US" sz="2400" dirty="0" smtClean="0"/>
              <a:t>, </a:t>
            </a:r>
            <a:r>
              <a:rPr lang="en-US" sz="2400" dirty="0" err="1" smtClean="0"/>
              <a:t>jakož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právní</a:t>
            </a:r>
            <a:r>
              <a:rPr lang="en-US" sz="2400" dirty="0" smtClean="0"/>
              <a:t> </a:t>
            </a:r>
            <a:r>
              <a:rPr lang="en-US" sz="2400" dirty="0" err="1" smtClean="0"/>
              <a:t>jednání</a:t>
            </a:r>
            <a:r>
              <a:rPr lang="en-US" sz="2400" dirty="0" smtClean="0"/>
              <a:t>, </a:t>
            </a:r>
            <a:r>
              <a:rPr lang="en-US" sz="2400" dirty="0" err="1" smtClean="0"/>
              <a:t>které</a:t>
            </a:r>
            <a:r>
              <a:rPr lang="en-US" sz="2400" dirty="0" smtClean="0"/>
              <a:t> </a:t>
            </a:r>
            <a:r>
              <a:rPr lang="en-US" sz="2400" dirty="0" err="1" smtClean="0"/>
              <a:t>odporuje</a:t>
            </a:r>
            <a:r>
              <a:rPr lang="en-US" sz="2400" dirty="0" smtClean="0"/>
              <a:t> </a:t>
            </a:r>
            <a:r>
              <a:rPr lang="en-US" sz="2400" dirty="0" err="1" smtClean="0"/>
              <a:t>zákonu</a:t>
            </a:r>
            <a:r>
              <a:rPr lang="en-US" sz="2400" dirty="0" smtClean="0"/>
              <a:t>, </a:t>
            </a:r>
            <a:r>
              <a:rPr lang="en-US" sz="2400" dirty="0" err="1" smtClean="0"/>
              <a:t>pokud</a:t>
            </a:r>
            <a:r>
              <a:rPr lang="en-US" sz="2400" dirty="0" smtClean="0"/>
              <a:t> to </a:t>
            </a:r>
            <a:r>
              <a:rPr lang="en-US" sz="2400" dirty="0" err="1" smtClean="0"/>
              <a:t>smysl</a:t>
            </a:r>
            <a:r>
              <a:rPr lang="en-US" sz="2400" dirty="0" smtClean="0"/>
              <a:t> a </a:t>
            </a:r>
            <a:r>
              <a:rPr lang="en-US" sz="2400" dirty="0" err="1" smtClean="0"/>
              <a:t>účel</a:t>
            </a:r>
            <a:r>
              <a:rPr lang="en-US" sz="2400" dirty="0" smtClean="0"/>
              <a:t> </a:t>
            </a:r>
            <a:r>
              <a:rPr lang="en-US" sz="2400" dirty="0" err="1" smtClean="0"/>
              <a:t>zákona</a:t>
            </a:r>
            <a:r>
              <a:rPr lang="en-US" sz="2400" dirty="0" smtClean="0"/>
              <a:t> </a:t>
            </a:r>
            <a:r>
              <a:rPr lang="en-US" sz="2400" dirty="0" err="1" smtClean="0"/>
              <a:t>vyžaduje</a:t>
            </a:r>
            <a:r>
              <a:rPr lang="en-US" sz="2400" dirty="0" smtClean="0"/>
              <a:t>.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07826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301625" y="1052736"/>
            <a:ext cx="8534400" cy="7254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2800" dirty="0" smtClean="0">
                <a:solidFill>
                  <a:schemeClr val="tx1"/>
                </a:solidFill>
              </a:rPr>
              <a:t>Kdy je odchýlení se od zákona v rozporu s jeho účelem (příklady)</a:t>
            </a:r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102F6B-4F19-4964-8785-F31F3EE99B9B}" type="slidenum">
              <a:rPr lang="cs-CZ" altLang="cs-CZ" smtClean="0">
                <a:latin typeface="Verdana" pitchFamily="34" charset="0"/>
              </a:rPr>
              <a:pPr eaLnBrk="1" hangingPunct="1"/>
              <a:t>12</a:t>
            </a:fld>
            <a:endParaRPr lang="cs-CZ" altLang="cs-CZ" smtClean="0">
              <a:latin typeface="Verdana" pitchFamily="34" charset="0"/>
            </a:endParaRPr>
          </a:p>
        </p:txBody>
      </p:sp>
      <p:sp>
        <p:nvSpPr>
          <p:cNvPr id="2765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2060847"/>
            <a:ext cx="8504238" cy="4038327"/>
          </a:xfrm>
        </p:spPr>
        <p:txBody>
          <a:bodyPr/>
          <a:lstStyle/>
          <a:p>
            <a:pPr eaLnBrk="1" hangingPunct="1"/>
            <a:r>
              <a:rPr lang="cs-CZ" altLang="cs-CZ" sz="2200" dirty="0" smtClean="0"/>
              <a:t>Ujednání nepřípustně zasahující do práv třetích osob (narušení principu rovnosti)</a:t>
            </a:r>
          </a:p>
          <a:p>
            <a:pPr lvl="1" eaLnBrk="1" hangingPunct="1"/>
            <a:r>
              <a:rPr lang="cs-CZ" altLang="cs-CZ" dirty="0" smtClean="0"/>
              <a:t>Zásadní </a:t>
            </a:r>
            <a:r>
              <a:rPr lang="cs-CZ" altLang="cs-CZ" dirty="0" err="1" smtClean="0"/>
              <a:t>kogentnost</a:t>
            </a:r>
            <a:r>
              <a:rPr lang="cs-CZ" altLang="cs-CZ" dirty="0" smtClean="0"/>
              <a:t> úpravy absolutních práv (ochrana osobnosti, absolutní majetková práva - § 978 NOZ)</a:t>
            </a:r>
          </a:p>
          <a:p>
            <a:pPr eaLnBrk="1" hangingPunct="1"/>
            <a:r>
              <a:rPr lang="cs-CZ" altLang="cs-CZ" sz="2200" dirty="0" smtClean="0"/>
              <a:t>Porušení ochrany slabší strany (relativní </a:t>
            </a:r>
            <a:r>
              <a:rPr lang="cs-CZ" altLang="cs-CZ" sz="2200" dirty="0" err="1" smtClean="0"/>
              <a:t>kogentnost</a:t>
            </a:r>
            <a:r>
              <a:rPr lang="cs-CZ" altLang="cs-CZ" sz="2200" dirty="0" smtClean="0"/>
              <a:t>)</a:t>
            </a:r>
          </a:p>
          <a:p>
            <a:pPr lvl="1" eaLnBrk="1" hangingPunct="1"/>
            <a:r>
              <a:rPr lang="cs-CZ" altLang="cs-CZ" dirty="0" smtClean="0"/>
              <a:t>Nájem bytu (§ 2239 NOZ)</a:t>
            </a:r>
          </a:p>
          <a:p>
            <a:pPr lvl="1" eaLnBrk="1" hangingPunct="1"/>
            <a:r>
              <a:rPr lang="cs-CZ" altLang="cs-CZ" dirty="0" smtClean="0"/>
              <a:t>Ochrana spotřebitele (§ 1812 odst. 2 NOZ)</a:t>
            </a:r>
          </a:p>
          <a:p>
            <a:pPr lvl="1" eaLnBrk="1" hangingPunct="1"/>
            <a:r>
              <a:rPr lang="cs-CZ" altLang="cs-CZ" dirty="0" smtClean="0"/>
              <a:t>Ochrana zaměstnance (ale: § 1a ZP)</a:t>
            </a:r>
          </a:p>
          <a:p>
            <a:pPr eaLnBrk="1" hangingPunct="1"/>
            <a:endParaRPr lang="cs-CZ" alt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2649794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solidFill>
                  <a:schemeClr val="tx1"/>
                </a:solidFill>
              </a:rPr>
              <a:t>Veřejný pořádek </a:t>
            </a:r>
          </a:p>
        </p:txBody>
      </p:sp>
      <p:sp>
        <p:nvSpPr>
          <p:cNvPr id="28676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B28C5D-0506-487A-A721-58CC3C836499}" type="slidenum">
              <a:rPr lang="cs-CZ" altLang="cs-CZ" smtClean="0">
                <a:latin typeface="Verdana" pitchFamily="34" charset="0"/>
              </a:rPr>
              <a:pPr eaLnBrk="1" hangingPunct="1"/>
              <a:t>13</a:t>
            </a:fld>
            <a:endParaRPr lang="cs-CZ" altLang="cs-CZ" smtClean="0">
              <a:latin typeface="Verdana" pitchFamily="34" charset="0"/>
            </a:endParaRPr>
          </a:p>
        </p:txBody>
      </p:sp>
      <p:sp>
        <p:nvSpPr>
          <p:cNvPr id="2867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2204863"/>
            <a:ext cx="8504238" cy="3894311"/>
          </a:xfrm>
        </p:spPr>
        <p:txBody>
          <a:bodyPr/>
          <a:lstStyle/>
          <a:p>
            <a:pPr eaLnBrk="1" hangingPunct="1"/>
            <a:r>
              <a:rPr lang="cs-CZ" altLang="cs-CZ" sz="2000" dirty="0" smtClean="0"/>
              <a:t>Zahrnuje pravidla, na nichž leží právní základy společenského řádu zdejší společnosti (DZ, s. 610)</a:t>
            </a:r>
          </a:p>
          <a:p>
            <a:pPr eaLnBrk="1" hangingPunct="1"/>
            <a:r>
              <a:rPr lang="cs-CZ" altLang="cs-CZ" sz="2000" dirty="0" smtClean="0"/>
              <a:t>Jinými slovy zahrnuje </a:t>
            </a:r>
            <a:r>
              <a:rPr lang="cs-CZ" altLang="cs-CZ" sz="2000" b="1" dirty="0" smtClean="0"/>
              <a:t>pravidla, na jejichž dodržení je třeba v naší společnosti bez výhrady trvat.</a:t>
            </a:r>
          </a:p>
          <a:p>
            <a:pPr eaLnBrk="1" hangingPunct="1"/>
            <a:r>
              <a:rPr lang="cs-CZ" altLang="cs-CZ" sz="2000" dirty="0" smtClean="0"/>
              <a:t>Souhrnný pojem pro hodnotové a strukturální principy, které jsou vlastní celému právu.</a:t>
            </a:r>
          </a:p>
          <a:p>
            <a:pPr eaLnBrk="1" hangingPunct="1"/>
            <a:r>
              <a:rPr lang="cs-CZ" altLang="cs-CZ" sz="2000" dirty="0" smtClean="0"/>
              <a:t>Může se překrývat s pravidly, která též odpovídají dobrým mravům atd. </a:t>
            </a:r>
          </a:p>
          <a:p>
            <a:pPr eaLnBrk="1" hangingPunct="1"/>
            <a:r>
              <a:rPr lang="cs-CZ" altLang="cs-CZ" sz="2000" dirty="0" smtClean="0"/>
              <a:t>Význam pro určení absolutní neplatnosti (§ 588 NOZ) </a:t>
            </a:r>
          </a:p>
          <a:p>
            <a:pPr eaLnBrk="1" hangingPunct="1"/>
            <a:endParaRPr lang="cs-CZ" altLang="cs-CZ" sz="2000" dirty="0" smtClean="0"/>
          </a:p>
          <a:p>
            <a:pPr eaLnBrk="1" hangingPunct="1"/>
            <a:r>
              <a:rPr lang="cs-CZ" altLang="cs-CZ" sz="2000" dirty="0" smtClean="0"/>
              <a:t>Je třeba rozlišovat od pojmu </a:t>
            </a:r>
            <a:r>
              <a:rPr lang="cs-CZ" altLang="cs-CZ" sz="2000" i="1" dirty="0" err="1" smtClean="0"/>
              <a:t>ordre</a:t>
            </a:r>
            <a:r>
              <a:rPr lang="cs-CZ" altLang="cs-CZ" sz="2000" i="1" dirty="0" smtClean="0"/>
              <a:t> public </a:t>
            </a:r>
            <a:r>
              <a:rPr lang="cs-CZ" altLang="cs-CZ" sz="2000" dirty="0" smtClean="0"/>
              <a:t>MPS</a:t>
            </a:r>
          </a:p>
          <a:p>
            <a:pPr eaLnBrk="1" hangingPunct="1"/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074788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Zvláštní úprava zákoníku práce</a:t>
            </a:r>
            <a:endParaRPr lang="cs-CZ" dirty="0"/>
          </a:p>
        </p:txBody>
      </p:sp>
      <p:sp>
        <p:nvSpPr>
          <p:cNvPr id="2969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cs-CZ" altLang="cs-CZ" sz="2000" smtClean="0"/>
              <a:t>§ 1a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cs-CZ" altLang="cs-CZ" sz="2000" b="1" smtClean="0"/>
              <a:t> </a:t>
            </a:r>
            <a:r>
              <a:rPr lang="cs-CZ" altLang="cs-CZ" sz="2000" smtClean="0"/>
              <a:t>(1) </a:t>
            </a:r>
            <a:r>
              <a:rPr lang="cs-CZ" altLang="cs-CZ" sz="2000" b="1" smtClean="0"/>
              <a:t>Smysl a účel </a:t>
            </a:r>
            <a:r>
              <a:rPr lang="cs-CZ" altLang="cs-CZ" sz="2000" smtClean="0"/>
              <a:t>ustanovení tohoto zákona vyjadřují i základní zásady pracovněprávních vztahů, jimiž jsou zejména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cs-CZ" altLang="cs-CZ" sz="2000" smtClean="0"/>
              <a:t> a) zvláštní zákonná ochrana postavení zaměstnance,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cs-CZ" altLang="cs-CZ" sz="2000" smtClean="0"/>
              <a:t> b) uspokojivé a bezpečné podmínky pro výkon práce,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cs-CZ" altLang="cs-CZ" sz="2000" smtClean="0"/>
              <a:t> c) spravedlivé odměňování zaměstnance,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cs-CZ" altLang="cs-CZ" sz="2000" smtClean="0"/>
              <a:t> d) řádný výkon práce zaměstnancem v souladu s oprávněnými zájmy zaměstnavatele,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cs-CZ" altLang="cs-CZ" sz="2000" smtClean="0"/>
              <a:t> e) rovné zacházení se zaměstnanci a zákaz jejich diskriminace.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cs-CZ" altLang="cs-CZ" sz="2000" smtClean="0"/>
              <a:t> (2) Zásady zvláštní zákonné ochrany postavení zaměstnance, uspokojivých a bezpečných pracovních podmínek pro výkon práce, rovného zacházení se zaměstnanci a zákazu jejich diskriminace vyjadřují hodnoty, které chrání </a:t>
            </a:r>
            <a:r>
              <a:rPr lang="cs-CZ" altLang="cs-CZ" sz="2000" b="1" smtClean="0"/>
              <a:t>veřejný pořádek</a:t>
            </a:r>
            <a:r>
              <a:rPr lang="cs-CZ" altLang="cs-CZ" sz="2000" smtClean="0"/>
              <a:t>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cs-CZ" altLang="cs-CZ" sz="2000" smtClean="0"/>
          </a:p>
        </p:txBody>
      </p:sp>
    </p:spTree>
    <p:extLst>
      <p:ext uri="{BB962C8B-B14F-4D97-AF65-F5344CB8AC3E}">
        <p14:creationId xmlns:p14="http://schemas.microsoft.com/office/powerpoint/2010/main" val="2572565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Povaha norem NOZ - 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8504238" cy="5142185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Od norem NOZ se nelze odchýlit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Ochrana dobrých mravů (§ 1 odst. 2)</a:t>
            </a:r>
          </a:p>
          <a:p>
            <a:pPr marL="78867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Určitá </a:t>
            </a:r>
            <a:r>
              <a:rPr lang="cs-CZ" b="1" dirty="0" smtClean="0"/>
              <a:t>norma představuje ochranu dobrých mravů </a:t>
            </a:r>
            <a:r>
              <a:rPr lang="cs-CZ" dirty="0" smtClean="0"/>
              <a:t>(§ 1796 – lichva) – vůbec se nelze odchýlit </a:t>
            </a:r>
          </a:p>
          <a:p>
            <a:pPr marL="78867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Od žádné normy se nelze odchýlit </a:t>
            </a:r>
            <a:r>
              <a:rPr lang="cs-CZ" b="1" dirty="0" smtClean="0"/>
              <a:t>způsobem, který narušuje dobré mravy</a:t>
            </a:r>
            <a:r>
              <a:rPr lang="cs-CZ" dirty="0" smtClean="0"/>
              <a:t> (obecně se odchýlit lze, avšak nikoli takto)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Ochrana veřejné pořádku (§ 1 odst. 2)</a:t>
            </a:r>
          </a:p>
          <a:p>
            <a:pPr marL="78867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Obdobně jako u dobrých mravů </a:t>
            </a:r>
          </a:p>
          <a:p>
            <a:pPr marL="78867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Např. ochrana třetích osob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Ochrana slabší strany (§ 1 odst. 2, ve spojení s § 580 odst. 1)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Právní norma má zvláštní smysl a účel, který vylučuje, aby se strany od ní odchýlily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7767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doplnění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Melzer/</a:t>
            </a:r>
            <a:r>
              <a:rPr lang="cs-CZ" dirty="0" err="1" smtClean="0"/>
              <a:t>Tégl</a:t>
            </a:r>
            <a:r>
              <a:rPr lang="cs-CZ" dirty="0" smtClean="0"/>
              <a:t>, komentář k § 1, s. 44 – 66</a:t>
            </a:r>
          </a:p>
          <a:p>
            <a:r>
              <a:rPr lang="cs-CZ" smtClean="0"/>
              <a:t>Eliáš, K. K</a:t>
            </a:r>
            <a:r>
              <a:rPr lang="cs-CZ" dirty="0"/>
              <a:t> pojetí dispozitivního práva v občanském zákoníku. In XXIII. Karlovarské právnické dny. Praha: </a:t>
            </a:r>
            <a:r>
              <a:rPr lang="cs-CZ" dirty="0" err="1"/>
              <a:t>Leges</a:t>
            </a:r>
            <a:r>
              <a:rPr lang="cs-CZ" dirty="0"/>
              <a:t>, 2015, s. </a:t>
            </a:r>
            <a:r>
              <a:rPr lang="cs-CZ" dirty="0" smtClean="0"/>
              <a:t>55 – 84.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616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501008"/>
            <a:ext cx="6400800" cy="2016224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algn="r"/>
            <a:r>
              <a:rPr lang="cs-CZ" dirty="0" smtClean="0"/>
              <a:t>Filip Melzer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II. Výklad a dotváření soukromého práva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67502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Několik příkladů úvodem</a:t>
            </a:r>
            <a:endParaRPr lang="cs-CZ" dirty="0"/>
          </a:p>
        </p:txBody>
      </p:sp>
      <p:sp>
        <p:nvSpPr>
          <p:cNvPr id="6147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cs-CZ" altLang="cs-CZ" sz="2200" dirty="0" smtClean="0"/>
              <a:t>§ 2006: „Stane-li se dluh po vzniku závazku nesplnitelným, zaniká závazek pro nemožnost plnění. Plnění není nemožné, lze-li dluh splnit za ztížených podmínek, s většími náklady, s pomocí jiné osoby nebo až po určené době.“</a:t>
            </a:r>
          </a:p>
          <a:p>
            <a:endParaRPr lang="cs-CZ" altLang="cs-CZ" sz="2200" dirty="0" smtClean="0"/>
          </a:p>
        </p:txBody>
      </p:sp>
      <p:sp>
        <p:nvSpPr>
          <p:cNvPr id="6148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altLang="cs-CZ" dirty="0" smtClean="0"/>
              <a:t>Zahrnuje pojem nemožnosti plnění ve smyslu § 2006 i tzv. subjektivní nemožnost plnění?</a:t>
            </a:r>
          </a:p>
        </p:txBody>
      </p:sp>
    </p:spTree>
    <p:extLst>
      <p:ext uri="{BB962C8B-B14F-4D97-AF65-F5344CB8AC3E}">
        <p14:creationId xmlns:p14="http://schemas.microsoft.com/office/powerpoint/2010/main" val="76207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93772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cs-CZ" dirty="0"/>
              <a:t>§ 3028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(3) Není-li dále stanoveno jinak, řídí se jiné právní poměry vzniklé přede dnem nabytí účinnosti tohoto zákona, jakož i práva a povinnosti z nich vzniklé, včetně práv a povinností z porušení smluv uzavřených přede dnem nabytí účinnosti tohoto zákona, dosavadními právními předpisy. To nebrání ujednání stran, že se tato jejich práva a povinnosti budou řídit tímto zákonem ode dne nabytí jeho účinnosti.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Oferta v roce 2013</a:t>
            </a:r>
          </a:p>
          <a:p>
            <a:r>
              <a:rPr lang="cs-CZ" dirty="0" smtClean="0"/>
              <a:t>Akceptace v roce 2014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7379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Povaha norem soukromého práva</a:t>
            </a:r>
          </a:p>
          <a:p>
            <a:r>
              <a:rPr lang="cs-CZ" dirty="0" smtClean="0"/>
              <a:t>Výklad a aplikace předpisů soukromého práva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88326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cs-CZ" dirty="0"/>
              <a:t>Odvolání daru pro nevděk</a:t>
            </a:r>
          </a:p>
          <a:p>
            <a:pPr marL="0" indent="0" algn="ctr">
              <a:buNone/>
            </a:pPr>
            <a:r>
              <a:rPr lang="cs-CZ" dirty="0" smtClean="0"/>
              <a:t>§ </a:t>
            </a:r>
            <a:r>
              <a:rPr lang="cs-CZ" dirty="0"/>
              <a:t>2072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(1) Ublížil-li obdarovaný dárci úmyslně nebo z hrubé nedbalosti tak, že zjevně porušil dobré mravy, může dárce, neprominul-li to obdarovanému, od darovací smlouvy pro jeho nevděk odstoupit. Byl-li dar již odevzdán, má dárce právo požadovat vydání celého daru, a není-li to možné, zaplacení jeho obvyklé ceny.</a:t>
            </a:r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/>
              <a:t>2) Odůvodňují-li to okolnosti, považuje se za nevděk vůči dárci také zjevné porušení dobrých mravů vůči osobě </a:t>
            </a:r>
            <a:r>
              <a:rPr lang="cs-CZ" b="1" i="1" u="sng" dirty="0"/>
              <a:t>obdarovanému</a:t>
            </a:r>
            <a:r>
              <a:rPr lang="cs-CZ" dirty="0"/>
              <a:t> blízké.</a:t>
            </a:r>
          </a:p>
        </p:txBody>
      </p:sp>
    </p:spTree>
    <p:extLst>
      <p:ext uri="{BB962C8B-B14F-4D97-AF65-F5344CB8AC3E}">
        <p14:creationId xmlns:p14="http://schemas.microsoft.com/office/powerpoint/2010/main" val="14657285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/>
              <a:t>§ 3079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(1) Právo na náhradu škody vzniklé porušením povinnosti stanovené právními předpisy, k němuž došlo přede dnem nabytí účinnosti tohoto zákona, se posuzuje podle dosavadních právních předpisů.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Případy objektivní odpovědnosti, které nepředpokládají protiprávnost?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99128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/>
              <a:t>Problém subsumpce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71988"/>
          </a:xfrm>
        </p:spPr>
        <p:txBody>
          <a:bodyPr/>
          <a:lstStyle/>
          <a:p>
            <a:pPr eaLnBrk="1" hangingPunct="1"/>
            <a:r>
              <a:rPr lang="cs-CZ" altLang="cs-CZ" sz="2500" dirty="0"/>
              <a:t>Vychází z logického pravidla, podle kterého to, co platí o každém prvku určité množiny, platí i o specificky o kterémkoli z nich. </a:t>
            </a:r>
          </a:p>
          <a:p>
            <a:pPr lvl="1" eaLnBrk="1" hangingPunct="1"/>
            <a:r>
              <a:rPr lang="cs-CZ" altLang="cs-CZ" sz="2500" dirty="0">
                <a:solidFill>
                  <a:schemeClr val="tx1"/>
                </a:solidFill>
              </a:rPr>
              <a:t>O každém prvku množiny P platí, že je-li p, má být q. </a:t>
            </a:r>
          </a:p>
          <a:p>
            <a:pPr lvl="1" eaLnBrk="1" hangingPunct="1"/>
            <a:r>
              <a:rPr lang="cs-CZ" altLang="cs-CZ" sz="2500" dirty="0">
                <a:solidFill>
                  <a:schemeClr val="tx1"/>
                </a:solidFill>
              </a:rPr>
              <a:t>Je dáno p1, které je prvkem P, </a:t>
            </a:r>
          </a:p>
          <a:p>
            <a:pPr lvl="1" eaLnBrk="1" hangingPunct="1"/>
            <a:r>
              <a:rPr lang="cs-CZ" altLang="cs-CZ" sz="2500" dirty="0">
                <a:solidFill>
                  <a:schemeClr val="tx1"/>
                </a:solidFill>
              </a:rPr>
              <a:t>Z toho vyplývá závěr: má být q. </a:t>
            </a:r>
          </a:p>
          <a:p>
            <a:pPr eaLnBrk="1" hangingPunct="1"/>
            <a:r>
              <a:rPr lang="cs-CZ" altLang="cs-CZ" sz="2500" dirty="0"/>
              <a:t>Knapp, V.: Teorie práva, Praha 1995, </a:t>
            </a:r>
            <a:r>
              <a:rPr lang="cs-CZ" altLang="cs-CZ" sz="2500" dirty="0" err="1"/>
              <a:t>m.č</a:t>
            </a:r>
            <a:r>
              <a:rPr lang="cs-CZ" altLang="cs-CZ" sz="2500" dirty="0"/>
              <a:t>. 449n.</a:t>
            </a:r>
          </a:p>
          <a:p>
            <a:pPr eaLnBrk="1" hangingPunct="1"/>
            <a:r>
              <a:rPr lang="cs-CZ" altLang="cs-CZ" sz="2500" dirty="0"/>
              <a:t>Aplikace obecné právní úpravy na konkrétní skutkový stav</a:t>
            </a:r>
          </a:p>
        </p:txBody>
      </p:sp>
    </p:spTree>
    <p:extLst>
      <p:ext uri="{BB962C8B-B14F-4D97-AF65-F5344CB8AC3E}">
        <p14:creationId xmlns:p14="http://schemas.microsoft.com/office/powerpoint/2010/main" val="23998522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/>
              <a:t>Základní příčiny právních problémů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altLang="cs-CZ" sz="3600" dirty="0"/>
              <a:t>Neurčitost, nejasnost jazyka</a:t>
            </a:r>
          </a:p>
          <a:p>
            <a:pPr eaLnBrk="1" hangingPunct="1"/>
            <a:r>
              <a:rPr lang="cs-CZ" altLang="cs-CZ" sz="3600" dirty="0"/>
              <a:t>Rozpory v právním řádu</a:t>
            </a:r>
          </a:p>
          <a:p>
            <a:pPr lvl="1" eaLnBrk="1" hangingPunct="1"/>
            <a:r>
              <a:rPr lang="cs-CZ" altLang="cs-CZ" sz="3200" dirty="0">
                <a:solidFill>
                  <a:schemeClr val="tx1"/>
                </a:solidFill>
              </a:rPr>
              <a:t>Logické rozpory</a:t>
            </a:r>
          </a:p>
          <a:p>
            <a:pPr lvl="1" eaLnBrk="1" hangingPunct="1"/>
            <a:r>
              <a:rPr lang="cs-CZ" altLang="cs-CZ" sz="3200" dirty="0">
                <a:solidFill>
                  <a:schemeClr val="tx1"/>
                </a:solidFill>
              </a:rPr>
              <a:t>Hodnotové rozpory </a:t>
            </a:r>
          </a:p>
          <a:p>
            <a:pPr eaLnBrk="1" hangingPunct="1"/>
            <a:r>
              <a:rPr lang="cs-CZ" altLang="cs-CZ" sz="3600" dirty="0"/>
              <a:t>Obsahově neurčité právní principy </a:t>
            </a:r>
          </a:p>
          <a:p>
            <a:pPr eaLnBrk="1" hangingPunct="1"/>
            <a:r>
              <a:rPr lang="cs-CZ" altLang="cs-CZ" sz="3600" dirty="0"/>
              <a:t>Možnost diskrece orgánu aplikujícího právo</a:t>
            </a:r>
          </a:p>
        </p:txBody>
      </p:sp>
    </p:spTree>
    <p:extLst>
      <p:ext uri="{BB962C8B-B14F-4D97-AF65-F5344CB8AC3E}">
        <p14:creationId xmlns:p14="http://schemas.microsoft.com/office/powerpoint/2010/main" val="39653167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2252" y="692696"/>
            <a:ext cx="8086635" cy="647700"/>
          </a:xfrm>
        </p:spPr>
        <p:txBody>
          <a:bodyPr/>
          <a:lstStyle/>
          <a:p>
            <a:r>
              <a:rPr lang="cs-CZ" dirty="0" smtClean="0"/>
              <a:t>Výkladový cíl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98726" y="1628800"/>
            <a:ext cx="8503920" cy="49982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Při výkladu hledáme: </a:t>
            </a:r>
            <a:endParaRPr lang="cs-CZ" dirty="0"/>
          </a:p>
          <a:p>
            <a:r>
              <a:rPr lang="cs-CZ" dirty="0" smtClean="0"/>
              <a:t>Skutečnou vůli zákonodárce </a:t>
            </a:r>
          </a:p>
          <a:p>
            <a:pPr lvl="1"/>
            <a:r>
              <a:rPr lang="cs-CZ" dirty="0" smtClean="0"/>
              <a:t>Subjektivní hledisko </a:t>
            </a:r>
          </a:p>
          <a:p>
            <a:pPr lvl="1"/>
            <a:r>
              <a:rPr lang="cs-CZ" dirty="0" smtClean="0"/>
              <a:t>Např. důvodová zpráva, stenografické záznamy z projednávání Parlamentu. </a:t>
            </a:r>
          </a:p>
          <a:p>
            <a:pPr lvl="1"/>
            <a:endParaRPr lang="cs-CZ" dirty="0"/>
          </a:p>
          <a:p>
            <a:r>
              <a:rPr lang="cs-CZ" dirty="0" smtClean="0"/>
              <a:t>Jak se význam předmětu interpretace jeví adresátům</a:t>
            </a:r>
          </a:p>
          <a:p>
            <a:pPr lvl="1"/>
            <a:r>
              <a:rPr lang="cs-CZ" dirty="0" smtClean="0"/>
              <a:t>Objektivní hledisko</a:t>
            </a:r>
          </a:p>
          <a:p>
            <a:pPr lvl="1"/>
            <a:r>
              <a:rPr lang="cs-CZ" dirty="0" smtClean="0"/>
              <a:t>Při hledání této „objektivní vůle zákonodárce“ vycházíme z vnitřního a vnějšího systému práva, zejména z předpokladu, že zákonodárce vytvářel </a:t>
            </a:r>
            <a:r>
              <a:rPr lang="cs-CZ" b="1" dirty="0" smtClean="0"/>
              <a:t>bezrozporný systém </a:t>
            </a:r>
          </a:p>
          <a:p>
            <a:pPr lvl="1"/>
            <a:r>
              <a:rPr lang="cs-CZ" dirty="0" smtClean="0"/>
              <a:t>Objektivní výklad je prioritní!</a:t>
            </a:r>
          </a:p>
          <a:p>
            <a:pPr lvl="1"/>
            <a:r>
              <a:rPr lang="cs-CZ" dirty="0" smtClean="0"/>
              <a:t>„zákon je moudřejší než zákonodárce“ (</a:t>
            </a:r>
            <a:r>
              <a:rPr lang="cs-CZ" dirty="0" err="1" smtClean="0"/>
              <a:t>Thöl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Zohlednění vnitřního a vnějšího systému práva </a:t>
            </a:r>
          </a:p>
          <a:p>
            <a:pPr marL="788670" lvl="1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75702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objektivního výkladu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b="1" dirty="0" smtClean="0"/>
              <a:t>Jazykový (gramatický) výklad </a:t>
            </a:r>
          </a:p>
          <a:p>
            <a:pPr lvl="1"/>
            <a:r>
              <a:rPr lang="cs-CZ" sz="2800" dirty="0" smtClean="0"/>
              <a:t>Zohledňujeme jazykový význam zákonodárcem užitých termínů </a:t>
            </a:r>
          </a:p>
          <a:p>
            <a:pPr lvl="1"/>
            <a:r>
              <a:rPr lang="cs-CZ" sz="2800" dirty="0" smtClean="0"/>
              <a:t>Obecný význam </a:t>
            </a:r>
          </a:p>
          <a:p>
            <a:pPr lvl="1"/>
            <a:r>
              <a:rPr lang="cs-CZ" sz="2800" dirty="0" smtClean="0"/>
              <a:t>Tzv. legální definice</a:t>
            </a:r>
          </a:p>
          <a:p>
            <a:pPr lvl="2"/>
            <a:r>
              <a:rPr lang="cs-CZ" sz="2800" dirty="0" smtClean="0"/>
              <a:t>§ 2894 odst. </a:t>
            </a:r>
            <a:r>
              <a:rPr lang="cs-CZ" sz="2800" dirty="0"/>
              <a:t>1</a:t>
            </a:r>
            <a:r>
              <a:rPr lang="cs-CZ" sz="2800" dirty="0" smtClean="0"/>
              <a:t>: </a:t>
            </a:r>
            <a:r>
              <a:rPr lang="cs-CZ" sz="2800" dirty="0"/>
              <a:t>(1) Povinnost nahradit jinému újmu zahrnuje vždy povinnost k náhradě újmy na jmění (škody).</a:t>
            </a:r>
          </a:p>
          <a:p>
            <a:pPr marL="274320" lvl="1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524001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Srov. OZ: </a:t>
            </a:r>
            <a:r>
              <a:rPr lang="cs-CZ" dirty="0" smtClean="0"/>
              <a:t>	</a:t>
            </a:r>
            <a:endParaRPr lang="cs-CZ" dirty="0"/>
          </a:p>
          <a:p>
            <a:pPr lvl="1"/>
            <a:r>
              <a:rPr lang="cs-CZ" dirty="0" smtClean="0"/>
              <a:t>Má </a:t>
            </a:r>
            <a:r>
              <a:rPr lang="cs-CZ" dirty="0"/>
              <a:t>se za to</a:t>
            </a:r>
          </a:p>
          <a:p>
            <a:pPr lvl="1"/>
            <a:r>
              <a:rPr lang="cs-CZ" dirty="0"/>
              <a:t>Platí, že </a:t>
            </a:r>
          </a:p>
          <a:p>
            <a:pPr lvl="1"/>
            <a:r>
              <a:rPr lang="cs-CZ" dirty="0"/>
              <a:t>Považuje se za, hledí se 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68583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(Formálně) systematický výklad </a:t>
            </a:r>
          </a:p>
          <a:p>
            <a:pPr lvl="1"/>
            <a:r>
              <a:rPr lang="cs-CZ" dirty="0" smtClean="0"/>
              <a:t>Systém práva X systém zákonodárství </a:t>
            </a:r>
          </a:p>
          <a:p>
            <a:pPr lvl="1"/>
            <a:r>
              <a:rPr lang="cs-CZ" dirty="0" smtClean="0"/>
              <a:t>Začlenění interpretovaného ustanovení do systému zákona, nebo i systému zákonodárství </a:t>
            </a:r>
          </a:p>
          <a:p>
            <a:pPr lvl="1"/>
            <a:r>
              <a:rPr lang="cs-CZ" dirty="0" smtClean="0"/>
              <a:t>Zohlednění návaznosti jednotlivých ustanovení </a:t>
            </a:r>
          </a:p>
          <a:p>
            <a:pPr lvl="2"/>
            <a:r>
              <a:rPr lang="cs-CZ" dirty="0" smtClean="0"/>
              <a:t>Na co se vztahuje § 1130?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7616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rmAutofit/>
          </a:bodyPr>
          <a:lstStyle/>
          <a:p>
            <a:r>
              <a:rPr lang="cs-CZ" b="1" dirty="0" smtClean="0"/>
              <a:t>Objektivně teleologický výklad </a:t>
            </a:r>
          </a:p>
          <a:p>
            <a:pPr lvl="1"/>
            <a:r>
              <a:rPr lang="cs-CZ" dirty="0" smtClean="0"/>
              <a:t>Zohlednění vnitřního systému práva </a:t>
            </a:r>
          </a:p>
          <a:p>
            <a:pPr lvl="1"/>
            <a:r>
              <a:rPr lang="cs-CZ" dirty="0" smtClean="0"/>
              <a:t>Soulad s právem vyšší právní síly </a:t>
            </a:r>
          </a:p>
          <a:p>
            <a:pPr lvl="2"/>
            <a:r>
              <a:rPr lang="cs-CZ" dirty="0" err="1" smtClean="0"/>
              <a:t>Ústavněkonformní</a:t>
            </a:r>
            <a:r>
              <a:rPr lang="cs-CZ" dirty="0"/>
              <a:t> </a:t>
            </a:r>
            <a:r>
              <a:rPr lang="cs-CZ" dirty="0" smtClean="0"/>
              <a:t>výklad [(§ 1377 odst. 3 písm. b)] </a:t>
            </a:r>
            <a:r>
              <a:rPr lang="cs-CZ" dirty="0" err="1" smtClean="0"/>
              <a:t>Eurokonformní</a:t>
            </a:r>
            <a:r>
              <a:rPr lang="cs-CZ" dirty="0" smtClean="0"/>
              <a:t> výklad </a:t>
            </a:r>
          </a:p>
          <a:p>
            <a:pPr lvl="1"/>
            <a:r>
              <a:rPr lang="cs-CZ" dirty="0" smtClean="0"/>
              <a:t>Zamezení vzniku hodnotových rozporů </a:t>
            </a:r>
          </a:p>
          <a:p>
            <a:pPr lvl="2"/>
            <a:r>
              <a:rPr lang="cs-CZ" dirty="0" smtClean="0"/>
              <a:t>Argumenty a </a:t>
            </a:r>
            <a:r>
              <a:rPr lang="cs-CZ" dirty="0" err="1" smtClean="0"/>
              <a:t>fortiori</a:t>
            </a:r>
            <a:r>
              <a:rPr lang="cs-CZ" dirty="0" smtClean="0"/>
              <a:t> </a:t>
            </a:r>
          </a:p>
          <a:p>
            <a:pPr lvl="3"/>
            <a:r>
              <a:rPr lang="cs-CZ" dirty="0" smtClean="0"/>
              <a:t>A </a:t>
            </a:r>
            <a:r>
              <a:rPr lang="cs-CZ" dirty="0" err="1" smtClean="0"/>
              <a:t>minori</a:t>
            </a:r>
            <a:r>
              <a:rPr lang="cs-CZ" dirty="0" smtClean="0"/>
              <a:t> ad </a:t>
            </a:r>
            <a:r>
              <a:rPr lang="cs-CZ" dirty="0" err="1" smtClean="0"/>
              <a:t>maius</a:t>
            </a:r>
            <a:r>
              <a:rPr lang="cs-CZ" dirty="0" smtClean="0"/>
              <a:t> </a:t>
            </a:r>
          </a:p>
          <a:p>
            <a:pPr lvl="3"/>
            <a:r>
              <a:rPr lang="cs-CZ" dirty="0" smtClean="0"/>
              <a:t>A </a:t>
            </a:r>
            <a:r>
              <a:rPr lang="cs-CZ" dirty="0" err="1" smtClean="0"/>
              <a:t>maiori</a:t>
            </a:r>
            <a:r>
              <a:rPr lang="cs-CZ" dirty="0" smtClean="0"/>
              <a:t> ad minus (§ 93 odst. 1 věta druhá)</a:t>
            </a:r>
          </a:p>
          <a:p>
            <a:pPr lvl="2"/>
            <a:r>
              <a:rPr lang="cs-CZ" dirty="0" smtClean="0"/>
              <a:t>A </a:t>
            </a:r>
            <a:r>
              <a:rPr lang="cs-CZ" dirty="0" err="1" smtClean="0"/>
              <a:t>simili</a:t>
            </a:r>
            <a:r>
              <a:rPr lang="cs-CZ" dirty="0" smtClean="0"/>
              <a:t> (srov. např. § 595 odst. 3 a § 3000)</a:t>
            </a:r>
          </a:p>
          <a:p>
            <a:pPr lvl="1"/>
            <a:r>
              <a:rPr lang="cs-CZ" b="1" dirty="0" smtClean="0"/>
              <a:t>Objektivně teleologický výklad je prioritní!</a:t>
            </a:r>
          </a:p>
        </p:txBody>
      </p:sp>
    </p:spTree>
    <p:extLst>
      <p:ext uri="{BB962C8B-B14F-4D97-AF65-F5344CB8AC3E}">
        <p14:creationId xmlns:p14="http://schemas.microsoft.com/office/powerpoint/2010/main" val="18097172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Subjektivně – historický výklad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Stanovisko sociálně-správního kolegia Nejvyššího soudu ze dne 2. 2. 2005, č.j. S 3401/2004-2 (498/2005 </a:t>
            </a:r>
            <a:r>
              <a:rPr lang="cs-CZ" dirty="0" err="1" smtClean="0"/>
              <a:t>Sb.NSS</a:t>
            </a:r>
            <a:r>
              <a:rPr lang="cs-CZ" dirty="0" smtClean="0"/>
              <a:t>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8637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501008"/>
            <a:ext cx="6400800" cy="2016224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algn="r"/>
            <a:r>
              <a:rPr lang="cs-CZ" dirty="0" smtClean="0"/>
              <a:t>Filip Melzer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I. Povaha norem soukromého práva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26554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Dotváření práva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Aplikace práva v rozporu s jeho doslovným výkladem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60836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Model tří oblastí pojmu</a:t>
            </a:r>
          </a:p>
        </p:txBody>
      </p:sp>
      <p:sp>
        <p:nvSpPr>
          <p:cNvPr id="205827" name="Oval 3"/>
          <p:cNvSpPr>
            <a:spLocks noChangeArrowheads="1"/>
          </p:cNvSpPr>
          <p:nvPr/>
        </p:nvSpPr>
        <p:spPr bwMode="auto">
          <a:xfrm>
            <a:off x="1187450" y="3357563"/>
            <a:ext cx="2305050" cy="1368425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s-CZ" sz="2800" b="1" dirty="0">
                <a:latin typeface="Arial" pitchFamily="34" charset="0"/>
              </a:rPr>
              <a:t>Jádro pojmu</a:t>
            </a:r>
          </a:p>
        </p:txBody>
      </p:sp>
      <p:sp>
        <p:nvSpPr>
          <p:cNvPr id="205828" name="Oval 4"/>
          <p:cNvSpPr>
            <a:spLocks noChangeArrowheads="1"/>
          </p:cNvSpPr>
          <p:nvPr/>
        </p:nvSpPr>
        <p:spPr bwMode="auto">
          <a:xfrm>
            <a:off x="755650" y="2276475"/>
            <a:ext cx="6553200" cy="3384550"/>
          </a:xfrm>
          <a:prstGeom prst="ellips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>
                    <a:alpha val="55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>
              <a:solidFill>
                <a:srgbClr val="000099"/>
              </a:solidFill>
              <a:latin typeface="Arial" pitchFamily="34" charset="0"/>
            </a:endParaRPr>
          </a:p>
        </p:txBody>
      </p:sp>
      <p:sp>
        <p:nvSpPr>
          <p:cNvPr id="205829" name="Text Box 5"/>
          <p:cNvSpPr txBox="1">
            <a:spLocks noChangeArrowheads="1"/>
          </p:cNvSpPr>
          <p:nvPr/>
        </p:nvSpPr>
        <p:spPr bwMode="auto">
          <a:xfrm>
            <a:off x="3779838" y="2997200"/>
            <a:ext cx="26638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>
                <a:solidFill>
                  <a:srgbClr val="000099"/>
                </a:solidFill>
                <a:latin typeface="Arial" pitchFamily="34" charset="0"/>
              </a:rPr>
              <a:t>Neurčitá část pojmu</a:t>
            </a:r>
          </a:p>
        </p:txBody>
      </p:sp>
      <p:sp>
        <p:nvSpPr>
          <p:cNvPr id="205830" name="Text Box 6"/>
          <p:cNvSpPr txBox="1">
            <a:spLocks noChangeArrowheads="1"/>
          </p:cNvSpPr>
          <p:nvPr/>
        </p:nvSpPr>
        <p:spPr bwMode="auto">
          <a:xfrm>
            <a:off x="5867400" y="1557338"/>
            <a:ext cx="29527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000099"/>
                </a:solidFill>
                <a:latin typeface="Arial" pitchFamily="34" charset="0"/>
              </a:rPr>
              <a:t>Oblast mimo rozsah pojmu</a:t>
            </a:r>
          </a:p>
        </p:txBody>
      </p:sp>
    </p:spTree>
    <p:extLst>
      <p:ext uri="{BB962C8B-B14F-4D97-AF65-F5344CB8AC3E}">
        <p14:creationId xmlns:p14="http://schemas.microsoft.com/office/powerpoint/2010/main" val="227089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Analogie a teleologická redukce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Analogie </a:t>
            </a:r>
          </a:p>
          <a:p>
            <a:pPr lvl="1"/>
            <a:r>
              <a:rPr lang="cs-CZ" dirty="0" smtClean="0"/>
              <a:t>Analogie </a:t>
            </a:r>
            <a:r>
              <a:rPr lang="cs-CZ" dirty="0" err="1" smtClean="0"/>
              <a:t>legis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Analogie </a:t>
            </a:r>
            <a:r>
              <a:rPr lang="cs-CZ" dirty="0" err="1" smtClean="0"/>
              <a:t>iuris</a:t>
            </a:r>
            <a:r>
              <a:rPr lang="cs-CZ" dirty="0" smtClean="0"/>
              <a:t> </a:t>
            </a:r>
          </a:p>
          <a:p>
            <a:pPr lvl="1"/>
            <a:endParaRPr lang="cs-CZ" dirty="0"/>
          </a:p>
          <a:p>
            <a:r>
              <a:rPr lang="cs-CZ" dirty="0" smtClean="0"/>
              <a:t>Teleologická redukce </a:t>
            </a:r>
          </a:p>
          <a:p>
            <a:pPr lvl="1"/>
            <a:r>
              <a:rPr lang="cs-CZ" dirty="0" smtClean="0"/>
              <a:t>§ 441 odst. 2 </a:t>
            </a:r>
            <a:r>
              <a:rPr lang="cs-CZ" smtClean="0"/>
              <a:t>věta třetí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45664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	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 smtClean="0">
              <a:sym typeface="Wingdings" pitchFamily="2" charset="2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013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31738" y="1052736"/>
            <a:ext cx="8534400" cy="8969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Zásadní </a:t>
            </a:r>
            <a:r>
              <a:rPr lang="cs-CZ" altLang="cs-CZ" sz="3200" dirty="0" err="1" smtClean="0">
                <a:solidFill>
                  <a:schemeClr val="tx1"/>
                </a:solidFill>
              </a:rPr>
              <a:t>dispozitivnost</a:t>
            </a:r>
            <a:r>
              <a:rPr lang="cs-CZ" altLang="cs-CZ" sz="3200" dirty="0" smtClean="0">
                <a:solidFill>
                  <a:schemeClr val="tx1"/>
                </a:solidFill>
              </a:rPr>
              <a:t> norem soukromého práva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2060847"/>
            <a:ext cx="8504238" cy="4038327"/>
          </a:xfrm>
        </p:spPr>
        <p:txBody>
          <a:bodyPr/>
          <a:lstStyle/>
          <a:p>
            <a:pPr eaLnBrk="1" hangingPunct="1"/>
            <a:r>
              <a:rPr lang="cs-CZ" altLang="cs-CZ" dirty="0" err="1" smtClean="0"/>
              <a:t>Dispozitinví</a:t>
            </a:r>
            <a:r>
              <a:rPr lang="cs-CZ" altLang="cs-CZ" dirty="0" smtClean="0"/>
              <a:t> a kogentní právní normy </a:t>
            </a:r>
          </a:p>
          <a:p>
            <a:pPr eaLnBrk="1" hangingPunct="1"/>
            <a:r>
              <a:rPr lang="cs-CZ" altLang="cs-CZ" dirty="0" err="1" smtClean="0"/>
              <a:t>Dispozitinví</a:t>
            </a:r>
            <a:r>
              <a:rPr lang="cs-CZ" altLang="cs-CZ" dirty="0" smtClean="0"/>
              <a:t> normy jako náhradní řešení pro případ, že strany nechají určitou otázku neřešenu. </a:t>
            </a:r>
          </a:p>
          <a:p>
            <a:pPr lvl="1" eaLnBrk="1" hangingPunct="1"/>
            <a:r>
              <a:rPr lang="cs-CZ" altLang="cs-CZ" dirty="0" smtClean="0"/>
              <a:t>Jinými slovy: aplikace dispozitivní normy může být vyloučena odlišnou dohodou stran </a:t>
            </a:r>
          </a:p>
          <a:p>
            <a:pPr eaLnBrk="1" hangingPunct="1"/>
            <a:r>
              <a:rPr lang="cs-CZ" altLang="cs-CZ" dirty="0" smtClean="0"/>
              <a:t>Kogentní normy: jejich aplikaci nelze vyloučit dohodou stran </a:t>
            </a:r>
          </a:p>
        </p:txBody>
      </p:sp>
    </p:spTree>
    <p:extLst>
      <p:ext uri="{BB962C8B-B14F-4D97-AF65-F5344CB8AC3E}">
        <p14:creationId xmlns:p14="http://schemas.microsoft.com/office/powerpoint/2010/main" val="2085834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700213"/>
            <a:ext cx="8229600" cy="442595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altLang="cs-CZ" dirty="0" smtClean="0"/>
              <a:t>§ 2223: „Strana, která nájem vypoví, poskytne druhé straně přiměřené odstupné.“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 smtClean="0"/>
              <a:t>§ 2218: „Nájemné se platí měsíčně pozadu“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 smtClean="0"/>
              <a:t>§ 1105: „Převede-li se vlastnické právo k nemovité věci zapsané ve veřejném seznamu, nabývá se věc do vlastnictví zápisem do takového seznamu.“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 smtClean="0"/>
              <a:t>§ 30 odst. 1 věta první: „Plně svéprávným se člověk stává zletilostí. Zletilosti se nabývá dovršením osmnáctého roku věku.“</a:t>
            </a:r>
          </a:p>
        </p:txBody>
      </p:sp>
    </p:spTree>
    <p:extLst>
      <p:ext uri="{BB962C8B-B14F-4D97-AF65-F5344CB8AC3E}">
        <p14:creationId xmlns:p14="http://schemas.microsoft.com/office/powerpoint/2010/main" val="3892884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80728"/>
            <a:ext cx="8534400" cy="896938"/>
          </a:xfrm>
        </p:spPr>
        <p:txBody>
          <a:bodyPr/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Povaha norem OZ 1964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2132856"/>
            <a:ext cx="8229600" cy="3993307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Původní pojetí z roku 1964</a:t>
            </a:r>
          </a:p>
          <a:p>
            <a:pPr eaLnBrk="1" hangingPunct="1"/>
            <a:r>
              <a:rPr lang="cs-CZ" altLang="cs-CZ" dirty="0" smtClean="0"/>
              <a:t>Velká novela z roku 1991: </a:t>
            </a:r>
          </a:p>
          <a:p>
            <a:pPr lvl="1" eaLnBrk="1" hangingPunct="1"/>
            <a:r>
              <a:rPr lang="cs-CZ" altLang="cs-CZ" dirty="0" smtClean="0"/>
              <a:t>§ 2 odst. 3 OZ: Účastníci občanskoprávních vztahů si mohou vzájemná práva a povinnosti upravit dohodou odchylně od zákona, jestliže to zákon výslovně nezakazuje a jestliže z povahy ustanovení zákona nevyplývá, že se od něj nelze odchýlit. </a:t>
            </a:r>
          </a:p>
          <a:p>
            <a:pPr eaLnBrk="1" hangingPunct="1"/>
            <a:r>
              <a:rPr lang="cs-CZ" altLang="cs-CZ" dirty="0" err="1" smtClean="0"/>
              <a:t>Pb</a:t>
            </a:r>
            <a:r>
              <a:rPr lang="cs-CZ" altLang="cs-CZ" dirty="0" smtClean="0"/>
              <a:t>.: kdy vyplývá z povahy ustanovení zákona, že se od něj nelze odchýlit? </a:t>
            </a:r>
          </a:p>
        </p:txBody>
      </p:sp>
    </p:spTree>
    <p:extLst>
      <p:ext uri="{BB962C8B-B14F-4D97-AF65-F5344CB8AC3E}">
        <p14:creationId xmlns:p14="http://schemas.microsoft.com/office/powerpoint/2010/main" val="3518942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57338"/>
            <a:ext cx="8229600" cy="4568825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 dirty="0" smtClean="0"/>
              <a:t>Nelze se odchýlit: </a:t>
            </a:r>
          </a:p>
          <a:p>
            <a:pPr marL="54864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"/>
              <a:defRPr/>
            </a:pPr>
            <a:endParaRPr lang="cs-CZ" sz="800" dirty="0" smtClean="0"/>
          </a:p>
          <a:p>
            <a:pPr marL="54864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 smtClean="0"/>
              <a:t>Jsou-li dotčena práva třetích osob (srov. princip rovnosti) </a:t>
            </a:r>
          </a:p>
          <a:p>
            <a:pPr marL="822960" lvl="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 smtClean="0"/>
              <a:t>Zásadně kogentní úprava absolutních práv</a:t>
            </a:r>
          </a:p>
          <a:p>
            <a:pPr marL="54864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"/>
              <a:defRPr/>
            </a:pPr>
            <a:endParaRPr lang="cs-CZ" dirty="0" smtClean="0"/>
          </a:p>
          <a:p>
            <a:pPr marL="54864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 smtClean="0"/>
              <a:t>Je-li dotčena ochrana slabší strany</a:t>
            </a:r>
          </a:p>
          <a:p>
            <a:pPr marL="822960" lvl="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 smtClean="0"/>
              <a:t>Ochrana spotřebitele (§ 56 odst. 1 OZ) </a:t>
            </a:r>
          </a:p>
          <a:p>
            <a:pPr marL="822960" lvl="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 smtClean="0"/>
              <a:t>Ochrana nájmu bytu (§ 685 odst. 3 OZ) </a:t>
            </a:r>
          </a:p>
          <a:p>
            <a:pPr marL="822960" lvl="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 smtClean="0"/>
              <a:t>Vztah rodičů a dětí </a:t>
            </a:r>
          </a:p>
          <a:p>
            <a:pPr marL="822960" lvl="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 smtClean="0"/>
              <a:t>Ochrana zaměstnance v pracovním právu </a:t>
            </a:r>
          </a:p>
          <a:p>
            <a:pPr marL="54864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"/>
              <a:defRPr/>
            </a:pPr>
            <a:endParaRPr lang="cs-CZ" dirty="0" smtClean="0"/>
          </a:p>
          <a:p>
            <a:pPr marL="54864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 smtClean="0"/>
              <a:t>Je-li dotčen veřejný pořádek </a:t>
            </a:r>
          </a:p>
          <a:p>
            <a:pPr marL="822960" lvl="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 smtClean="0"/>
              <a:t>Např. ustanovení o osobním stavu (způsobilost k právnímu jednání, § 37, § 39 OZ atd.) </a:t>
            </a:r>
          </a:p>
          <a:p>
            <a:pPr marL="54864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"/>
              <a:defRPr/>
            </a:pPr>
            <a:endParaRPr lang="cs-CZ" dirty="0" smtClean="0"/>
          </a:p>
          <a:p>
            <a:pPr marL="54864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"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59404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301625" y="1124744"/>
            <a:ext cx="8086635" cy="647700"/>
          </a:xfrm>
        </p:spPr>
        <p:txBody>
          <a:bodyPr/>
          <a:lstStyle/>
          <a:p>
            <a:pPr eaLnBrk="1" hangingPunct="1"/>
            <a:r>
              <a:rPr lang="cs-CZ" altLang="cs-CZ" dirty="0" smtClean="0">
                <a:solidFill>
                  <a:schemeClr val="tx1"/>
                </a:solidFill>
              </a:rPr>
              <a:t>Kogentnost dle § 1 odst. 2 NOZ</a:t>
            </a:r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3E597D-3F95-4BC7-AE50-7E46DE562910}" type="slidenum">
              <a:rPr lang="cs-CZ" altLang="cs-CZ" smtClean="0">
                <a:latin typeface="Verdana" pitchFamily="34" charset="0"/>
              </a:rPr>
              <a:pPr eaLnBrk="1" hangingPunct="1"/>
              <a:t>8</a:t>
            </a:fld>
            <a:endParaRPr lang="cs-CZ" altLang="cs-CZ" smtClean="0">
              <a:latin typeface="Verdana" pitchFamily="34" charset="0"/>
            </a:endParaRPr>
          </a:p>
        </p:txBody>
      </p:sp>
      <p:sp>
        <p:nvSpPr>
          <p:cNvPr id="409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2204863"/>
            <a:ext cx="8504238" cy="3894311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§ 1 odst. 2 NOZ: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(</a:t>
            </a:r>
            <a:r>
              <a:rPr lang="cs-CZ" dirty="0"/>
              <a:t>2) Nezakazuje-li to zákon výslovně, mohou si osoby ujednat práva a povinnosti odchylně od zákona; zakázána jsou ujednání porušující dobré mravy, veřejný pořádek nebo právo týkající se postavení osob, včetně práva na ochranu osobnosti.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21921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solidFill>
                  <a:schemeClr val="tx1"/>
                </a:solidFill>
              </a:rPr>
              <a:t>Inspirace NOZ – čl. 19, 20 švýcarského OR </a:t>
            </a:r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0CC329-C640-49D6-84F8-D4878F2D5B2C}" type="slidenum">
              <a:rPr lang="cs-CZ" altLang="cs-CZ" smtClean="0">
                <a:latin typeface="Verdana" pitchFamily="34" charset="0"/>
              </a:rPr>
              <a:pPr eaLnBrk="1" hangingPunct="1"/>
              <a:t>9</a:t>
            </a:fld>
            <a:endParaRPr lang="cs-CZ" altLang="cs-CZ" smtClean="0">
              <a:latin typeface="Verdana" pitchFamily="34" charset="0"/>
            </a:endParaRPr>
          </a:p>
        </p:txBody>
      </p:sp>
      <p:sp>
        <p:nvSpPr>
          <p:cNvPr id="2457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2060847"/>
            <a:ext cx="8504238" cy="4038327"/>
          </a:xfrm>
        </p:spPr>
        <p:txBody>
          <a:bodyPr/>
          <a:lstStyle/>
          <a:p>
            <a:pPr eaLnBrk="1" hangingPunct="1"/>
            <a:r>
              <a:rPr lang="cs-CZ" altLang="cs-CZ" sz="2400" dirty="0" smtClean="0"/>
              <a:t>Čl. 19 odst. 2 OR: „Odchylná ustanovení od zákona jsou přípustná jen, kde zákon neobsahuje </a:t>
            </a:r>
            <a:r>
              <a:rPr lang="cs-CZ" altLang="cs-CZ" sz="2400" b="1" dirty="0" smtClean="0"/>
              <a:t>nezměnitelné pravidlo </a:t>
            </a:r>
            <a:r>
              <a:rPr lang="cs-CZ" altLang="cs-CZ" sz="2400" dirty="0" smtClean="0"/>
              <a:t>nebo kde by odchýlení se současně nepředstavovalo rozpor s veřejným pořádkem, s dobrými mravy nebo s osobnostním právem.“</a:t>
            </a:r>
          </a:p>
          <a:p>
            <a:pPr eaLnBrk="1" hangingPunct="1"/>
            <a:r>
              <a:rPr lang="cs-CZ" altLang="cs-CZ" sz="2400" dirty="0" smtClean="0"/>
              <a:t>Čl. 20 odst. 1 OR: „Smlouva, která má nemožný nebo protiprávní obsah nebo je v rozporu s dobrými mravy, je neplatná.“ </a:t>
            </a:r>
          </a:p>
          <a:p>
            <a:pPr eaLnBrk="1" hangingPunct="1"/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8575615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8E6FA38F-6E88-4DDE-965F-430618BD2187}" vid="{AD423196-F181-447E-9CA5-C0E30AFF1E6D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227</TotalTime>
  <Words>1733</Words>
  <Application>Microsoft Office PowerPoint</Application>
  <PresentationFormat>Předvádění na obrazovce (4:3)</PresentationFormat>
  <Paragraphs>206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40" baseType="lpstr">
      <vt:lpstr>Arial</vt:lpstr>
      <vt:lpstr>Calibri</vt:lpstr>
      <vt:lpstr>Tahoma</vt:lpstr>
      <vt:lpstr>Verdana</vt:lpstr>
      <vt:lpstr>Wingdings</vt:lpstr>
      <vt:lpstr>Wingdings 2</vt:lpstr>
      <vt:lpstr>Motiv1</vt:lpstr>
      <vt:lpstr> </vt:lpstr>
      <vt:lpstr>Osnova</vt:lpstr>
      <vt:lpstr>I. Povaha norem soukromého práva</vt:lpstr>
      <vt:lpstr>Zásadní dispozitivnost norem soukromého práva </vt:lpstr>
      <vt:lpstr>Prezentace aplikace PowerPoint</vt:lpstr>
      <vt:lpstr>Povaha norem OZ 1964</vt:lpstr>
      <vt:lpstr>Prezentace aplikace PowerPoint</vt:lpstr>
      <vt:lpstr>Kogentnost dle § 1 odst. 2 NOZ</vt:lpstr>
      <vt:lpstr>Inspirace NOZ – čl. 19, 20 švýcarského OR </vt:lpstr>
      <vt:lpstr>Zákonný zákaz odchýlení se</vt:lpstr>
      <vt:lpstr>Prezentace aplikace PowerPoint</vt:lpstr>
      <vt:lpstr>Kdy je odchýlení se od zákona v rozporu s jeho účelem (příklady)</vt:lpstr>
      <vt:lpstr>Veřejný pořádek </vt:lpstr>
      <vt:lpstr>Zvláštní úprava zákoníku práce</vt:lpstr>
      <vt:lpstr>Povaha norem NOZ - shrnutí</vt:lpstr>
      <vt:lpstr>K doplnění</vt:lpstr>
      <vt:lpstr>II. Výklad a dotváření soukromého práva</vt:lpstr>
      <vt:lpstr>Několik příkladů úvodem</vt:lpstr>
      <vt:lpstr>Prezentace aplikace PowerPoint</vt:lpstr>
      <vt:lpstr>Prezentace aplikace PowerPoint</vt:lpstr>
      <vt:lpstr>Prezentace aplikace PowerPoint</vt:lpstr>
      <vt:lpstr>Problém subsumpce</vt:lpstr>
      <vt:lpstr>Základní příčiny právních problémů</vt:lpstr>
      <vt:lpstr>Výkladový cíl </vt:lpstr>
      <vt:lpstr>Metody objektivního výkladu </vt:lpstr>
      <vt:lpstr>Prezentace aplikace PowerPoint</vt:lpstr>
      <vt:lpstr>Prezentace aplikace PowerPoint</vt:lpstr>
      <vt:lpstr>Prezentace aplikace PowerPoint</vt:lpstr>
      <vt:lpstr>Subjektivně – historický výklad </vt:lpstr>
      <vt:lpstr>Dotváření práva </vt:lpstr>
      <vt:lpstr>Model tří oblastí pojmu</vt:lpstr>
      <vt:lpstr>Analogie a teleologická redukce </vt:lpstr>
      <vt:lpstr>Prezentace aplikace PowerPoint</vt:lpstr>
    </vt:vector>
  </TitlesOfParts>
  <Company>Lenovo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cizího majetku a svěřenský fond v širších souvislostech</dc:title>
  <dc:creator>Lenovo User</dc:creator>
  <cp:lastModifiedBy>Hewlett-Packard Company</cp:lastModifiedBy>
  <cp:revision>114</cp:revision>
  <cp:lastPrinted>2020-02-19T09:27:55Z</cp:lastPrinted>
  <dcterms:created xsi:type="dcterms:W3CDTF">2013-11-19T21:26:25Z</dcterms:created>
  <dcterms:modified xsi:type="dcterms:W3CDTF">2020-02-20T06:54:23Z</dcterms:modified>
</cp:coreProperties>
</file>