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67" r:id="rId5"/>
    <p:sldId id="268" r:id="rId6"/>
    <p:sldId id="282" r:id="rId7"/>
    <p:sldId id="259" r:id="rId8"/>
    <p:sldId id="279" r:id="rId9"/>
    <p:sldId id="260" r:id="rId10"/>
    <p:sldId id="269" r:id="rId11"/>
    <p:sldId id="270" r:id="rId12"/>
    <p:sldId id="271" r:id="rId13"/>
    <p:sldId id="262" r:id="rId14"/>
    <p:sldId id="272" r:id="rId15"/>
    <p:sldId id="273" r:id="rId16"/>
    <p:sldId id="263" r:id="rId17"/>
    <p:sldId id="274" r:id="rId18"/>
    <p:sldId id="275" r:id="rId19"/>
    <p:sldId id="264" r:id="rId20"/>
    <p:sldId id="276" r:id="rId21"/>
    <p:sldId id="280" r:id="rId22"/>
    <p:sldId id="265" r:id="rId23"/>
    <p:sldId id="277" r:id="rId24"/>
    <p:sldId id="266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CCB33-F81B-4465-B214-4BDBFA3738BB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2C63-F2C8-4F47-A0E4-75CD59B43B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3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12C63-F2C8-4F47-A0E4-75CD59B43BB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7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12C63-F2C8-4F47-A0E4-75CD59B43BB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4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97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4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0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8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5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79A5-0DA2-41DA-9969-7E0F21F80824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2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Občanské právo </a:t>
            </a:r>
            <a:br>
              <a:rPr lang="cs-CZ" dirty="0"/>
            </a:br>
            <a:r>
              <a:rPr lang="cs-CZ" dirty="0"/>
              <a:t>dle OZ 89/2012 Sb.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900" dirty="0">
                <a:solidFill>
                  <a:schemeClr val="tx1"/>
                </a:solidFill>
              </a:rPr>
              <a:t>Závazkové právo – zajištění a utvrzení závazků</a:t>
            </a:r>
          </a:p>
          <a:p>
            <a:r>
              <a:rPr lang="cs-CZ" dirty="0">
                <a:solidFill>
                  <a:schemeClr val="tx1"/>
                </a:solidFill>
              </a:rPr>
              <a:t>Část čtvrtá, Hlava I, Díl 8, § 2010-2054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06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/>
              <a:t>Ručení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 err="1"/>
              <a:t>Akcesorita</a:t>
            </a:r>
            <a:r>
              <a:rPr lang="cs-CZ" sz="3600" b="1" dirty="0"/>
              <a:t> </a:t>
            </a:r>
            <a:r>
              <a:rPr lang="cs-CZ" sz="3600" dirty="0"/>
              <a:t>– platný dluh i budoucí, podmíněný nebo soubor dluhů</a:t>
            </a:r>
          </a:p>
          <a:p>
            <a:pPr lvl="1"/>
            <a:r>
              <a:rPr lang="cs-CZ" sz="3600" u="sng" dirty="0"/>
              <a:t>Výjimka</a:t>
            </a:r>
            <a:r>
              <a:rPr lang="cs-CZ" sz="3600" dirty="0"/>
              <a:t> z podmínky platnosti dluhu: neplatnost pro nedostatek způsobilosti zavazovat se k povinnostem (srov. § 581), pokud o tom ručitel při převzetí věděl nebo vědět mohl (§ 2019/1,2)</a:t>
            </a:r>
          </a:p>
          <a:p>
            <a:r>
              <a:rPr lang="cs-CZ" sz="3600" dirty="0"/>
              <a:t>Částečné ručení (§ 2020) - částečné plnění snižuje ručení absolutně, nikoli proporcionálně</a:t>
            </a:r>
          </a:p>
          <a:p>
            <a:r>
              <a:rPr lang="cs-CZ" sz="3600" dirty="0"/>
              <a:t>Ručení na určitou dobu (§ 2021/2)</a:t>
            </a:r>
          </a:p>
          <a:p>
            <a:r>
              <a:rPr lang="cs-CZ" sz="3600" dirty="0"/>
              <a:t>Vznik povinnosti ručitele plnit – </a:t>
            </a:r>
            <a:r>
              <a:rPr lang="cs-CZ" sz="3600" b="1" dirty="0"/>
              <a:t>subsidiarita</a:t>
            </a:r>
            <a:r>
              <a:rPr lang="cs-CZ" sz="3600" dirty="0"/>
              <a:t> (§ 2021):</a:t>
            </a:r>
          </a:p>
          <a:p>
            <a:pPr marL="457200" lvl="1" indent="0">
              <a:buNone/>
            </a:pPr>
            <a:r>
              <a:rPr lang="cs-CZ" sz="3600" dirty="0"/>
              <a:t>1) Věřitel dlužníka </a:t>
            </a:r>
            <a:r>
              <a:rPr lang="cs-CZ" sz="3600" u="sng" dirty="0"/>
              <a:t>písemně vyzval  </a:t>
            </a:r>
            <a:r>
              <a:rPr lang="cs-CZ" sz="3600" dirty="0"/>
              <a:t>(výjimka § 2021/1 v. druhá)</a:t>
            </a:r>
          </a:p>
          <a:p>
            <a:pPr marL="457200" lvl="1" indent="0">
              <a:buNone/>
            </a:pPr>
            <a:r>
              <a:rPr lang="cs-CZ" sz="3600" dirty="0"/>
              <a:t>2) Dlužník nesplnil v přiměř. lhůtě dluh,</a:t>
            </a:r>
          </a:p>
          <a:p>
            <a:pPr marL="457200" lvl="1" indent="0">
              <a:buNone/>
            </a:pPr>
            <a:r>
              <a:rPr lang="cs-CZ" sz="3600" dirty="0"/>
              <a:t>3) Věřitel požádal o splnění/vyzval ke splnění ručitele. </a:t>
            </a:r>
          </a:p>
          <a:p>
            <a:pPr marL="457200" lvl="1" indent="0">
              <a:buNone/>
            </a:pPr>
            <a:r>
              <a:rPr lang="cs-CZ" sz="3100" dirty="0"/>
              <a:t>(= </a:t>
            </a:r>
            <a:r>
              <a:rPr lang="cs-CZ" sz="3100" i="1" dirty="0"/>
              <a:t>Beneficium </a:t>
            </a:r>
            <a:r>
              <a:rPr lang="cs-CZ" sz="3100" i="1" dirty="0" err="1"/>
              <a:t>ordinis</a:t>
            </a:r>
            <a:r>
              <a:rPr lang="cs-CZ" sz="3100" i="1" dirty="0"/>
              <a:t> </a:t>
            </a:r>
            <a:r>
              <a:rPr lang="cs-CZ" sz="3100" dirty="0"/>
              <a:t>– výjimka: ručitel a plátce)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25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/>
              <a:t>Ručení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27976" cy="518457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Možnost ručitele </a:t>
            </a:r>
            <a:r>
              <a:rPr lang="cs-CZ" b="1" dirty="0"/>
              <a:t>odepřít plnění </a:t>
            </a:r>
            <a:r>
              <a:rPr lang="cs-CZ" dirty="0"/>
              <a:t>v případě věřitelem zaviněné nemožnosti dlužníka plnit (§ 2022)</a:t>
            </a:r>
          </a:p>
          <a:p>
            <a:r>
              <a:rPr lang="cs-CZ" dirty="0"/>
              <a:t>Možnost </a:t>
            </a:r>
            <a:r>
              <a:rPr lang="cs-CZ" b="1" dirty="0"/>
              <a:t>uplatnění námitek ručitelem </a:t>
            </a:r>
            <a:r>
              <a:rPr lang="cs-CZ" dirty="0"/>
              <a:t>(§</a:t>
            </a:r>
            <a:r>
              <a:rPr lang="cs-CZ" b="1" dirty="0"/>
              <a:t> </a:t>
            </a:r>
            <a:r>
              <a:rPr lang="cs-CZ" dirty="0"/>
              <a:t>2023)</a:t>
            </a:r>
          </a:p>
          <a:p>
            <a:r>
              <a:rPr lang="cs-CZ" b="1" dirty="0"/>
              <a:t>Notifikace</a:t>
            </a:r>
            <a:r>
              <a:rPr lang="cs-CZ" dirty="0"/>
              <a:t> uplatnění ručení </a:t>
            </a:r>
            <a:r>
              <a:rPr lang="cs-CZ" b="1" dirty="0"/>
              <a:t>ručitele dlužníkovi</a:t>
            </a:r>
            <a:r>
              <a:rPr lang="cs-CZ" dirty="0"/>
              <a:t>(§2024)</a:t>
            </a:r>
          </a:p>
          <a:p>
            <a:pPr lvl="1"/>
            <a:r>
              <a:rPr lang="cs-CZ" dirty="0"/>
              <a:t>Možnost </a:t>
            </a:r>
            <a:r>
              <a:rPr lang="cs-CZ" b="1" dirty="0"/>
              <a:t>uplatnění námitek dlužníka vůči ručiteli</a:t>
            </a:r>
            <a:r>
              <a:rPr lang="cs-CZ" dirty="0"/>
              <a:t>, </a:t>
            </a:r>
            <a:r>
              <a:rPr lang="cs-CZ" sz="2600" dirty="0"/>
              <a:t>pokud uspokojí věřitele bez vědomí dlužníka</a:t>
            </a:r>
          </a:p>
          <a:p>
            <a:pPr lvl="1"/>
            <a:r>
              <a:rPr lang="cs-CZ" dirty="0"/>
              <a:t>Notifikace námitek dlužníka vůči ručiteli</a:t>
            </a:r>
          </a:p>
          <a:p>
            <a:r>
              <a:rPr lang="cs-CZ" dirty="0">
                <a:solidFill>
                  <a:srgbClr val="FF0000"/>
                </a:solidFill>
              </a:rPr>
              <a:t>Pohledávka z ručení se </a:t>
            </a:r>
            <a:r>
              <a:rPr lang="cs-CZ" b="1" dirty="0">
                <a:solidFill>
                  <a:srgbClr val="FF0000"/>
                </a:solidFill>
              </a:rPr>
              <a:t>nepromlčí před promlčením pohledávky vůči dlužníkovi </a:t>
            </a:r>
            <a:r>
              <a:rPr lang="cs-CZ" dirty="0">
                <a:solidFill>
                  <a:srgbClr val="FF0000"/>
                </a:solidFill>
              </a:rPr>
              <a:t>(§ 2025/1)</a:t>
            </a:r>
          </a:p>
          <a:p>
            <a:r>
              <a:rPr lang="cs-CZ" b="1" dirty="0"/>
              <a:t>Uznání dluhu </a:t>
            </a:r>
            <a:r>
              <a:rPr lang="cs-CZ" dirty="0"/>
              <a:t>účinné </a:t>
            </a:r>
            <a:r>
              <a:rPr lang="cs-CZ" b="1" dirty="0">
                <a:solidFill>
                  <a:srgbClr val="FF0000"/>
                </a:solidFill>
              </a:rPr>
              <a:t>se souhlasem ručitele </a:t>
            </a:r>
            <a:r>
              <a:rPr lang="cs-CZ" dirty="0"/>
              <a:t>(§ 2025/2)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92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/>
              <a:t>Ručení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Zánik</a:t>
            </a:r>
            <a:r>
              <a:rPr lang="cs-CZ" dirty="0"/>
              <a:t> ručení: </a:t>
            </a:r>
          </a:p>
          <a:p>
            <a:pPr lvl="1"/>
            <a:r>
              <a:rPr lang="cs-CZ" dirty="0" err="1"/>
              <a:t>akcesorita</a:t>
            </a:r>
            <a:r>
              <a:rPr lang="cs-CZ" dirty="0"/>
              <a:t> (§ 2026/1)</a:t>
            </a:r>
          </a:p>
          <a:p>
            <a:pPr lvl="1"/>
            <a:r>
              <a:rPr lang="cs-CZ" dirty="0"/>
              <a:t>výjimka z </a:t>
            </a:r>
            <a:r>
              <a:rPr lang="cs-CZ" dirty="0" err="1"/>
              <a:t>akcesority</a:t>
            </a:r>
            <a:r>
              <a:rPr lang="cs-CZ" dirty="0"/>
              <a:t>: </a:t>
            </a:r>
          </a:p>
          <a:p>
            <a:pPr lvl="2"/>
            <a:r>
              <a:rPr lang="cs-CZ" dirty="0"/>
              <a:t>Zánik dluhu pro </a:t>
            </a:r>
            <a:r>
              <a:rPr lang="cs-CZ" u="sng" dirty="0"/>
              <a:t>nemožnost plnění dlužníka </a:t>
            </a:r>
            <a:r>
              <a:rPr lang="cs-CZ" dirty="0"/>
              <a:t>(ne ručitele)</a:t>
            </a:r>
          </a:p>
          <a:p>
            <a:pPr lvl="2"/>
            <a:r>
              <a:rPr lang="cs-CZ" dirty="0"/>
              <a:t>Zánik dlužníka – </a:t>
            </a:r>
            <a:r>
              <a:rPr lang="cs-CZ" u="sng" dirty="0"/>
              <a:t>právnické osoby</a:t>
            </a:r>
          </a:p>
          <a:p>
            <a:pPr lvl="2"/>
            <a:r>
              <a:rPr lang="cs-CZ" u="sng" dirty="0"/>
              <a:t>Odstoupení od smlouvy </a:t>
            </a:r>
            <a:r>
              <a:rPr lang="cs-CZ" dirty="0"/>
              <a:t>- § 2005 odst. 2</a:t>
            </a:r>
          </a:p>
          <a:p>
            <a:r>
              <a:rPr lang="cs-CZ" b="1" dirty="0"/>
              <a:t>Pluralita ručitelů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každý za celý dluh</a:t>
            </a:r>
          </a:p>
          <a:p>
            <a:pPr lvl="1"/>
            <a:r>
              <a:rPr lang="cs-CZ" dirty="0"/>
              <a:t>regres mezi spoluručiteli (§ 2027)</a:t>
            </a:r>
          </a:p>
          <a:p>
            <a:r>
              <a:rPr lang="cs-CZ" dirty="0"/>
              <a:t>Zákonné (jen?) ručení za </a:t>
            </a:r>
            <a:r>
              <a:rPr lang="cs-CZ" b="1" dirty="0"/>
              <a:t>nepeněžitý </a:t>
            </a:r>
            <a:r>
              <a:rPr lang="cs-CZ" dirty="0"/>
              <a:t>dluh zajišťuje peněžitou pohledávku při porušení zajištěného dluhu (např. náhradu škody)</a:t>
            </a:r>
          </a:p>
          <a:p>
            <a:r>
              <a:rPr lang="cs-CZ" b="1" dirty="0"/>
              <a:t>Subrogační regres </a:t>
            </a:r>
            <a:r>
              <a:rPr lang="cs-CZ" dirty="0"/>
              <a:t>ručitele vůči dlužníku</a:t>
            </a:r>
          </a:p>
        </p:txBody>
      </p:sp>
    </p:spTree>
    <p:extLst>
      <p:ext uri="{BB962C8B-B14F-4D97-AF65-F5344CB8AC3E}">
        <p14:creationId xmlns:p14="http://schemas.microsoft.com/office/powerpoint/2010/main" val="342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záruka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/>
              <a:t>§ 2029</a:t>
            </a:r>
          </a:p>
          <a:p>
            <a:pPr marL="0" indent="0">
              <a:buNone/>
            </a:pPr>
            <a:r>
              <a:rPr lang="cs-CZ" i="1" dirty="0"/>
              <a:t>	(1) Finanční záruka vzniká </a:t>
            </a:r>
            <a:r>
              <a:rPr lang="cs-CZ" i="1" u="sng" dirty="0"/>
              <a:t>prohlášením výstavce v záruční listině</a:t>
            </a:r>
            <a:r>
              <a:rPr lang="cs-CZ" i="1" dirty="0"/>
              <a:t>, že uspokojí věřitele podle záruční listiny </a:t>
            </a:r>
            <a:r>
              <a:rPr lang="cs-CZ" i="1" u="sng" dirty="0"/>
              <a:t>do výše určité peněžní částky</a:t>
            </a:r>
            <a:r>
              <a:rPr lang="cs-CZ" i="1" dirty="0"/>
              <a:t>, </a:t>
            </a:r>
            <a:r>
              <a:rPr lang="cs-CZ" i="1" u="sng" dirty="0"/>
              <a:t>nesplní-li dlužník věřiteli určitý dluh</a:t>
            </a:r>
            <a:r>
              <a:rPr lang="cs-CZ" i="1" dirty="0"/>
              <a:t>, anebo </a:t>
            </a:r>
            <a:r>
              <a:rPr lang="cs-CZ" i="1" u="sng" dirty="0"/>
              <a:t>splní-li se jiné podmínky </a:t>
            </a:r>
            <a:r>
              <a:rPr lang="cs-CZ" i="1" dirty="0"/>
              <a:t>určené v záruční listině. Je-li výstavcem banka, zahraniční banka nebo spořitelní a úvěrní družstvo, jedná se o </a:t>
            </a:r>
            <a:r>
              <a:rPr lang="cs-CZ" i="1" u="sng" dirty="0"/>
              <a:t>bankovní záruku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(2) Záruční listina vyžaduje </a:t>
            </a:r>
            <a:r>
              <a:rPr lang="cs-CZ" i="1" u="sng" dirty="0"/>
              <a:t>písemnou formu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5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/>
              <a:t>Finanční záruka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Finanční záruka (FZ)</a:t>
            </a:r>
          </a:p>
          <a:p>
            <a:pPr lvl="1"/>
            <a:r>
              <a:rPr lang="cs-CZ" b="1" dirty="0"/>
              <a:t>Bankovní záruka  </a:t>
            </a:r>
            <a:r>
              <a:rPr lang="cs-CZ" dirty="0"/>
              <a:t>(je-li výstavcem banka, zahraniční banka nebo spořitelní a úvěrové družstvo)</a:t>
            </a:r>
          </a:p>
          <a:p>
            <a:r>
              <a:rPr lang="cs-CZ" dirty="0"/>
              <a:t>Nositelem FZ </a:t>
            </a:r>
            <a:r>
              <a:rPr lang="cs-CZ" b="1" dirty="0"/>
              <a:t>záruční listina </a:t>
            </a:r>
            <a:r>
              <a:rPr lang="cs-CZ" dirty="0"/>
              <a:t>(ZL)</a:t>
            </a:r>
          </a:p>
          <a:p>
            <a:r>
              <a:rPr lang="cs-CZ" b="1" dirty="0"/>
              <a:t>Zajištění uspokojením věřitele do určené </a:t>
            </a:r>
            <a:r>
              <a:rPr lang="cs-CZ" dirty="0"/>
              <a:t>částky při:</a:t>
            </a:r>
          </a:p>
          <a:p>
            <a:pPr lvl="1"/>
            <a:r>
              <a:rPr lang="cs-CZ" b="1" dirty="0"/>
              <a:t>nesplnění určitého dluhu</a:t>
            </a:r>
          </a:p>
          <a:p>
            <a:pPr lvl="1"/>
            <a:r>
              <a:rPr lang="cs-CZ" b="1" dirty="0"/>
              <a:t>splnění jiných podmínek v záruční listině</a:t>
            </a:r>
          </a:p>
          <a:p>
            <a:r>
              <a:rPr lang="cs-CZ" dirty="0"/>
              <a:t>Zajištění </a:t>
            </a:r>
            <a:r>
              <a:rPr lang="cs-CZ" b="1" dirty="0"/>
              <a:t>nepeněžité</a:t>
            </a:r>
            <a:r>
              <a:rPr lang="cs-CZ" dirty="0"/>
              <a:t> pohledávky - </a:t>
            </a:r>
            <a:r>
              <a:rPr lang="cs-CZ" dirty="0" err="1"/>
              <a:t>vyvr</a:t>
            </a:r>
            <a:r>
              <a:rPr lang="cs-CZ" dirty="0"/>
              <a:t>. domněnka zajištění peněžité </a:t>
            </a:r>
            <a:r>
              <a:rPr lang="cs-CZ" dirty="0" err="1"/>
              <a:t>pohl</a:t>
            </a:r>
            <a:r>
              <a:rPr lang="cs-CZ" dirty="0"/>
              <a:t>. při porušení zajištěné  povinnosti (§ 2030)</a:t>
            </a:r>
          </a:p>
          <a:p>
            <a:r>
              <a:rPr lang="cs-CZ" b="1" dirty="0"/>
              <a:t>Potvrzení</a:t>
            </a:r>
            <a:r>
              <a:rPr lang="cs-CZ" dirty="0"/>
              <a:t> FZ jiným výstavcem: </a:t>
            </a:r>
          </a:p>
          <a:p>
            <a:pPr lvl="1"/>
            <a:r>
              <a:rPr lang="cs-CZ" dirty="0"/>
              <a:t>právo věřitele vůči kterémukoli z výstavců,</a:t>
            </a:r>
          </a:p>
          <a:p>
            <a:pPr lvl="1"/>
            <a:r>
              <a:rPr lang="cs-CZ" i="1" dirty="0"/>
              <a:t>subrogační regres </a:t>
            </a:r>
            <a:r>
              <a:rPr lang="cs-CZ" dirty="0"/>
              <a:t>potvrdivšího výstavce vůči výstavci, který jej o potvrzení požádal (§ 2031/1,2) </a:t>
            </a:r>
          </a:p>
          <a:p>
            <a:r>
              <a:rPr lang="cs-CZ" b="1" dirty="0"/>
              <a:t>Vystavení FZ na žádost výstavce</a:t>
            </a:r>
            <a:r>
              <a:rPr lang="cs-CZ" dirty="0"/>
              <a:t>: poskytnuvší výstavce má </a:t>
            </a:r>
            <a:r>
              <a:rPr lang="cs-CZ" i="1" dirty="0"/>
              <a:t>subrogační regres </a:t>
            </a:r>
            <a:r>
              <a:rPr lang="cs-CZ" dirty="0"/>
              <a:t>vůči žádajícímu výstavci , pokud:</a:t>
            </a:r>
          </a:p>
          <a:p>
            <a:pPr lvl="1"/>
            <a:r>
              <a:rPr lang="cs-CZ" dirty="0"/>
              <a:t>plnil a</a:t>
            </a:r>
          </a:p>
          <a:p>
            <a:pPr lvl="1"/>
            <a:r>
              <a:rPr lang="cs-CZ" dirty="0"/>
              <a:t>dodržel podmínky v žádosti (§ 2032)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295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/>
              <a:t>Finanční záruka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Oznámení výstavce </a:t>
            </a:r>
            <a:r>
              <a:rPr lang="cs-CZ" i="1" dirty="0" err="1"/>
              <a:t>tertiovi</a:t>
            </a:r>
            <a:r>
              <a:rPr lang="cs-CZ" dirty="0"/>
              <a:t> o poskytnutí FZ jiným výstavcem-</a:t>
            </a:r>
            <a:r>
              <a:rPr lang="cs-CZ" dirty="0" err="1"/>
              <a:t>důsl</a:t>
            </a:r>
            <a:r>
              <a:rPr lang="cs-CZ" dirty="0"/>
              <a:t>.:</a:t>
            </a:r>
          </a:p>
          <a:p>
            <a:pPr lvl="1"/>
            <a:r>
              <a:rPr lang="cs-CZ" dirty="0"/>
              <a:t>nevznikne povinnost oznamujícímu z FZ, ale</a:t>
            </a:r>
          </a:p>
          <a:p>
            <a:pPr lvl="1"/>
            <a:r>
              <a:rPr lang="cs-CZ" dirty="0"/>
              <a:t>náhrada škody z nesprávného oznámení (§ 2033)</a:t>
            </a:r>
          </a:p>
          <a:p>
            <a:r>
              <a:rPr lang="cs-CZ" b="1" dirty="0"/>
              <a:t>Ručení výstavce </a:t>
            </a:r>
            <a:r>
              <a:rPr lang="cs-CZ" dirty="0"/>
              <a:t>za zajištěný dluh dle ZL. </a:t>
            </a:r>
            <a:r>
              <a:rPr lang="cs-CZ" b="1" dirty="0"/>
              <a:t>Námitky výstavce </a:t>
            </a:r>
            <a:r>
              <a:rPr lang="cs-CZ" dirty="0"/>
              <a:t>pouze dle ZL. Vliv </a:t>
            </a:r>
            <a:r>
              <a:rPr lang="cs-CZ" b="1" dirty="0"/>
              <a:t>částečného splnění dluhu </a:t>
            </a:r>
            <a:r>
              <a:rPr lang="cs-CZ" dirty="0"/>
              <a:t>na rozsah FZ = 0 (§ 2034)</a:t>
            </a:r>
          </a:p>
          <a:p>
            <a:r>
              <a:rPr lang="cs-CZ" b="1" dirty="0"/>
              <a:t>Vznik povinnosti </a:t>
            </a:r>
            <a:r>
              <a:rPr lang="cs-CZ" dirty="0"/>
              <a:t>výstavce </a:t>
            </a:r>
            <a:r>
              <a:rPr lang="cs-CZ" b="1" dirty="0"/>
              <a:t>plnit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Splnění podmínek ZL</a:t>
            </a:r>
          </a:p>
          <a:p>
            <a:pPr lvl="1"/>
            <a:r>
              <a:rPr lang="cs-CZ" dirty="0"/>
              <a:t>Výzva věřitele k plnění výstavci </a:t>
            </a:r>
          </a:p>
          <a:p>
            <a:pPr lvl="1"/>
            <a:r>
              <a:rPr lang="cs-CZ" dirty="0"/>
              <a:t>Výzva věřitele dlužníku ke splnění dluhu, jen stanoví-li ZL</a:t>
            </a:r>
          </a:p>
          <a:p>
            <a:pPr lvl="1"/>
            <a:r>
              <a:rPr lang="cs-CZ" dirty="0"/>
              <a:t>Výstavce nemůže uplatnit vůči věřiteli námitky, které by byl oprávněn uplatnit dlužník (výslovná </a:t>
            </a:r>
            <a:r>
              <a:rPr lang="cs-CZ" dirty="0" err="1"/>
              <a:t>dispozitivnost</a:t>
            </a:r>
            <a:r>
              <a:rPr lang="cs-CZ" dirty="0"/>
              <a:t>)</a:t>
            </a:r>
          </a:p>
          <a:p>
            <a:r>
              <a:rPr lang="cs-CZ" dirty="0"/>
              <a:t>Možnost </a:t>
            </a:r>
            <a:r>
              <a:rPr lang="cs-CZ" b="1" dirty="0"/>
              <a:t>postoupení práva na plnění </a:t>
            </a:r>
            <a:r>
              <a:rPr lang="cs-CZ" dirty="0"/>
              <a:t>z FZ</a:t>
            </a:r>
          </a:p>
          <a:p>
            <a:r>
              <a:rPr lang="cs-CZ" dirty="0"/>
              <a:t>Možnost </a:t>
            </a:r>
            <a:r>
              <a:rPr lang="cs-CZ" b="1" dirty="0"/>
              <a:t>postoupit právo uplatnit </a:t>
            </a:r>
            <a:r>
              <a:rPr lang="cs-CZ" dirty="0"/>
              <a:t>FZ jen </a:t>
            </a:r>
            <a:r>
              <a:rPr lang="cs-CZ" b="1" dirty="0"/>
              <a:t>připouští-li to ZL</a:t>
            </a:r>
            <a:r>
              <a:rPr lang="cs-CZ" dirty="0"/>
              <a:t>-převádí se tím i právo na plnění z FZ (jinak uplatní věřitel/postupitel)</a:t>
            </a:r>
          </a:p>
          <a:p>
            <a:r>
              <a:rPr lang="cs-CZ" dirty="0"/>
              <a:t>Možnost </a:t>
            </a:r>
            <a:r>
              <a:rPr lang="cs-CZ" b="1" dirty="0"/>
              <a:t>omezení FZ </a:t>
            </a:r>
            <a:r>
              <a:rPr lang="cs-CZ" dirty="0"/>
              <a:t>na určitou dobu (§ 2038)</a:t>
            </a:r>
          </a:p>
          <a:p>
            <a:r>
              <a:rPr lang="cs-CZ" b="1" dirty="0"/>
              <a:t>Regres </a:t>
            </a:r>
            <a:r>
              <a:rPr lang="cs-CZ" dirty="0"/>
              <a:t>(§ 2039):</a:t>
            </a:r>
          </a:p>
          <a:p>
            <a:pPr lvl="1"/>
            <a:r>
              <a:rPr lang="cs-CZ" dirty="0"/>
              <a:t> výstavce vůči dlužníkovi</a:t>
            </a:r>
          </a:p>
          <a:p>
            <a:pPr lvl="1"/>
            <a:r>
              <a:rPr lang="cs-CZ" dirty="0"/>
              <a:t>T (který uzavřel s výstavcem smlouvu o poskytnutí FZ) vůči výstavci</a:t>
            </a:r>
          </a:p>
          <a:p>
            <a:pPr lvl="1"/>
            <a:r>
              <a:rPr lang="cs-CZ" dirty="0"/>
              <a:t>omezení námitek dlužníka na obsah ZL (§ 2039/1-2)</a:t>
            </a:r>
          </a:p>
        </p:txBody>
      </p:sp>
    </p:spTree>
    <p:extLst>
      <p:ext uri="{BB962C8B-B14F-4D97-AF65-F5344CB8AC3E}">
        <p14:creationId xmlns:p14="http://schemas.microsoft.com/office/powerpoint/2010/main" val="83072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i="1" dirty="0"/>
              <a:t>§ 2040</a:t>
            </a:r>
          </a:p>
          <a:p>
            <a:pPr marL="0" indent="0">
              <a:buNone/>
            </a:pPr>
            <a:r>
              <a:rPr lang="cs-CZ" i="1" dirty="0"/>
              <a:t>	(1) Smlouvou o zajišťovacím převodu práva zajišťuje </a:t>
            </a:r>
            <a:r>
              <a:rPr lang="cs-CZ" b="1" i="1" dirty="0"/>
              <a:t>dlužník nebo třetí osoba </a:t>
            </a:r>
            <a:r>
              <a:rPr lang="cs-CZ" i="1" dirty="0"/>
              <a:t>dluh tím, že </a:t>
            </a:r>
            <a:r>
              <a:rPr lang="cs-CZ" b="1" i="1" dirty="0"/>
              <a:t>věřiteli dočasně převede své právo</a:t>
            </a:r>
            <a:r>
              <a:rPr lang="cs-CZ" i="1" dirty="0"/>
              <a:t>. </a:t>
            </a:r>
          </a:p>
          <a:p>
            <a:pPr marL="0" indent="0">
              <a:buNone/>
            </a:pPr>
            <a:r>
              <a:rPr lang="cs-CZ" i="1" dirty="0"/>
              <a:t>	(2) </a:t>
            </a:r>
            <a:r>
              <a:rPr lang="cs-CZ" b="1" i="1" dirty="0"/>
              <a:t>Má se za to</a:t>
            </a:r>
            <a:r>
              <a:rPr lang="cs-CZ" i="1" dirty="0"/>
              <a:t>, že zajišťovací převod práva </a:t>
            </a:r>
            <a:r>
              <a:rPr lang="cs-CZ" b="1" i="1" dirty="0"/>
              <a:t>je převodem s rozvazovací podmínkou, že dluh bude splněn</a:t>
            </a:r>
            <a:r>
              <a:rPr lang="cs-CZ" i="1" dirty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/>
              <a:t>Za zákona nejde o fiduciární cesi </a:t>
            </a:r>
            <a:r>
              <a:rPr lang="cs-CZ" dirty="0"/>
              <a:t>(právo se po splnění vrací automaticky na osobu, která poskytla zajištění) 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/>
              <a:t>dispozitivní ustanovení </a:t>
            </a:r>
            <a:r>
              <a:rPr lang="cs-CZ" dirty="0"/>
              <a:t>(„Má se za to..“); lze tedy zřejmě i sjednat jiný koncept (např. nutnost zpětného převodu práva po splnění)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25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práva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Lze převést právo dlužníka i T</a:t>
            </a:r>
          </a:p>
          <a:p>
            <a:r>
              <a:rPr lang="cs-CZ" dirty="0"/>
              <a:t>Předmět věc movitá i nemovitá, hmotná i nehmotná</a:t>
            </a:r>
          </a:p>
          <a:p>
            <a:r>
              <a:rPr lang="cs-CZ" dirty="0"/>
              <a:t>Předmětem pohledávka? Chybí zvláštní ustanovení. Vzhledem k širokému pojetí věci (§ 489, § 496) ano.</a:t>
            </a:r>
          </a:p>
          <a:p>
            <a:r>
              <a:rPr lang="cs-CZ" dirty="0"/>
              <a:t>Vznik:</a:t>
            </a:r>
          </a:p>
          <a:p>
            <a:pPr lvl="1"/>
            <a:r>
              <a:rPr lang="cs-CZ" dirty="0"/>
              <a:t>Věc zapsaná do veř. seznamu (VS) zápisem do VS</a:t>
            </a:r>
          </a:p>
          <a:p>
            <a:pPr lvl="1"/>
            <a:r>
              <a:rPr lang="cs-CZ" dirty="0"/>
              <a:t>Ostatní účinností smlouvy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práva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Výkon práva, je-li převedeno vlastnické právo: </a:t>
            </a:r>
          </a:p>
          <a:p>
            <a:pPr lvl="1"/>
            <a:r>
              <a:rPr lang="cs-CZ" dirty="0"/>
              <a:t>Při předání věci právo věřitele mít věc u sebe,</a:t>
            </a:r>
          </a:p>
          <a:p>
            <a:pPr lvl="1"/>
            <a:r>
              <a:rPr lang="cs-CZ" dirty="0"/>
              <a:t>Vždy výkon </a:t>
            </a:r>
            <a:r>
              <a:rPr lang="cs-CZ" u="sng" dirty="0"/>
              <a:t>prosté správy </a:t>
            </a:r>
            <a:r>
              <a:rPr lang="cs-CZ" dirty="0"/>
              <a:t>(viz § 1405n.)</a:t>
            </a:r>
          </a:p>
          <a:p>
            <a:r>
              <a:rPr lang="cs-CZ" dirty="0"/>
              <a:t>Při pominutí důvodu trvání ZPP (splnění dluhu)</a:t>
            </a:r>
          </a:p>
          <a:p>
            <a:pPr lvl="1"/>
            <a:r>
              <a:rPr lang="cs-CZ" dirty="0"/>
              <a:t>restituce výkonu práva v plném rozsahu, </a:t>
            </a:r>
          </a:p>
          <a:p>
            <a:pPr lvl="1"/>
            <a:r>
              <a:rPr lang="cs-CZ" dirty="0"/>
              <a:t>vydání přírůstků </a:t>
            </a:r>
          </a:p>
          <a:p>
            <a:pPr lvl="1"/>
            <a:r>
              <a:rPr lang="cs-CZ" dirty="0"/>
              <a:t>proti náhradě účelně vynaložených nákladů</a:t>
            </a:r>
          </a:p>
          <a:p>
            <a:r>
              <a:rPr lang="cs-CZ" dirty="0"/>
              <a:t>Nesplnění dluhu </a:t>
            </a:r>
          </a:p>
          <a:p>
            <a:pPr marL="457200" lvl="1" indent="0">
              <a:buNone/>
            </a:pPr>
            <a:r>
              <a:rPr lang="cs-CZ" dirty="0"/>
              <a:t>– převod práva se stává nepodmíněným </a:t>
            </a:r>
          </a:p>
          <a:p>
            <a:pPr marL="457200" lvl="1" indent="0">
              <a:buNone/>
            </a:pPr>
            <a:r>
              <a:rPr lang="cs-CZ" dirty="0"/>
              <a:t>– předání věřiteli pomůcek k plnému výkonu práva</a:t>
            </a:r>
          </a:p>
          <a:p>
            <a:pPr lvl="1">
              <a:buFontTx/>
              <a:buChar char="-"/>
            </a:pPr>
            <a:r>
              <a:rPr lang="cs-CZ" dirty="0"/>
              <a:t>Vyplacení </a:t>
            </a:r>
            <a:r>
              <a:rPr lang="cs-CZ" i="1" dirty="0" err="1"/>
              <a:t>hyperochy</a:t>
            </a:r>
            <a:r>
              <a:rPr lang="cs-CZ" dirty="0"/>
              <a:t> poskytovateli jistoty proti započtení účelných nákladů s výkonem ZPP</a:t>
            </a:r>
          </a:p>
          <a:p>
            <a:pPr lvl="1">
              <a:buFontTx/>
              <a:buChar char="-"/>
            </a:pPr>
            <a:r>
              <a:rPr lang="cs-CZ" dirty="0"/>
              <a:t>Věřitel má důkazní břemeno o nepřevýšení obvyklé ceny jistoty (?) nad výši dluhu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Dohoda o srážkách ze mzdy a jiných příjmů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i="1" dirty="0"/>
              <a:t>§ 2045 </a:t>
            </a:r>
          </a:p>
          <a:p>
            <a:pPr marL="0" indent="0">
              <a:buNone/>
            </a:pPr>
            <a:r>
              <a:rPr lang="cs-CZ" i="1" dirty="0"/>
              <a:t>	(1) Dluh lze zajistit dohodou věřitele a dlužníka o srážkách ze mzdy nebo platu, z odměny ze smlouvy o výkonu závislé práce zakládající mezi zaměstnancem a zaměstnavatelem obdobný závazek nebo z náhrady mzdy nebo platu </a:t>
            </a:r>
            <a:r>
              <a:rPr lang="cs-CZ" i="1" dirty="0">
                <a:solidFill>
                  <a:srgbClr val="FF0000"/>
                </a:solidFill>
              </a:rPr>
              <a:t>ve výši nepřesahující jejich polovinu</a:t>
            </a:r>
            <a:r>
              <a:rPr lang="cs-CZ" i="1" dirty="0"/>
              <a:t>. Nejde-li o srážky podle věty první k uspokojení práva zaměstnavatele, je třeba k uzavření dohody </a:t>
            </a:r>
            <a:r>
              <a:rPr lang="cs-CZ" i="1" dirty="0">
                <a:solidFill>
                  <a:srgbClr val="FF0000"/>
                </a:solidFill>
              </a:rPr>
              <a:t>předchozího souhlasu zaměstnavatele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(2) Proti plátci mzdy nebo platu nabývá věřitel práva na výplatu srážek okamžikem, kdy byla plátci dohoda předložena.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3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Místo v systematice OZ a obecná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§ 2010 – 2054</a:t>
            </a:r>
          </a:p>
          <a:p>
            <a:r>
              <a:rPr lang="cs-CZ" i="1" dirty="0"/>
              <a:t>§ 2010 /1:</a:t>
            </a:r>
          </a:p>
          <a:p>
            <a:pPr marL="0" indent="0">
              <a:buNone/>
            </a:pPr>
            <a:r>
              <a:rPr lang="cs-CZ" i="1" dirty="0"/>
              <a:t>	Dluh lze </a:t>
            </a:r>
            <a:r>
              <a:rPr lang="cs-CZ" b="1" i="1" dirty="0"/>
              <a:t>zajistit </a:t>
            </a:r>
            <a:r>
              <a:rPr lang="cs-CZ" i="1" dirty="0"/>
              <a:t>(hodnotově-JH):</a:t>
            </a:r>
          </a:p>
          <a:p>
            <a:pPr lvl="1">
              <a:buFont typeface="Wingdings" pitchFamily="2" charset="2"/>
              <a:buChar char="Ø"/>
            </a:pPr>
            <a:r>
              <a:rPr lang="cs-CZ" i="1" u="sng" dirty="0"/>
              <a:t>zaváže-li se třetí osoba </a:t>
            </a:r>
            <a:r>
              <a:rPr lang="cs-CZ" i="1" dirty="0"/>
              <a:t>věřiteli nebo ve prospěch věřitele za dlužníkovo plnění, anebo </a:t>
            </a:r>
          </a:p>
          <a:p>
            <a:pPr lvl="1">
              <a:buFont typeface="Wingdings" pitchFamily="2" charset="2"/>
              <a:buChar char="Ø"/>
            </a:pPr>
            <a:r>
              <a:rPr lang="cs-CZ" i="1" u="sng" dirty="0"/>
              <a:t>dá-li někdo </a:t>
            </a:r>
            <a:r>
              <a:rPr lang="cs-CZ" i="1" dirty="0"/>
              <a:t>věřiteli nebo ve prospěch věřitele </a:t>
            </a:r>
            <a:r>
              <a:rPr lang="cs-CZ" i="1" u="sng" dirty="0"/>
              <a:t>majetkovou jistotu</a:t>
            </a:r>
            <a:r>
              <a:rPr lang="cs-CZ" i="1" dirty="0"/>
              <a:t>, že dlužník svůj dluh splní. </a:t>
            </a:r>
          </a:p>
          <a:p>
            <a:pPr marL="457200" lvl="1" indent="0">
              <a:buNone/>
            </a:pPr>
            <a:r>
              <a:rPr lang="cs-CZ" dirty="0"/>
              <a:t>= </a:t>
            </a:r>
            <a:r>
              <a:rPr lang="cs-CZ" b="1" dirty="0"/>
              <a:t>druhy zajištění</a:t>
            </a:r>
            <a:r>
              <a:rPr lang="cs-CZ" dirty="0"/>
              <a:t>: zástava, ručení, finanční záruka, zajišťovací převod práva a dohoda o srážkách ze mzdy)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i="1" dirty="0"/>
              <a:t>Utvrdit</a:t>
            </a:r>
            <a:r>
              <a:rPr lang="cs-CZ" i="1" dirty="0"/>
              <a:t> (posílením postavení věřitele-JH) lze dluh:</a:t>
            </a:r>
          </a:p>
          <a:p>
            <a:pPr lvl="1">
              <a:buFont typeface="Wingdings" pitchFamily="2" charset="2"/>
              <a:buChar char="Ø"/>
            </a:pPr>
            <a:r>
              <a:rPr lang="cs-CZ" i="1" dirty="0"/>
              <a:t> ujednáním </a:t>
            </a:r>
            <a:r>
              <a:rPr lang="cs-CZ" i="1" u="sng" dirty="0"/>
              <a:t>smluvní pokuty </a:t>
            </a:r>
            <a:r>
              <a:rPr lang="cs-CZ" i="1" dirty="0"/>
              <a:t>nebo </a:t>
            </a:r>
          </a:p>
          <a:p>
            <a:pPr lvl="1">
              <a:buFont typeface="Wingdings" pitchFamily="2" charset="2"/>
              <a:buChar char="Ø"/>
            </a:pPr>
            <a:r>
              <a:rPr lang="cs-CZ" i="1" u="sng" dirty="0"/>
              <a:t> uznáním dluhu</a:t>
            </a:r>
            <a:r>
              <a:rPr lang="cs-CZ" i="1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94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Dohoda o srážkách ze mzdy a jiných příjmů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Není omezena věcně </a:t>
            </a:r>
            <a:r>
              <a:rPr lang="cs-CZ" dirty="0"/>
              <a:t>(srov. § 551/1 DOZ)</a:t>
            </a:r>
          </a:p>
          <a:p>
            <a:r>
              <a:rPr lang="cs-CZ" dirty="0"/>
              <a:t>Písemná forma není předepsána</a:t>
            </a:r>
          </a:p>
          <a:p>
            <a:r>
              <a:rPr lang="cs-CZ" dirty="0"/>
              <a:t>Omezení výší </a:t>
            </a:r>
            <a:r>
              <a:rPr lang="cs-CZ" dirty="0">
                <a:solidFill>
                  <a:srgbClr val="FF0000"/>
                </a:solidFill>
              </a:rPr>
              <a:t>(jedna polovina příjmu) – zrušeno zák. č. 460/2016 Sb. </a:t>
            </a:r>
          </a:p>
          <a:p>
            <a:r>
              <a:rPr lang="cs-CZ" dirty="0"/>
              <a:t>Vzniká dohodou věřitele a dlužníka + </a:t>
            </a:r>
            <a:r>
              <a:rPr lang="cs-CZ" dirty="0">
                <a:solidFill>
                  <a:srgbClr val="FF0000"/>
                </a:solidFill>
              </a:rPr>
              <a:t>předchozí souhlas zaměstnavatele</a:t>
            </a:r>
            <a:r>
              <a:rPr lang="cs-CZ" dirty="0"/>
              <a:t> </a:t>
            </a:r>
            <a:r>
              <a:rPr lang="cs-CZ" sz="2400" dirty="0"/>
              <a:t>(jiný plátce příjmů?)</a:t>
            </a:r>
            <a:r>
              <a:rPr lang="cs-CZ" dirty="0"/>
              <a:t>, pokud nejde o pohledávku zaměstnavatele</a:t>
            </a:r>
          </a:p>
          <a:p>
            <a:r>
              <a:rPr lang="cs-CZ" dirty="0"/>
              <a:t>Účinnost dohody proti plátci příjmů předložením plátci</a:t>
            </a:r>
          </a:p>
          <a:p>
            <a:r>
              <a:rPr lang="cs-CZ" dirty="0">
                <a:solidFill>
                  <a:srgbClr val="FF0000"/>
                </a:solidFill>
              </a:rPr>
              <a:t>Náklady placení srážek nese: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první dohoda plátce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druhá a další dohoda dlužník (§ 2046)</a:t>
            </a:r>
          </a:p>
          <a:p>
            <a:r>
              <a:rPr lang="cs-CZ" dirty="0"/>
              <a:t>Užití na jiné příjmy (§ 2047)</a:t>
            </a:r>
          </a:p>
        </p:txBody>
      </p:sp>
    </p:spTree>
    <p:extLst>
      <p:ext uri="{BB962C8B-B14F-4D97-AF65-F5344CB8AC3E}">
        <p14:creationId xmlns:p14="http://schemas.microsoft.com/office/powerpoint/2010/main" val="408946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utvrzení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Smluvní pokuta § 2048n.</a:t>
            </a:r>
          </a:p>
          <a:p>
            <a:r>
              <a:rPr lang="cs-CZ" dirty="0"/>
              <a:t>Uznání dluhu § 2053n.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116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pokuta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i="1" dirty="0"/>
              <a:t>§ 2048</a:t>
            </a:r>
          </a:p>
          <a:p>
            <a:pPr marL="0" indent="0">
              <a:buNone/>
            </a:pPr>
            <a:r>
              <a:rPr lang="cs-CZ" i="1" dirty="0"/>
              <a:t>Ujednají-li strany pro případ porušení smluvené povinnosti smluvní pokutu v určité výši nebo způsob, jak se výše smluvní pokuty určí, může věřitel požadovat smluvní pokutu bez zřetele k tomu, zda mu porušením utvrzené povinnosti vznikla škoda. Smluvní pokuta může být ujednána i v jiném plnění než peněžitém.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6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cs-CZ" dirty="0"/>
              <a:t>Smluvní pokuta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Průlom do </a:t>
            </a:r>
            <a:r>
              <a:rPr lang="cs-CZ" b="1" dirty="0" err="1"/>
              <a:t>akcesority</a:t>
            </a:r>
            <a:r>
              <a:rPr lang="cs-CZ" b="1" dirty="0"/>
              <a:t> </a:t>
            </a:r>
            <a:r>
              <a:rPr lang="cs-CZ" sz="2400" dirty="0"/>
              <a:t>(§ 2005 odstoupení od smlouvy se nedotýká mj. </a:t>
            </a:r>
            <a:r>
              <a:rPr lang="cs-CZ" sz="2400" u="sng" dirty="0"/>
              <a:t>dospělého práva </a:t>
            </a:r>
            <a:r>
              <a:rPr lang="cs-CZ" sz="2400" dirty="0"/>
              <a:t>na zaplacení SP, mj. i § 2049: povinnost zaplatit dluh trvá i po zaplacení SP)</a:t>
            </a:r>
          </a:p>
          <a:p>
            <a:r>
              <a:rPr lang="cs-CZ" b="1" dirty="0"/>
              <a:t>Funkce</a:t>
            </a:r>
            <a:r>
              <a:rPr lang="cs-CZ" dirty="0"/>
              <a:t>: </a:t>
            </a:r>
          </a:p>
          <a:p>
            <a:pPr marL="457200" lvl="1" indent="0">
              <a:buNone/>
            </a:pPr>
            <a:r>
              <a:rPr lang="cs-CZ" dirty="0"/>
              <a:t>a) kompenzační/paušalizovaná náhrada škody (§ 2048, 2051) </a:t>
            </a:r>
          </a:p>
          <a:p>
            <a:pPr marL="457200" lvl="1" indent="0">
              <a:buNone/>
            </a:pPr>
            <a:r>
              <a:rPr lang="cs-CZ" dirty="0"/>
              <a:t>b) sankční: </a:t>
            </a:r>
          </a:p>
          <a:p>
            <a:pPr marL="457200" lvl="1" indent="0">
              <a:buNone/>
            </a:pPr>
            <a:r>
              <a:rPr lang="cs-CZ" dirty="0"/>
              <a:t>	ba) nevznikla-li porušením smluvní povinnosti škoda,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/>
              <a:t>bb</a:t>
            </a:r>
            <a:r>
              <a:rPr lang="cs-CZ" dirty="0"/>
              <a:t>) vznikla-li, lze sankční funkci založit dispozitivně (§ 2050),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/>
              <a:t>bc</a:t>
            </a:r>
            <a:r>
              <a:rPr lang="cs-CZ" dirty="0"/>
              <a:t>) omezení: moderační právo soudu (§ 2051) až na úroveň škody.</a:t>
            </a:r>
          </a:p>
          <a:p>
            <a:r>
              <a:rPr lang="cs-CZ" b="1" dirty="0"/>
              <a:t>Forma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není stanovena </a:t>
            </a:r>
            <a:r>
              <a:rPr lang="cs-CZ" dirty="0"/>
              <a:t>(!)</a:t>
            </a:r>
          </a:p>
          <a:p>
            <a:r>
              <a:rPr lang="cs-CZ" dirty="0"/>
              <a:t>SP suspenduje právo na zaplacení náhrady škody ze stejného porušení povinnosti (dispozitivní) (§ 2050</a:t>
            </a:r>
            <a:r>
              <a:rPr lang="cs-CZ" sz="2600" dirty="0"/>
              <a:t>)-srov. § 2898 (Nepřihlíží se k ujednání, které předem vylučuje nebo omezuje povinnost k náhradě škody na přirozených právech nebo úmyslně nebo z hrubé nedbalosti nebo vždy právo slabší strany. Nelze se ani vzdát.)</a:t>
            </a:r>
          </a:p>
          <a:p>
            <a:r>
              <a:rPr lang="cs-CZ" dirty="0"/>
              <a:t>Specifické </a:t>
            </a:r>
            <a:r>
              <a:rPr lang="cs-CZ" b="1" dirty="0"/>
              <a:t>moderační právo </a:t>
            </a:r>
            <a:r>
              <a:rPr lang="cs-CZ" dirty="0"/>
              <a:t>soudu na úroveň škody v době rozhodování; škoda, na niž právo vznikne později do výše SP (§ 2051)</a:t>
            </a:r>
          </a:p>
          <a:p>
            <a:r>
              <a:rPr lang="cs-CZ" dirty="0"/>
              <a:t>Ustanovení o SP též na </a:t>
            </a:r>
            <a:r>
              <a:rPr lang="cs-CZ" b="1" dirty="0"/>
              <a:t>penále</a:t>
            </a:r>
            <a:r>
              <a:rPr lang="cs-CZ" dirty="0"/>
              <a:t> (= pokuta stanovená pro porušení smlouvy právním předpisem) (§ 2052)</a:t>
            </a:r>
          </a:p>
          <a:p>
            <a:r>
              <a:rPr lang="cs-CZ" b="1" dirty="0"/>
              <a:t>Objektivní povaha </a:t>
            </a:r>
            <a:r>
              <a:rPr lang="cs-CZ" dirty="0"/>
              <a:t>(bez ohledu na zavinění porušení povinnosti)</a:t>
            </a:r>
          </a:p>
        </p:txBody>
      </p:sp>
    </p:spTree>
    <p:extLst>
      <p:ext uri="{BB962C8B-B14F-4D97-AF65-F5344CB8AC3E}">
        <p14:creationId xmlns:p14="http://schemas.microsoft.com/office/powerpoint/2010/main" val="589225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dluhu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§ 2053</a:t>
            </a:r>
          </a:p>
          <a:p>
            <a:pPr marL="0" indent="0">
              <a:buNone/>
            </a:pPr>
            <a:r>
              <a:rPr lang="cs-CZ" i="1" dirty="0"/>
              <a:t>	Uzná-li někdo svůj dluh co </a:t>
            </a:r>
            <a:r>
              <a:rPr lang="cs-CZ" i="1" u="sng" dirty="0"/>
              <a:t>do důvodu </a:t>
            </a:r>
            <a:r>
              <a:rPr lang="cs-CZ" i="1" dirty="0"/>
              <a:t>i </a:t>
            </a:r>
            <a:r>
              <a:rPr lang="cs-CZ" i="1" u="sng" dirty="0"/>
              <a:t>výše</a:t>
            </a:r>
            <a:r>
              <a:rPr lang="cs-CZ" i="1" dirty="0"/>
              <a:t> prohlášením učiněným </a:t>
            </a:r>
            <a:r>
              <a:rPr lang="cs-CZ" i="1" u="sng" dirty="0"/>
              <a:t>v písemné formě</a:t>
            </a:r>
            <a:r>
              <a:rPr lang="cs-CZ" i="1" dirty="0"/>
              <a:t>, má se za to, že dluh v rozsahu uznání v době uznání trvá.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 vyvratitelný důkaz o existenci dluhu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864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dluhu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Právní povaha</a:t>
            </a:r>
            <a:r>
              <a:rPr lang="cs-CZ" dirty="0"/>
              <a:t>: Jednostranný úkon D vůči V</a:t>
            </a:r>
          </a:p>
          <a:p>
            <a:pPr lvl="1"/>
            <a:r>
              <a:rPr lang="cs-CZ" dirty="0"/>
              <a:t>Pozor! Za uznání dluhu </a:t>
            </a:r>
            <a:r>
              <a:rPr lang="cs-CZ" dirty="0">
                <a:solidFill>
                  <a:srgbClr val="FF0000"/>
                </a:solidFill>
              </a:rPr>
              <a:t>se považuje </a:t>
            </a:r>
            <a:r>
              <a:rPr lang="cs-CZ" dirty="0"/>
              <a:t>(fikce?):</a:t>
            </a:r>
          </a:p>
          <a:p>
            <a:pPr lvl="2"/>
            <a:r>
              <a:rPr lang="cs-CZ" dirty="0"/>
              <a:t>Placení úroků ohledně jistiny</a:t>
            </a:r>
          </a:p>
          <a:p>
            <a:pPr lvl="2"/>
            <a:r>
              <a:rPr lang="cs-CZ" dirty="0"/>
              <a:t>Částečné plnění ohledně zbytku dluhu, lze-li tak usuzovat z okolností</a:t>
            </a:r>
          </a:p>
          <a:p>
            <a:pPr lvl="2"/>
            <a:r>
              <a:rPr lang="cs-CZ" dirty="0"/>
              <a:t>1 a 2 neplatí pro dluh promlčený</a:t>
            </a:r>
          </a:p>
          <a:p>
            <a:r>
              <a:rPr lang="cs-CZ" b="1" dirty="0"/>
              <a:t>Forma</a:t>
            </a:r>
            <a:r>
              <a:rPr lang="cs-CZ" dirty="0"/>
              <a:t>: oblig. písemná</a:t>
            </a:r>
          </a:p>
          <a:p>
            <a:r>
              <a:rPr lang="cs-CZ" b="1" dirty="0"/>
              <a:t>Důsledky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vyvratitelná právní domněnka, že dluh v době uznání trval (§ 2053)</a:t>
            </a:r>
          </a:p>
          <a:p>
            <a:pPr lvl="1"/>
            <a:r>
              <a:rPr lang="cs-CZ" dirty="0"/>
              <a:t>nastoupení  10ti leté promlčecí doby (od uznání resp. od posledního dne určené doby - § 639)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56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Jistota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Obdobné, nikoli totožné pojmy: jistina, kauce</a:t>
            </a:r>
          </a:p>
          <a:p>
            <a:pPr marL="0" indent="0">
              <a:buNone/>
            </a:pPr>
            <a:r>
              <a:rPr lang="cs-CZ" dirty="0"/>
              <a:t>Úprava § 2012 - 2017</a:t>
            </a:r>
          </a:p>
          <a:p>
            <a:r>
              <a:rPr lang="cs-CZ" dirty="0"/>
              <a:t>Specifický institut:</a:t>
            </a:r>
          </a:p>
          <a:p>
            <a:pPr lvl="1"/>
            <a:r>
              <a:rPr lang="cs-CZ" dirty="0"/>
              <a:t>nejde o vlastní zajištění +</a:t>
            </a:r>
          </a:p>
          <a:p>
            <a:pPr lvl="1"/>
            <a:r>
              <a:rPr lang="cs-CZ" dirty="0"/>
              <a:t>jistota užší pojem než zajištění.</a:t>
            </a:r>
          </a:p>
          <a:p>
            <a:pPr lvl="1"/>
            <a:r>
              <a:rPr lang="cs-CZ" dirty="0"/>
              <a:t>Jde o legislativní zkratku, určující:</a:t>
            </a:r>
          </a:p>
          <a:p>
            <a:pPr lvl="2"/>
            <a:r>
              <a:rPr lang="cs-CZ" b="1" dirty="0"/>
              <a:t>nástroje dostatečného zajištění </a:t>
            </a:r>
            <a:r>
              <a:rPr lang="cs-CZ" dirty="0"/>
              <a:t>závazku (zástavní právo, </a:t>
            </a:r>
            <a:r>
              <a:rPr lang="cs-CZ" i="1" dirty="0"/>
              <a:t>alternativa </a:t>
            </a:r>
            <a:r>
              <a:rPr lang="cs-CZ" i="1" dirty="0" err="1"/>
              <a:t>facultas</a:t>
            </a:r>
            <a:r>
              <a:rPr lang="cs-CZ" i="1" dirty="0"/>
              <a:t> </a:t>
            </a:r>
            <a:r>
              <a:rPr lang="cs-CZ" dirty="0"/>
              <a:t>způsobilý ručitel)</a:t>
            </a:r>
          </a:p>
          <a:p>
            <a:pPr lvl="2"/>
            <a:r>
              <a:rPr lang="cs-CZ" b="1" dirty="0"/>
              <a:t>míru dostatečného zajištění </a:t>
            </a:r>
            <a:r>
              <a:rPr lang="cs-CZ" dirty="0"/>
              <a:t>závazku (viz text dále)</a:t>
            </a:r>
          </a:p>
          <a:p>
            <a:r>
              <a:rPr lang="cs-CZ" i="1" dirty="0"/>
              <a:t>§ 2012</a:t>
            </a:r>
          </a:p>
          <a:p>
            <a:pPr marL="0" indent="0">
              <a:buNone/>
            </a:pPr>
            <a:r>
              <a:rPr lang="cs-CZ" i="1" dirty="0"/>
              <a:t>	(1) Kdo je povinen dát jistotu, učiní své povinnosti zadost </a:t>
            </a:r>
            <a:r>
              <a:rPr lang="cs-CZ" b="1" i="1" dirty="0"/>
              <a:t>zřízením zástavního práva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(2) Není-li někdo s to dát jistotu zřízením zástavního práva, dá jistotu </a:t>
            </a:r>
            <a:r>
              <a:rPr lang="cs-CZ" b="1" i="1" dirty="0"/>
              <a:t>způsobilým ručitelem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sz="2600" dirty="0"/>
              <a:t>(pojem jistota užíván i jinde: + zajišťovací převod práva § 2044 odst. 2?; + závdavek § 1808?)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9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/>
              <a:t>Jistota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Jistota do výše </a:t>
            </a:r>
            <a:r>
              <a:rPr lang="cs-CZ" u="sng" dirty="0"/>
              <a:t>2/3 obvyklé ceny </a:t>
            </a:r>
            <a:r>
              <a:rPr lang="cs-CZ" dirty="0"/>
              <a:t>věci, výjimky: </a:t>
            </a:r>
          </a:p>
          <a:p>
            <a:pPr lvl="1"/>
            <a:r>
              <a:rPr lang="cs-CZ" dirty="0"/>
              <a:t>vyvratitelná domněnka:</a:t>
            </a:r>
          </a:p>
          <a:p>
            <a:pPr lvl="2"/>
            <a:r>
              <a:rPr lang="cs-CZ" sz="2800" dirty="0"/>
              <a:t>stav. pozemek nebo nemovitá věc  sloužící podnikatelským účelům do </a:t>
            </a:r>
            <a:r>
              <a:rPr lang="cs-CZ" sz="2800" u="sng" dirty="0"/>
              <a:t>½ obvyklé ceny </a:t>
            </a:r>
            <a:r>
              <a:rPr lang="cs-CZ" sz="2800" dirty="0"/>
              <a:t>(§ 2014/1 v.1.)</a:t>
            </a:r>
          </a:p>
          <a:p>
            <a:pPr lvl="2"/>
            <a:r>
              <a:rPr lang="cs-CZ" sz="2800" dirty="0"/>
              <a:t>právo stavby do </a:t>
            </a:r>
            <a:r>
              <a:rPr lang="cs-CZ" sz="2800" u="sng" dirty="0"/>
              <a:t>½ obvyklé ceny</a:t>
            </a:r>
            <a:r>
              <a:rPr lang="cs-CZ" sz="2800" dirty="0"/>
              <a:t>, pokud úplata sjednaná jako stavební plat  bude splacena nejpozději 5 let před uplynutím práva stavby (§ 2014/1 v.2.) („stavební plat“ = úplata v “opětujících se dávkách“ za zřízení práva stavby - § 1247)</a:t>
            </a:r>
          </a:p>
          <a:p>
            <a:pPr lvl="2"/>
            <a:r>
              <a:rPr lang="cs-CZ" sz="2800" dirty="0"/>
              <a:t>cenný papír </a:t>
            </a:r>
            <a:r>
              <a:rPr lang="cs-CZ" sz="2800" i="1" dirty="0"/>
              <a:t>zajišťující bezpečný výnos </a:t>
            </a:r>
            <a:r>
              <a:rPr lang="cs-CZ" sz="2800" dirty="0"/>
              <a:t>do </a:t>
            </a:r>
            <a:r>
              <a:rPr lang="cs-CZ" sz="2800" u="sng" dirty="0"/>
              <a:t>¾ obvyklé ceny </a:t>
            </a:r>
            <a:r>
              <a:rPr lang="cs-CZ" sz="2800" dirty="0"/>
              <a:t>(§ 2014/2)</a:t>
            </a:r>
          </a:p>
          <a:p>
            <a:pPr lvl="1"/>
            <a:r>
              <a:rPr lang="cs-CZ" dirty="0"/>
              <a:t>vklady v bankách nebo spořitelnách a úvěrních družstvech  </a:t>
            </a:r>
            <a:r>
              <a:rPr lang="cs-CZ" u="sng" dirty="0"/>
              <a:t>do výše pojištění </a:t>
            </a:r>
            <a:r>
              <a:rPr lang="cs-CZ" dirty="0"/>
              <a:t>(§ 2014/3)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Jistota </a:t>
            </a:r>
            <a:r>
              <a:rPr lang="cs-CZ" b="1" dirty="0"/>
              <a:t>zajišťuje úroky </a:t>
            </a:r>
            <a:r>
              <a:rPr lang="cs-CZ" dirty="0"/>
              <a:t>v rozsahu dle § 2015: </a:t>
            </a:r>
          </a:p>
          <a:p>
            <a:pPr marL="971550" lvl="1" indent="-514350">
              <a:buAutoNum type="alphaLcParenBoth"/>
            </a:pPr>
            <a:r>
              <a:rPr lang="cs-CZ" dirty="0"/>
              <a:t>do výše zákonné úrokové sazby; výjimka: věděl-li T o sjednané výši úroků předem;  </a:t>
            </a:r>
          </a:p>
          <a:p>
            <a:pPr marL="457200" lvl="1" indent="0">
              <a:buNone/>
            </a:pPr>
            <a:r>
              <a:rPr lang="cs-CZ" dirty="0"/>
              <a:t>(b) u dluhu již úročeného jsou zajištěny i dosud nepřirostlé úroky</a:t>
            </a:r>
          </a:p>
          <a:p>
            <a:r>
              <a:rPr lang="cs-CZ" dirty="0"/>
              <a:t>Jistota </a:t>
            </a:r>
            <a:r>
              <a:rPr lang="cs-CZ" b="1" dirty="0"/>
              <a:t>k různým právům a různých věřitelů na téže věci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Pořadí (skupiny podle druhu zajištění); ve skupinách:</a:t>
            </a:r>
          </a:p>
          <a:p>
            <a:pPr lvl="1"/>
            <a:r>
              <a:rPr lang="cs-CZ" dirty="0"/>
              <a:t>Priorita podle vzniku zajištění </a:t>
            </a:r>
          </a:p>
          <a:p>
            <a:pPr lvl="1"/>
            <a:r>
              <a:rPr lang="cs-CZ" dirty="0"/>
              <a:t>Proporcionalita (§ 2016)</a:t>
            </a:r>
          </a:p>
          <a:p>
            <a:r>
              <a:rPr lang="cs-CZ" b="1" dirty="0"/>
              <a:t>Ztráta jistoty na ceně </a:t>
            </a:r>
            <a:r>
              <a:rPr lang="cs-CZ" dirty="0"/>
              <a:t>- zajištění nedostatečné (i byla-li jistota oprávněně čerpána):</a:t>
            </a:r>
          </a:p>
          <a:p>
            <a:pPr lvl="1"/>
            <a:r>
              <a:rPr lang="cs-CZ" dirty="0"/>
              <a:t>přiměřené doplnění zajištění, ne-li:</a:t>
            </a:r>
          </a:p>
          <a:p>
            <a:pPr lvl="1"/>
            <a:r>
              <a:rPr lang="cs-CZ" dirty="0"/>
              <a:t>splatnost nezajištěné části pohledávky (§2017/1,2)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56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r>
              <a:rPr lang="cs-CZ" dirty="0"/>
              <a:t>Další instituty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Zvláštní případ poskytnutí </a:t>
            </a:r>
            <a:r>
              <a:rPr lang="cs-CZ" u="sng" dirty="0"/>
              <a:t>jistoty?</a:t>
            </a:r>
            <a:r>
              <a:rPr lang="cs-CZ" dirty="0"/>
              <a:t> (v širším smyslu - není jmenován v § 2012):</a:t>
            </a:r>
          </a:p>
          <a:p>
            <a:pPr marL="0" indent="0">
              <a:buNone/>
            </a:pPr>
            <a:r>
              <a:rPr lang="cs-CZ" sz="4000" b="1" dirty="0"/>
              <a:t>Závdavek </a:t>
            </a:r>
            <a:r>
              <a:rPr lang="cs-CZ" sz="2900" dirty="0"/>
              <a:t>§ 1808-1809 – zařazeno pod </a:t>
            </a:r>
            <a:r>
              <a:rPr lang="cs-CZ" sz="2900" dirty="0">
                <a:solidFill>
                  <a:srgbClr val="C00000"/>
                </a:solidFill>
              </a:rPr>
              <a:t>Díl 3: Obsah závazků</a:t>
            </a:r>
            <a:r>
              <a:rPr lang="cs-CZ" sz="2900" dirty="0"/>
              <a:t>!</a:t>
            </a:r>
          </a:p>
          <a:p>
            <a:r>
              <a:rPr lang="cs-CZ" b="1" dirty="0"/>
              <a:t>Funkce:</a:t>
            </a:r>
          </a:p>
          <a:p>
            <a:pPr lvl="1"/>
            <a:r>
              <a:rPr lang="cs-CZ" dirty="0"/>
              <a:t>potvrzení uzavření smlouvy </a:t>
            </a:r>
          </a:p>
          <a:p>
            <a:pPr lvl="1"/>
            <a:r>
              <a:rPr lang="cs-CZ" dirty="0"/>
              <a:t>záloha na plnění, pokud jsou závdavek a dluh stejného dluhu </a:t>
            </a:r>
          </a:p>
          <a:p>
            <a:pPr lvl="1"/>
            <a:r>
              <a:rPr lang="cs-CZ" dirty="0"/>
              <a:t>zajištění plnění ze smlouvy</a:t>
            </a:r>
          </a:p>
          <a:p>
            <a:r>
              <a:rPr lang="cs-CZ" b="1" dirty="0"/>
              <a:t>Vznik: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ujednání před uzavřením smlouvy, </a:t>
            </a:r>
          </a:p>
          <a:p>
            <a:pPr lvl="1"/>
            <a:r>
              <a:rPr lang="cs-CZ" dirty="0"/>
              <a:t>odevzdání </a:t>
            </a:r>
            <a:r>
              <a:rPr lang="cs-CZ" i="1" u="sng" dirty="0"/>
              <a:t>nejpozději</a:t>
            </a:r>
            <a:r>
              <a:rPr lang="cs-CZ" dirty="0"/>
              <a:t> při uzavření smlouvy </a:t>
            </a:r>
            <a:r>
              <a:rPr lang="cs-CZ" sz="2300" dirty="0"/>
              <a:t>(bude vždy potvrzovat uzavření smlouvy?)</a:t>
            </a:r>
          </a:p>
          <a:p>
            <a:r>
              <a:rPr lang="cs-CZ" b="1" dirty="0"/>
              <a:t>Následky nesplnění</a:t>
            </a:r>
            <a:r>
              <a:rPr lang="cs-CZ" dirty="0"/>
              <a:t>:   jsou-li </a:t>
            </a:r>
            <a:r>
              <a:rPr lang="cs-CZ" u="sng" dirty="0"/>
              <a:t>příčiny</a:t>
            </a:r>
          </a:p>
          <a:p>
            <a:pPr lvl="1"/>
            <a:r>
              <a:rPr lang="cs-CZ" dirty="0"/>
              <a:t>na straně, která </a:t>
            </a:r>
            <a:r>
              <a:rPr lang="cs-CZ" u="sng" dirty="0"/>
              <a:t>dala</a:t>
            </a:r>
            <a:r>
              <a:rPr lang="cs-CZ" dirty="0"/>
              <a:t> z.: druhá strana si může z. </a:t>
            </a:r>
            <a:r>
              <a:rPr lang="cs-CZ" u="sng" dirty="0"/>
              <a:t>ponechat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na straně, která </a:t>
            </a:r>
            <a:r>
              <a:rPr lang="cs-CZ" u="sng" dirty="0"/>
              <a:t>nedala</a:t>
            </a:r>
            <a:r>
              <a:rPr lang="cs-CZ" dirty="0"/>
              <a:t> z.: druhá strana může </a:t>
            </a:r>
            <a:r>
              <a:rPr lang="cs-CZ" u="sng" dirty="0"/>
              <a:t>požadovat</a:t>
            </a:r>
            <a:r>
              <a:rPr lang="cs-CZ" dirty="0"/>
              <a:t>:</a:t>
            </a:r>
          </a:p>
          <a:p>
            <a:pPr lvl="2"/>
            <a:r>
              <a:rPr lang="cs-CZ" sz="2600" dirty="0"/>
              <a:t>vydání </a:t>
            </a:r>
            <a:r>
              <a:rPr lang="cs-CZ" sz="2600" u="sng" dirty="0"/>
              <a:t>dvojnásobku</a:t>
            </a:r>
            <a:r>
              <a:rPr lang="cs-CZ" sz="2600" dirty="0"/>
              <a:t> z. nebo</a:t>
            </a:r>
          </a:p>
          <a:p>
            <a:pPr lvl="2"/>
            <a:r>
              <a:rPr lang="cs-CZ" sz="2600" u="sng" dirty="0"/>
              <a:t>splnění dluhu ?</a:t>
            </a:r>
          </a:p>
          <a:p>
            <a:pPr lvl="2"/>
            <a:r>
              <a:rPr lang="cs-CZ" sz="2600" dirty="0"/>
              <a:t>a není-li splnění již možné, </a:t>
            </a:r>
            <a:r>
              <a:rPr lang="cs-CZ" sz="2600" u="sng" dirty="0"/>
              <a:t>náhradu škody ?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19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typových zajištění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Ručení § 2018n.</a:t>
            </a:r>
          </a:p>
          <a:p>
            <a:r>
              <a:rPr lang="cs-CZ" dirty="0"/>
              <a:t>Finanční záruka § 2029n. (dříve v </a:t>
            </a:r>
            <a:r>
              <a:rPr lang="cs-CZ" dirty="0" err="1"/>
              <a:t>ObchZ</a:t>
            </a:r>
            <a:r>
              <a:rPr lang="cs-CZ" dirty="0"/>
              <a:t>)</a:t>
            </a:r>
          </a:p>
          <a:p>
            <a:r>
              <a:rPr lang="cs-CZ" dirty="0"/>
              <a:t>Zajišťovací převod práva § 2040n.</a:t>
            </a:r>
          </a:p>
          <a:p>
            <a:r>
              <a:rPr lang="cs-CZ" dirty="0"/>
              <a:t>Dohoda o srážkách ze mzdy a jiných příjmů § 2045n. </a:t>
            </a:r>
          </a:p>
        </p:txBody>
      </p:sp>
    </p:spTree>
    <p:extLst>
      <p:ext uri="{BB962C8B-B14F-4D97-AF65-F5344CB8AC3E}">
        <p14:creationId xmlns:p14="http://schemas.microsoft.com/office/powerpoint/2010/main" val="77460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b="1" dirty="0" err="1"/>
              <a:t>Akcesorita</a:t>
            </a:r>
            <a:r>
              <a:rPr lang="cs-CZ" dirty="0"/>
              <a:t> (existenční vazba na hlavní závazek) a </a:t>
            </a:r>
            <a:r>
              <a:rPr lang="cs-CZ" b="1" dirty="0"/>
              <a:t>subsidiarita</a:t>
            </a:r>
            <a:r>
              <a:rPr lang="cs-CZ" dirty="0"/>
              <a:t> (podpůrnost)</a:t>
            </a:r>
          </a:p>
          <a:p>
            <a:r>
              <a:rPr lang="cs-CZ" dirty="0"/>
              <a:t>Průlom do </a:t>
            </a:r>
            <a:r>
              <a:rPr lang="cs-CZ" dirty="0" err="1"/>
              <a:t>akcesority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§ 2005: odstoupení od smlouvy se nedotýká mj. povinnosti k zaplacení smluvní pokuty, úroku z prodlení ani zajištění</a:t>
            </a:r>
          </a:p>
          <a:p>
            <a:r>
              <a:rPr lang="cs-CZ" dirty="0"/>
              <a:t>U některých institutů se </a:t>
            </a:r>
            <a:r>
              <a:rPr lang="cs-CZ" dirty="0" err="1"/>
              <a:t>akcesorita</a:t>
            </a:r>
            <a:r>
              <a:rPr lang="cs-CZ" dirty="0"/>
              <a:t> a subsidiarita neuplatní </a:t>
            </a:r>
          </a:p>
          <a:p>
            <a:pPr lvl="1"/>
            <a:r>
              <a:rPr lang="cs-CZ" dirty="0"/>
              <a:t>Pojmově dohoda o srážkách ze mzdy § 2045n.</a:t>
            </a:r>
          </a:p>
        </p:txBody>
      </p:sp>
    </p:spTree>
    <p:extLst>
      <p:ext uri="{BB962C8B-B14F-4D97-AF65-F5344CB8AC3E}">
        <p14:creationId xmlns:p14="http://schemas.microsoft.com/office/powerpoint/2010/main" val="95743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/>
              <a:t>Ručení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Osobní zajištění závazků</a:t>
            </a:r>
          </a:p>
          <a:p>
            <a:r>
              <a:rPr lang="cs-CZ" b="1" dirty="0"/>
              <a:t>Vznik</a:t>
            </a:r>
            <a:r>
              <a:rPr lang="cs-CZ" dirty="0"/>
              <a:t>:</a:t>
            </a:r>
          </a:p>
          <a:p>
            <a:pPr marL="457200" lvl="1" indent="0">
              <a:buNone/>
            </a:pPr>
            <a:r>
              <a:rPr lang="cs-CZ" sz="3200" i="1" dirty="0"/>
              <a:t>§ 2018</a:t>
            </a:r>
          </a:p>
          <a:p>
            <a:pPr marL="0" indent="0">
              <a:buNone/>
            </a:pPr>
            <a:r>
              <a:rPr lang="cs-CZ" i="1" dirty="0"/>
              <a:t>	(1) Kdo věřiteli prohlásí, že ho uspokojí, jestliže dlužník věřiteli svůj dluh nesplní, stává se dlužníkovým ručitelem.</a:t>
            </a:r>
          </a:p>
          <a:p>
            <a:pPr marL="0" indent="0">
              <a:buNone/>
            </a:pPr>
            <a:r>
              <a:rPr lang="cs-CZ" dirty="0"/>
              <a:t>Z povahy věci dohoda mezi věřitelem a ručitelem</a:t>
            </a:r>
          </a:p>
          <a:p>
            <a:pPr marL="0" indent="0">
              <a:buNone/>
            </a:pPr>
            <a:r>
              <a:rPr lang="cs-CZ" dirty="0"/>
              <a:t>Písemná forma ručitelského prohlášení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523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2169</Words>
  <Application>Microsoft Office PowerPoint</Application>
  <PresentationFormat>Předvádění na obrazovce (4:3)</PresentationFormat>
  <Paragraphs>231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Motiv systému Office</vt:lpstr>
      <vt:lpstr>Občanské právo  dle OZ 89/2012 Sb.</vt:lpstr>
      <vt:lpstr>Místo v systematice OZ a obecná charakteristika</vt:lpstr>
      <vt:lpstr>Jistota</vt:lpstr>
      <vt:lpstr>Jistota II</vt:lpstr>
      <vt:lpstr>Jistota III</vt:lpstr>
      <vt:lpstr>Další instituty zajištění</vt:lpstr>
      <vt:lpstr>Přehled typových zajištění závazků</vt:lpstr>
      <vt:lpstr>Povaha zajištění</vt:lpstr>
      <vt:lpstr>Ručení I</vt:lpstr>
      <vt:lpstr>Ručení II</vt:lpstr>
      <vt:lpstr>Ručení III</vt:lpstr>
      <vt:lpstr>Ručení IV</vt:lpstr>
      <vt:lpstr>Finanční záruka</vt:lpstr>
      <vt:lpstr>Finanční záruka II</vt:lpstr>
      <vt:lpstr>Finanční záruka III</vt:lpstr>
      <vt:lpstr>Zajišťovací převod práva</vt:lpstr>
      <vt:lpstr>Zajišťovací převod práva II</vt:lpstr>
      <vt:lpstr>Zajišťovací převod práva III</vt:lpstr>
      <vt:lpstr>Dohoda o srážkách ze mzdy a jiných příjmů</vt:lpstr>
      <vt:lpstr>Dohoda o srážkách ze mzdy a jiných příjmů II</vt:lpstr>
      <vt:lpstr>Přehled utvrzení závazků</vt:lpstr>
      <vt:lpstr>Smluvní pokuta</vt:lpstr>
      <vt:lpstr>Smluvní pokuta II</vt:lpstr>
      <vt:lpstr>Uznání dluhu</vt:lpstr>
      <vt:lpstr>Uznání dluhu II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Jan Hurdík</cp:lastModifiedBy>
  <cp:revision>81</cp:revision>
  <dcterms:created xsi:type="dcterms:W3CDTF">2012-02-10T12:45:07Z</dcterms:created>
  <dcterms:modified xsi:type="dcterms:W3CDTF">2021-04-06T06:51:42Z</dcterms:modified>
</cp:coreProperties>
</file>