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340" r:id="rId3"/>
    <p:sldId id="336" r:id="rId4"/>
    <p:sldId id="337" r:id="rId5"/>
    <p:sldId id="314" r:id="rId6"/>
    <p:sldId id="317" r:id="rId7"/>
    <p:sldId id="315" r:id="rId8"/>
    <p:sldId id="334" r:id="rId9"/>
    <p:sldId id="325" r:id="rId10"/>
    <p:sldId id="318" r:id="rId11"/>
    <p:sldId id="339" r:id="rId12"/>
    <p:sldId id="338" r:id="rId13"/>
    <p:sldId id="335" r:id="rId14"/>
    <p:sldId id="309" r:id="rId15"/>
    <p:sldId id="306" r:id="rId16"/>
    <p:sldId id="308" r:id="rId17"/>
    <p:sldId id="310" r:id="rId18"/>
    <p:sldId id="327" r:id="rId19"/>
    <p:sldId id="328" r:id="rId20"/>
    <p:sldId id="329" r:id="rId21"/>
    <p:sldId id="330" r:id="rId22"/>
    <p:sldId id="341" r:id="rId23"/>
    <p:sldId id="331" r:id="rId24"/>
    <p:sldId id="332" r:id="rId25"/>
    <p:sldId id="333" r:id="rId26"/>
    <p:sldId id="312" r:id="rId27"/>
    <p:sldId id="321" r:id="rId28"/>
    <p:sldId id="323" r:id="rId29"/>
    <p:sldId id="342" r:id="rId30"/>
    <p:sldId id="324" r:id="rId31"/>
    <p:sldId id="322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37" autoAdjust="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b="0" i="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b="0" i="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b="0" i="0"/>
            </a:p>
          </p:txBody>
        </p:sp>
      </p:grpSp>
      <p:sp>
        <p:nvSpPr>
          <p:cNvPr id="358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6BA07-4DAF-4C75-A6F5-8B213C502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48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E162A916-B959-4C8E-9552-827DB2B09D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Procesní strany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latin typeface="+mn-lt"/>
              </a:rPr>
              <a:t>Mgr. Miloslav Hrdlička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</a:rPr>
              <a:t>Nedostatky zjištěné u procesní způsobilosti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Odstranitelný nedostatek podmínky řízení</a:t>
            </a:r>
          </a:p>
          <a:p>
            <a:endParaRPr lang="cs-CZ">
              <a:effectLst/>
            </a:endParaRPr>
          </a:p>
          <a:p>
            <a:r>
              <a:rPr lang="cs-CZ">
                <a:effectLst/>
              </a:rPr>
              <a:t>Způsob odstranění: </a:t>
            </a:r>
          </a:p>
          <a:p>
            <a:pPr lvl="1"/>
            <a:r>
              <a:rPr lang="cs-CZ">
                <a:effectLst/>
              </a:rPr>
              <a:t>Zastoupení účastníka </a:t>
            </a:r>
          </a:p>
          <a:p>
            <a:pPr lvl="2"/>
            <a:r>
              <a:rPr lang="cs-CZ">
                <a:effectLst/>
              </a:rPr>
              <a:t>Na základě zákona</a:t>
            </a:r>
          </a:p>
          <a:p>
            <a:pPr lvl="2"/>
            <a:r>
              <a:rPr lang="cs-CZ">
                <a:effectLst/>
              </a:rPr>
              <a:t>Na základě rozhodnutí soudu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5818187"/>
          </a:xfrm>
          <a:noFill/>
        </p:spPr>
        <p:txBody>
          <a:bodyPr/>
          <a:lstStyle/>
          <a:p>
            <a:r>
              <a:rPr lang="cs-CZ" sz="4000" dirty="0">
                <a:effectLst/>
              </a:rPr>
              <a:t>Práva a povinnosti účastníků – Výběr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00663"/>
            <a:ext cx="8229600" cy="825500"/>
          </a:xfrm>
          <a:noFill/>
        </p:spPr>
        <p:txBody>
          <a:bodyPr/>
          <a:lstStyle/>
          <a:p>
            <a:endParaRPr lang="cs-CZ"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</a:rPr>
              <a:t>Procesní práva a povinnosti účastníků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cs-CZ" dirty="0">
                <a:effectLst/>
              </a:rPr>
              <a:t>Zejm. práva:</a:t>
            </a:r>
          </a:p>
          <a:p>
            <a:pPr lvl="1">
              <a:defRPr/>
            </a:pPr>
            <a:r>
              <a:rPr lang="cs-CZ" dirty="0">
                <a:effectLst/>
              </a:rPr>
              <a:t>§ 18 OSŘ – rovné postavení účastníků</a:t>
            </a:r>
          </a:p>
          <a:p>
            <a:pPr lvl="1">
              <a:defRPr/>
            </a:pPr>
            <a:r>
              <a:rPr lang="cs-CZ" dirty="0">
                <a:effectLst/>
              </a:rPr>
              <a:t>§ 18 OSŘ – právo jednat před soudem ve své mateřštině</a:t>
            </a:r>
          </a:p>
          <a:p>
            <a:pPr lvl="1">
              <a:defRPr/>
            </a:pPr>
            <a:r>
              <a:rPr lang="cs-CZ" dirty="0">
                <a:effectLst/>
              </a:rPr>
              <a:t>Právo činit procesní úkony</a:t>
            </a:r>
          </a:p>
          <a:p>
            <a:pPr lvl="1">
              <a:defRPr/>
            </a:pPr>
            <a:r>
              <a:rPr lang="cs-CZ" dirty="0">
                <a:effectLst/>
              </a:rPr>
              <a:t>Právo na doručení rozsudku účastníkům (§ 158 OSŘ)</a:t>
            </a:r>
          </a:p>
          <a:p>
            <a:pPr lvl="1">
              <a:defRPr/>
            </a:pPr>
            <a:r>
              <a:rPr lang="cs-CZ" dirty="0">
                <a:effectLst/>
              </a:rPr>
              <a:t>§ 116a OSŘ – nově od 1.1.2014</a:t>
            </a:r>
          </a:p>
          <a:p>
            <a:pPr lvl="1">
              <a:defRPr/>
            </a:pPr>
            <a:endParaRPr lang="cs-CZ" dirty="0">
              <a:effectLst/>
            </a:endParaRPr>
          </a:p>
          <a:p>
            <a:pPr>
              <a:defRPr/>
            </a:pPr>
            <a:r>
              <a:rPr lang="cs-CZ" dirty="0">
                <a:effectLst/>
              </a:rPr>
              <a:t>Zejm. povinnosti:</a:t>
            </a:r>
          </a:p>
          <a:p>
            <a:pPr lvl="1">
              <a:defRPr/>
            </a:pPr>
            <a:r>
              <a:rPr lang="cs-CZ" dirty="0">
                <a:effectLst/>
              </a:rPr>
              <a:t>Povinnost součinnosti - § 6 OSŘ</a:t>
            </a:r>
          </a:p>
          <a:p>
            <a:pPr lvl="1">
              <a:defRPr/>
            </a:pPr>
            <a:r>
              <a:rPr lang="cs-CZ" dirty="0">
                <a:effectLst/>
              </a:rPr>
              <a:t>§ 120 odst. 1 OSŘ – povinnost označit důkazy</a:t>
            </a:r>
          </a:p>
          <a:p>
            <a:pPr lvl="1">
              <a:defRPr/>
            </a:pPr>
            <a:r>
              <a:rPr lang="cs-CZ" dirty="0">
                <a:effectLst/>
              </a:rPr>
              <a:t>Povinnosti vyplývající z jednotlivých prvků koncentrace řízení (zejm. 118b OSŘ)</a:t>
            </a:r>
          </a:p>
          <a:p>
            <a:pPr lvl="1">
              <a:defRPr/>
            </a:pPr>
            <a:endParaRPr lang="cs-CZ" dirty="0">
              <a:effectLst/>
            </a:endParaRPr>
          </a:p>
          <a:p>
            <a:pPr>
              <a:defRPr/>
            </a:pPr>
            <a:r>
              <a:rPr lang="cs-CZ" dirty="0">
                <a:effectLst/>
              </a:rPr>
              <a:t>S těmito povinnostmi jsou spojené i jisté sankce různého charakteru – např..</a:t>
            </a:r>
          </a:p>
          <a:p>
            <a:pPr lvl="1">
              <a:defRPr/>
            </a:pPr>
            <a:r>
              <a:rPr lang="cs-CZ" dirty="0">
                <a:effectLst/>
              </a:rPr>
              <a:t>Předvedení - § 52 OSŘ</a:t>
            </a:r>
          </a:p>
          <a:p>
            <a:pPr lvl="1">
              <a:defRPr/>
            </a:pPr>
            <a:r>
              <a:rPr lang="cs-CZ" dirty="0">
                <a:effectLst/>
              </a:rPr>
              <a:t>Pořádková pokuta - § 53 OSŘ</a:t>
            </a:r>
          </a:p>
          <a:p>
            <a:pPr lvl="1">
              <a:defRPr/>
            </a:pPr>
            <a:r>
              <a:rPr lang="cs-CZ" dirty="0">
                <a:effectLst/>
              </a:rPr>
              <a:t>Vydání rozsudku pro uznání (§ 153a OSŘ)  a pro zmeškání  (§ 153b OSŘ)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Procesní strany </a:t>
            </a:r>
          </a:p>
        </p:txBody>
      </p:sp>
      <p:sp>
        <p:nvSpPr>
          <p:cNvPr id="20482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cs-CZ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 dirty="0">
                <a:effectLst/>
              </a:rPr>
              <a:t>Formální a materiální pojetí účastenství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cs-CZ" dirty="0">
                <a:effectLst/>
              </a:rPr>
              <a:t>Formální pojetí</a:t>
            </a:r>
          </a:p>
          <a:p>
            <a:pPr lvl="1"/>
            <a:r>
              <a:rPr lang="cs-CZ" dirty="0">
                <a:effectLst/>
              </a:rPr>
              <a:t>Účastníkem je ten, koho je možné tak označit na základě definice - § 90 OSŘ pro sporné řízení</a:t>
            </a:r>
          </a:p>
          <a:p>
            <a:pPr lvl="1"/>
            <a:r>
              <a:rPr lang="cs-CZ" dirty="0">
                <a:effectLst/>
              </a:rPr>
              <a:t>Vymezeno formálně nezávisle na hmotném právu</a:t>
            </a:r>
          </a:p>
          <a:p>
            <a:pPr lvl="1"/>
            <a:r>
              <a:rPr lang="cs-CZ" dirty="0">
                <a:effectLst/>
              </a:rPr>
              <a:t>Předpokladem účastenství není věcná legitimace!</a:t>
            </a:r>
          </a:p>
          <a:p>
            <a:pPr lvl="1"/>
            <a:r>
              <a:rPr lang="cs-CZ" dirty="0">
                <a:effectLst/>
              </a:rPr>
              <a:t>Ve sporném řízení</a:t>
            </a:r>
          </a:p>
          <a:p>
            <a:pPr lvl="2"/>
            <a:r>
              <a:rPr lang="cs-CZ" dirty="0">
                <a:effectLst/>
              </a:rPr>
              <a:t>V nesporném řízení? </a:t>
            </a:r>
          </a:p>
          <a:p>
            <a:r>
              <a:rPr lang="cs-CZ" dirty="0">
                <a:effectLst/>
              </a:rPr>
              <a:t>Materiální pojetí</a:t>
            </a:r>
          </a:p>
          <a:p>
            <a:pPr lvl="1"/>
            <a:r>
              <a:rPr lang="cs-CZ" dirty="0">
                <a:effectLst/>
              </a:rPr>
              <a:t>Účastníkem ten, kdo je účastník sporného hmotněprávního vztahu</a:t>
            </a:r>
          </a:p>
          <a:p>
            <a:pPr lvl="1"/>
            <a:r>
              <a:rPr lang="cs-CZ" dirty="0">
                <a:effectLst/>
              </a:rPr>
              <a:t>Částečně v nesporných řízeních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Definice účastenství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 sz="2800" dirty="0">
                <a:effectLst/>
              </a:rPr>
              <a:t>Kdo je účastníkem řízení?</a:t>
            </a:r>
          </a:p>
          <a:p>
            <a:endParaRPr lang="cs-CZ" sz="2800" dirty="0">
              <a:effectLst/>
            </a:endParaRPr>
          </a:p>
          <a:p>
            <a:r>
              <a:rPr lang="cs-CZ" sz="2800" dirty="0">
                <a:effectLst/>
              </a:rPr>
              <a:t>Vzhledem k diferenciaci nalézacího řízení není možná jediná definice</a:t>
            </a:r>
          </a:p>
          <a:p>
            <a:pPr marL="0" indent="0">
              <a:buNone/>
            </a:pPr>
            <a:endParaRPr lang="cs-CZ" sz="2800" dirty="0">
              <a:effectLst/>
            </a:endParaRPr>
          </a:p>
          <a:p>
            <a:endParaRPr lang="cs-CZ" sz="2800" dirty="0">
              <a:effectLst/>
            </a:endParaRPr>
          </a:p>
          <a:p>
            <a:r>
              <a:rPr lang="cs-CZ" sz="2800" dirty="0">
                <a:effectLst/>
              </a:rPr>
              <a:t>V procesním právu lze okruh účastníků vymezit podle </a:t>
            </a:r>
            <a:r>
              <a:rPr lang="cs-CZ" sz="2800" b="1" u="sng" dirty="0">
                <a:effectLst/>
              </a:rPr>
              <a:t>tří různých „definic“</a:t>
            </a:r>
          </a:p>
          <a:p>
            <a:endParaRPr lang="cs-CZ" sz="2800" b="1" u="sng" dirty="0"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Definice účastenství - přehled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84313"/>
            <a:ext cx="8229600" cy="4525962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>
                <a:effectLst/>
              </a:rPr>
              <a:t>Sporné řízení</a:t>
            </a:r>
          </a:p>
          <a:p>
            <a:pPr lvl="1">
              <a:lnSpc>
                <a:spcPct val="80000"/>
              </a:lnSpc>
            </a:pPr>
            <a:r>
              <a:rPr lang="cs-CZ" sz="2400" dirty="0">
                <a:effectLst/>
              </a:rPr>
              <a:t>Tzv. 1. definice účastenství</a:t>
            </a:r>
          </a:p>
          <a:p>
            <a:pPr lvl="2">
              <a:lnSpc>
                <a:spcPct val="80000"/>
              </a:lnSpc>
            </a:pPr>
            <a:r>
              <a:rPr lang="cs-CZ" sz="2000" dirty="0">
                <a:effectLst/>
              </a:rPr>
              <a:t>§ 90 OSŘ</a:t>
            </a:r>
          </a:p>
          <a:p>
            <a:pPr lvl="2">
              <a:lnSpc>
                <a:spcPct val="80000"/>
              </a:lnSpc>
            </a:pPr>
            <a:r>
              <a:rPr lang="cs-CZ" sz="2000" dirty="0">
                <a:effectLst/>
              </a:rPr>
              <a:t>Žalobce a žalovaný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effectLst/>
              </a:rPr>
              <a:t>Nesporné řízení (definice obsaženy v ZŘS)</a:t>
            </a:r>
          </a:p>
          <a:p>
            <a:pPr lvl="1">
              <a:lnSpc>
                <a:spcPct val="80000"/>
              </a:lnSpc>
            </a:pPr>
            <a:r>
              <a:rPr lang="cs-CZ" sz="2400" dirty="0">
                <a:effectLst/>
              </a:rPr>
              <a:t>Tzv. 2. definice účastenství</a:t>
            </a:r>
          </a:p>
          <a:p>
            <a:pPr lvl="2">
              <a:lnSpc>
                <a:spcPct val="80000"/>
              </a:lnSpc>
            </a:pPr>
            <a:r>
              <a:rPr lang="cs-CZ" sz="2000" dirty="0">
                <a:effectLst/>
              </a:rPr>
              <a:t>§ 6 odst. 1 ZŘS</a:t>
            </a:r>
          </a:p>
          <a:p>
            <a:pPr lvl="2">
              <a:lnSpc>
                <a:spcPct val="80000"/>
              </a:lnSpc>
            </a:pPr>
            <a:r>
              <a:rPr lang="cs-CZ" sz="2000" dirty="0">
                <a:effectLst/>
              </a:rPr>
              <a:t>Navrhovatel a ten, o jehož právech nebo povinnostech má být v řízení jednáno</a:t>
            </a:r>
          </a:p>
          <a:p>
            <a:pPr lvl="1">
              <a:lnSpc>
                <a:spcPct val="80000"/>
              </a:lnSpc>
            </a:pPr>
            <a:r>
              <a:rPr lang="cs-CZ" sz="2400" dirty="0">
                <a:effectLst/>
              </a:rPr>
              <a:t>Tzv. 3.definice účastenství</a:t>
            </a:r>
          </a:p>
          <a:p>
            <a:pPr lvl="2">
              <a:lnSpc>
                <a:spcPct val="80000"/>
              </a:lnSpc>
            </a:pPr>
            <a:r>
              <a:rPr lang="cs-CZ" sz="2000" dirty="0">
                <a:effectLst/>
              </a:rPr>
              <a:t>§ 6 odst. 2 ZŘS</a:t>
            </a:r>
          </a:p>
          <a:p>
            <a:pPr lvl="2">
              <a:lnSpc>
                <a:spcPct val="80000"/>
              </a:lnSpc>
            </a:pPr>
            <a:r>
              <a:rPr lang="cs-CZ" sz="2000" dirty="0">
                <a:effectLst/>
              </a:rPr>
              <a:t>Navrhovatel a ten, kterého zákon za účastníka označuje</a:t>
            </a:r>
          </a:p>
          <a:p>
            <a:pPr>
              <a:lnSpc>
                <a:spcPct val="80000"/>
              </a:lnSpc>
            </a:pPr>
            <a:endParaRPr lang="cs-CZ" sz="2800" dirty="0"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5170487"/>
          </a:xfrm>
          <a:noFill/>
        </p:spPr>
        <p:txBody>
          <a:bodyPr/>
          <a:lstStyle/>
          <a:p>
            <a:r>
              <a:rPr lang="cs-CZ">
                <a:effectLst/>
              </a:rPr>
              <a:t>Konkrétní vymezení účastníků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734050"/>
            <a:ext cx="8229600" cy="392113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cs-CZ" sz="240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1. Definice účastníků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effectLst/>
                <a:latin typeface="Garamond" pitchFamily="18" charset="0"/>
              </a:rPr>
              <a:t>Sporné řízení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dirty="0"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u="sng" dirty="0">
                <a:effectLst/>
                <a:latin typeface="Garamond" pitchFamily="18" charset="0"/>
              </a:rPr>
              <a:t>Vždy dvě strany: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altLang="cs-CZ" sz="2000" b="1" dirty="0">
                <a:effectLst/>
                <a:latin typeface="Garamond" pitchFamily="18" charset="0"/>
              </a:rPr>
              <a:t>Strana žalující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cs-CZ" altLang="cs-CZ" sz="2000" b="1" dirty="0">
                <a:effectLst/>
                <a:latin typeface="Garamond" pitchFamily="18" charset="0"/>
              </a:rPr>
              <a:t>Strana žalovaná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AutoNum type="alphaLcParenR"/>
            </a:pPr>
            <a:endParaRPr lang="cs-CZ" altLang="cs-CZ" sz="2000" b="1" dirty="0"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effectLst/>
                <a:latin typeface="Garamond" pitchFamily="18" charset="0"/>
              </a:rPr>
              <a:t>Tyto strany mají </a:t>
            </a:r>
            <a:r>
              <a:rPr lang="cs-CZ" altLang="cs-CZ" sz="2400" b="1" u="sng" dirty="0">
                <a:effectLst/>
                <a:latin typeface="Garamond" pitchFamily="18" charset="0"/>
              </a:rPr>
              <a:t>kontradiktorní postavení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dirty="0"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effectLst/>
                <a:latin typeface="Garamond" pitchFamily="18" charset="0"/>
              </a:rPr>
              <a:t>V každém sporu </a:t>
            </a:r>
            <a:r>
              <a:rPr lang="cs-CZ" altLang="cs-CZ" sz="2400" b="1" dirty="0">
                <a:effectLst/>
                <a:latin typeface="Garamond" pitchFamily="18" charset="0"/>
              </a:rPr>
              <a:t>pouze 2 strany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dirty="0">
              <a:effectLst/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effectLst/>
                <a:latin typeface="Garamond" pitchFamily="18" charset="0"/>
              </a:rPr>
              <a:t>Na obou stranách může vystupovat více subjektů – potom je možné tento stav označit za </a:t>
            </a:r>
            <a:r>
              <a:rPr lang="cs-CZ" altLang="cs-CZ" sz="2400" b="1" dirty="0">
                <a:effectLst/>
                <a:latin typeface="Garamond" pitchFamily="18" charset="0"/>
              </a:rPr>
              <a:t>společenství účastníků</a:t>
            </a:r>
          </a:p>
          <a:p>
            <a:pPr>
              <a:lnSpc>
                <a:spcPct val="80000"/>
              </a:lnSpc>
            </a:pPr>
            <a:endParaRPr lang="cs-CZ" sz="18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Společenství účastníků - obecně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92500"/>
          </a:bodyPr>
          <a:lstStyle/>
          <a:p>
            <a:r>
              <a:rPr lang="cs-CZ" altLang="cs-CZ" b="1" dirty="0">
                <a:effectLst/>
                <a:latin typeface="Garamond" pitchFamily="18" charset="0"/>
              </a:rPr>
              <a:t>Kdy vzniká společenství účastníků?</a:t>
            </a:r>
          </a:p>
          <a:p>
            <a:r>
              <a:rPr lang="cs-CZ" altLang="cs-CZ" b="1" dirty="0">
                <a:effectLst/>
                <a:latin typeface="Garamond" pitchFamily="18" charset="0"/>
              </a:rPr>
              <a:t>Základní dělení:</a:t>
            </a:r>
          </a:p>
          <a:p>
            <a:pPr lvl="1"/>
            <a:r>
              <a:rPr lang="cs-CZ" altLang="cs-CZ" b="1" dirty="0">
                <a:effectLst/>
                <a:latin typeface="Garamond" pitchFamily="18" charset="0"/>
              </a:rPr>
              <a:t>Podle toho, která strana je tvořena více účastníky:</a:t>
            </a:r>
          </a:p>
          <a:p>
            <a:pPr lvl="2">
              <a:buFont typeface="Wingdings" pitchFamily="2" charset="2"/>
              <a:buChar char="Ø"/>
            </a:pPr>
            <a:r>
              <a:rPr lang="cs-CZ" altLang="cs-CZ" dirty="0">
                <a:effectLst/>
                <a:latin typeface="Garamond" pitchFamily="18" charset="0"/>
              </a:rPr>
              <a:t>Aktivní společenství</a:t>
            </a:r>
          </a:p>
          <a:p>
            <a:pPr lvl="2">
              <a:buFont typeface="Wingdings" pitchFamily="2" charset="2"/>
              <a:buChar char="Ø"/>
            </a:pPr>
            <a:r>
              <a:rPr lang="cs-CZ" altLang="cs-CZ" dirty="0">
                <a:effectLst/>
                <a:latin typeface="Garamond" pitchFamily="18" charset="0"/>
              </a:rPr>
              <a:t>Pasivní společenství</a:t>
            </a:r>
          </a:p>
          <a:p>
            <a:pPr lvl="2">
              <a:buFont typeface="Wingdings" pitchFamily="2" charset="2"/>
              <a:buChar char="Ø"/>
            </a:pPr>
            <a:r>
              <a:rPr lang="cs-CZ" altLang="cs-CZ" dirty="0">
                <a:effectLst/>
                <a:latin typeface="Garamond" pitchFamily="18" charset="0"/>
              </a:rPr>
              <a:t>Obapolné</a:t>
            </a:r>
          </a:p>
          <a:p>
            <a:pPr lvl="1"/>
            <a:r>
              <a:rPr lang="cs-CZ" altLang="cs-CZ" dirty="0">
                <a:effectLst/>
                <a:latin typeface="Garamond" pitchFamily="18" charset="0"/>
              </a:rPr>
              <a:t>Z pohledu povahy </a:t>
            </a:r>
            <a:r>
              <a:rPr lang="cs-CZ" altLang="cs-CZ" b="1" dirty="0">
                <a:effectLst/>
                <a:latin typeface="Garamond" pitchFamily="18" charset="0"/>
              </a:rPr>
              <a:t>práv a povinností mezi účastníky(povahy uplatněného nároku)</a:t>
            </a:r>
            <a:r>
              <a:rPr lang="cs-CZ" altLang="cs-CZ" dirty="0">
                <a:effectLst/>
                <a:latin typeface="Garamond" pitchFamily="18" charset="0"/>
              </a:rPr>
              <a:t>:</a:t>
            </a:r>
          </a:p>
          <a:p>
            <a:pPr lvl="2">
              <a:buFont typeface="Wingdings" pitchFamily="2" charset="2"/>
              <a:buChar char="Ø"/>
            </a:pPr>
            <a:r>
              <a:rPr lang="cs-CZ" altLang="cs-CZ" b="1" dirty="0">
                <a:effectLst/>
                <a:latin typeface="Garamond" pitchFamily="18" charset="0"/>
              </a:rPr>
              <a:t>Samostatné společenství (§ 91/1 OSŘ)</a:t>
            </a:r>
          </a:p>
          <a:p>
            <a:pPr lvl="2">
              <a:buFont typeface="Wingdings" pitchFamily="2" charset="2"/>
              <a:buChar char="Ø"/>
            </a:pPr>
            <a:r>
              <a:rPr lang="cs-CZ" altLang="cs-CZ" b="1" dirty="0">
                <a:effectLst/>
                <a:latin typeface="Garamond" pitchFamily="18" charset="0"/>
              </a:rPr>
              <a:t>Nerozlučné společenství (§ 91/2 OSŘ)</a:t>
            </a:r>
          </a:p>
          <a:p>
            <a:endParaRPr lang="cs-CZ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</a:rPr>
              <a:t>Základní otázky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cs-CZ" sz="22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200" dirty="0">
                <a:effectLst/>
              </a:rPr>
              <a:t>Rozlišení pojmu strana a účastník řízení.</a:t>
            </a:r>
          </a:p>
          <a:p>
            <a:pPr>
              <a:lnSpc>
                <a:spcPct val="90000"/>
              </a:lnSpc>
            </a:pPr>
            <a:endParaRPr lang="cs-CZ" sz="22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200" dirty="0">
                <a:effectLst/>
              </a:rPr>
              <a:t>Je strana způsobilá? </a:t>
            </a:r>
          </a:p>
          <a:p>
            <a:pPr>
              <a:lnSpc>
                <a:spcPct val="90000"/>
              </a:lnSpc>
            </a:pPr>
            <a:endParaRPr lang="cs-CZ" sz="22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200" dirty="0">
                <a:effectLst/>
              </a:rPr>
              <a:t>Kdo je konkrétně stranou sporného řízení a účastníkem v nesporném řízení?</a:t>
            </a:r>
          </a:p>
          <a:p>
            <a:pPr>
              <a:lnSpc>
                <a:spcPct val="90000"/>
              </a:lnSpc>
            </a:pPr>
            <a:endParaRPr lang="cs-CZ" sz="22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200" dirty="0">
                <a:effectLst/>
              </a:rPr>
              <a:t>Je strana věcně, či procesně legitimovaná? </a:t>
            </a:r>
            <a:endParaRPr lang="cs-CZ" sz="1900" dirty="0">
              <a:effectLst/>
            </a:endParaRPr>
          </a:p>
          <a:p>
            <a:pPr>
              <a:lnSpc>
                <a:spcPct val="90000"/>
              </a:lnSpc>
            </a:pPr>
            <a:endParaRPr 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9025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Samostatné společenství účastníků - § 91/1 OSŘ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>
                <a:effectLst/>
                <a:latin typeface="Garamond" pitchFamily="18" charset="0"/>
              </a:rPr>
              <a:t>Každý ze společníků jedná v </a:t>
            </a:r>
            <a:r>
              <a:rPr lang="cs-CZ" altLang="cs-CZ" sz="2800" b="1" dirty="0">
                <a:effectLst/>
                <a:latin typeface="Garamond" pitchFamily="18" charset="0"/>
              </a:rPr>
              <a:t>řízení sám za sebe</a:t>
            </a:r>
          </a:p>
          <a:p>
            <a:pPr>
              <a:lnSpc>
                <a:spcPct val="80000"/>
              </a:lnSpc>
            </a:pPr>
            <a:endParaRPr lang="cs-CZ" altLang="cs-CZ" sz="28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>
                <a:effectLst/>
                <a:latin typeface="Garamond" pitchFamily="18" charset="0"/>
              </a:rPr>
              <a:t>Procesní úkony každého účastníka se </a:t>
            </a:r>
            <a:r>
              <a:rPr lang="cs-CZ" altLang="cs-CZ" sz="2800" b="1" dirty="0">
                <a:effectLst/>
                <a:latin typeface="Garamond" pitchFamily="18" charset="0"/>
              </a:rPr>
              <a:t>týkají pouze jeho samotného</a:t>
            </a:r>
          </a:p>
          <a:p>
            <a:pPr>
              <a:lnSpc>
                <a:spcPct val="80000"/>
              </a:lnSpc>
            </a:pPr>
            <a:endParaRPr lang="cs-CZ" altLang="cs-CZ" sz="2800" b="1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>
                <a:effectLst/>
                <a:latin typeface="Garamond" pitchFamily="18" charset="0"/>
              </a:rPr>
              <a:t>Povaha práv umožňuje, že v rozhodnutí je možné rozhodnout o každém společníkovi zvlášť – </a:t>
            </a:r>
            <a:r>
              <a:rPr lang="cs-CZ" altLang="cs-CZ" sz="2800" b="1" dirty="0">
                <a:effectLst/>
                <a:latin typeface="Garamond" pitchFamily="18" charset="0"/>
              </a:rPr>
              <a:t>tedy rozhodnutí může vyznít pro každého odlišně</a:t>
            </a:r>
          </a:p>
          <a:p>
            <a:pPr>
              <a:lnSpc>
                <a:spcPct val="80000"/>
              </a:lnSpc>
            </a:pPr>
            <a:endParaRPr lang="cs-CZ" altLang="cs-CZ" sz="2800" b="1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effectLst/>
                <a:latin typeface="Garamond" pitchFamily="18" charset="0"/>
              </a:rPr>
              <a:t>Často z důvodu procesní ekonomie</a:t>
            </a:r>
          </a:p>
          <a:p>
            <a:pPr>
              <a:lnSpc>
                <a:spcPct val="80000"/>
              </a:lnSpc>
            </a:pPr>
            <a:endParaRPr lang="cs-CZ" altLang="cs-CZ" sz="2800" b="1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effectLst/>
                <a:latin typeface="Garamond" pitchFamily="18" charset="0"/>
              </a:rPr>
              <a:t>Příklad: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400" dirty="0">
                <a:effectLst/>
                <a:latin typeface="Garamond" pitchFamily="18" charset="0"/>
              </a:rPr>
              <a:t>Žalovaní ve sporu o vyklizení nemovitosti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400" dirty="0">
                <a:effectLst/>
                <a:latin typeface="Garamond" pitchFamily="18" charset="0"/>
              </a:rPr>
              <a:t>Škoda způsobená více škůdci</a:t>
            </a:r>
          </a:p>
          <a:p>
            <a:pPr>
              <a:lnSpc>
                <a:spcPct val="80000"/>
              </a:lnSpc>
            </a:pPr>
            <a:endParaRPr lang="cs-CZ" sz="28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Nerozlučné společenství účastníků – § 91/2 OSŘ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>
                <a:effectLst/>
                <a:latin typeface="Garamond" pitchFamily="18" charset="0"/>
              </a:rPr>
              <a:t>Obvykle z povahy věci se účinek rozhodnutí vztahuje </a:t>
            </a:r>
            <a:r>
              <a:rPr lang="cs-CZ" altLang="cs-CZ" sz="2000" b="1" dirty="0">
                <a:effectLst/>
                <a:latin typeface="Garamond" pitchFamily="18" charset="0"/>
              </a:rPr>
              <a:t>na všechny společníky stejně – tedy tvoří jednotnou procesní stranu</a:t>
            </a:r>
          </a:p>
          <a:p>
            <a:pPr>
              <a:lnSpc>
                <a:spcPct val="80000"/>
              </a:lnSpc>
            </a:pPr>
            <a:endParaRPr lang="cs-CZ" altLang="cs-CZ" sz="2000" b="1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effectLst/>
                <a:latin typeface="Garamond" pitchFamily="18" charset="0"/>
              </a:rPr>
              <a:t>Nemohou postupovat v řízení každý jinak – </a:t>
            </a:r>
            <a:r>
              <a:rPr lang="cs-CZ" altLang="cs-CZ" sz="2000" b="1" dirty="0">
                <a:effectLst/>
                <a:latin typeface="Garamond" pitchFamily="18" charset="0"/>
              </a:rPr>
              <a:t>úkony jednoho společníka se vztahují i na ostatní</a:t>
            </a:r>
          </a:p>
          <a:p>
            <a:pPr>
              <a:lnSpc>
                <a:spcPct val="80000"/>
              </a:lnSpc>
            </a:pPr>
            <a:endParaRPr lang="cs-CZ" altLang="cs-CZ" sz="2000" b="1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effectLst/>
                <a:latin typeface="Garamond" pitchFamily="18" charset="0"/>
              </a:rPr>
              <a:t>Někdy třeba souhlasu všech společníků – </a:t>
            </a:r>
            <a:r>
              <a:rPr lang="cs-CZ" altLang="cs-CZ" sz="2000" dirty="0">
                <a:effectLst/>
                <a:latin typeface="Garamond" pitchFamily="18" charset="0"/>
              </a:rPr>
              <a:t>dispoziční úkony uvedené v § 91/2 OSŘ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i="1" dirty="0">
                <a:effectLst/>
                <a:latin typeface="Garamond" pitchFamily="18" charset="0"/>
              </a:rPr>
              <a:t>!Solidarita obecně vždy nezakládá nerozlučné společenství (jedná se ve většině případů o </a:t>
            </a:r>
            <a:r>
              <a:rPr lang="cs-CZ" altLang="cs-CZ" sz="2000" b="1" i="1" u="sng" dirty="0">
                <a:effectLst/>
                <a:latin typeface="Garamond" pitchFamily="18" charset="0"/>
              </a:rPr>
              <a:t>samostatné společenství)!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effectLst/>
                <a:latin typeface="Garamond" pitchFamily="18" charset="0"/>
              </a:rPr>
              <a:t>Rozhodnutí musí vyznít </a:t>
            </a:r>
            <a:r>
              <a:rPr lang="cs-CZ" altLang="cs-CZ" sz="2000" b="1" dirty="0">
                <a:effectLst/>
                <a:latin typeface="Garamond" pitchFamily="18" charset="0"/>
              </a:rPr>
              <a:t>pro všechny stejně</a:t>
            </a:r>
          </a:p>
          <a:p>
            <a:pPr>
              <a:lnSpc>
                <a:spcPct val="80000"/>
              </a:lnSpc>
            </a:pPr>
            <a:endParaRPr lang="cs-CZ" altLang="cs-CZ" sz="2000" b="1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effectLst/>
                <a:latin typeface="Garamond" pitchFamily="18" charset="0"/>
              </a:rPr>
              <a:t>Příklad: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>
                <a:effectLst/>
                <a:latin typeface="Garamond" pitchFamily="18" charset="0"/>
              </a:rPr>
              <a:t>zrušení a vypořádání podílového spoluvlastnictví</a:t>
            </a:r>
            <a:endParaRPr lang="cs-CZ" altLang="cs-CZ" sz="1600" b="1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endParaRPr lang="cs-CZ" sz="20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6178698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Exkurz k vymezení účastníku v řízeních dle ZŘS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73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2. Definice účastníků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Obsažena v § 6 odst. 1 ZZŘS</a:t>
            </a:r>
          </a:p>
          <a:p>
            <a:pPr lvl="1">
              <a:defRPr/>
            </a:pPr>
            <a:r>
              <a:rPr lang="cs-CZ" dirty="0">
                <a:effectLst/>
                <a:latin typeface="Garamond" pitchFamily="18" charset="0"/>
              </a:rPr>
              <a:t>Účastníkem je navrhovatel a ten, o jehož právech nebo povinnostech má být v řízení jednáno.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dirty="0">
                <a:effectLst/>
                <a:latin typeface="Garamond" pitchFamily="18" charset="0"/>
              </a:rPr>
              <a:t>Příklad: Řízení ve věcech péče soudu o nezletilé (§ 466 a násl.)</a:t>
            </a: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Lze použít v řízeních, která lze zahájit i bez návrhu </a:t>
            </a:r>
          </a:p>
          <a:p>
            <a:pPr lvl="1">
              <a:defRPr/>
            </a:pPr>
            <a:r>
              <a:rPr lang="cs-CZ" dirty="0">
                <a:effectLst/>
                <a:latin typeface="Garamond" pitchFamily="18" charset="0"/>
              </a:rPr>
              <a:t> - nutné vycházet zejména z § 13 ZZŘS</a:t>
            </a: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3. Definice účastníků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§ 6 odst. 2 ZZŘS</a:t>
            </a: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Účastníkem je navrhovatel a ten, kterého zákon za účastníka označuje - – např. § 367 ZZŘS – řízení o povolení uzavřít manželství (§ 368 ZZŘS – výslovné vymezení účastníků)</a:t>
            </a: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V řízeních, která </a:t>
            </a:r>
            <a:r>
              <a:rPr lang="cs-CZ" u="sng" dirty="0">
                <a:effectLst/>
                <a:latin typeface="Garamond" pitchFamily="18" charset="0"/>
              </a:rPr>
              <a:t>lze zahájit na návrh – </a:t>
            </a:r>
            <a:r>
              <a:rPr lang="cs-CZ" dirty="0">
                <a:effectLst/>
                <a:latin typeface="Garamond" pitchFamily="18" charset="0"/>
              </a:rPr>
              <a:t>např. § 368 ZZŘS – řízení o povolení uzavřít manželství, § 429 ZZŘS – řízení o osvojení nezletilého (§ 431 ZZŘS – výslovné určení účastníků)</a:t>
            </a: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Podle 3. definice určeni i účastníci (mimo rámec ZZŘS) např. v:</a:t>
            </a: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Řízení podle části V. OSŘ - § 250a OSŘ</a:t>
            </a: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Exekučního řízení - § 255 OSŘ</a:t>
            </a: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O předběžném opatření - § 74 odst. 2 OSŘ</a:t>
            </a: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Souběh 2. a 3. definice účastníků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Není možné v jednom řízení vycházet z obou</a:t>
            </a:r>
          </a:p>
          <a:p>
            <a:endParaRPr lang="cs-CZ">
              <a:effectLst/>
              <a:latin typeface="Garamond" pitchFamily="18" charset="0"/>
            </a:endParaRPr>
          </a:p>
          <a:p>
            <a:r>
              <a:rPr lang="cs-CZ">
                <a:effectLst/>
                <a:latin typeface="Garamond" pitchFamily="18" charset="0"/>
              </a:rPr>
              <a:t>3. Definice je považována za speciální a proto by mělo být postupováno podle 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8229600" cy="5675312"/>
          </a:xfrm>
          <a:noFill/>
        </p:spPr>
        <p:txBody>
          <a:bodyPr/>
          <a:lstStyle/>
          <a:p>
            <a:r>
              <a:rPr lang="cs-CZ">
                <a:effectLst/>
              </a:rPr>
              <a:t>Věcná a procesní legitimace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021388"/>
            <a:ext cx="8229600" cy="104775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cs-CZ" sz="80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Věcná legitimace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u="sng">
                <a:effectLst/>
              </a:rPr>
              <a:t>NENÍ</a:t>
            </a:r>
            <a:r>
              <a:rPr lang="cs-CZ" sz="2800">
                <a:effectLst/>
              </a:rPr>
              <a:t> podmínkou řízení!</a:t>
            </a:r>
          </a:p>
          <a:p>
            <a:pPr>
              <a:lnSpc>
                <a:spcPct val="90000"/>
              </a:lnSpc>
            </a:pPr>
            <a:endParaRPr lang="cs-CZ" sz="280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800">
                <a:effectLst/>
              </a:rPr>
              <a:t>Jedná se o stav plynoucí z hmotného práva</a:t>
            </a:r>
          </a:p>
          <a:p>
            <a:pPr>
              <a:lnSpc>
                <a:spcPct val="90000"/>
              </a:lnSpc>
            </a:pPr>
            <a:endParaRPr lang="cs-CZ" sz="280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800">
                <a:effectLst/>
              </a:rPr>
              <a:t>Je zkoumána v průběhu řízení</a:t>
            </a:r>
          </a:p>
          <a:p>
            <a:pPr>
              <a:lnSpc>
                <a:spcPct val="90000"/>
              </a:lnSpc>
            </a:pPr>
            <a:endParaRPr lang="cs-CZ" sz="280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800">
                <a:effectLst/>
              </a:rPr>
              <a:t>Základní členění:</a:t>
            </a:r>
          </a:p>
          <a:p>
            <a:pPr lvl="2">
              <a:lnSpc>
                <a:spcPct val="90000"/>
              </a:lnSpc>
            </a:pPr>
            <a:r>
              <a:rPr lang="cs-CZ" sz="2000">
                <a:effectLst/>
              </a:rPr>
              <a:t>Aktivní věcná legitimace</a:t>
            </a:r>
          </a:p>
          <a:p>
            <a:pPr lvl="2">
              <a:lnSpc>
                <a:spcPct val="90000"/>
              </a:lnSpc>
            </a:pPr>
            <a:r>
              <a:rPr lang="cs-CZ" sz="2000">
                <a:effectLst/>
              </a:rPr>
              <a:t>Pasivní věcná legitimace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Věcná legitimace II.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Nedostatek věcné legitimace (neodstraněný) vede k </a:t>
            </a:r>
            <a:r>
              <a:rPr lang="cs-CZ" b="1" u="sng">
                <a:effectLst/>
                <a:latin typeface="Garamond" pitchFamily="18" charset="0"/>
              </a:rPr>
              <a:t>zamítnutí žaloby</a:t>
            </a:r>
          </a:p>
          <a:p>
            <a:endParaRPr lang="cs-CZ" b="1" u="sng">
              <a:effectLst/>
              <a:latin typeface="Garamond" pitchFamily="18" charset="0"/>
            </a:endParaRPr>
          </a:p>
          <a:p>
            <a:r>
              <a:rPr lang="cs-CZ">
                <a:effectLst/>
                <a:latin typeface="Garamond" pitchFamily="18" charset="0"/>
              </a:rPr>
              <a:t>Možné odstranit např. instituty:</a:t>
            </a:r>
          </a:p>
          <a:p>
            <a:pPr lvl="1"/>
            <a:r>
              <a:rPr lang="cs-CZ">
                <a:effectLst/>
                <a:latin typeface="Garamond" pitchFamily="18" charset="0"/>
              </a:rPr>
              <a:t>Přistoupení účastníka</a:t>
            </a:r>
          </a:p>
          <a:p>
            <a:pPr lvl="1"/>
            <a:r>
              <a:rPr lang="cs-CZ">
                <a:effectLst/>
                <a:latin typeface="Garamond" pitchFamily="18" charset="0"/>
              </a:rPr>
              <a:t>Záměna účastníků</a:t>
            </a:r>
          </a:p>
          <a:p>
            <a:pPr lvl="1"/>
            <a:r>
              <a:rPr lang="cs-CZ">
                <a:effectLst/>
                <a:latin typeface="Garamond" pitchFamily="18" charset="0"/>
              </a:rPr>
              <a:t>Procesní nástupnictví – podle § 107a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Možnosti odstranění nedostatku věcné legitimace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>
                <a:effectLst/>
                <a:latin typeface="Garamond" pitchFamily="18" charset="0"/>
              </a:rPr>
              <a:t>Zejména</a:t>
            </a:r>
          </a:p>
          <a:p>
            <a:pPr>
              <a:lnSpc>
                <a:spcPct val="80000"/>
              </a:lnSpc>
            </a:pPr>
            <a:endParaRPr lang="cs-CZ" sz="28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800" dirty="0">
                <a:effectLst/>
                <a:latin typeface="Garamond" pitchFamily="18" charset="0"/>
              </a:rPr>
              <a:t>Záměna účastníků - § 92 odst. 2 OSŘ</a:t>
            </a:r>
          </a:p>
          <a:p>
            <a:pPr>
              <a:lnSpc>
                <a:spcPct val="80000"/>
              </a:lnSpc>
            </a:pPr>
            <a:r>
              <a:rPr lang="cs-CZ" altLang="cs-CZ" sz="2800" dirty="0">
                <a:effectLst/>
                <a:latin typeface="Garamond" pitchFamily="18" charset="0"/>
              </a:rPr>
              <a:t>Přistoupení dalšího účastníka - § 92 odst. 1 OSŘ</a:t>
            </a:r>
          </a:p>
          <a:p>
            <a:pPr>
              <a:lnSpc>
                <a:spcPct val="80000"/>
              </a:lnSpc>
            </a:pPr>
            <a:endParaRPr lang="cs-CZ" altLang="cs-CZ" sz="36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endParaRPr lang="cs-CZ" sz="2800" dirty="0"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5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4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cs-CZ" dirty="0">
                <a:effectLst/>
                <a:latin typeface="Garamond" pitchFamily="18" charset="0"/>
              </a:rPr>
              <a:t>Způsobilost být účastníkem řízení a procesní způsobilost stran</a:t>
            </a:r>
          </a:p>
        </p:txBody>
      </p:sp>
      <p:sp>
        <p:nvSpPr>
          <p:cNvPr id="9218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cs-CZ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  <a:latin typeface="Garamond" pitchFamily="18" charset="0"/>
              </a:rPr>
              <a:t>Procesní legitimace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>
                <a:effectLst/>
                <a:latin typeface="Garamond" pitchFamily="18" charset="0"/>
              </a:rPr>
              <a:t>Vymezení:</a:t>
            </a:r>
          </a:p>
          <a:p>
            <a:pPr lvl="1">
              <a:lnSpc>
                <a:spcPct val="80000"/>
              </a:lnSpc>
            </a:pPr>
            <a:r>
              <a:rPr lang="cs-CZ" sz="2400" dirty="0">
                <a:effectLst/>
                <a:latin typeface="Garamond" pitchFamily="18" charset="0"/>
              </a:rPr>
              <a:t>Právem daná možnost úspěšně se domáhat nějakého práva </a:t>
            </a:r>
            <a:r>
              <a:rPr lang="cs-CZ" altLang="cs-CZ" dirty="0">
                <a:effectLst/>
                <a:latin typeface="Garamond" pitchFamily="18" charset="0"/>
              </a:rPr>
              <a:t>i v případech, kdy subjekt </a:t>
            </a:r>
            <a:r>
              <a:rPr lang="cs-CZ" altLang="cs-CZ" b="1" dirty="0">
                <a:effectLst/>
                <a:latin typeface="Garamond" pitchFamily="18" charset="0"/>
              </a:rPr>
              <a:t>není podle hmotného práva nositelem tvrzeného subjektivního práva</a:t>
            </a:r>
            <a:r>
              <a:rPr lang="cs-CZ" altLang="cs-CZ" dirty="0">
                <a:effectLst/>
                <a:latin typeface="Garamond" pitchFamily="18" charset="0"/>
              </a:rPr>
              <a:t> a ani to o sobě netvrdí</a:t>
            </a:r>
          </a:p>
          <a:p>
            <a:pPr>
              <a:lnSpc>
                <a:spcPct val="80000"/>
              </a:lnSpc>
            </a:pPr>
            <a:endParaRPr lang="cs-CZ" altLang="cs-CZ" sz="3600" dirty="0">
              <a:effectLst/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3600" dirty="0">
                <a:effectLst/>
                <a:latin typeface="Garamond" pitchFamily="18" charset="0"/>
              </a:rPr>
              <a:t>Příklad – </a:t>
            </a:r>
          </a:p>
          <a:p>
            <a:pPr>
              <a:lnSpc>
                <a:spcPct val="80000"/>
              </a:lnSpc>
            </a:pPr>
            <a:r>
              <a:rPr lang="cs-CZ" altLang="cs-CZ" sz="3600" dirty="0">
                <a:effectLst/>
                <a:latin typeface="Garamond" pitchFamily="18" charset="0"/>
              </a:rPr>
              <a:t>Poddlužnická žaloba - § 292 OSŘ</a:t>
            </a:r>
          </a:p>
          <a:p>
            <a:pPr>
              <a:lnSpc>
                <a:spcPct val="80000"/>
              </a:lnSpc>
            </a:pPr>
            <a:endParaRPr lang="cs-CZ" sz="2800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>
                <a:effectLst/>
              </a:rPr>
              <a:t>Děkuji za pozornost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Společný výklad – způsobilost účastníků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cs-CZ" sz="22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200" dirty="0">
                <a:effectLst/>
              </a:rPr>
              <a:t>U účastníků řízení je možné rozeznávat: 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effectLst/>
              </a:rPr>
              <a:t>Způsobilost být účastníkem řízení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effectLst/>
              </a:rPr>
              <a:t>Procesní způsobilost</a:t>
            </a:r>
          </a:p>
          <a:p>
            <a:pPr>
              <a:lnSpc>
                <a:spcPct val="90000"/>
              </a:lnSpc>
            </a:pPr>
            <a:endParaRPr lang="cs-CZ" sz="21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100" dirty="0">
                <a:effectLst/>
              </a:rPr>
              <a:t>V obou případech se jedná o procesní podmínky (§ 103 OSŘ) na straně účastníků</a:t>
            </a:r>
          </a:p>
          <a:p>
            <a:pPr>
              <a:lnSpc>
                <a:spcPct val="90000"/>
              </a:lnSpc>
            </a:pPr>
            <a:endParaRPr lang="cs-CZ" sz="21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100" dirty="0">
                <a:effectLst/>
              </a:rPr>
              <a:t>Obecně OSŘ odkazuje do sféry hmotného právo</a:t>
            </a:r>
          </a:p>
          <a:p>
            <a:pPr>
              <a:lnSpc>
                <a:spcPct val="90000"/>
              </a:lnSpc>
            </a:pPr>
            <a:r>
              <a:rPr lang="cs-CZ" sz="2100" dirty="0">
                <a:effectLst/>
              </a:rPr>
              <a:t>Pozor:</a:t>
            </a:r>
          </a:p>
          <a:p>
            <a:pPr lvl="1">
              <a:lnSpc>
                <a:spcPct val="90000"/>
              </a:lnSpc>
            </a:pPr>
            <a:r>
              <a:rPr lang="cs-CZ" sz="1900" dirty="0">
                <a:effectLst/>
              </a:rPr>
              <a:t>Někdy speciální úprava v OSŘ (např. § 23 OSŘ)</a:t>
            </a:r>
          </a:p>
          <a:p>
            <a:pPr lvl="1">
              <a:lnSpc>
                <a:spcPct val="90000"/>
              </a:lnSpc>
            </a:pPr>
            <a:r>
              <a:rPr lang="cs-CZ" sz="1900" dirty="0">
                <a:effectLst/>
              </a:rPr>
              <a:t>Některé instituty ovlivní i např. procesní způsobilost</a:t>
            </a:r>
          </a:p>
          <a:p>
            <a:pPr>
              <a:lnSpc>
                <a:spcPct val="90000"/>
              </a:lnSpc>
            </a:pPr>
            <a:endParaRPr lang="cs-CZ" sz="2400" dirty="0"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Způsobilost být účastníkem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100" dirty="0">
                <a:effectLst/>
              </a:rPr>
              <a:t>Způsobilost být nositelem procesních práv a povinností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1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altLang="cs-CZ" sz="2100" dirty="0">
                <a:effectLst/>
              </a:rPr>
              <a:t>Právní úprava: </a:t>
            </a:r>
            <a:r>
              <a:rPr lang="cs-CZ" altLang="cs-CZ" sz="2100" b="1" dirty="0">
                <a:effectLst/>
              </a:rPr>
              <a:t>§ 19 OSŘ</a:t>
            </a:r>
            <a:r>
              <a:rPr lang="cs-CZ" altLang="cs-CZ" sz="2100" dirty="0">
                <a:effectLst/>
              </a:rPr>
              <a:t>  - odkazuje do sféry hmotného práva -  způsobilost být účastníkem má každý, kdo má </a:t>
            </a:r>
            <a:r>
              <a:rPr lang="cs-CZ" altLang="cs-CZ" sz="2100" dirty="0">
                <a:solidFill>
                  <a:srgbClr val="FF0000"/>
                </a:solidFill>
                <a:effectLst/>
              </a:rPr>
              <a:t>právní osobnost (§ 15, 23, 118 NOZ) </a:t>
            </a:r>
            <a:r>
              <a:rPr lang="cs-CZ" altLang="cs-CZ" sz="2100" dirty="0">
                <a:effectLst/>
              </a:rPr>
              <a:t>(</a:t>
            </a:r>
            <a:r>
              <a:rPr lang="cs-CZ" altLang="cs-CZ" sz="2100" u="sng" dirty="0">
                <a:effectLst/>
              </a:rPr>
              <a:t>jinak jen ten, komu ji zákon přizná</a:t>
            </a:r>
            <a:r>
              <a:rPr lang="cs-CZ" altLang="cs-CZ" sz="2100" dirty="0">
                <a:effectLst/>
              </a:rPr>
              <a:t>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b="1" dirty="0">
                <a:effectLst/>
              </a:rPr>
              <a:t>Fyzické osoby</a:t>
            </a:r>
            <a:r>
              <a:rPr lang="cs-CZ" altLang="cs-CZ" sz="2000" dirty="0">
                <a:effectLst/>
              </a:rPr>
              <a:t> – od narození do smrti (</a:t>
            </a:r>
            <a:r>
              <a:rPr lang="cs-CZ" altLang="cs-CZ" sz="2000" dirty="0" err="1">
                <a:effectLst/>
              </a:rPr>
              <a:t>nasciturus</a:t>
            </a:r>
            <a:r>
              <a:rPr lang="cs-CZ" altLang="cs-CZ" sz="2000" dirty="0">
                <a:effectLst/>
              </a:rPr>
              <a:t>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b="1" dirty="0">
                <a:effectLst/>
              </a:rPr>
              <a:t>Právnická osoba</a:t>
            </a:r>
            <a:r>
              <a:rPr lang="cs-CZ" altLang="cs-CZ" sz="2000" dirty="0">
                <a:effectLst/>
              </a:rPr>
              <a:t> – od okamžiku vzniku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b="1" dirty="0">
                <a:effectLst/>
              </a:rPr>
              <a:t>Stát</a:t>
            </a:r>
            <a:r>
              <a:rPr lang="cs-CZ" altLang="cs-CZ" sz="2000" dirty="0">
                <a:effectLst/>
              </a:rPr>
              <a:t> – je považován za právnickou osobu – </a:t>
            </a:r>
            <a:r>
              <a:rPr lang="cs-CZ" altLang="cs-CZ" sz="2000" b="1" dirty="0">
                <a:effectLst/>
              </a:rPr>
              <a:t>má způsobilost být účastníkem</a:t>
            </a:r>
          </a:p>
          <a:p>
            <a:pPr>
              <a:lnSpc>
                <a:spcPct val="80000"/>
              </a:lnSpc>
              <a:buClr>
                <a:srgbClr val="FE8637"/>
              </a:buClr>
            </a:pPr>
            <a:r>
              <a:rPr lang="cs-CZ" altLang="cs-CZ" sz="2100" dirty="0">
                <a:effectLst/>
              </a:rPr>
              <a:t>Někdy </a:t>
            </a:r>
            <a:r>
              <a:rPr lang="cs-CZ" altLang="cs-CZ" sz="2100" u="sng" dirty="0">
                <a:effectLst/>
              </a:rPr>
              <a:t>zákon</a:t>
            </a:r>
            <a:r>
              <a:rPr lang="cs-CZ" altLang="cs-CZ" sz="2100" dirty="0">
                <a:effectLst/>
              </a:rPr>
              <a:t> přiznává způsobilost být účastníkem i  subjektům, které nemají obecně samostatnou právní subjektivitu (např. správce daně – § 10 odst. 3 zákona č. 280/2009 Sb., daňového řádu, státní zastupitelství a další)</a:t>
            </a:r>
          </a:p>
          <a:p>
            <a:pPr>
              <a:lnSpc>
                <a:spcPct val="80000"/>
              </a:lnSpc>
            </a:pPr>
            <a:endParaRPr lang="cs-CZ" sz="2000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Následky ztráty způsobilosti být účastníkem řízení, Zkoumání způsobilosti být účastníkem řízení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3992563"/>
          </a:xfrm>
          <a:noFill/>
        </p:spPr>
        <p:txBody>
          <a:bodyPr/>
          <a:lstStyle/>
          <a:p>
            <a:r>
              <a:rPr lang="cs-CZ" dirty="0">
                <a:effectLst/>
              </a:rPr>
              <a:t>Obecně neodstranitelný nedostatek podmínky řízení (výjimka – níže postup podle § 107 OSŘ)</a:t>
            </a:r>
          </a:p>
          <a:p>
            <a:r>
              <a:rPr lang="cs-CZ" dirty="0">
                <a:effectLst/>
              </a:rPr>
              <a:t>Ztráta </a:t>
            </a:r>
          </a:p>
          <a:p>
            <a:pPr lvl="1"/>
            <a:r>
              <a:rPr lang="cs-CZ" dirty="0">
                <a:effectLst/>
              </a:rPr>
              <a:t>Před zahájením řízení – zastavení řízení</a:t>
            </a:r>
          </a:p>
          <a:p>
            <a:pPr lvl="1"/>
            <a:r>
              <a:rPr lang="cs-CZ" dirty="0">
                <a:effectLst/>
              </a:rPr>
              <a:t>V průběhu řízení – obecně zastavení řízení ale možné procesní nástupnictví (podle § 107 OSŘ)</a:t>
            </a:r>
          </a:p>
          <a:p>
            <a:endParaRPr lang="cs-CZ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>
                <a:effectLst/>
              </a:rPr>
              <a:t>Procesní způsobilost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3900" dirty="0">
                <a:effectLst/>
              </a:rPr>
              <a:t>Způsobilost </a:t>
            </a:r>
            <a:r>
              <a:rPr lang="cs-CZ" altLang="cs-CZ" sz="3900" b="1" dirty="0">
                <a:effectLst/>
              </a:rPr>
              <a:t>činit samostatně procesní úkony</a:t>
            </a:r>
            <a:r>
              <a:rPr lang="cs-CZ" altLang="cs-CZ" sz="3900" dirty="0">
                <a:effectLst/>
              </a:rPr>
              <a:t>, neboli způsobilost před soudem samostatně právně jednat</a:t>
            </a:r>
          </a:p>
          <a:p>
            <a:pPr>
              <a:lnSpc>
                <a:spcPct val="80000"/>
              </a:lnSpc>
            </a:pPr>
            <a:endParaRPr lang="cs-CZ" altLang="cs-CZ" sz="39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cs-CZ" altLang="cs-CZ" sz="3900" dirty="0">
                <a:effectLst/>
              </a:rPr>
              <a:t>Právní úprava - </a:t>
            </a:r>
            <a:r>
              <a:rPr lang="cs-CZ" altLang="cs-CZ" sz="3900" b="1" dirty="0">
                <a:effectLst/>
              </a:rPr>
              <a:t>§ 20 OSŘ</a:t>
            </a:r>
            <a:r>
              <a:rPr lang="cs-CZ" altLang="cs-CZ" sz="3900" dirty="0">
                <a:effectLst/>
              </a:rPr>
              <a:t> – každý v rozsahu, v jakém je </a:t>
            </a:r>
            <a:r>
              <a:rPr lang="cs-CZ" altLang="cs-CZ" sz="3900" dirty="0">
                <a:solidFill>
                  <a:srgbClr val="FF0000"/>
                </a:solidFill>
                <a:effectLst/>
              </a:rPr>
              <a:t>svéprávný (§ 15, 30 OZ) </a:t>
            </a:r>
            <a:endParaRPr lang="cs-CZ" altLang="cs-CZ" sz="2800" dirty="0">
              <a:solidFill>
                <a:srgbClr val="FF0000"/>
              </a:solidFill>
              <a:effectLst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>
                <a:effectLst/>
              </a:rPr>
              <a:t>Výjimky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effectLst/>
              </a:rPr>
              <a:t>Ten, kdo má procesní způsobilost nemá dostatečnou hmotněprávní způsobilost – např. § 35 ZŘS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effectLst/>
              </a:rPr>
              <a:t>Ten, kdo má dostatečnou hmotněprávní způsobilost není procesně způsobilý – § 23 OSŘ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altLang="cs-CZ" sz="3500" dirty="0">
              <a:solidFill>
                <a:srgbClr val="FF0000"/>
              </a:solidFill>
              <a:effectLst/>
            </a:endParaRPr>
          </a:p>
          <a:p>
            <a:endParaRPr lang="cs-CZ" dirty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>
                <a:effectLst/>
                <a:latin typeface="Garamond" pitchFamily="18" charset="0"/>
              </a:rPr>
              <a:t>Zvláštní úprava v OSŘ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3900" b="1" dirty="0">
                <a:effectLst/>
              </a:rPr>
              <a:t>§ 23 OSŘ</a:t>
            </a:r>
            <a:r>
              <a:rPr lang="cs-CZ" altLang="cs-CZ" sz="3900" dirty="0">
                <a:effectLst/>
              </a:rPr>
              <a:t> – soud může rozhodnout(vyžadují-li to okolnosti), že i osoba, která nemá </a:t>
            </a:r>
            <a:r>
              <a:rPr lang="cs-CZ" altLang="cs-CZ" sz="3900" dirty="0">
                <a:solidFill>
                  <a:srgbClr val="FF0000"/>
                </a:solidFill>
                <a:effectLst/>
              </a:rPr>
              <a:t>plnou svéprávnost</a:t>
            </a:r>
            <a:r>
              <a:rPr lang="cs-CZ" altLang="cs-CZ" sz="3900" dirty="0">
                <a:effectLst/>
              </a:rPr>
              <a:t>, musí být zastoupena svým zákonným zástupcem i v případech, kdy by podle hmotného práva mohla jednat sama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3900" dirty="0">
                <a:effectLst/>
              </a:rPr>
              <a:t>Soud rozhoduje usnesením, proti kterému je přípustné odvolání</a:t>
            </a:r>
          </a:p>
          <a:p>
            <a:pPr>
              <a:defRPr/>
            </a:pPr>
            <a:endParaRPr lang="cs-CZ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z="4000" dirty="0">
                <a:effectLst/>
                <a:latin typeface="Garamond" pitchFamily="18" charset="0"/>
              </a:rPr>
              <a:t>Instituty OZ dopadající na procesní způsobilost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Zejm. § 37 OZ </a:t>
            </a:r>
            <a:r>
              <a:rPr lang="cs-CZ" b="1" u="sng" dirty="0">
                <a:effectLst/>
                <a:latin typeface="Garamond" pitchFamily="18" charset="0"/>
              </a:rPr>
              <a:t>– Přiznání svéprávnosti soudem </a:t>
            </a:r>
          </a:p>
          <a:p>
            <a:pPr>
              <a:defRPr/>
            </a:pPr>
            <a:r>
              <a:rPr lang="cs-CZ" dirty="0">
                <a:effectLst/>
                <a:latin typeface="Garamond" pitchFamily="18" charset="0"/>
              </a:rPr>
              <a:t>Pokud bude svéprávnost přiznána – osoba bude mít plnou procesní způsobilost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cs-CZ" dirty="0">
              <a:effectLst/>
              <a:latin typeface="Garamond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cs-CZ" dirty="0"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Proudění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1331</Words>
  <Application>Microsoft Office PowerPoint</Application>
  <PresentationFormat>Předvádění na obrazovce (4:3)</PresentationFormat>
  <Paragraphs>205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Garamond</vt:lpstr>
      <vt:lpstr>Wingdings</vt:lpstr>
      <vt:lpstr>1_Proudění</vt:lpstr>
      <vt:lpstr>Procesní strany</vt:lpstr>
      <vt:lpstr>Základní otázky</vt:lpstr>
      <vt:lpstr>Způsobilost být účastníkem řízení a procesní způsobilost stran</vt:lpstr>
      <vt:lpstr>Společný výklad – způsobilost účastníků</vt:lpstr>
      <vt:lpstr>Způsobilost být účastníkem</vt:lpstr>
      <vt:lpstr>Následky ztráty způsobilosti být účastníkem řízení, Zkoumání způsobilosti být účastníkem řízení</vt:lpstr>
      <vt:lpstr>Procesní způsobilost</vt:lpstr>
      <vt:lpstr>Zvláštní úprava v OSŘ</vt:lpstr>
      <vt:lpstr>Instituty OZ dopadající na procesní způsobilost</vt:lpstr>
      <vt:lpstr>Nedostatky zjištěné u procesní způsobilosti</vt:lpstr>
      <vt:lpstr>Práva a povinnosti účastníků – Výběr</vt:lpstr>
      <vt:lpstr>Procesní práva a povinnosti účastníků</vt:lpstr>
      <vt:lpstr>Procesní strany </vt:lpstr>
      <vt:lpstr>Formální a materiální pojetí účastenství</vt:lpstr>
      <vt:lpstr>Definice účastenství</vt:lpstr>
      <vt:lpstr>Definice účastenství - přehled</vt:lpstr>
      <vt:lpstr>Konkrétní vymezení účastníků</vt:lpstr>
      <vt:lpstr>1. Definice účastníků</vt:lpstr>
      <vt:lpstr>Společenství účastníků - obecně</vt:lpstr>
      <vt:lpstr>Samostatné společenství účastníků - § 91/1 OSŘ</vt:lpstr>
      <vt:lpstr>Nerozlučné společenství účastníků – § 91/2 OSŘ</vt:lpstr>
      <vt:lpstr>Exkurz k vymezení účastníku v řízeních dle ZŘS</vt:lpstr>
      <vt:lpstr>2. Definice účastníků</vt:lpstr>
      <vt:lpstr>3. Definice účastníků</vt:lpstr>
      <vt:lpstr>Souběh 2. a 3. definice účastníků</vt:lpstr>
      <vt:lpstr>Věcná a procesní legitimace</vt:lpstr>
      <vt:lpstr>Věcná legitimace</vt:lpstr>
      <vt:lpstr>Věcná legitimace II.</vt:lpstr>
      <vt:lpstr>Možnosti odstranění nedostatku věcné legitimace</vt:lpstr>
      <vt:lpstr>Procesní legitimace</vt:lpstr>
      <vt:lpstr>Děkuji za pozornost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soudnictví</dc:title>
  <dc:creator>100109</dc:creator>
  <cp:lastModifiedBy>Miloslav Hrdlička</cp:lastModifiedBy>
  <cp:revision>144</cp:revision>
  <dcterms:created xsi:type="dcterms:W3CDTF">2011-10-19T06:17:44Z</dcterms:created>
  <dcterms:modified xsi:type="dcterms:W3CDTF">2021-03-23T08:41:31Z</dcterms:modified>
</cp:coreProperties>
</file>