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4" r:id="rId1"/>
  </p:sldMasterIdLst>
  <p:notesMasterIdLst>
    <p:notesMasterId r:id="rId45"/>
  </p:notesMasterIdLst>
  <p:sldIdLst>
    <p:sldId id="304" r:id="rId2"/>
    <p:sldId id="391" r:id="rId3"/>
    <p:sldId id="334" r:id="rId4"/>
    <p:sldId id="335" r:id="rId5"/>
    <p:sldId id="390" r:id="rId6"/>
    <p:sldId id="257" r:id="rId7"/>
    <p:sldId id="296" r:id="rId8"/>
    <p:sldId id="258" r:id="rId9"/>
    <p:sldId id="336" r:id="rId10"/>
    <p:sldId id="259" r:id="rId11"/>
    <p:sldId id="260" r:id="rId12"/>
    <p:sldId id="363" r:id="rId13"/>
    <p:sldId id="261" r:id="rId14"/>
    <p:sldId id="262" r:id="rId15"/>
    <p:sldId id="281" r:id="rId16"/>
    <p:sldId id="364" r:id="rId17"/>
    <p:sldId id="337" r:id="rId18"/>
    <p:sldId id="338" r:id="rId19"/>
    <p:sldId id="263" r:id="rId20"/>
    <p:sldId id="365" r:id="rId21"/>
    <p:sldId id="264" r:id="rId22"/>
    <p:sldId id="265" r:id="rId23"/>
    <p:sldId id="266" r:id="rId24"/>
    <p:sldId id="267" r:id="rId25"/>
    <p:sldId id="298" r:id="rId26"/>
    <p:sldId id="342" r:id="rId27"/>
    <p:sldId id="343" r:id="rId28"/>
    <p:sldId id="368" r:id="rId29"/>
    <p:sldId id="369" r:id="rId30"/>
    <p:sldId id="370" r:id="rId31"/>
    <p:sldId id="371" r:id="rId32"/>
    <p:sldId id="372" r:id="rId33"/>
    <p:sldId id="373" r:id="rId34"/>
    <p:sldId id="374" r:id="rId35"/>
    <p:sldId id="375" r:id="rId36"/>
    <p:sldId id="389" r:id="rId37"/>
    <p:sldId id="376" r:id="rId38"/>
    <p:sldId id="377" r:id="rId39"/>
    <p:sldId id="378" r:id="rId40"/>
    <p:sldId id="379" r:id="rId41"/>
    <p:sldId id="380" r:id="rId42"/>
    <p:sldId id="381" r:id="rId43"/>
    <p:sldId id="382" r:id="rId44"/>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83" autoAdjust="0"/>
    <p:restoredTop sz="79969" autoAdjust="0"/>
  </p:normalViewPr>
  <p:slideViewPr>
    <p:cSldViewPr>
      <p:cViewPr varScale="1">
        <p:scale>
          <a:sx n="63" d="100"/>
          <a:sy n="63" d="100"/>
        </p:scale>
        <p:origin x="1368"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cs-CZ"/>
          </a:p>
        </p:txBody>
      </p:sp>
      <p:sp>
        <p:nvSpPr>
          <p:cNvPr id="133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cs-CZ"/>
          </a:p>
        </p:txBody>
      </p:sp>
      <p:sp>
        <p:nvSpPr>
          <p:cNvPr id="450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cs-CZ"/>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C3FDB55-1C7B-4CD3-BCB8-B7EB0F7F80E3}" type="slidenum">
              <a:rPr lang="cs-CZ"/>
              <a:pPr>
                <a:defRPr/>
              </a:pPr>
              <a:t>‹#›</a:t>
            </a:fld>
            <a:endParaRPr 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9921A55F-CE2E-4191-AF17-7F3F22F284E2}" type="slidenum">
              <a:rPr lang="cs-CZ" altLang="cs-CZ" smtClean="0"/>
              <a:pPr/>
              <a:t>6</a:t>
            </a:fld>
            <a:endParaRPr lang="cs-CZ" altLang="cs-CZ"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cs-CZ" altLang="cs-CZ"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8AAC3C4E-461A-479B-8DE3-FA474D2A4788}" type="slidenum">
              <a:rPr lang="cs-CZ" altLang="cs-CZ" smtClean="0"/>
              <a:pPr/>
              <a:t>22</a:t>
            </a:fld>
            <a:endParaRPr lang="cs-CZ" altLang="cs-CZ"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r>
              <a:rPr lang="cs-CZ" altLang="cs-CZ" dirty="0" smtClean="0"/>
              <a:t>Slovy kritika : „</a:t>
            </a:r>
            <a:r>
              <a:rPr lang="cs-CZ" altLang="cs-CZ" dirty="0" err="1" smtClean="0"/>
              <a:t>Radbruchova</a:t>
            </a:r>
            <a:r>
              <a:rPr lang="cs-CZ" altLang="cs-CZ" dirty="0" smtClean="0"/>
              <a:t> formule vyjadřuje spíše morální apel než přesvědčivou argumentaci, respektive argumentace v ní zcela absentuje. </a:t>
            </a:r>
            <a:r>
              <a:rPr lang="cs-CZ" altLang="cs-CZ" dirty="0" err="1" smtClean="0"/>
              <a:t>Radbruchova</a:t>
            </a:r>
            <a:r>
              <a:rPr lang="cs-CZ" altLang="cs-CZ" dirty="0" smtClean="0"/>
              <a:t> formule je ve skutečnosti </a:t>
            </a:r>
            <a:r>
              <a:rPr lang="cs-CZ" altLang="cs-CZ" dirty="0" err="1" smtClean="0"/>
              <a:t>metanorma</a:t>
            </a:r>
            <a:r>
              <a:rPr lang="cs-CZ" altLang="cs-CZ" dirty="0" smtClean="0"/>
              <a:t>, řešící konflikt mezi zákonem a spravedlností...když </a:t>
            </a:r>
            <a:r>
              <a:rPr lang="cs-CZ" altLang="cs-CZ" dirty="0" err="1" smtClean="0"/>
              <a:t>Radbruch</a:t>
            </a:r>
            <a:r>
              <a:rPr lang="cs-CZ" altLang="cs-CZ" dirty="0" smtClean="0"/>
              <a:t> obecně říká, že extrémně nespravedlivý zákon není platné právo, tak se hlásí k právnímu naturalismu, ale už nijak neargumentuje proti právnímu pozitivismu.“</a:t>
            </a:r>
          </a:p>
          <a:p>
            <a:pPr eaLnBrk="1" hangingPunct="1"/>
            <a:endParaRPr lang="cs-CZ" altLang="cs-CZ"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Zástupný symbol pro obrázek snímku 1"/>
          <p:cNvSpPr>
            <a:spLocks noGrp="1" noRot="1" noChangeAspect="1" noTextEdit="1"/>
          </p:cNvSpPr>
          <p:nvPr>
            <p:ph type="sldImg"/>
          </p:nvPr>
        </p:nvSpPr>
        <p:spPr>
          <a:ln/>
        </p:spPr>
      </p:sp>
      <p:sp>
        <p:nvSpPr>
          <p:cNvPr id="59395" name="Zástupný symbol pro poznámky 2"/>
          <p:cNvSpPr>
            <a:spLocks noGrp="1"/>
          </p:cNvSpPr>
          <p:nvPr>
            <p:ph type="body" idx="1"/>
          </p:nvPr>
        </p:nvSpPr>
        <p:spPr>
          <a:noFill/>
          <a:ln/>
        </p:spPr>
        <p:txBody>
          <a:bodyPr/>
          <a:lstStyle/>
          <a:p>
            <a:endParaRPr lang="cs-CZ" altLang="cs-CZ" dirty="0" smtClean="0"/>
          </a:p>
        </p:txBody>
      </p:sp>
      <p:sp>
        <p:nvSpPr>
          <p:cNvPr id="59396" name="Zástupný symbol pro číslo snímku 3"/>
          <p:cNvSpPr>
            <a:spLocks noGrp="1"/>
          </p:cNvSpPr>
          <p:nvPr>
            <p:ph type="sldNum" sz="quarter" idx="5"/>
          </p:nvPr>
        </p:nvSpPr>
        <p:spPr>
          <a:noFill/>
        </p:spPr>
        <p:txBody>
          <a:bodyPr/>
          <a:lstStyle/>
          <a:p>
            <a:fld id="{C4D4437E-1E45-4FD9-9B81-BC890E41A3E7}" type="slidenum">
              <a:rPr lang="cs-CZ" altLang="cs-CZ" smtClean="0"/>
              <a:pPr/>
              <a:t>25</a:t>
            </a:fld>
            <a:endParaRPr lang="cs-CZ" altLang="cs-CZ"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303295E6-607C-47F5-9CB5-BB2675973348}" type="slidenum">
              <a:rPr lang="cs-CZ" altLang="cs-CZ" smtClean="0"/>
              <a:pPr/>
              <a:t>26</a:t>
            </a:fld>
            <a:endParaRPr lang="cs-CZ" altLang="cs-CZ"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cs-CZ" altLang="cs-CZ"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7C3FDB55-1C7B-4CD3-BCB8-B7EB0F7F80E3}" type="slidenum">
              <a:rPr lang="cs-CZ" smtClean="0"/>
              <a:pPr>
                <a:defRPr/>
              </a:pPr>
              <a:t>27</a:t>
            </a:fld>
            <a:endParaRPr 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0EC98992-C8FF-4D38-83D3-DA510CC53609}" type="slidenum">
              <a:rPr lang="cs-CZ" smtClean="0"/>
              <a:pPr/>
              <a:t>32</a:t>
            </a:fld>
            <a:endParaRPr lang="cs-CZ"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r>
              <a:rPr lang="cs-CZ" sz="900" smtClean="0"/>
              <a:t>Kritici Harta poukazují na to, že celý problém tak „přesunul na záda občanů“, ale nezbavil soudce povinnosti aplikovat nemorální právo.</a:t>
            </a:r>
            <a:endParaRPr lang="cs-CZ" b="1" smtClean="0"/>
          </a:p>
        </p:txBody>
      </p:sp>
    </p:spTree>
    <p:extLst>
      <p:ext uri="{BB962C8B-B14F-4D97-AF65-F5344CB8AC3E}">
        <p14:creationId xmlns:p14="http://schemas.microsoft.com/office/powerpoint/2010/main" val="34465952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B814A4A6-5D1D-474B-AFBE-B37751426016}" type="slidenum">
              <a:rPr lang="cs-CZ" altLang="cs-CZ" smtClean="0"/>
              <a:pPr/>
              <a:t>33</a:t>
            </a:fld>
            <a:endParaRPr lang="cs-CZ" altLang="cs-CZ"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cs-CZ" altLang="cs-CZ" dirty="0" smtClean="0"/>
          </a:p>
        </p:txBody>
      </p:sp>
    </p:spTree>
    <p:extLst>
      <p:ext uri="{BB962C8B-B14F-4D97-AF65-F5344CB8AC3E}">
        <p14:creationId xmlns:p14="http://schemas.microsoft.com/office/powerpoint/2010/main" val="40021036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A52208EB-9E0D-4B81-BF04-52B293C92418}" type="slidenum">
              <a:rPr lang="cs-CZ" altLang="cs-CZ" smtClean="0"/>
              <a:pPr/>
              <a:t>34</a:t>
            </a:fld>
            <a:endParaRPr lang="cs-CZ" altLang="cs-CZ"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normAutofit fontScale="92500" lnSpcReduction="20000"/>
          </a:bodyPr>
          <a:lstStyle/>
          <a:p>
            <a:pPr eaLnBrk="1" hangingPunct="1"/>
            <a:r>
              <a:rPr lang="cs-CZ" altLang="cs-CZ" dirty="0" err="1" smtClean="0"/>
              <a:t>Radbruchovo</a:t>
            </a:r>
            <a:r>
              <a:rPr lang="cs-CZ" altLang="cs-CZ" dirty="0" smtClean="0"/>
              <a:t> tvrzení, že maxima, dle níž zákon je zákon a proto se musí bezvýjimečně dodržovat, je základem právního pozitivismu, který prý po dekády ovládal německé právní myšlení, je mylné a ignoruje historická fakta. Výmarská republika nebyla ovládána právním formalismem, resp. realitě odcizeným pozitivismem, jak se dodnes traduje.</a:t>
            </a:r>
          </a:p>
          <a:p>
            <a:pPr eaLnBrk="1" hangingPunct="1"/>
            <a:r>
              <a:rPr lang="cs-CZ" altLang="cs-CZ" dirty="0" smtClean="0"/>
              <a:t>Výsledkem této maximy dle </a:t>
            </a:r>
            <a:r>
              <a:rPr lang="cs-CZ" altLang="cs-CZ" dirty="0" err="1" smtClean="0"/>
              <a:t>Radbrucha</a:t>
            </a:r>
            <a:r>
              <a:rPr lang="cs-CZ" altLang="cs-CZ" dirty="0" smtClean="0"/>
              <a:t> bylo „oslepení německých právníků právním pozitivismem“, takže nedokázali čelit nacistickému „zákonnému bezpráví“.</a:t>
            </a:r>
          </a:p>
          <a:p>
            <a:pPr eaLnBrk="1" hangingPunct="1"/>
            <a:r>
              <a:rPr lang="cs-CZ" altLang="cs-CZ" dirty="0" smtClean="0"/>
              <a:t>Konečným důsledkem </a:t>
            </a:r>
            <a:r>
              <a:rPr lang="cs-CZ" altLang="cs-CZ" dirty="0" err="1" smtClean="0"/>
              <a:t>Radbruchova</a:t>
            </a:r>
            <a:r>
              <a:rPr lang="cs-CZ" altLang="cs-CZ" dirty="0" smtClean="0"/>
              <a:t> článku je závěr, že nacistické právo bylo umožněno právním pozitivismem, respektive že nacistické právo bylo pozitivistické. Ve skutečnosti je tomu přesně naopak, nacistické právo bylo rasistické, vycházelo z rasistické ideologie. Nacisté převzali zákony Výmarské republiky, ale vykládali je nově, velmi volně, v souladu se svou ideologií, aby právo sloužilo jejich politickým cílům. Pokud zákony Výmarské republiky nebylo možné ani za použití právní gymnastiky přizpůsobit cílům nacistů, byly jednoduše odmítnuty jako nesouladné s principy nacistické ideologie (konkrétně s „národní spravedlnosti“ – </a:t>
            </a:r>
            <a:r>
              <a:rPr lang="cs-CZ" altLang="cs-CZ" dirty="0" err="1" smtClean="0"/>
              <a:t>völkische</a:t>
            </a:r>
            <a:r>
              <a:rPr lang="cs-CZ" altLang="cs-CZ" dirty="0" smtClean="0"/>
              <a:t> </a:t>
            </a:r>
            <a:r>
              <a:rPr lang="cs-CZ" altLang="cs-CZ" dirty="0" err="1" smtClean="0"/>
              <a:t>Gerechtigkeit</a:t>
            </a:r>
            <a:r>
              <a:rPr lang="cs-CZ" altLang="cs-CZ" dirty="0" smtClean="0"/>
              <a:t>) a nebyly v praxi aplikovány. Lze říci, že nacisté naopak aplikovali </a:t>
            </a:r>
            <a:r>
              <a:rPr lang="cs-CZ" altLang="cs-CZ" dirty="0" err="1" smtClean="0"/>
              <a:t>Radbruchovu</a:t>
            </a:r>
            <a:r>
              <a:rPr lang="cs-CZ" altLang="cs-CZ" dirty="0" smtClean="0"/>
              <a:t> formuli – více než deset let před </a:t>
            </a:r>
            <a:r>
              <a:rPr lang="cs-CZ" altLang="cs-CZ" dirty="0" err="1" smtClean="0"/>
              <a:t>Radbruchem</a:t>
            </a:r>
            <a:r>
              <a:rPr lang="cs-CZ" altLang="cs-CZ" dirty="0" smtClean="0"/>
              <a:t>! Nacističtí soudci nebyli loajální k zákonu, ale k nacistické ideologii.</a:t>
            </a:r>
          </a:p>
          <a:p>
            <a:pPr eaLnBrk="1" hangingPunct="1"/>
            <a:r>
              <a:rPr lang="cs-CZ" altLang="cs-CZ" dirty="0" err="1" smtClean="0"/>
              <a:t>Radbruchovo</a:t>
            </a:r>
            <a:r>
              <a:rPr lang="cs-CZ" altLang="cs-CZ" dirty="0" smtClean="0"/>
              <a:t> pojetí právního pozitivismu významově odpovídá zhruba tomu, jak dnes chápeme právní formalismus, tedy jako doktrínu aplikace práva vázané explicitními pravidly. Současní pozitivisté nemají nejmenší problém připustit, že soudce má morální povinnost vzepřít se extrémně nespravedlivému zákonu – pokud je taková </a:t>
            </a:r>
            <a:r>
              <a:rPr lang="cs-CZ" altLang="cs-CZ" dirty="0" err="1" smtClean="0"/>
              <a:t>metanorma</a:t>
            </a:r>
            <a:r>
              <a:rPr lang="cs-CZ" altLang="cs-CZ" dirty="0" smtClean="0"/>
              <a:t> stanovena pozitivním právem, pak se jedná také o povinnost právní (nejen morální).</a:t>
            </a:r>
          </a:p>
          <a:p>
            <a:pPr eaLnBrk="1" hangingPunct="1"/>
            <a:r>
              <a:rPr lang="cs-CZ" altLang="cs-CZ" dirty="0" smtClean="0"/>
              <a:t>Jen pro úplnost,  </a:t>
            </a:r>
            <a:r>
              <a:rPr lang="cs-CZ" altLang="cs-CZ" dirty="0" err="1" smtClean="0"/>
              <a:t>Radbruchovo</a:t>
            </a:r>
            <a:r>
              <a:rPr lang="cs-CZ" altLang="cs-CZ" dirty="0" smtClean="0"/>
              <a:t> pojetí právního pozitivismu jako právního formalismu neodpovídalo ani tehdejšímu pojetí právního pozitivismu.</a:t>
            </a:r>
          </a:p>
        </p:txBody>
      </p:sp>
    </p:spTree>
    <p:extLst>
      <p:ext uri="{BB962C8B-B14F-4D97-AF65-F5344CB8AC3E}">
        <p14:creationId xmlns:p14="http://schemas.microsoft.com/office/powerpoint/2010/main" val="37649452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AD0C116C-8E12-4406-96B9-8A0476F5D6E6}" type="slidenum">
              <a:rPr lang="cs-CZ" altLang="cs-CZ" smtClean="0"/>
              <a:pPr/>
              <a:t>35</a:t>
            </a:fld>
            <a:endParaRPr lang="cs-CZ" altLang="cs-CZ"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r>
              <a:rPr lang="cs-CZ" altLang="cs-CZ" smtClean="0"/>
              <a:t>K čemu Radbruchova formule skutečně posloužila? </a:t>
            </a:r>
          </a:p>
          <a:p>
            <a:pPr eaLnBrk="1" hangingPunct="1"/>
            <a:r>
              <a:rPr lang="cs-CZ" altLang="cs-CZ" smtClean="0"/>
              <a:t>Radbruch touto formulí de facto exkulpoval německé právníky a soudce z jejich morální odpovědnosti - tedy že chyba není a nebyla v lidech, ale v jakési abstraktní koncepci zákonného formalismu. Důvodem, proč Radbruch označil nacistické právo za pozitivistické, resp. formalistické, byla patrně skutečnost, že kdyby jej označil za iusnaturalistické, k této exkulpaci německých právníků by nemohlo dojít – protože tvrzení, že němečtí soudci posílali na smrt nevinné lidi na základě nacistické „spravedlnosti“, tedy nacistické „morálky“, ale současně, že vnitřní morálka těchto soudců nacistická nebyla. </a:t>
            </a:r>
          </a:p>
        </p:txBody>
      </p:sp>
    </p:spTree>
    <p:extLst>
      <p:ext uri="{BB962C8B-B14F-4D97-AF65-F5344CB8AC3E}">
        <p14:creationId xmlns:p14="http://schemas.microsoft.com/office/powerpoint/2010/main" val="39428741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726EDE53-C827-49D3-B436-49074839690D}" type="slidenum">
              <a:rPr lang="cs-CZ" altLang="cs-CZ" smtClean="0"/>
              <a:pPr/>
              <a:t>39</a:t>
            </a:fld>
            <a:endParaRPr lang="cs-CZ" altLang="cs-CZ"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r>
              <a:rPr lang="cs-CZ" altLang="cs-CZ" dirty="0" smtClean="0"/>
              <a:t>Rozsudek ve věci tzv. Berlínské zdi je sice uváděn jako příklad aplikace </a:t>
            </a:r>
            <a:r>
              <a:rPr lang="cs-CZ" altLang="cs-CZ" dirty="0" err="1" smtClean="0"/>
              <a:t>Radbruchovy</a:t>
            </a:r>
            <a:r>
              <a:rPr lang="cs-CZ" altLang="cs-CZ" dirty="0" smtClean="0"/>
              <a:t> formule v praxi, ovšem ve skutečnosti byla tato formule uvedena pouze jako podpůrný argument a pohraničníci byli odsouzeni na základě toho, že jejich čin byl trestný i podle tehdejšího práva: výklad zákona o státní hranici byl nesprávný, protože nerespektoval lidská práva, obsažená v Mezinárodním paktu o občanských, politických a kulturních právech z roku 1966, kterým byla tehdejší NDR vázána.</a:t>
            </a:r>
          </a:p>
          <a:p>
            <a:pPr eaLnBrk="1" hangingPunct="1"/>
            <a:r>
              <a:rPr lang="cs-CZ" altLang="cs-CZ" dirty="0" smtClean="0"/>
              <a:t>Robert Alexy v této souvislosti dodává, že soud stál před </a:t>
            </a:r>
            <a:r>
              <a:rPr lang="cs-CZ" altLang="cs-CZ" dirty="0" err="1" smtClean="0"/>
              <a:t>trilematem</a:t>
            </a:r>
            <a:r>
              <a:rPr lang="cs-CZ" altLang="cs-CZ" dirty="0" smtClean="0"/>
              <a:t>: buď ponechat zločin nepotrestaný (právní jistota), nebo otevřeně uplatnit retroaktivitu (</a:t>
            </a:r>
            <a:r>
              <a:rPr lang="cs-CZ" altLang="cs-CZ" dirty="0" err="1" smtClean="0"/>
              <a:t>Radbruchova</a:t>
            </a:r>
            <a:r>
              <a:rPr lang="cs-CZ" altLang="cs-CZ" dirty="0" smtClean="0"/>
              <a:t> formule), nebo použít „právní gymnastiku“ a dovodit porušení tehdejších právních předpisů. Soud nakonec zvolil třetí možnost. Možná by bylo férovější, kdyby soud otevřeně řekl, že pohraničníci byli odsouzeni na základě morálky a nikoli na základě práva. Odsoudit je na základě vyumělkované právnické konstrukce je dle </a:t>
            </a:r>
            <a:r>
              <a:rPr lang="cs-CZ" altLang="cs-CZ" dirty="0" err="1" smtClean="0"/>
              <a:t>Alexyho</a:t>
            </a:r>
            <a:r>
              <a:rPr lang="cs-CZ" altLang="cs-CZ" dirty="0" smtClean="0"/>
              <a:t> trapným předstíráním spravedlnosti.</a:t>
            </a:r>
          </a:p>
          <a:p>
            <a:pPr eaLnBrk="1" hangingPunct="1"/>
            <a:endParaRPr lang="cs-CZ" altLang="cs-CZ" dirty="0" smtClean="0"/>
          </a:p>
        </p:txBody>
      </p:sp>
    </p:spTree>
    <p:extLst>
      <p:ext uri="{BB962C8B-B14F-4D97-AF65-F5344CB8AC3E}">
        <p14:creationId xmlns:p14="http://schemas.microsoft.com/office/powerpoint/2010/main" val="9805016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7CA6786E-2E11-4026-A69E-64A78DB97EA6}" type="slidenum">
              <a:rPr lang="cs-CZ" altLang="cs-CZ" smtClean="0"/>
              <a:pPr/>
              <a:t>40</a:t>
            </a:fld>
            <a:endParaRPr lang="cs-CZ" altLang="cs-CZ"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cs-CZ" altLang="cs-CZ" b="1" smtClean="0"/>
          </a:p>
        </p:txBody>
      </p:sp>
    </p:spTree>
    <p:extLst>
      <p:ext uri="{BB962C8B-B14F-4D97-AF65-F5344CB8AC3E}">
        <p14:creationId xmlns:p14="http://schemas.microsoft.com/office/powerpoint/2010/main" val="3796774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5787108B-8169-4BD4-BE40-462E113EEAA2}" type="slidenum">
              <a:rPr lang="cs-CZ" altLang="cs-CZ" smtClean="0"/>
              <a:pPr/>
              <a:t>8</a:t>
            </a:fld>
            <a:endParaRPr lang="cs-CZ" altLang="cs-CZ"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r>
              <a:rPr lang="cs-CZ" altLang="cs-CZ" smtClean="0"/>
              <a:t>Upozorňuji, že</a:t>
            </a:r>
            <a:endParaRPr lang="cs-CZ" altLang="cs-CZ" sz="1000" b="1" smtClean="0">
              <a:solidFill>
                <a:schemeClr val="accent2"/>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230C9606-10C8-4FFD-B541-DDC1E58994BF}" type="slidenum">
              <a:rPr lang="cs-CZ" altLang="cs-CZ" smtClean="0"/>
              <a:pPr/>
              <a:t>41</a:t>
            </a:fld>
            <a:endParaRPr lang="cs-CZ" altLang="cs-CZ"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cs-CZ" altLang="cs-CZ" smtClean="0"/>
          </a:p>
        </p:txBody>
      </p:sp>
    </p:spTree>
    <p:extLst>
      <p:ext uri="{BB962C8B-B14F-4D97-AF65-F5344CB8AC3E}">
        <p14:creationId xmlns:p14="http://schemas.microsoft.com/office/powerpoint/2010/main" val="40947049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5120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5120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03404CC-CD82-4607-973D-55D0DCBF049F}" type="slidenum">
              <a:rPr lang="cs-CZ" smtClean="0"/>
              <a:pPr/>
              <a:t>43</a:t>
            </a:fld>
            <a:endParaRPr lang="cs-CZ" smtClean="0"/>
          </a:p>
        </p:txBody>
      </p:sp>
    </p:spTree>
    <p:extLst>
      <p:ext uri="{BB962C8B-B14F-4D97-AF65-F5344CB8AC3E}">
        <p14:creationId xmlns:p14="http://schemas.microsoft.com/office/powerpoint/2010/main" val="3400231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88CB29D8-A998-4E8C-8A37-0F9FD8D7160F}" type="slidenum">
              <a:rPr lang="cs-CZ" altLang="cs-CZ" smtClean="0"/>
              <a:pPr/>
              <a:t>10</a:t>
            </a:fld>
            <a:endParaRPr lang="cs-CZ" altLang="cs-CZ"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r>
              <a:rPr lang="cs-CZ" altLang="cs-CZ" smtClean="0"/>
              <a:t>Jde o nález Ústavního soudu ze dne 22. 10. 1996, sp. zn. III. ÚS 277/96 a nález ze dne 29. 10. 1996, sp. zn. III. ÚS 283/96.</a:t>
            </a:r>
          </a:p>
          <a:p>
            <a:pPr eaLnBrk="1" hangingPunct="1"/>
            <a:r>
              <a:rPr lang="cs-CZ" altLang="cs-CZ" smtClean="0"/>
              <a:t>Skutkový stav je tedy prakticky totožný.</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ADFDA712-CF69-47FC-81CF-D587C186DD5A}" type="slidenum">
              <a:rPr lang="cs-CZ" altLang="cs-CZ" smtClean="0"/>
              <a:pPr/>
              <a:t>11</a:t>
            </a:fld>
            <a:endParaRPr lang="cs-CZ" altLang="cs-CZ"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cs-CZ" altLang="cs-CZ"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1C6B7544-B7BE-4739-A378-7DEF2714A797}" type="slidenum">
              <a:rPr lang="cs-CZ" altLang="cs-CZ" smtClean="0"/>
              <a:pPr/>
              <a:t>13</a:t>
            </a:fld>
            <a:endParaRPr lang="cs-CZ" altLang="cs-CZ"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cs-CZ" altLang="cs-CZ" b="1"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16C67F8B-0182-4093-B911-5390523D9E64}" type="slidenum">
              <a:rPr lang="cs-CZ" altLang="cs-CZ" smtClean="0"/>
              <a:pPr/>
              <a:t>14</a:t>
            </a:fld>
            <a:endParaRPr lang="cs-CZ" altLang="cs-CZ"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marL="228600" indent="-228600" eaLnBrk="1" hangingPunct="1"/>
            <a:r>
              <a:rPr lang="cs-CZ" altLang="cs-CZ" b="1" dirty="0" smtClean="0"/>
              <a:t>Samozřejmě je třeba v této souvislosti upozornit ještě na dvě věci: </a:t>
            </a:r>
          </a:p>
          <a:p>
            <a:pPr marL="228600" indent="-228600" eaLnBrk="1" hangingPunct="1">
              <a:buFontTx/>
              <a:buAutoNum type="arabicPeriod"/>
            </a:pPr>
            <a:r>
              <a:rPr lang="cs-CZ" altLang="cs-CZ" b="1" dirty="0" smtClean="0"/>
              <a:t>ne každá rvačka mezi příslušníky dvou různých etnických skupin je nutně motivována odlišnou etnicitou.</a:t>
            </a:r>
          </a:p>
          <a:p>
            <a:pPr marL="228600" indent="-228600" eaLnBrk="1" hangingPunct="1">
              <a:buFontTx/>
              <a:buAutoNum type="arabicPeriod"/>
            </a:pPr>
            <a:r>
              <a:rPr lang="cs-CZ" altLang="cs-CZ" b="1" dirty="0" smtClean="0"/>
              <a:t>je otázka, jestli soudce mohl pod rasisticky motivovaný trestný čin podřadit nejen rasově motivovaný trestný čin, ale také čin motivovaný rozdílnou etnickou příslušností. Čili muselo by se jít po smyslu a významu § 196 starého trestního zákona.</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81FABB27-D0DB-45E6-8108-2FAF094B9525}" type="slidenum">
              <a:rPr lang="cs-CZ" altLang="cs-CZ" smtClean="0"/>
              <a:pPr/>
              <a:t>15</a:t>
            </a:fld>
            <a:endParaRPr lang="cs-CZ" altLang="cs-CZ"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cs-CZ" altLang="cs-CZ" dirty="0" smtClean="0"/>
              <a:t>O prvním nálezu Ústavního soudu č. 19 z roku 1993 ještě bude řeč. </a:t>
            </a:r>
          </a:p>
          <a:p>
            <a:pPr eaLnBrk="1" hangingPunct="1"/>
            <a:r>
              <a:rPr lang="cs-CZ" altLang="cs-CZ" dirty="0" smtClean="0"/>
              <a:t>Nález </a:t>
            </a:r>
            <a:r>
              <a:rPr lang="cs-CZ" altLang="cs-CZ" dirty="0" err="1" smtClean="0"/>
              <a:t>Pl</a:t>
            </a:r>
            <a:r>
              <a:rPr lang="cs-CZ" altLang="cs-CZ" dirty="0" smtClean="0"/>
              <a:t>. ÚS 33/97 se týká doslovného výkladu ústavních lhůt, přičemž Ústavní soud konstatoval, že mechanické ztotožnění práva s psanými texty se stalo vítaným nástrojem totalitní manipulace a učinilo z justice poslušný a nemyslící nástroj prosazování totalitní moci. Dalším naprosto neudržitelným momentem používání práva je dle Ústavního soudu jeho aplikace, vycházející pouze z jeho jazykového výkladu.</a:t>
            </a:r>
          </a:p>
          <a:p>
            <a:pPr eaLnBrk="1" hangingPunct="1"/>
            <a:r>
              <a:rPr lang="cs-CZ" altLang="cs-CZ" dirty="0" smtClean="0"/>
              <a:t>Ústavní soud rozhodoval o rozsudku soudu o ponechání pachatele trestného činu ve vazbě. Pachatel se bránil odkazem na to, že v napadeném výroku soudu byla jeho žádost na propuštění z vazby zamítnuta pro přetrvávající důvod uvalené vazby, což však pachatel nepovažoval za rozhodnutí o ponechání obžalovaného ve vazbě dle dikce § 71 odst. 5 tehdy platného trestního řádu. V nálezu Ústavní soud konstatoval, že přílišný formalismus odhlížející od podstaty věci a smyslu, jakož i účelu aplikovaných právních norem, není namístě tam, kde je výsledek aplikace práva ve vztahu k jeho důsledkům transparentně a logicky nejen z výroku, ale i z odůvodnění rozhodnutí </a:t>
            </a:r>
            <a:r>
              <a:rPr lang="cs-CZ" altLang="cs-CZ" dirty="0" err="1" smtClean="0"/>
              <a:t>seznatelný</a:t>
            </a:r>
            <a:r>
              <a:rPr lang="cs-CZ" altLang="cs-CZ" dirty="0" smtClean="0"/>
              <a: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2AB7DA75-7F5D-4C14-A14D-5E9F3D7FC204}" type="slidenum">
              <a:rPr lang="cs-CZ" altLang="cs-CZ" smtClean="0"/>
              <a:pPr/>
              <a:t>19</a:t>
            </a:fld>
            <a:endParaRPr lang="cs-CZ" altLang="cs-CZ"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cs-CZ" altLang="cs-CZ"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DBD48B70-735A-46D5-9C9A-33E4883E1F7C}" type="slidenum">
              <a:rPr lang="cs-CZ" altLang="cs-CZ" smtClean="0"/>
              <a:pPr/>
              <a:t>21</a:t>
            </a:fld>
            <a:endParaRPr lang="cs-CZ" altLang="cs-CZ"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r>
              <a:rPr lang="cs-CZ" altLang="cs-CZ" dirty="0" smtClean="0"/>
              <a:t>Gustav </a:t>
            </a:r>
            <a:r>
              <a:rPr lang="cs-CZ" altLang="cs-CZ" dirty="0" err="1" smtClean="0"/>
              <a:t>Radbruch</a:t>
            </a:r>
            <a:r>
              <a:rPr lang="cs-CZ" altLang="cs-CZ" dirty="0" smtClean="0"/>
              <a:t> byl původně, za dob Výmarské republiky, právní pozitivista a morální relativista. Ačkoli byl ministrem spravedlnosti hned ve dvou vládách, s nacismem si nezadal a po válce se z něj stal </a:t>
            </a:r>
            <a:r>
              <a:rPr lang="cs-CZ" altLang="cs-CZ" dirty="0" err="1" smtClean="0"/>
              <a:t>iusnaturalista</a:t>
            </a:r>
            <a:r>
              <a:rPr lang="cs-CZ" altLang="cs-CZ" dirty="0" smtClean="0"/>
              <a:t>. Předválečný </a:t>
            </a:r>
            <a:r>
              <a:rPr lang="cs-CZ" altLang="cs-CZ" dirty="0" err="1" smtClean="0"/>
              <a:t>Radbruch</a:t>
            </a:r>
            <a:r>
              <a:rPr lang="cs-CZ" altLang="cs-CZ" dirty="0" smtClean="0"/>
              <a:t> ve své knize </a:t>
            </a:r>
            <a:r>
              <a:rPr lang="cs-CZ" altLang="cs-CZ" dirty="0" err="1" smtClean="0"/>
              <a:t>Rechtphilosophie</a:t>
            </a:r>
            <a:r>
              <a:rPr lang="cs-CZ" altLang="cs-CZ" dirty="0" smtClean="0"/>
              <a:t> z roku 1932 vychází z toho, že pojem právo v sobě zahrnuje zaměření se na ideu práva, totiž na spravedlnost ve smyslu klasické teze: „se stejným se má zacházet stejně“, ovšem upozorňuje na skutečnost, že tato teze již nestanoví, jaké vlastnosti jsou právně relevantní. Samotný obsah práva je dle </a:t>
            </a:r>
            <a:r>
              <a:rPr lang="cs-CZ" altLang="cs-CZ" dirty="0" err="1" smtClean="0"/>
              <a:t>Radbrucha</a:t>
            </a:r>
            <a:r>
              <a:rPr lang="cs-CZ" altLang="cs-CZ" dirty="0" smtClean="0"/>
              <a:t> závislý na účelu práva a ten pak na hodnotách, které jsou ale relativní.</a:t>
            </a:r>
          </a:p>
          <a:p>
            <a:pPr eaLnBrk="1" hangingPunct="1"/>
            <a:r>
              <a:rPr lang="cs-CZ" altLang="cs-CZ" dirty="0" err="1" smtClean="0"/>
              <a:t>Radbruch</a:t>
            </a:r>
            <a:r>
              <a:rPr lang="cs-CZ" altLang="cs-CZ" dirty="0" smtClean="0"/>
              <a:t> také preferuje právní jistotu, když píše, že je důležitější definitivní řešení právního sporu, než žádné řešení, byť by definitivní řešení sporu nebylo spravedlivé nebo účelné. Právo má autoritativně řešit protichůdné názory osob, které jsou závislé na relativních hodnotách. Pokud nikdo nedokáže neomylně poznat, co je morálně správné, pak musí mít někdo (konkrétně soudce) formální autoritu, aby dokázal určit, co je legální. Soudce se má tedy vždy ptát, co je právní, resp. zákonné, nikdy se nemá ptát na to, jestli je to morálně spravedlivé. </a:t>
            </a:r>
            <a:r>
              <a:rPr lang="cs-CZ" altLang="cs-CZ" dirty="0" err="1" smtClean="0"/>
              <a:t>Radbruchův</a:t>
            </a:r>
            <a:r>
              <a:rPr lang="cs-CZ" altLang="cs-CZ" dirty="0" smtClean="0"/>
              <a:t> relativismus tak vede k pozitivismu. </a:t>
            </a:r>
            <a:r>
              <a:rPr lang="cs-CZ" altLang="cs-CZ" b="1" dirty="0" smtClean="0"/>
              <a:t>Jednoduše řečeno, předválečný </a:t>
            </a:r>
            <a:r>
              <a:rPr lang="cs-CZ" altLang="cs-CZ" b="1" dirty="0" err="1" smtClean="0"/>
              <a:t>Radbruch</a:t>
            </a:r>
            <a:r>
              <a:rPr lang="cs-CZ" altLang="cs-CZ" b="1" dirty="0" smtClean="0"/>
              <a:t> preferoval formální platnost práva a právní jistotu před spravedlností.</a:t>
            </a:r>
          </a:p>
          <a:p>
            <a:pPr eaLnBrk="1" hangingPunct="1"/>
            <a:r>
              <a:rPr lang="cs-CZ" altLang="cs-CZ" dirty="0" smtClean="0"/>
              <a:t>Po válce však </a:t>
            </a:r>
            <a:r>
              <a:rPr lang="cs-CZ" altLang="cs-CZ" dirty="0" err="1" smtClean="0"/>
              <a:t>Radbruch</a:t>
            </a:r>
            <a:r>
              <a:rPr lang="cs-CZ" altLang="cs-CZ" dirty="0" smtClean="0"/>
              <a:t>  hledal cestu řešení z toho, proč došlo k nacistickému právu a jak se vyrovnat s touto skutečností, že vzniklo právo s tak </a:t>
            </a:r>
            <a:r>
              <a:rPr lang="cs-CZ" altLang="cs-CZ" dirty="0" err="1" smtClean="0"/>
              <a:t>nehumáním</a:t>
            </a:r>
            <a:r>
              <a:rPr lang="cs-CZ" altLang="cs-CZ" dirty="0" smtClean="0"/>
              <a:t> obsahem; V článku </a:t>
            </a:r>
            <a:r>
              <a:rPr lang="cs-CZ" altLang="cs-CZ" dirty="0" err="1" smtClean="0"/>
              <a:t>Gesetzliches</a:t>
            </a:r>
            <a:r>
              <a:rPr lang="cs-CZ" altLang="cs-CZ" dirty="0" smtClean="0"/>
              <a:t> </a:t>
            </a:r>
            <a:r>
              <a:rPr lang="cs-CZ" altLang="cs-CZ" dirty="0" err="1" smtClean="0"/>
              <a:t>Unrecht</a:t>
            </a:r>
            <a:r>
              <a:rPr lang="cs-CZ" altLang="cs-CZ" dirty="0" smtClean="0"/>
              <a:t> </a:t>
            </a:r>
            <a:r>
              <a:rPr lang="cs-CZ" altLang="cs-CZ" dirty="0" err="1" smtClean="0"/>
              <a:t>und</a:t>
            </a:r>
            <a:r>
              <a:rPr lang="cs-CZ" altLang="cs-CZ" dirty="0" smtClean="0"/>
              <a:t> </a:t>
            </a:r>
            <a:r>
              <a:rPr lang="cs-CZ" altLang="cs-CZ" dirty="0" err="1" smtClean="0"/>
              <a:t>übergesetzliches</a:t>
            </a:r>
            <a:r>
              <a:rPr lang="cs-CZ" altLang="cs-CZ" dirty="0" smtClean="0"/>
              <a:t> </a:t>
            </a:r>
            <a:r>
              <a:rPr lang="cs-CZ" altLang="cs-CZ" dirty="0" err="1" smtClean="0"/>
              <a:t>Recht</a:t>
            </a:r>
            <a:r>
              <a:rPr lang="cs-CZ" altLang="cs-CZ" dirty="0" smtClean="0"/>
              <a:t> (zákonné bezpráví a </a:t>
            </a:r>
            <a:r>
              <a:rPr lang="cs-CZ" altLang="cs-CZ" dirty="0" err="1" smtClean="0"/>
              <a:t>nadzákonné</a:t>
            </a:r>
            <a:r>
              <a:rPr lang="cs-CZ" altLang="cs-CZ" dirty="0" smtClean="0"/>
              <a:t> právo), v němž je obsažena ona slavná „</a:t>
            </a:r>
            <a:r>
              <a:rPr lang="cs-CZ" altLang="cs-CZ" dirty="0" err="1" smtClean="0"/>
              <a:t>Radbruchova</a:t>
            </a:r>
            <a:r>
              <a:rPr lang="cs-CZ" altLang="cs-CZ" dirty="0" smtClean="0"/>
              <a:t> formule“, jeden z nejcitovanějších odstavců ve filozofii práva 20. století.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p:txBody>
          <a:bodyPr/>
          <a:lstStyle/>
          <a:p>
            <a:pPr>
              <a:defRPr/>
            </a:pPr>
            <a:endParaRPr lang="cs-CZ"/>
          </a:p>
        </p:txBody>
      </p:sp>
      <p:sp>
        <p:nvSpPr>
          <p:cNvPr id="17" name="Zástupný symbol pro zápatí 16"/>
          <p:cNvSpPr>
            <a:spLocks noGrp="1"/>
          </p:cNvSpPr>
          <p:nvPr>
            <p:ph type="ftr" sz="quarter" idx="11"/>
          </p:nvPr>
        </p:nvSpPr>
        <p:spPr/>
        <p:txBody>
          <a:bodyPr/>
          <a:lstStyle/>
          <a:p>
            <a:pPr>
              <a:defRPr/>
            </a:pPr>
            <a:endParaRPr lang="cs-CZ"/>
          </a:p>
        </p:txBody>
      </p:sp>
      <p:sp>
        <p:nvSpPr>
          <p:cNvPr id="7" name="Přímá spojovací čára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ipsa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ipsa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Zástupný symbol pro číslo snímk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pPr>
              <a:defRPr/>
            </a:pPr>
            <a:fld id="{34C1F451-ACD1-4EC5-B237-F921BD2AC2C4}" type="slidenum">
              <a:rPr lang="cs-CZ" smtClean="0"/>
              <a:pPr>
                <a:defRPr/>
              </a:pPr>
              <a:t>‹#›</a:t>
            </a:fld>
            <a:endParaRPr lang="cs-CZ"/>
          </a:p>
        </p:txBody>
      </p:sp>
      <p:sp>
        <p:nvSpPr>
          <p:cNvPr id="8" name="Nadpis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75F55839-EDE7-4D20-9217-A69E160D9D38}" type="slidenum">
              <a:rPr lang="cs-CZ" smtClean="0"/>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2"/>
      </p:bgRef>
    </p:bg>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Přímá spojovací čára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ipsa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6915912" y="3009901"/>
            <a:ext cx="457200" cy="441325"/>
          </a:xfrm>
        </p:spPr>
        <p:txBody>
          <a:bodyPr/>
          <a:lstStyle/>
          <a:p>
            <a:pPr>
              <a:defRPr/>
            </a:pPr>
            <a:fld id="{35C696EF-7E17-403F-9A9E-FADBC60EF147}" type="slidenum">
              <a:rPr lang="cs-CZ" smtClean="0"/>
              <a:pPr>
                <a:defRPr/>
              </a:pPr>
              <a:t>‹#›</a:t>
            </a:fld>
            <a:endParaRPr lang="cs-CZ"/>
          </a:p>
        </p:txBody>
      </p:sp>
      <p:sp>
        <p:nvSpPr>
          <p:cNvPr id="3" name="Zástupný symbol pro svislý text 2"/>
          <p:cNvSpPr>
            <a:spLocks noGrp="1"/>
          </p:cNvSpPr>
          <p:nvPr>
            <p:ph type="body" orient="vert" idx="1"/>
          </p:nvPr>
        </p:nvSpPr>
        <p:spPr>
          <a:xfrm>
            <a:off x="304800" y="304800"/>
            <a:ext cx="6553200" cy="5821366"/>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2" name="Svislý nadpis 1"/>
          <p:cNvSpPr>
            <a:spLocks noGrp="1"/>
          </p:cNvSpPr>
          <p:nvPr>
            <p:ph type="title" orient="vert"/>
          </p:nvPr>
        </p:nvSpPr>
        <p:spPr>
          <a:xfrm>
            <a:off x="7391400" y="304801"/>
            <a:ext cx="1447800" cy="5851525"/>
          </a:xfrm>
        </p:spPr>
        <p:txBody>
          <a:bodyPr vert="eaVert"/>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accent3">
                    <a:shade val="75000"/>
                  </a:schemeClr>
                </a:solidFill>
              </a:defRPr>
            </a:lvl1pPr>
          </a:lstStyle>
          <a:p>
            <a:r>
              <a:rPr kumimoji="0" lang="cs-CZ" smtClean="0"/>
              <a:t>Klepnutím lze upravit styl předlohy nadpisů.</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a:xfrm>
            <a:off x="4361688" y="1026372"/>
            <a:ext cx="457200" cy="441325"/>
          </a:xfrm>
        </p:spPr>
        <p:txBody>
          <a:bodyPr/>
          <a:lstStyle/>
          <a:p>
            <a:pPr>
              <a:defRPr/>
            </a:pPr>
            <a:fld id="{2B8710FC-899E-4FBA-A598-421F08E6A09B}" type="slidenum">
              <a:rPr lang="cs-CZ" smtClean="0"/>
              <a:pPr>
                <a:defRPr/>
              </a:pPr>
              <a:t>‹#›</a:t>
            </a:fld>
            <a:endParaRPr lang="cs-CZ"/>
          </a:p>
        </p:txBody>
      </p:sp>
      <p:sp>
        <p:nvSpPr>
          <p:cNvPr id="8" name="Zástupný symbol pro obsah 7"/>
          <p:cNvSpPr>
            <a:spLocks noGrp="1"/>
          </p:cNvSpPr>
          <p:nvPr>
            <p:ph sz="quarter" idx="1"/>
          </p:nvPr>
        </p:nvSpPr>
        <p:spPr>
          <a:xfrm>
            <a:off x="301752" y="1527048"/>
            <a:ext cx="850392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13" name="Obdélní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Obdélní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zápatí 4"/>
          <p:cNvSpPr>
            <a:spLocks noGrp="1"/>
          </p:cNvSpPr>
          <p:nvPr>
            <p:ph type="ftr" sz="quarter" idx="11"/>
          </p:nvPr>
        </p:nvSpPr>
        <p:spPr/>
        <p:txBody>
          <a:bodyPr/>
          <a:lstStyle/>
          <a:p>
            <a:pPr>
              <a:defRPr/>
            </a:pPr>
            <a:endParaRPr lang="cs-CZ"/>
          </a:p>
        </p:txBody>
      </p:sp>
      <p:sp>
        <p:nvSpPr>
          <p:cNvPr id="4" name="Zástupný symbol pro datum 3"/>
          <p:cNvSpPr>
            <a:spLocks noGrp="1"/>
          </p:cNvSpPr>
          <p:nvPr>
            <p:ph type="dt" sz="half" idx="10"/>
          </p:nvPr>
        </p:nvSpPr>
        <p:spPr/>
        <p:txBody>
          <a:bodyPr/>
          <a:lstStyle/>
          <a:p>
            <a:pPr>
              <a:defRPr/>
            </a:pPr>
            <a:endParaRPr lang="cs-CZ"/>
          </a:p>
        </p:txBody>
      </p:sp>
      <p:sp>
        <p:nvSpPr>
          <p:cNvPr id="8" name="Přímá spojovací čára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ipsa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pPr>
              <a:defRPr/>
            </a:pPr>
            <a:fld id="{184776E3-0CFC-4B29-96D5-C252AE40BC43}" type="slidenum">
              <a:rPr lang="cs-CZ" smtClean="0"/>
              <a:pPr>
                <a:defRPr/>
              </a:pPr>
              <a:t>‹#›</a:t>
            </a:fld>
            <a:endParaRPr lang="cs-CZ"/>
          </a:p>
        </p:txBody>
      </p:sp>
      <p:sp>
        <p:nvSpPr>
          <p:cNvPr id="2" name="Nadpis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758952"/>
          </a:xfrm>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a:xfrm>
            <a:off x="5791200" y="6409944"/>
            <a:ext cx="3044952" cy="365760"/>
          </a:xfrm>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A2801B08-B294-4F0A-A9FE-F6BCA0CB4288}" type="slidenum">
              <a:rPr lang="cs-CZ" smtClean="0"/>
              <a:pPr>
                <a:defRPr/>
              </a:pPr>
              <a:t>‹#›</a:t>
            </a:fld>
            <a:endParaRPr lang="cs-CZ"/>
          </a:p>
        </p:txBody>
      </p:sp>
      <p:sp>
        <p:nvSpPr>
          <p:cNvPr id="8" name="Přímá spojovací čára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Zástupný symbol pro obsah 9"/>
          <p:cNvSpPr>
            <a:spLocks noGrp="1"/>
          </p:cNvSpPr>
          <p:nvPr>
            <p:ph sz="half" idx="1"/>
          </p:nvPr>
        </p:nvSpPr>
        <p:spPr>
          <a:xfrm>
            <a:off x="301752" y="1371600"/>
            <a:ext cx="4038600" cy="4681728"/>
          </a:xfrm>
        </p:spPr>
        <p:txBody>
          <a:bodyPr/>
          <a:lstStyle>
            <a:lvl1pPr>
              <a:defRPr sz="2500"/>
            </a:lvl1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obsah 11"/>
          <p:cNvSpPr>
            <a:spLocks noGrp="1"/>
          </p:cNvSpPr>
          <p:nvPr>
            <p:ph sz="half" idx="2"/>
          </p:nvPr>
        </p:nvSpPr>
        <p:spPr>
          <a:xfrm>
            <a:off x="4800600" y="1371600"/>
            <a:ext cx="4038600" cy="4681728"/>
          </a:xfrm>
        </p:spPr>
        <p:txBody>
          <a:bodyPr/>
          <a:lstStyle>
            <a:lvl1pPr>
              <a:defRPr sz="2500"/>
            </a:lvl1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1">
        <a:schemeClr val="bg2"/>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Obdélní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Obdélní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Obdélní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7" name="Zástupný symbol pro datum 6"/>
          <p:cNvSpPr>
            <a:spLocks noGrp="1"/>
          </p:cNvSpPr>
          <p:nvPr>
            <p:ph type="dt" sz="half" idx="10"/>
          </p:nvPr>
        </p:nvSpPr>
        <p:spPr/>
        <p:txBody>
          <a:bodyPr/>
          <a:lstStyle/>
          <a:p>
            <a:pPr>
              <a:defRPr/>
            </a:pPr>
            <a:endParaRPr lang="cs-CZ"/>
          </a:p>
        </p:txBody>
      </p:sp>
      <p:sp>
        <p:nvSpPr>
          <p:cNvPr id="8" name="Zástupný symbol pro zápatí 7"/>
          <p:cNvSpPr>
            <a:spLocks noGrp="1"/>
          </p:cNvSpPr>
          <p:nvPr>
            <p:ph type="ftr" sz="quarter" idx="11"/>
          </p:nvPr>
        </p:nvSpPr>
        <p:spPr>
          <a:xfrm>
            <a:off x="304800" y="6409944"/>
            <a:ext cx="3581400" cy="365760"/>
          </a:xfrm>
        </p:spPr>
        <p:txBody>
          <a:bodyPr/>
          <a:lstStyle/>
          <a:p>
            <a:pPr>
              <a:defRPr/>
            </a:pPr>
            <a:endParaRPr lang="cs-CZ"/>
          </a:p>
        </p:txBody>
      </p:sp>
      <p:sp>
        <p:nvSpPr>
          <p:cNvPr id="15" name="Přímá spojovací čára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Zástupný symbol pro obsah 23"/>
          <p:cNvSpPr>
            <a:spLocks noGrp="1"/>
          </p:cNvSpPr>
          <p:nvPr>
            <p:ph sz="quarter" idx="2"/>
          </p:nvPr>
        </p:nvSpPr>
        <p:spPr>
          <a:xfrm>
            <a:off x="301752" y="2471383"/>
            <a:ext cx="4041648" cy="3818404"/>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obsah 25"/>
          <p:cNvSpPr>
            <a:spLocks noGrp="1"/>
          </p:cNvSpPr>
          <p:nvPr>
            <p:ph sz="quarter" idx="4"/>
          </p:nvPr>
        </p:nvSpPr>
        <p:spPr>
          <a:xfrm>
            <a:off x="4800600" y="2471383"/>
            <a:ext cx="4038600" cy="382219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Elipsa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ipsa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Zástupný symbol pro číslo snímku 8"/>
          <p:cNvSpPr>
            <a:spLocks noGrp="1"/>
          </p:cNvSpPr>
          <p:nvPr>
            <p:ph type="sldNum" sz="quarter" idx="12"/>
          </p:nvPr>
        </p:nvSpPr>
        <p:spPr>
          <a:xfrm>
            <a:off x="4343400" y="1042416"/>
            <a:ext cx="457200" cy="441325"/>
          </a:xfrm>
        </p:spPr>
        <p:txBody>
          <a:bodyPr/>
          <a:lstStyle>
            <a:lvl1pPr algn="ctr">
              <a:defRPr/>
            </a:lvl1pPr>
          </a:lstStyle>
          <a:p>
            <a:pPr>
              <a:defRPr/>
            </a:pPr>
            <a:fld id="{22BB7987-4DB7-4EBE-970E-53B923B3D0F2}" type="slidenum">
              <a:rPr lang="cs-CZ" smtClean="0"/>
              <a:pPr>
                <a:defRPr/>
              </a:pPr>
              <a:t>‹#›</a:t>
            </a:fld>
            <a:endParaRPr lang="cs-CZ"/>
          </a:p>
        </p:txBody>
      </p:sp>
      <p:sp>
        <p:nvSpPr>
          <p:cNvPr id="23" name="Nadpis 22"/>
          <p:cNvSpPr>
            <a:spLocks noGrp="1"/>
          </p:cNvSpPr>
          <p:nvPr>
            <p:ph type="title"/>
          </p:nvPr>
        </p:nvSpPr>
        <p:spPr/>
        <p:txBody>
          <a:bodyPr rtlCol="0" anchor="b" anchorCtr="0"/>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pPr>
              <a:defRPr/>
            </a:pPr>
            <a:endParaRPr lang="cs-CZ"/>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a:xfrm>
            <a:off x="4343400" y="1036020"/>
            <a:ext cx="457200" cy="441325"/>
          </a:xfrm>
        </p:spPr>
        <p:txBody>
          <a:bodyPr/>
          <a:lstStyle/>
          <a:p>
            <a:pPr>
              <a:defRPr/>
            </a:pPr>
            <a:fld id="{E7EA38CB-9B9D-4334-A439-4EF7653EC6F8}" type="slidenum">
              <a:rPr lang="cs-CZ" smtClean="0"/>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Obdélní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Obdélní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Zástupný symbol pro datum 1"/>
          <p:cNvSpPr>
            <a:spLocks noGrp="1"/>
          </p:cNvSpPr>
          <p:nvPr>
            <p:ph type="dt" sz="half" idx="10"/>
          </p:nvPr>
        </p:nvSpPr>
        <p:spPr/>
        <p:txBody>
          <a:bodyPr/>
          <a:lstStyle/>
          <a:p>
            <a:pPr>
              <a:defRPr/>
            </a:pPr>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a:xfrm>
            <a:off x="4267200" y="6324600"/>
            <a:ext cx="609600" cy="441324"/>
          </a:xfrm>
        </p:spPr>
        <p:txBody>
          <a:bodyPr/>
          <a:lstStyle>
            <a:lvl1pPr>
              <a:defRPr>
                <a:solidFill>
                  <a:srgbClr val="FFFFFF"/>
                </a:solidFill>
              </a:defRPr>
            </a:lvl1pPr>
          </a:lstStyle>
          <a:p>
            <a:pPr>
              <a:defRPr/>
            </a:pPr>
            <a:fld id="{01E2B870-CA75-4402-9987-F0C75BE5749C}" type="slidenum">
              <a:rPr lang="cs-CZ" smtClean="0"/>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9" name="Obdélní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Obdélní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Obdélní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římá spojovací čára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Zástupný symbol pro obsah 19"/>
          <p:cNvSpPr>
            <a:spLocks noGrp="1"/>
          </p:cNvSpPr>
          <p:nvPr>
            <p:ph sz="quarter" idx="1"/>
          </p:nvPr>
        </p:nvSpPr>
        <p:spPr>
          <a:xfrm>
            <a:off x="3124200" y="685800"/>
            <a:ext cx="5638800" cy="5410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Elipsa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pPr>
              <a:defRPr/>
            </a:pPr>
            <a:fld id="{6C9FEF4D-BBDD-45DF-B37C-804C1B614EA7}" type="slidenum">
              <a:rPr lang="cs-CZ" smtClean="0"/>
              <a:pPr>
                <a:defRPr/>
              </a:pPr>
              <a:t>‹#›</a:t>
            </a:fld>
            <a:endParaRPr lang="cs-CZ"/>
          </a:p>
        </p:txBody>
      </p:sp>
      <p:sp>
        <p:nvSpPr>
          <p:cNvPr id="21" name="Obdélní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a:xfrm>
            <a:off x="301752" y="6410848"/>
            <a:ext cx="3383280" cy="365760"/>
          </a:xfrm>
        </p:spPr>
        <p:txBody>
          <a:bodyPr/>
          <a:lstStyle/>
          <a:p>
            <a:pPr>
              <a:defRPr/>
            </a:pPr>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1" name="Přímá spojovací čára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Obdélní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bdélní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ipsa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ipsa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p>
            <a:pPr>
              <a:defRPr/>
            </a:pPr>
            <a:fld id="{7E48047F-2339-490F-9715-4B8D1CF338D7}" type="slidenum">
              <a:rPr lang="cs-CZ" smtClean="0"/>
              <a:pPr>
                <a:defRPr/>
              </a:pPr>
              <a:t>‹#›</a:t>
            </a:fld>
            <a:endParaRPr lang="cs-CZ"/>
          </a:p>
        </p:txBody>
      </p:sp>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3000375" y="609600"/>
            <a:ext cx="5867400" cy="4267200"/>
          </a:xfrm>
        </p:spPr>
        <p:txBody>
          <a:bodyPr/>
          <a:lstStyle>
            <a:lvl1pPr marL="0" indent="0">
              <a:buNone/>
              <a:defRPr sz="3200"/>
            </a:lvl1pPr>
          </a:lstStyle>
          <a:p>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22" name="Obdélní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a:xfrm>
            <a:off x="5788152" y="6404984"/>
            <a:ext cx="3044952" cy="365760"/>
          </a:xfrm>
        </p:spPr>
        <p:txBody>
          <a:bodyPr/>
          <a:lstStyle/>
          <a:p>
            <a:pPr>
              <a:defRPr/>
            </a:pPr>
            <a:endParaRPr lang="cs-CZ"/>
          </a:p>
        </p:txBody>
      </p:sp>
      <p:sp>
        <p:nvSpPr>
          <p:cNvPr id="6" name="Zástupný symbol pro zápatí 5"/>
          <p:cNvSpPr>
            <a:spLocks noGrp="1"/>
          </p:cNvSpPr>
          <p:nvPr>
            <p:ph type="ftr" sz="quarter" idx="11"/>
          </p:nvPr>
        </p:nvSpPr>
        <p:spPr>
          <a:xfrm>
            <a:off x="301752" y="6410848"/>
            <a:ext cx="3584448" cy="365760"/>
          </a:xfrm>
        </p:spPr>
        <p:txBody>
          <a:bodyPr/>
          <a:lstStyle/>
          <a:p>
            <a:pPr>
              <a:defRPr/>
            </a:pPr>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Zástupný symbol pro datum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a:defRPr/>
            </a:pPr>
            <a:endParaRPr lang="cs-CZ"/>
          </a:p>
        </p:txBody>
      </p:sp>
      <p:sp>
        <p:nvSpPr>
          <p:cNvPr id="3" name="Zástupný symbol pro zápatí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a:defRPr/>
            </a:pPr>
            <a:endParaRPr lang="cs-CZ"/>
          </a:p>
        </p:txBody>
      </p:sp>
      <p:sp>
        <p:nvSpPr>
          <p:cNvPr id="8" name="Obdélní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Přímá spojovací čára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ipsa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defRPr/>
            </a:pPr>
            <a:fld id="{E15254F5-B346-4A50-A799-295FC2E223AC}" type="slidenum">
              <a:rPr lang="cs-CZ" smtClean="0"/>
              <a:pPr>
                <a:defRPr/>
              </a:pPr>
              <a:t>‹#›</a:t>
            </a:fld>
            <a:endParaRPr lang="cs-CZ"/>
          </a:p>
        </p:txBody>
      </p:sp>
      <p:sp>
        <p:nvSpPr>
          <p:cNvPr id="22" name="Zástupný symbol pro nadpis 21"/>
          <p:cNvSpPr>
            <a:spLocks noGrp="1"/>
          </p:cNvSpPr>
          <p:nvPr>
            <p:ph type="title"/>
          </p:nvPr>
        </p:nvSpPr>
        <p:spPr>
          <a:xfrm>
            <a:off x="301752" y="228600"/>
            <a:ext cx="8534400" cy="758952"/>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Tree>
  </p:cSld>
  <p:clrMap bg1="lt1" tx1="dk1" bg2="lt2" tx2="dk2" accent1="accent1" accent2="accent2" accent3="accent3" accent4="accent4" accent5="accent5" accent6="accent6" hlink="hlink" folHlink="folHlink"/>
  <p:sldLayoutIdLst>
    <p:sldLayoutId id="2147483935" r:id="rId1"/>
    <p:sldLayoutId id="2147483936" r:id="rId2"/>
    <p:sldLayoutId id="2147483937" r:id="rId3"/>
    <p:sldLayoutId id="2147483938" r:id="rId4"/>
    <p:sldLayoutId id="2147483939" r:id="rId5"/>
    <p:sldLayoutId id="2147483940" r:id="rId6"/>
    <p:sldLayoutId id="2147483941" r:id="rId7"/>
    <p:sldLayoutId id="2147483942" r:id="rId8"/>
    <p:sldLayoutId id="2147483943" r:id="rId9"/>
    <p:sldLayoutId id="2147483944" r:id="rId10"/>
    <p:sldLayoutId id="214748394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1616224"/>
          </a:xfrm>
        </p:spPr>
        <p:txBody>
          <a:bodyPr>
            <a:normAutofit fontScale="90000"/>
          </a:bodyPr>
          <a:lstStyle/>
          <a:p>
            <a:pPr eaLnBrk="1" hangingPunct="1">
              <a:defRPr/>
            </a:pPr>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Přednáška č.6</a:t>
            </a:r>
            <a:br>
              <a:rPr lang="cs-CZ" dirty="0" smtClean="0"/>
            </a:br>
            <a:r>
              <a:rPr lang="cs-CZ" dirty="0" smtClean="0"/>
              <a:t>Kritika  právního formalismu  a </a:t>
            </a:r>
            <a:r>
              <a:rPr lang="cs-CZ" dirty="0" err="1" smtClean="0"/>
              <a:t>Radbruchova</a:t>
            </a:r>
            <a:r>
              <a:rPr lang="cs-CZ" dirty="0" smtClean="0"/>
              <a:t>  formule.  </a:t>
            </a:r>
            <a:endParaRPr lang="cs-CZ" dirty="0"/>
          </a:p>
        </p:txBody>
      </p:sp>
      <p:sp>
        <p:nvSpPr>
          <p:cNvPr id="10243" name="Zástupný symbol pro obsah 2"/>
          <p:cNvSpPr>
            <a:spLocks noGrp="1"/>
          </p:cNvSpPr>
          <p:nvPr>
            <p:ph sz="quarter" idx="1"/>
          </p:nvPr>
        </p:nvSpPr>
        <p:spPr/>
        <p:txBody>
          <a:bodyPr>
            <a:normAutofit/>
          </a:bodyPr>
          <a:lstStyle/>
          <a:p>
            <a:pPr eaLnBrk="1" hangingPunct="1">
              <a:spcBef>
                <a:spcPct val="0"/>
              </a:spcBef>
              <a:buFont typeface="Arial" charset="0"/>
              <a:buNone/>
            </a:pPr>
            <a:endParaRPr lang="cs-CZ" altLang="cs-CZ" dirty="0" smtClean="0"/>
          </a:p>
          <a:p>
            <a:pPr eaLnBrk="1" hangingPunct="1">
              <a:spcBef>
                <a:spcPct val="0"/>
              </a:spcBef>
              <a:buFont typeface="Arial" charset="0"/>
              <a:buNone/>
            </a:pPr>
            <a:r>
              <a:rPr lang="cs-CZ" altLang="cs-CZ" dirty="0" smtClean="0"/>
              <a:t>Osnova přednášky </a:t>
            </a:r>
          </a:p>
          <a:p>
            <a:pPr eaLnBrk="1" hangingPunct="1">
              <a:spcBef>
                <a:spcPct val="0"/>
              </a:spcBef>
              <a:buFont typeface="Arial" charset="0"/>
              <a:buNone/>
            </a:pPr>
            <a:endParaRPr lang="cs-CZ" altLang="cs-CZ" dirty="0" smtClean="0"/>
          </a:p>
          <a:p>
            <a:pPr marL="514350" indent="-514350" eaLnBrk="1" hangingPunct="1">
              <a:spcBef>
                <a:spcPct val="0"/>
              </a:spcBef>
              <a:buNone/>
            </a:pPr>
            <a:r>
              <a:rPr lang="cs-CZ" altLang="cs-CZ" dirty="0" smtClean="0"/>
              <a:t>a)Co je   právní formalismus? </a:t>
            </a:r>
          </a:p>
          <a:p>
            <a:pPr eaLnBrk="1" hangingPunct="1">
              <a:spcBef>
                <a:spcPct val="0"/>
              </a:spcBef>
              <a:buFont typeface="Arial" charset="0"/>
              <a:buNone/>
            </a:pPr>
            <a:endParaRPr lang="cs-CZ" altLang="cs-CZ" dirty="0" smtClean="0"/>
          </a:p>
          <a:p>
            <a:pPr eaLnBrk="1" hangingPunct="1">
              <a:spcBef>
                <a:spcPct val="0"/>
              </a:spcBef>
              <a:buFont typeface="Arial" charset="0"/>
              <a:buNone/>
            </a:pPr>
            <a:r>
              <a:rPr lang="cs-CZ" altLang="cs-CZ" dirty="0" smtClean="0"/>
              <a:t>b) </a:t>
            </a:r>
            <a:r>
              <a:rPr lang="cs-CZ" altLang="cs-CZ" dirty="0" err="1" smtClean="0"/>
              <a:t>Radbruchova</a:t>
            </a:r>
            <a:r>
              <a:rPr lang="cs-CZ" altLang="cs-CZ" dirty="0" smtClean="0"/>
              <a:t> kritika právního pozitivismu</a:t>
            </a:r>
          </a:p>
          <a:p>
            <a:pPr eaLnBrk="1" hangingPunct="1">
              <a:spcBef>
                <a:spcPct val="0"/>
              </a:spcBef>
              <a:buFont typeface="Arial" charset="0"/>
              <a:buNone/>
            </a:pPr>
            <a:endParaRPr lang="cs-CZ" altLang="cs-CZ" dirty="0" smtClean="0"/>
          </a:p>
          <a:p>
            <a:pPr eaLnBrk="1" hangingPunct="1">
              <a:spcBef>
                <a:spcPct val="0"/>
              </a:spcBef>
              <a:buFont typeface="Arial" charset="0"/>
              <a:buNone/>
            </a:pPr>
            <a:r>
              <a:rPr lang="cs-CZ" altLang="cs-CZ" dirty="0" smtClean="0"/>
              <a:t>c) Případy uplatnění  </a:t>
            </a:r>
            <a:r>
              <a:rPr lang="cs-CZ" altLang="cs-CZ" dirty="0" err="1" smtClean="0"/>
              <a:t>Radbruchovy</a:t>
            </a:r>
            <a:r>
              <a:rPr lang="cs-CZ" altLang="cs-CZ" dirty="0" smtClean="0"/>
              <a:t>  formule a její kritika </a:t>
            </a:r>
          </a:p>
          <a:p>
            <a:pPr eaLnBrk="1" hangingPunct="1"/>
            <a:endParaRPr lang="cs-CZ"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a:xfrm>
            <a:off x="457200" y="332656"/>
            <a:ext cx="8229600" cy="1080120"/>
          </a:xfrm>
        </p:spPr>
        <p:txBody>
          <a:bodyPr>
            <a:noAutofit/>
          </a:bodyPr>
          <a:lstStyle/>
          <a:p>
            <a:pPr marL="54864" eaLnBrk="1" fontAlgn="auto" hangingPunct="1">
              <a:spcAft>
                <a:spcPts val="0"/>
              </a:spcAft>
              <a:defRPr/>
            </a:pPr>
            <a:r>
              <a:rPr lang="cs-CZ" sz="3200" u="sng" dirty="0" smtClean="0">
                <a:solidFill>
                  <a:schemeClr val="tx2">
                    <a:tint val="100000"/>
                    <a:shade val="90000"/>
                    <a:satMod val="250000"/>
                    <a:alpha val="100000"/>
                  </a:schemeClr>
                </a:solidFill>
              </a:rPr>
              <a:t/>
            </a:r>
            <a:br>
              <a:rPr lang="cs-CZ" sz="3200" u="sng" dirty="0" smtClean="0">
                <a:solidFill>
                  <a:schemeClr val="tx2">
                    <a:tint val="100000"/>
                    <a:shade val="90000"/>
                    <a:satMod val="250000"/>
                    <a:alpha val="100000"/>
                  </a:schemeClr>
                </a:solidFill>
              </a:rPr>
            </a:br>
            <a:r>
              <a:rPr lang="cs-CZ" sz="3200" u="sng" dirty="0" smtClean="0">
                <a:solidFill>
                  <a:schemeClr val="tx2">
                    <a:tint val="100000"/>
                    <a:shade val="90000"/>
                    <a:satMod val="250000"/>
                    <a:alpha val="100000"/>
                  </a:schemeClr>
                </a:solidFill>
              </a:rPr>
              <a:t/>
            </a:r>
            <a:br>
              <a:rPr lang="cs-CZ" sz="3200" u="sng" dirty="0" smtClean="0">
                <a:solidFill>
                  <a:schemeClr val="tx2">
                    <a:tint val="100000"/>
                    <a:shade val="90000"/>
                    <a:satMod val="250000"/>
                    <a:alpha val="100000"/>
                  </a:schemeClr>
                </a:solidFill>
              </a:rPr>
            </a:br>
            <a:r>
              <a:rPr lang="cs-CZ" sz="3200" u="sng" dirty="0" smtClean="0">
                <a:solidFill>
                  <a:schemeClr val="tx2">
                    <a:tint val="100000"/>
                    <a:shade val="90000"/>
                    <a:satMod val="250000"/>
                    <a:alpha val="100000"/>
                  </a:schemeClr>
                </a:solidFill>
              </a:rPr>
              <a:t/>
            </a:r>
            <a:br>
              <a:rPr lang="cs-CZ" sz="3200" u="sng" dirty="0" smtClean="0">
                <a:solidFill>
                  <a:schemeClr val="tx2">
                    <a:tint val="100000"/>
                    <a:shade val="90000"/>
                    <a:satMod val="250000"/>
                    <a:alpha val="100000"/>
                  </a:schemeClr>
                </a:solidFill>
              </a:rPr>
            </a:br>
            <a:r>
              <a:rPr lang="cs-CZ" sz="3200" u="sng" dirty="0" smtClean="0">
                <a:solidFill>
                  <a:schemeClr val="tx2">
                    <a:tint val="100000"/>
                    <a:shade val="90000"/>
                    <a:satMod val="250000"/>
                    <a:alpha val="100000"/>
                  </a:schemeClr>
                </a:solidFill>
              </a:rPr>
              <a:t>A2</a:t>
            </a:r>
            <a:r>
              <a:rPr lang="cs-CZ" sz="2400" u="sng" dirty="0" smtClean="0">
                <a:solidFill>
                  <a:schemeClr val="tx2">
                    <a:tint val="100000"/>
                    <a:shade val="90000"/>
                    <a:satMod val="250000"/>
                    <a:alpha val="100000"/>
                  </a:schemeClr>
                </a:solidFill>
              </a:rPr>
              <a:t>) Příklad  přepjatého  právního formalismu, důsledkem lpění na formě za každou cenu</a:t>
            </a:r>
            <a:r>
              <a:rPr lang="cs-CZ" sz="2800" u="sng" dirty="0" smtClean="0">
                <a:solidFill>
                  <a:schemeClr val="tx2">
                    <a:tint val="100000"/>
                    <a:shade val="90000"/>
                    <a:satMod val="250000"/>
                    <a:alpha val="100000"/>
                  </a:schemeClr>
                </a:solidFill>
              </a:rPr>
              <a:t>:</a:t>
            </a:r>
            <a:br>
              <a:rPr lang="cs-CZ" sz="2800" u="sng" dirty="0" smtClean="0">
                <a:solidFill>
                  <a:schemeClr val="tx2">
                    <a:tint val="100000"/>
                    <a:shade val="90000"/>
                    <a:satMod val="250000"/>
                    <a:alpha val="100000"/>
                  </a:schemeClr>
                </a:solidFill>
              </a:rPr>
            </a:br>
            <a:endParaRPr lang="cs-CZ" sz="2800" dirty="0" smtClean="0">
              <a:solidFill>
                <a:schemeClr val="tx2">
                  <a:tint val="100000"/>
                  <a:shade val="90000"/>
                  <a:satMod val="250000"/>
                  <a:alpha val="100000"/>
                </a:schemeClr>
              </a:solidFill>
            </a:endParaRPr>
          </a:p>
        </p:txBody>
      </p:sp>
      <p:sp>
        <p:nvSpPr>
          <p:cNvPr id="20483" name="Rectangle 3"/>
          <p:cNvSpPr>
            <a:spLocks noGrp="1" noRot="1" noChangeArrowheads="1"/>
          </p:cNvSpPr>
          <p:nvPr>
            <p:ph sz="quarter" idx="1"/>
          </p:nvPr>
        </p:nvSpPr>
        <p:spPr>
          <a:xfrm>
            <a:off x="179388" y="1600200"/>
            <a:ext cx="8713787" cy="4525963"/>
          </a:xfrm>
        </p:spPr>
        <p:txBody>
          <a:bodyPr>
            <a:normAutofit fontScale="77500" lnSpcReduction="20000"/>
          </a:bodyPr>
          <a:lstStyle/>
          <a:p>
            <a:pPr algn="just" eaLnBrk="1" hangingPunct="1">
              <a:lnSpc>
                <a:spcPct val="80000"/>
              </a:lnSpc>
              <a:spcBef>
                <a:spcPct val="0"/>
              </a:spcBef>
              <a:buFont typeface="Wingdings" pitchFamily="2" charset="2"/>
              <a:buNone/>
            </a:pPr>
            <a:r>
              <a:rPr lang="cs-CZ" altLang="cs-CZ" sz="2000" i="1" dirty="0" smtClean="0"/>
              <a:t>Příklad Ústavních stížností z roku 1996:</a:t>
            </a:r>
          </a:p>
          <a:p>
            <a:pPr algn="just" eaLnBrk="1" hangingPunct="1">
              <a:lnSpc>
                <a:spcPct val="80000"/>
              </a:lnSpc>
              <a:spcBef>
                <a:spcPct val="0"/>
              </a:spcBef>
              <a:buFont typeface="Wingdings" pitchFamily="2" charset="2"/>
              <a:buNone/>
            </a:pPr>
            <a:endParaRPr lang="cs-CZ" altLang="cs-CZ" sz="2000" i="1" dirty="0" smtClean="0"/>
          </a:p>
          <a:p>
            <a:pPr algn="just" eaLnBrk="1" hangingPunct="1">
              <a:lnSpc>
                <a:spcPct val="80000"/>
              </a:lnSpc>
              <a:spcBef>
                <a:spcPct val="0"/>
              </a:spcBef>
              <a:buFont typeface="Wingdings" pitchFamily="2" charset="2"/>
              <a:buNone/>
            </a:pPr>
            <a:r>
              <a:rPr lang="cs-CZ" altLang="cs-CZ" sz="2400" b="1" i="1" dirty="0" smtClean="0"/>
              <a:t>ÚS posuzoval případ, kdy v přihlášce k registraci měli </a:t>
            </a:r>
          </a:p>
          <a:p>
            <a:pPr algn="just" eaLnBrk="1" hangingPunct="1">
              <a:lnSpc>
                <a:spcPct val="80000"/>
              </a:lnSpc>
              <a:spcBef>
                <a:spcPct val="0"/>
              </a:spcBef>
              <a:buFont typeface="Wingdings" pitchFamily="2" charset="2"/>
              <a:buNone/>
            </a:pPr>
            <a:endParaRPr lang="cs-CZ" altLang="cs-CZ" sz="2400" b="1" i="1" dirty="0" smtClean="0"/>
          </a:p>
          <a:p>
            <a:pPr algn="just" eaLnBrk="1" hangingPunct="1">
              <a:lnSpc>
                <a:spcPct val="80000"/>
              </a:lnSpc>
              <a:spcBef>
                <a:spcPct val="0"/>
              </a:spcBef>
              <a:buFont typeface="Wingdings" pitchFamily="2" charset="2"/>
              <a:buNone/>
            </a:pPr>
            <a:r>
              <a:rPr lang="cs-CZ" altLang="cs-CZ" sz="2400" b="1" i="1" dirty="0" smtClean="0"/>
              <a:t>všichni kandidáti do Senátu vyplnit rovněž rodné číslo. </a:t>
            </a:r>
          </a:p>
          <a:p>
            <a:pPr algn="just" eaLnBrk="1" hangingPunct="1">
              <a:lnSpc>
                <a:spcPct val="80000"/>
              </a:lnSpc>
              <a:spcBef>
                <a:spcPct val="0"/>
              </a:spcBef>
              <a:buFont typeface="Wingdings" pitchFamily="2" charset="2"/>
              <a:buNone/>
            </a:pPr>
            <a:endParaRPr lang="cs-CZ" altLang="cs-CZ" sz="2400" b="1" i="1" dirty="0" smtClean="0"/>
          </a:p>
          <a:p>
            <a:pPr algn="just" eaLnBrk="1" hangingPunct="1">
              <a:lnSpc>
                <a:spcPct val="80000"/>
              </a:lnSpc>
              <a:spcBef>
                <a:spcPct val="0"/>
              </a:spcBef>
              <a:buFont typeface="Wingdings" pitchFamily="2" charset="2"/>
              <a:buNone/>
            </a:pPr>
            <a:r>
              <a:rPr lang="cs-CZ" altLang="cs-CZ" sz="2400" b="1" i="1" dirty="0" smtClean="0"/>
              <a:t>Toto číslo obsahuje datum narození a tři další číslice pro </a:t>
            </a:r>
          </a:p>
          <a:p>
            <a:pPr algn="just" eaLnBrk="1" hangingPunct="1">
              <a:lnSpc>
                <a:spcPct val="80000"/>
              </a:lnSpc>
              <a:spcBef>
                <a:spcPct val="0"/>
              </a:spcBef>
              <a:buFont typeface="Wingdings" pitchFamily="2" charset="2"/>
              <a:buNone/>
            </a:pPr>
            <a:endParaRPr lang="cs-CZ" altLang="cs-CZ" sz="2400" b="1" i="1" dirty="0" smtClean="0"/>
          </a:p>
          <a:p>
            <a:pPr algn="just" eaLnBrk="1" hangingPunct="1">
              <a:lnSpc>
                <a:spcPct val="80000"/>
              </a:lnSpc>
              <a:spcBef>
                <a:spcPct val="0"/>
              </a:spcBef>
              <a:buFont typeface="Wingdings" pitchFamily="2" charset="2"/>
              <a:buNone/>
            </a:pPr>
            <a:r>
              <a:rPr lang="cs-CZ" altLang="cs-CZ" sz="2400" b="1" i="1" dirty="0" smtClean="0"/>
              <a:t>osoby narozené do roku 1954, resp. čtyři další číslice pro </a:t>
            </a:r>
          </a:p>
          <a:p>
            <a:pPr algn="just" eaLnBrk="1" hangingPunct="1">
              <a:lnSpc>
                <a:spcPct val="80000"/>
              </a:lnSpc>
              <a:spcBef>
                <a:spcPct val="0"/>
              </a:spcBef>
              <a:buFont typeface="Wingdings" pitchFamily="2" charset="2"/>
              <a:buNone/>
            </a:pPr>
            <a:endParaRPr lang="cs-CZ" altLang="cs-CZ" sz="2400" b="1" i="1" dirty="0" smtClean="0"/>
          </a:p>
          <a:p>
            <a:pPr algn="just" eaLnBrk="1" hangingPunct="1">
              <a:lnSpc>
                <a:spcPct val="80000"/>
              </a:lnSpc>
              <a:spcBef>
                <a:spcPct val="0"/>
              </a:spcBef>
              <a:buFont typeface="Wingdings" pitchFamily="2" charset="2"/>
              <a:buNone/>
            </a:pPr>
            <a:r>
              <a:rPr lang="cs-CZ" altLang="cs-CZ" sz="2400" b="1" i="1" dirty="0" smtClean="0"/>
              <a:t>osoby narozené po roce 1954. </a:t>
            </a:r>
          </a:p>
          <a:p>
            <a:pPr algn="just" eaLnBrk="1" hangingPunct="1">
              <a:lnSpc>
                <a:spcPct val="80000"/>
              </a:lnSpc>
              <a:spcBef>
                <a:spcPct val="0"/>
              </a:spcBef>
              <a:buFont typeface="Wingdings" pitchFamily="2" charset="2"/>
              <a:buNone/>
            </a:pPr>
            <a:endParaRPr lang="cs-CZ" altLang="cs-CZ" sz="2400" b="1" i="1" dirty="0" smtClean="0"/>
          </a:p>
          <a:p>
            <a:pPr algn="just" eaLnBrk="1" hangingPunct="1">
              <a:lnSpc>
                <a:spcPct val="80000"/>
              </a:lnSpc>
              <a:spcBef>
                <a:spcPct val="0"/>
              </a:spcBef>
              <a:buFont typeface="Wingdings" pitchFamily="2" charset="2"/>
              <a:buNone/>
            </a:pPr>
            <a:r>
              <a:rPr lang="cs-CZ" altLang="cs-CZ" sz="2400" b="1" i="1" dirty="0" smtClean="0"/>
              <a:t>První ze stěžovatelů měl vyplnit  tři číslice-060, ale </a:t>
            </a:r>
          </a:p>
          <a:p>
            <a:pPr algn="just" eaLnBrk="1" hangingPunct="1">
              <a:lnSpc>
                <a:spcPct val="80000"/>
              </a:lnSpc>
              <a:spcBef>
                <a:spcPct val="0"/>
              </a:spcBef>
              <a:buFont typeface="Wingdings" pitchFamily="2" charset="2"/>
              <a:buNone/>
            </a:pPr>
            <a:endParaRPr lang="cs-CZ" altLang="cs-CZ" sz="2400" b="1" i="1" dirty="0" smtClean="0"/>
          </a:p>
          <a:p>
            <a:pPr algn="just" eaLnBrk="1" hangingPunct="1">
              <a:lnSpc>
                <a:spcPct val="80000"/>
              </a:lnSpc>
              <a:spcBef>
                <a:spcPct val="0"/>
              </a:spcBef>
              <a:buFont typeface="Wingdings" pitchFamily="2" charset="2"/>
              <a:buNone/>
            </a:pPr>
            <a:r>
              <a:rPr lang="cs-CZ" altLang="cs-CZ" sz="2400" b="1" i="1" dirty="0" smtClean="0"/>
              <a:t>nenapsal poslední nulu. </a:t>
            </a:r>
          </a:p>
          <a:p>
            <a:pPr algn="just" eaLnBrk="1" hangingPunct="1">
              <a:lnSpc>
                <a:spcPct val="80000"/>
              </a:lnSpc>
              <a:spcBef>
                <a:spcPct val="0"/>
              </a:spcBef>
              <a:buFont typeface="Wingdings" pitchFamily="2" charset="2"/>
              <a:buNone/>
            </a:pPr>
            <a:endParaRPr lang="cs-CZ" altLang="cs-CZ" sz="2400" b="1" i="1" dirty="0" smtClean="0"/>
          </a:p>
          <a:p>
            <a:pPr algn="just" eaLnBrk="1" hangingPunct="1">
              <a:lnSpc>
                <a:spcPct val="80000"/>
              </a:lnSpc>
              <a:spcBef>
                <a:spcPct val="0"/>
              </a:spcBef>
              <a:buFont typeface="Wingdings" pitchFamily="2" charset="2"/>
              <a:buNone/>
            </a:pPr>
            <a:r>
              <a:rPr lang="cs-CZ" altLang="cs-CZ" sz="2400" b="1" i="1" dirty="0" smtClean="0"/>
              <a:t>Druhý měl uvést  také tři čísla - 347, ale ve formuláři před ně </a:t>
            </a:r>
          </a:p>
          <a:p>
            <a:pPr algn="just" eaLnBrk="1" hangingPunct="1">
              <a:lnSpc>
                <a:spcPct val="80000"/>
              </a:lnSpc>
              <a:spcBef>
                <a:spcPct val="0"/>
              </a:spcBef>
              <a:buFont typeface="Wingdings" pitchFamily="2" charset="2"/>
              <a:buNone/>
            </a:pPr>
            <a:endParaRPr lang="cs-CZ" altLang="cs-CZ" sz="2400" b="1" i="1" dirty="0" smtClean="0"/>
          </a:p>
          <a:p>
            <a:pPr algn="just" eaLnBrk="1" hangingPunct="1">
              <a:lnSpc>
                <a:spcPct val="80000"/>
              </a:lnSpc>
              <a:spcBef>
                <a:spcPct val="0"/>
              </a:spcBef>
              <a:buFont typeface="Wingdings" pitchFamily="2" charset="2"/>
              <a:buNone/>
            </a:pPr>
            <a:r>
              <a:rPr lang="cs-CZ" altLang="cs-CZ" sz="2400" b="1" i="1" dirty="0" smtClean="0"/>
              <a:t>napsal nulu 0347, protože tam byla čtyři místa. Z tohoto a jen z </a:t>
            </a:r>
          </a:p>
          <a:p>
            <a:pPr algn="just" eaLnBrk="1" hangingPunct="1">
              <a:lnSpc>
                <a:spcPct val="80000"/>
              </a:lnSpc>
              <a:spcBef>
                <a:spcPct val="0"/>
              </a:spcBef>
              <a:buFont typeface="Wingdings" pitchFamily="2" charset="2"/>
              <a:buNone/>
            </a:pPr>
            <a:endParaRPr lang="cs-CZ" altLang="cs-CZ" sz="2400" b="1" i="1" dirty="0" smtClean="0"/>
          </a:p>
          <a:p>
            <a:pPr algn="just" eaLnBrk="1" hangingPunct="1">
              <a:lnSpc>
                <a:spcPct val="80000"/>
              </a:lnSpc>
              <a:spcBef>
                <a:spcPct val="0"/>
              </a:spcBef>
              <a:buFont typeface="Wingdings" pitchFamily="2" charset="2"/>
              <a:buNone/>
            </a:pPr>
            <a:r>
              <a:rPr lang="cs-CZ" altLang="cs-CZ" sz="2400" b="1" i="1" dirty="0" smtClean="0"/>
              <a:t>tohoto důvodu byla odmítnutá kandidatura obou kandidátů do </a:t>
            </a:r>
          </a:p>
          <a:p>
            <a:pPr algn="just" eaLnBrk="1" hangingPunct="1">
              <a:lnSpc>
                <a:spcPct val="80000"/>
              </a:lnSpc>
              <a:spcBef>
                <a:spcPct val="0"/>
              </a:spcBef>
              <a:buFont typeface="Wingdings" pitchFamily="2" charset="2"/>
              <a:buNone/>
            </a:pPr>
            <a:endParaRPr lang="cs-CZ" altLang="cs-CZ" sz="2400" b="1" i="1" dirty="0" smtClean="0"/>
          </a:p>
          <a:p>
            <a:pPr algn="just" eaLnBrk="1" hangingPunct="1">
              <a:lnSpc>
                <a:spcPct val="80000"/>
              </a:lnSpc>
              <a:spcBef>
                <a:spcPct val="0"/>
              </a:spcBef>
              <a:buFont typeface="Wingdings" pitchFamily="2" charset="2"/>
              <a:buNone/>
            </a:pPr>
            <a:r>
              <a:rPr lang="cs-CZ" altLang="cs-CZ" sz="2400" b="1" i="1" dirty="0" smtClean="0"/>
              <a:t>Senátu, nejdříve Ústřední volební komisí a pak i Nejvyšším </a:t>
            </a:r>
          </a:p>
          <a:p>
            <a:pPr algn="just" eaLnBrk="1" hangingPunct="1">
              <a:lnSpc>
                <a:spcPct val="80000"/>
              </a:lnSpc>
              <a:spcBef>
                <a:spcPct val="0"/>
              </a:spcBef>
              <a:buFont typeface="Wingdings" pitchFamily="2" charset="2"/>
              <a:buNone/>
            </a:pPr>
            <a:endParaRPr lang="cs-CZ" altLang="cs-CZ" sz="2400" b="1" i="1" dirty="0" smtClean="0"/>
          </a:p>
          <a:p>
            <a:pPr algn="just" eaLnBrk="1" hangingPunct="1">
              <a:lnSpc>
                <a:spcPct val="80000"/>
              </a:lnSpc>
              <a:spcBef>
                <a:spcPct val="0"/>
              </a:spcBef>
              <a:buFont typeface="Wingdings" pitchFamily="2" charset="2"/>
              <a:buNone/>
            </a:pPr>
            <a:r>
              <a:rPr lang="cs-CZ" altLang="cs-CZ" sz="2400" b="1" i="1" dirty="0" smtClean="0"/>
              <a:t>soudem.</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p:txBody>
          <a:bodyPr/>
          <a:lstStyle/>
          <a:p>
            <a:pPr marL="54864" eaLnBrk="1" fontAlgn="auto" hangingPunct="1">
              <a:spcAft>
                <a:spcPts val="0"/>
              </a:spcAft>
              <a:defRPr/>
            </a:pPr>
            <a:r>
              <a:rPr lang="cs-CZ" smtClean="0">
                <a:solidFill>
                  <a:schemeClr val="tx2">
                    <a:tint val="100000"/>
                    <a:shade val="90000"/>
                    <a:satMod val="250000"/>
                    <a:alpha val="100000"/>
                  </a:schemeClr>
                </a:solidFill>
              </a:rPr>
              <a:t>Ústavní soud konstatoval:</a:t>
            </a:r>
          </a:p>
        </p:txBody>
      </p:sp>
      <p:sp>
        <p:nvSpPr>
          <p:cNvPr id="21507" name="Rectangle 3"/>
          <p:cNvSpPr>
            <a:spLocks noGrp="1" noRot="1" noChangeArrowheads="1"/>
          </p:cNvSpPr>
          <p:nvPr>
            <p:ph sz="quarter" idx="1"/>
          </p:nvPr>
        </p:nvSpPr>
        <p:spPr>
          <a:xfrm>
            <a:off x="0" y="1600200"/>
            <a:ext cx="9144000" cy="5257800"/>
          </a:xfrm>
        </p:spPr>
        <p:txBody>
          <a:bodyPr/>
          <a:lstStyle/>
          <a:p>
            <a:pPr eaLnBrk="1" hangingPunct="1">
              <a:buFont typeface="Wingdings" pitchFamily="2" charset="2"/>
              <a:buNone/>
            </a:pPr>
            <a:r>
              <a:rPr lang="cs-CZ" altLang="cs-CZ" b="1" i="1" smtClean="0"/>
              <a:t>	„jde o přepjatý formalismus, jehož důsledkem  je sofistikované zdůvodňování zjevné nespravedlnosti nebo nepřihlédnutí ke smyslu a účelu právní úpravy a tím dotčení smyslu čl. 36 odstavce 1. Listiny.“</a:t>
            </a:r>
          </a:p>
          <a:p>
            <a:pPr eaLnBrk="1" hangingPunct="1">
              <a:buFont typeface="Wingdings" pitchFamily="2" charset="2"/>
              <a:buNone/>
            </a:pPr>
            <a:endParaRPr lang="cs-CZ" altLang="cs-CZ" sz="2400" b="1" i="1" smtClean="0"/>
          </a:p>
          <a:p>
            <a:pPr eaLnBrk="1" hangingPunct="1">
              <a:buFont typeface="Wingdings" pitchFamily="2" charset="2"/>
              <a:buNone/>
            </a:pPr>
            <a:r>
              <a:rPr lang="cs-CZ" altLang="cs-CZ" sz="2400" b="1" i="1" smtClean="0"/>
              <a:t>	</a:t>
            </a:r>
            <a:r>
              <a:rPr lang="cs-CZ" altLang="cs-CZ" sz="2400" i="1" smtClean="0"/>
              <a:t>(Čl. 36 odst. 1 Listiny: </a:t>
            </a:r>
            <a:r>
              <a:rPr lang="cs-CZ" altLang="cs-CZ" sz="2400" b="1" i="1" smtClean="0">
                <a:latin typeface="Times New Roman" pitchFamily="18" charset="0"/>
              </a:rPr>
              <a:t>Každý se může domáhat stanoveným postupem svého práva u nezávislého a nestranného soudu a ve stanovených</a:t>
            </a:r>
            <a:r>
              <a:rPr lang="cs-CZ" altLang="cs-CZ" sz="2400" b="1" i="1" smtClean="0"/>
              <a:t> </a:t>
            </a:r>
            <a:r>
              <a:rPr lang="cs-CZ" altLang="cs-CZ" sz="2400" b="1" i="1" smtClean="0">
                <a:latin typeface="Times New Roman" pitchFamily="18" charset="0"/>
              </a:rPr>
              <a:t>případech i u jiného orgánu.)</a:t>
            </a:r>
          </a:p>
          <a:p>
            <a:pPr eaLnBrk="1" hangingPunct="1">
              <a:buFont typeface="Wingdings" pitchFamily="2" charset="2"/>
              <a:buNone/>
            </a:pPr>
            <a:endParaRPr lang="cs-CZ" altLang="cs-CZ"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Vysvětlení :</a:t>
            </a:r>
            <a:endParaRPr lang="cs-CZ" dirty="0"/>
          </a:p>
        </p:txBody>
      </p:sp>
      <p:sp>
        <p:nvSpPr>
          <p:cNvPr id="3" name="Zástupný symbol pro obsah 2"/>
          <p:cNvSpPr>
            <a:spLocks noGrp="1"/>
          </p:cNvSpPr>
          <p:nvPr>
            <p:ph sz="quarter" idx="1"/>
          </p:nvPr>
        </p:nvSpPr>
        <p:spPr/>
        <p:txBody>
          <a:bodyPr>
            <a:normAutofit fontScale="70000" lnSpcReduction="20000"/>
          </a:bodyPr>
          <a:lstStyle/>
          <a:p>
            <a:r>
              <a:rPr lang="cs-CZ" altLang="cs-CZ" dirty="0" smtClean="0"/>
              <a:t>Ústavní soud v obou případech konstatoval, že jde o přepjatý právní formalismus. V obou případech se kandidáti do Senátu dopustili tzv. zjevné chyby v psaní, přičemž tyto chyby zpravidla nemají právní účinky a lze je kdykoli neformálně opravit. Zjevné chyby v psaní a počtech totiž nejsou skutečnými, tzv. právními vadami. Ke skutkovému stavu je třeba podotknout, že volební komise vystavila stěžovateli potvrzení o převzetí přihlášky a teprve poté došlo ke zjištění nesprávně vyplněného rodného čísla. Jestliže procesní úkony účastníků řízení (registrace volební komisí je nepochybně správní řízení) obsahují zjevnou nesprávnost, je nutné dát účastníkům řízení příležitost ji odstranit. Opakem tohoto postupu je přepjatý právní formalismus, jehož důsledkem je sofistikované zdůvodňování zjevné nespravedlnosti. Ústavní soud také odkázal na nález ze dne 11. 7. 1996, </a:t>
            </a:r>
            <a:r>
              <a:rPr lang="cs-CZ" altLang="cs-CZ" dirty="0" err="1" smtClean="0"/>
              <a:t>sp</a:t>
            </a:r>
            <a:r>
              <a:rPr lang="cs-CZ" altLang="cs-CZ" dirty="0" smtClean="0"/>
              <a:t>. zn. III. ÚS 127/96.</a:t>
            </a:r>
          </a:p>
          <a:p>
            <a:r>
              <a:rPr lang="cs-CZ" altLang="cs-CZ" dirty="0" smtClean="0"/>
              <a:t>Závěrem je, že ačkoli zákon bylo možné interpretovat více způsoby, bylo třeba vycházet z jeho smyslu a účelu, nikoli z doslovného znění (což učinil Nejvyšší soud). Ústavní soud tedy použil kromě jazykové také teleologickou interpretaci právního předpisu.</a:t>
            </a:r>
          </a:p>
          <a:p>
            <a:endParaRPr lang="cs-CZ" altLang="cs-CZ" dirty="0" smtClean="0"/>
          </a:p>
          <a:p>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a:xfrm>
            <a:off x="0" y="274638"/>
            <a:ext cx="9144000" cy="1143000"/>
          </a:xfrm>
        </p:spPr>
        <p:txBody>
          <a:bodyPr/>
          <a:lstStyle/>
          <a:p>
            <a:pPr marL="54864" eaLnBrk="1" fontAlgn="auto" hangingPunct="1">
              <a:spcAft>
                <a:spcPts val="0"/>
              </a:spcAft>
              <a:defRPr/>
            </a:pPr>
            <a:r>
              <a:rPr lang="cs-CZ" sz="2800" smtClean="0">
                <a:solidFill>
                  <a:schemeClr val="tx2">
                    <a:tint val="100000"/>
                    <a:shade val="90000"/>
                    <a:satMod val="250000"/>
                    <a:alpha val="100000"/>
                  </a:schemeClr>
                </a:solidFill>
              </a:rPr>
              <a:t>Příklad zneužití formální logiky v právní argumentaci</a:t>
            </a:r>
          </a:p>
        </p:txBody>
      </p:sp>
      <p:sp>
        <p:nvSpPr>
          <p:cNvPr id="22531" name="Rectangle 3"/>
          <p:cNvSpPr>
            <a:spLocks noGrp="1" noRot="1" noChangeArrowheads="1"/>
          </p:cNvSpPr>
          <p:nvPr>
            <p:ph sz="quarter" idx="1"/>
          </p:nvPr>
        </p:nvSpPr>
        <p:spPr>
          <a:xfrm>
            <a:off x="0" y="1600200"/>
            <a:ext cx="9144000" cy="4525963"/>
          </a:xfrm>
        </p:spPr>
        <p:txBody>
          <a:bodyPr/>
          <a:lstStyle/>
          <a:p>
            <a:pPr eaLnBrk="1" hangingPunct="1">
              <a:lnSpc>
                <a:spcPct val="80000"/>
              </a:lnSpc>
            </a:pPr>
            <a:r>
              <a:rPr lang="cs-CZ" altLang="cs-CZ" sz="2000" smtClean="0"/>
              <a:t>Případ z roku 1996 z Hradce Králové - dva členové hnutí </a:t>
            </a:r>
          </a:p>
          <a:p>
            <a:pPr eaLnBrk="1" hangingPunct="1">
              <a:lnSpc>
                <a:spcPct val="80000"/>
              </a:lnSpc>
              <a:buFont typeface="Wingdings" pitchFamily="2" charset="2"/>
              <a:buNone/>
            </a:pPr>
            <a:r>
              <a:rPr lang="cs-CZ" altLang="cs-CZ" sz="2000" smtClean="0"/>
              <a:t>	skinheads vyhrožovali čtyřem romským mladíkům ve vlaku zabitím a </a:t>
            </a:r>
          </a:p>
          <a:p>
            <a:pPr eaLnBrk="1" hangingPunct="1">
              <a:lnSpc>
                <a:spcPct val="80000"/>
              </a:lnSpc>
              <a:buFont typeface="Wingdings" pitchFamily="2" charset="2"/>
              <a:buNone/>
            </a:pPr>
            <a:r>
              <a:rPr lang="cs-CZ" altLang="cs-CZ" sz="2000" smtClean="0"/>
              <a:t>	vyhozením z vlaku, jednoho poté fyzicky napadli…</a:t>
            </a:r>
          </a:p>
          <a:p>
            <a:pPr eaLnBrk="1" hangingPunct="1">
              <a:lnSpc>
                <a:spcPct val="80000"/>
              </a:lnSpc>
              <a:buFont typeface="Wingdings" pitchFamily="2" charset="2"/>
              <a:buNone/>
            </a:pPr>
            <a:r>
              <a:rPr lang="cs-CZ" altLang="cs-CZ" sz="2000" smtClean="0"/>
              <a:t>	Zdůvodnění rozsudku patří dodnes k nejkuriosnějším rozhodnutím: </a:t>
            </a:r>
          </a:p>
          <a:p>
            <a:pPr eaLnBrk="1" hangingPunct="1">
              <a:lnSpc>
                <a:spcPct val="80000"/>
              </a:lnSpc>
              <a:buFont typeface="Wingdings" pitchFamily="2" charset="2"/>
              <a:buNone/>
            </a:pPr>
            <a:endParaRPr lang="cs-CZ" altLang="cs-CZ" sz="2000" smtClean="0"/>
          </a:p>
          <a:p>
            <a:pPr eaLnBrk="1" hangingPunct="1">
              <a:lnSpc>
                <a:spcPct val="80000"/>
              </a:lnSpc>
            </a:pPr>
            <a:r>
              <a:rPr lang="cs-CZ" altLang="cs-CZ" sz="2000" smtClean="0"/>
              <a:t>Soudce neuznal pachatele vinnými z rasově motivovaného násilí, neboť:  </a:t>
            </a:r>
          </a:p>
          <a:p>
            <a:pPr eaLnBrk="1" hangingPunct="1">
              <a:lnSpc>
                <a:spcPct val="80000"/>
              </a:lnSpc>
              <a:buFont typeface="Wingdings" pitchFamily="2" charset="2"/>
              <a:buNone/>
            </a:pPr>
            <a:r>
              <a:rPr lang="cs-CZ" altLang="cs-CZ" sz="2000" i="1" smtClean="0"/>
              <a:t>	„…je třeba rozlišovat tři  velké rasové skupiny, a to indoevropskou,  </a:t>
            </a:r>
          </a:p>
          <a:p>
            <a:pPr eaLnBrk="1" hangingPunct="1">
              <a:lnSpc>
                <a:spcPct val="80000"/>
              </a:lnSpc>
              <a:buFont typeface="Wingdings" pitchFamily="2" charset="2"/>
              <a:buNone/>
            </a:pPr>
            <a:r>
              <a:rPr lang="cs-CZ" altLang="cs-CZ" sz="2000" i="1" smtClean="0"/>
              <a:t>	negroaustralskou a mongolskou, přičemž občané romského původu </a:t>
            </a:r>
          </a:p>
          <a:p>
            <a:pPr eaLnBrk="1" hangingPunct="1">
              <a:lnSpc>
                <a:spcPct val="80000"/>
              </a:lnSpc>
              <a:buFont typeface="Wingdings" pitchFamily="2" charset="2"/>
              <a:buNone/>
            </a:pPr>
            <a:r>
              <a:rPr lang="cs-CZ" altLang="cs-CZ" sz="2000" i="1" smtClean="0"/>
              <a:t>	stejně jako občané  české národnosti jsou příslušníky téže indoevropské rasy, a nelze tedy postihovat jako rasově motivované jednání násilné útoky ze strany pachatelů, kteří jsou jedné rasy.“</a:t>
            </a:r>
          </a:p>
          <a:p>
            <a:pPr eaLnBrk="1" hangingPunct="1">
              <a:lnSpc>
                <a:spcPct val="80000"/>
              </a:lnSpc>
              <a:buFont typeface="Wingdings" pitchFamily="2" charset="2"/>
              <a:buNone/>
            </a:pPr>
            <a:endParaRPr lang="cs-CZ" altLang="cs-CZ" sz="1600" smtClean="0"/>
          </a:p>
          <a:p>
            <a:pPr eaLnBrk="1" hangingPunct="1">
              <a:lnSpc>
                <a:spcPct val="80000"/>
              </a:lnSpc>
              <a:buFont typeface="Wingdings" pitchFamily="2" charset="2"/>
              <a:buNone/>
            </a:pPr>
            <a:endParaRPr lang="cs-CZ" altLang="cs-CZ" sz="1600" smtClean="0"/>
          </a:p>
          <a:p>
            <a:pPr eaLnBrk="1" hangingPunct="1">
              <a:lnSpc>
                <a:spcPct val="80000"/>
              </a:lnSpc>
              <a:buFont typeface="Wingdings" pitchFamily="2" charset="2"/>
              <a:buNone/>
            </a:pPr>
            <a:r>
              <a:rPr lang="cs-CZ" altLang="cs-CZ" sz="1600" smtClean="0"/>
              <a:t>	(Obžalovaní tak byli odsouzeni pouze podle paragrafu 196 odstavce 1. TrZ – sazba maximálně jeden rok, nikoli podle odstavce 2., kde se jedná o odsouzení rasistického motivu jednání a sazba je minimálně šest měsíců a maximálně tři roky).</a:t>
            </a:r>
          </a:p>
          <a:p>
            <a:pPr eaLnBrk="1" hangingPunct="1">
              <a:lnSpc>
                <a:spcPct val="80000"/>
              </a:lnSpc>
              <a:buFont typeface="Wingdings" pitchFamily="2" charset="2"/>
              <a:buNone/>
            </a:pPr>
            <a:endParaRPr lang="cs-CZ" altLang="cs-CZ" sz="20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p:txBody>
          <a:bodyPr>
            <a:normAutofit/>
          </a:bodyPr>
          <a:lstStyle/>
          <a:p>
            <a:pPr marL="54864" eaLnBrk="1" fontAlgn="auto" hangingPunct="1">
              <a:spcAft>
                <a:spcPts val="0"/>
              </a:spcAft>
              <a:defRPr/>
            </a:pPr>
            <a:r>
              <a:rPr lang="cs-CZ" smtClean="0">
                <a:solidFill>
                  <a:schemeClr val="tx2">
                    <a:tint val="100000"/>
                    <a:shade val="90000"/>
                    <a:satMod val="250000"/>
                    <a:alpha val="100000"/>
                  </a:schemeClr>
                </a:solidFill>
              </a:rPr>
              <a:t>Kde se dopustil soudce chyby?</a:t>
            </a:r>
          </a:p>
        </p:txBody>
      </p:sp>
      <p:sp>
        <p:nvSpPr>
          <p:cNvPr id="23555" name="Rectangle 3"/>
          <p:cNvSpPr>
            <a:spLocks noGrp="1" noRot="1" noChangeArrowheads="1"/>
          </p:cNvSpPr>
          <p:nvPr>
            <p:ph sz="quarter" idx="1"/>
          </p:nvPr>
        </p:nvSpPr>
        <p:spPr/>
        <p:txBody>
          <a:bodyPr/>
          <a:lstStyle/>
          <a:p>
            <a:pPr eaLnBrk="1" hangingPunct="1">
              <a:lnSpc>
                <a:spcPct val="90000"/>
              </a:lnSpc>
              <a:buFontTx/>
              <a:buChar char="-"/>
            </a:pPr>
            <a:r>
              <a:rPr lang="cs-CZ" altLang="cs-CZ" sz="2800" dirty="0" smtClean="0"/>
              <a:t>Soudce založil svoji argumentaci na formálně logickém výkladu </a:t>
            </a:r>
            <a:r>
              <a:rPr lang="cs-CZ" altLang="cs-CZ" sz="2800" u="sng" dirty="0" smtClean="0"/>
              <a:t>pojmu rasa</a:t>
            </a:r>
            <a:r>
              <a:rPr lang="cs-CZ" altLang="cs-CZ" sz="2800" dirty="0" smtClean="0"/>
              <a:t> – tudíž v násilnosti neshledal žádný rasistický motiv. </a:t>
            </a:r>
          </a:p>
          <a:p>
            <a:pPr eaLnBrk="1" hangingPunct="1">
              <a:lnSpc>
                <a:spcPct val="90000"/>
              </a:lnSpc>
              <a:buFontTx/>
              <a:buChar char="-"/>
            </a:pPr>
            <a:r>
              <a:rPr lang="cs-CZ" altLang="cs-CZ" sz="2800" dirty="0" smtClean="0"/>
              <a:t>Taková interpretace  formalizuje  ochranu práva </a:t>
            </a:r>
          </a:p>
          <a:p>
            <a:pPr eaLnBrk="1" hangingPunct="1">
              <a:lnSpc>
                <a:spcPct val="90000"/>
              </a:lnSpc>
              <a:buFont typeface="Wingdings" pitchFamily="2" charset="2"/>
              <a:buNone/>
            </a:pPr>
            <a:r>
              <a:rPr lang="cs-CZ" altLang="cs-CZ" sz="2800" dirty="0" smtClean="0"/>
              <a:t>    být jiným - toto právo je proklamováno, ale není </a:t>
            </a:r>
          </a:p>
          <a:p>
            <a:pPr eaLnBrk="1" hangingPunct="1">
              <a:lnSpc>
                <a:spcPct val="90000"/>
              </a:lnSpc>
              <a:buFont typeface="Wingdings" pitchFamily="2" charset="2"/>
              <a:buNone/>
            </a:pPr>
            <a:r>
              <a:rPr lang="cs-CZ" altLang="cs-CZ" sz="2800" dirty="0" smtClean="0"/>
              <a:t>     zaručeno;</a:t>
            </a:r>
          </a:p>
          <a:p>
            <a:pPr eaLnBrk="1" hangingPunct="1">
              <a:lnSpc>
                <a:spcPct val="90000"/>
              </a:lnSpc>
              <a:buFontTx/>
              <a:buChar char="-"/>
            </a:pPr>
            <a:r>
              <a:rPr lang="cs-CZ" altLang="cs-CZ" sz="2800" dirty="0" smtClean="0"/>
              <a:t>vede ke snížení  společenské nebezpečnosti </a:t>
            </a:r>
          </a:p>
          <a:p>
            <a:pPr eaLnBrk="1" hangingPunct="1">
              <a:lnSpc>
                <a:spcPct val="90000"/>
              </a:lnSpc>
              <a:buFont typeface="Wingdings" pitchFamily="2" charset="2"/>
              <a:buNone/>
            </a:pPr>
            <a:r>
              <a:rPr lang="cs-CZ" altLang="cs-CZ" sz="2800" dirty="0" smtClean="0"/>
              <a:t>    rasismu, resp. takového činu, který vede k </a:t>
            </a:r>
          </a:p>
          <a:p>
            <a:pPr eaLnBrk="1" hangingPunct="1">
              <a:lnSpc>
                <a:spcPct val="90000"/>
              </a:lnSpc>
              <a:buFont typeface="Wingdings" pitchFamily="2" charset="2"/>
              <a:buNone/>
            </a:pPr>
            <a:r>
              <a:rPr lang="cs-CZ" altLang="cs-CZ" sz="2800" dirty="0" smtClean="0"/>
              <a:t>    porušení práv jiného;</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p:txBody>
          <a:bodyPr>
            <a:normAutofit fontScale="90000"/>
          </a:bodyPr>
          <a:lstStyle/>
          <a:p>
            <a:pPr marL="54864" eaLnBrk="1" fontAlgn="auto" hangingPunct="1">
              <a:spcAft>
                <a:spcPts val="0"/>
              </a:spcAft>
              <a:defRPr/>
            </a:pPr>
            <a:r>
              <a:rPr lang="cs-CZ" sz="3200" smtClean="0">
                <a:solidFill>
                  <a:schemeClr val="tx2">
                    <a:tint val="100000"/>
                    <a:shade val="90000"/>
                    <a:satMod val="250000"/>
                    <a:alpha val="100000"/>
                  </a:schemeClr>
                </a:solidFill>
              </a:rPr>
              <a:t>Další nálezy Ústavního soudu, v nichž odmítl právní formalismus</a:t>
            </a:r>
          </a:p>
        </p:txBody>
      </p:sp>
      <p:sp>
        <p:nvSpPr>
          <p:cNvPr id="24579" name="Rectangle 3"/>
          <p:cNvSpPr>
            <a:spLocks noGrp="1" noRot="1" noChangeArrowheads="1"/>
          </p:cNvSpPr>
          <p:nvPr>
            <p:ph sz="quarter" idx="1"/>
          </p:nvPr>
        </p:nvSpPr>
        <p:spPr>
          <a:xfrm>
            <a:off x="0" y="1600200"/>
            <a:ext cx="9144000" cy="5257800"/>
          </a:xfrm>
        </p:spPr>
        <p:txBody>
          <a:bodyPr/>
          <a:lstStyle/>
          <a:p>
            <a:pPr eaLnBrk="1" hangingPunct="1"/>
            <a:r>
              <a:rPr lang="cs-CZ" altLang="cs-CZ" sz="2800" smtClean="0"/>
              <a:t>Nález sp. zn. Pl. ÚS 19/93</a:t>
            </a:r>
          </a:p>
          <a:p>
            <a:pPr eaLnBrk="1" hangingPunct="1"/>
            <a:r>
              <a:rPr lang="cs-CZ" altLang="cs-CZ" sz="2800" smtClean="0"/>
              <a:t>Nález sp. zn. III. ÚS 74/94</a:t>
            </a:r>
          </a:p>
          <a:p>
            <a:pPr eaLnBrk="1" hangingPunct="1"/>
            <a:r>
              <a:rPr lang="cs-CZ" altLang="cs-CZ" sz="2800" smtClean="0"/>
              <a:t>Nález sp. zn. III. ÚS 127/96</a:t>
            </a:r>
          </a:p>
          <a:p>
            <a:pPr eaLnBrk="1" hangingPunct="1"/>
            <a:r>
              <a:rPr lang="cs-CZ" altLang="cs-CZ" sz="2800" smtClean="0"/>
              <a:t>Nález sp. zn. Pl. ÚS 33/97</a:t>
            </a:r>
          </a:p>
          <a:p>
            <a:pPr eaLnBrk="1" hangingPunct="1"/>
            <a:r>
              <a:rPr lang="cs-CZ" altLang="cs-CZ" sz="2800" smtClean="0"/>
              <a:t>Nález sp. zn. III. ÚS 470/97</a:t>
            </a:r>
          </a:p>
          <a:p>
            <a:pPr eaLnBrk="1" hangingPunct="1"/>
            <a:r>
              <a:rPr lang="cs-CZ" altLang="cs-CZ" sz="2800" smtClean="0"/>
              <a:t>Nález sp. zn. IV. ÚS 253/03</a:t>
            </a:r>
          </a:p>
          <a:p>
            <a:pPr eaLnBrk="1" hangingPunct="1"/>
            <a:r>
              <a:rPr lang="cs-CZ" altLang="cs-CZ" sz="2800" smtClean="0"/>
              <a:t>Nález sp.zn. Pl. ÚS 27/09 (kauza Melčák)</a:t>
            </a:r>
            <a:endParaRPr lang="cs-CZ" altLang="cs-CZ" b="1"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1328192"/>
          </a:xfrm>
        </p:spPr>
        <p:txBody>
          <a:bodyPr>
            <a:normAutofit fontScale="90000"/>
          </a:bodyPr>
          <a:lstStyle/>
          <a:p>
            <a:r>
              <a:rPr lang="cs-CZ" dirty="0" smtClean="0"/>
              <a:t/>
            </a:r>
            <a:br>
              <a:rPr lang="cs-CZ" dirty="0" smtClean="0"/>
            </a:br>
            <a:r>
              <a:rPr lang="cs-CZ" dirty="0" smtClean="0"/>
              <a:t/>
            </a:r>
            <a:br>
              <a:rPr lang="cs-CZ" dirty="0" smtClean="0"/>
            </a:br>
            <a:r>
              <a:rPr lang="cs-CZ" sz="3100" dirty="0" smtClean="0"/>
              <a:t>Nejčastěji  byl   „přepjatý“  formalistický přístup judikován v rozhodnutích ÚS v těchto kontextech: </a:t>
            </a:r>
            <a:br>
              <a:rPr lang="cs-CZ" sz="3100" dirty="0" smtClean="0"/>
            </a:br>
            <a:endParaRPr lang="cs-CZ" sz="3100" dirty="0"/>
          </a:p>
        </p:txBody>
      </p:sp>
      <p:sp>
        <p:nvSpPr>
          <p:cNvPr id="3" name="Zástupný symbol pro obsah 2"/>
          <p:cNvSpPr>
            <a:spLocks noGrp="1"/>
          </p:cNvSpPr>
          <p:nvPr>
            <p:ph sz="quarter" idx="1"/>
          </p:nvPr>
        </p:nvSpPr>
        <p:spPr/>
        <p:txBody>
          <a:bodyPr>
            <a:normAutofit fontScale="85000" lnSpcReduction="20000"/>
          </a:bodyPr>
          <a:lstStyle/>
          <a:p>
            <a:r>
              <a:rPr lang="cs-CZ" dirty="0" smtClean="0"/>
              <a:t>-</a:t>
            </a:r>
            <a:r>
              <a:rPr lang="cs-CZ" b="1" dirty="0" smtClean="0"/>
              <a:t> </a:t>
            </a:r>
            <a:r>
              <a:rPr lang="cs-CZ" b="1" i="1" dirty="0"/>
              <a:t>přísné dodržování procesních pravidel bez ohledu na jejich účel; </a:t>
            </a:r>
            <a:endParaRPr lang="cs-CZ" dirty="0"/>
          </a:p>
          <a:p>
            <a:r>
              <a:rPr lang="cs-CZ" b="1" i="1" dirty="0"/>
              <a:t>- zbytečný (a tudíž formalistický) úkon;  nerespektování smyslu, účelu ani cílů pravidel; </a:t>
            </a:r>
            <a:endParaRPr lang="cs-CZ" dirty="0"/>
          </a:p>
          <a:p>
            <a:r>
              <a:rPr lang="cs-CZ" b="1" i="1" dirty="0"/>
              <a:t>- nezohlednění okolností případu; </a:t>
            </a:r>
            <a:endParaRPr lang="cs-CZ" dirty="0"/>
          </a:p>
          <a:p>
            <a:r>
              <a:rPr lang="cs-CZ" b="1" i="1" dirty="0"/>
              <a:t>- ignorování skutkových zjištění, námitek, věcné stránky věci; </a:t>
            </a:r>
            <a:endParaRPr lang="cs-CZ" dirty="0"/>
          </a:p>
          <a:p>
            <a:r>
              <a:rPr lang="cs-CZ" b="1" i="1" dirty="0"/>
              <a:t>- netolerování formalistického postupu obecných soudů ; </a:t>
            </a:r>
            <a:endParaRPr lang="cs-CZ" dirty="0"/>
          </a:p>
          <a:p>
            <a:r>
              <a:rPr lang="cs-CZ" b="1" i="1" dirty="0"/>
              <a:t>- nerespektování vůle účastníků ve smlouvách; </a:t>
            </a:r>
            <a:endParaRPr lang="cs-CZ" dirty="0"/>
          </a:p>
          <a:p>
            <a:r>
              <a:rPr lang="cs-CZ" b="1" i="1" dirty="0"/>
              <a:t>- gramatická a příliš úzká interpretace; </a:t>
            </a:r>
            <a:endParaRPr lang="cs-CZ" dirty="0"/>
          </a:p>
          <a:p>
            <a:r>
              <a:rPr lang="cs-CZ" b="1" i="1" dirty="0"/>
              <a:t>- právní úkon učiněný pouze „pro forma“; </a:t>
            </a:r>
            <a:endParaRPr lang="cs-CZ" dirty="0"/>
          </a:p>
          <a:p>
            <a:r>
              <a:rPr lang="cs-CZ" b="1" i="1" dirty="0"/>
              <a:t>- formalismus jako libovůle, svévole</a:t>
            </a:r>
            <a:r>
              <a:rPr lang="cs-CZ" b="1" i="1" dirty="0" smtClean="0"/>
              <a:t>;</a:t>
            </a:r>
            <a:r>
              <a:rPr lang="cs-CZ" dirty="0"/>
              <a:t> </a:t>
            </a:r>
          </a:p>
        </p:txBody>
      </p:sp>
    </p:spTree>
    <p:extLst>
      <p:ext uri="{BB962C8B-B14F-4D97-AF65-F5344CB8AC3E}">
        <p14:creationId xmlns:p14="http://schemas.microsoft.com/office/powerpoint/2010/main" val="9226000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Příčiny  přepjatého formalismu:</a:t>
            </a:r>
            <a:endParaRPr lang="cs-CZ" dirty="0"/>
          </a:p>
        </p:txBody>
      </p:sp>
      <p:sp>
        <p:nvSpPr>
          <p:cNvPr id="3" name="Zástupný symbol pro obsah 2"/>
          <p:cNvSpPr>
            <a:spLocks noGrp="1"/>
          </p:cNvSpPr>
          <p:nvPr>
            <p:ph sz="quarter" idx="1"/>
          </p:nvPr>
        </p:nvSpPr>
        <p:spPr/>
        <p:txBody>
          <a:bodyPr>
            <a:normAutofit fontScale="85000" lnSpcReduction="10000"/>
          </a:bodyPr>
          <a:lstStyle/>
          <a:p>
            <a:pPr lvl="0" algn="just">
              <a:buNone/>
            </a:pPr>
            <a:r>
              <a:rPr lang="cs-CZ" dirty="0" smtClean="0"/>
              <a:t>Nebezpečí  </a:t>
            </a:r>
            <a:r>
              <a:rPr lang="cs-CZ" dirty="0"/>
              <a:t>přepjatého formalismu  spojuje  dnes řada </a:t>
            </a:r>
            <a:r>
              <a:rPr lang="cs-CZ" dirty="0" smtClean="0"/>
              <a:t>právních </a:t>
            </a:r>
          </a:p>
          <a:p>
            <a:pPr lvl="0" algn="just">
              <a:buNone/>
            </a:pPr>
            <a:r>
              <a:rPr lang="cs-CZ" dirty="0" smtClean="0"/>
              <a:t>teoretiků  </a:t>
            </a:r>
            <a:r>
              <a:rPr lang="cs-CZ" dirty="0"/>
              <a:t>především s aplikaci práva a konkrétně s interpretací. </a:t>
            </a:r>
          </a:p>
          <a:p>
            <a:pPr algn="just">
              <a:buNone/>
            </a:pPr>
            <a:r>
              <a:rPr lang="cs-CZ" dirty="0" smtClean="0"/>
              <a:t>Poznámka: </a:t>
            </a:r>
          </a:p>
          <a:p>
            <a:pPr algn="just"/>
            <a:r>
              <a:rPr lang="cs-CZ" i="1" dirty="0" smtClean="0"/>
              <a:t>Právě </a:t>
            </a:r>
            <a:r>
              <a:rPr lang="cs-CZ" i="1" dirty="0"/>
              <a:t>v interpretaci  spatřoval nebezpečí  formalistického přístupu  H. </a:t>
            </a:r>
            <a:r>
              <a:rPr lang="cs-CZ" i="1" dirty="0" err="1"/>
              <a:t>Kelsen</a:t>
            </a:r>
            <a:r>
              <a:rPr lang="cs-CZ" i="1" dirty="0"/>
              <a:t>, a to tehdy, když  se soudní rozhodnutí  dostává do rozporu se zájmy, které považujeme za zájmy hodny ochrany. Jinými slovy, kdy výklad zákonného textu nebude v souladu s úmyslem zákonodárce. Je nutné zdůraznit, že úmysl zákonodárce je zde jen výrazem  jeho schopnosti pozorovat,  myslet  a formulovat  právo jako právo. </a:t>
            </a:r>
            <a:endParaRPr lang="cs-CZ" i="1" dirty="0" smtClean="0"/>
          </a:p>
          <a:p>
            <a:pPr algn="just"/>
            <a:r>
              <a:rPr lang="cs-CZ" i="1" dirty="0" smtClean="0"/>
              <a:t>Proto </a:t>
            </a:r>
            <a:r>
              <a:rPr lang="cs-CZ" i="1" dirty="0" err="1"/>
              <a:t>Kelsen</a:t>
            </a:r>
            <a:r>
              <a:rPr lang="cs-CZ" i="1" dirty="0"/>
              <a:t> zákonodární činnost nepovažuje za možný zdroj takového </a:t>
            </a:r>
            <a:r>
              <a:rPr lang="cs-CZ" i="1" dirty="0" smtClean="0"/>
              <a:t>přístupu, a nebezpečí spatřuje jen v interpretaci. </a:t>
            </a:r>
            <a:endParaRPr lang="cs-CZ" i="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2400" dirty="0" smtClean="0"/>
              <a:t>Podle českého autora </a:t>
            </a:r>
            <a:r>
              <a:rPr lang="cs-CZ" sz="2400" dirty="0" err="1" smtClean="0"/>
              <a:t>Z</a:t>
            </a:r>
            <a:r>
              <a:rPr lang="cs-CZ" sz="2400" dirty="0" smtClean="0"/>
              <a:t>.</a:t>
            </a:r>
            <a:r>
              <a:rPr lang="cs-CZ" sz="2400" dirty="0" err="1" smtClean="0"/>
              <a:t>Kühna</a:t>
            </a:r>
            <a:r>
              <a:rPr lang="cs-CZ" sz="2400" dirty="0" smtClean="0"/>
              <a:t> můžeme nahlížet na příčiny přepjatého formalismu jakoby „zvnějšku“ a „zevnitř“. </a:t>
            </a:r>
            <a:endParaRPr lang="cs-CZ" sz="2400" dirty="0"/>
          </a:p>
        </p:txBody>
      </p:sp>
      <p:sp>
        <p:nvSpPr>
          <p:cNvPr id="3" name="Zástupný symbol pro obsah 2"/>
          <p:cNvSpPr>
            <a:spLocks noGrp="1"/>
          </p:cNvSpPr>
          <p:nvPr>
            <p:ph sz="quarter" idx="1"/>
          </p:nvPr>
        </p:nvSpPr>
        <p:spPr/>
        <p:txBody>
          <a:bodyPr>
            <a:normAutofit fontScale="62500" lnSpcReduction="20000"/>
          </a:bodyPr>
          <a:lstStyle/>
          <a:p>
            <a:r>
              <a:rPr lang="cs-CZ" dirty="0" smtClean="0"/>
              <a:t>„</a:t>
            </a:r>
            <a:r>
              <a:rPr lang="cs-CZ" dirty="0"/>
              <a:t>Z vnějšku“ může  interpretaci problematizovat: </a:t>
            </a:r>
          </a:p>
          <a:p>
            <a:pPr>
              <a:buNone/>
            </a:pPr>
            <a:r>
              <a:rPr lang="cs-CZ" b="1" dirty="0" smtClean="0"/>
              <a:t>-</a:t>
            </a:r>
            <a:r>
              <a:rPr lang="cs-CZ" b="1" dirty="0"/>
              <a:t> obsahová  formalita,  </a:t>
            </a:r>
            <a:r>
              <a:rPr lang="cs-CZ" dirty="0"/>
              <a:t>kterou nazývá  obsesí  jasnými (konkrétními) normami, kdy se při rozhodování  preferují  jasné normy před normami, jejíchž obsah vyžaduje úvahu;  </a:t>
            </a:r>
          </a:p>
          <a:p>
            <a:pPr>
              <a:buNone/>
            </a:pPr>
            <a:r>
              <a:rPr lang="cs-CZ" b="1" dirty="0" smtClean="0"/>
              <a:t>-institucionální  </a:t>
            </a:r>
            <a:r>
              <a:rPr lang="cs-CZ" b="1" dirty="0"/>
              <a:t>formalita, </a:t>
            </a:r>
            <a:r>
              <a:rPr lang="cs-CZ" dirty="0"/>
              <a:t>jako projev uplatňování zdrojů, které nesplňují znaky </a:t>
            </a:r>
            <a:endParaRPr lang="cs-CZ" dirty="0" smtClean="0"/>
          </a:p>
          <a:p>
            <a:pPr>
              <a:buNone/>
            </a:pPr>
            <a:r>
              <a:rPr lang="cs-CZ" dirty="0" smtClean="0"/>
              <a:t>formálního </a:t>
            </a:r>
            <a:r>
              <a:rPr lang="cs-CZ" dirty="0"/>
              <a:t>pramene práva; </a:t>
            </a:r>
          </a:p>
          <a:p>
            <a:endParaRPr lang="cs-CZ" dirty="0" smtClean="0"/>
          </a:p>
          <a:p>
            <a:pPr>
              <a:buNone/>
            </a:pPr>
            <a:r>
              <a:rPr lang="cs-CZ" dirty="0" smtClean="0"/>
              <a:t>„</a:t>
            </a:r>
            <a:r>
              <a:rPr lang="cs-CZ" dirty="0"/>
              <a:t>Ze vnitř“ pak </a:t>
            </a:r>
            <a:r>
              <a:rPr lang="cs-CZ" b="1" dirty="0"/>
              <a:t>interpretační formalitu </a:t>
            </a:r>
            <a:r>
              <a:rPr lang="cs-CZ" dirty="0"/>
              <a:t> problematizují: </a:t>
            </a:r>
          </a:p>
          <a:p>
            <a:endParaRPr lang="cs-CZ" b="1" i="1" dirty="0" smtClean="0"/>
          </a:p>
          <a:p>
            <a:pPr>
              <a:buNone/>
            </a:pPr>
            <a:r>
              <a:rPr lang="cs-CZ" b="1" i="1" dirty="0" smtClean="0"/>
              <a:t>-</a:t>
            </a:r>
            <a:r>
              <a:rPr lang="cs-CZ" b="1" i="1" u="sng" dirty="0"/>
              <a:t>formalita metodologie výkladu práva,</a:t>
            </a:r>
            <a:r>
              <a:rPr lang="cs-CZ" dirty="0"/>
              <a:t> (kdy se preferuje  jeden metodologický přístup nebo se setrvává jen na </a:t>
            </a:r>
            <a:r>
              <a:rPr lang="cs-CZ" dirty="0" smtClean="0"/>
              <a:t>zaužívané </a:t>
            </a:r>
            <a:r>
              <a:rPr lang="cs-CZ" dirty="0"/>
              <a:t>dichotomie  metod výkladu, atd.);  </a:t>
            </a:r>
          </a:p>
          <a:p>
            <a:pPr>
              <a:buNone/>
            </a:pPr>
            <a:r>
              <a:rPr lang="cs-CZ" b="1" i="1" u="sng" dirty="0"/>
              <a:t>-metodologický purismus,</a:t>
            </a:r>
            <a:r>
              <a:rPr lang="cs-CZ" b="1" i="1" dirty="0"/>
              <a:t> (</a:t>
            </a:r>
            <a:r>
              <a:rPr lang="cs-CZ" dirty="0"/>
              <a:t>snaha o  metodologickou čistotu interpretace právního textu, uplatňují se jen ty metody, které s obsahem textu souvisí); </a:t>
            </a:r>
          </a:p>
          <a:p>
            <a:pPr>
              <a:buNone/>
            </a:pPr>
            <a:r>
              <a:rPr lang="cs-CZ" b="1" i="1" u="sng" dirty="0"/>
              <a:t>- dichotomická povaha právní argumentace</a:t>
            </a:r>
            <a:r>
              <a:rPr lang="cs-CZ" dirty="0"/>
              <a:t>, (kdy se předpokládá, že buď je  pro právní diskurs relevantní vše (judikatura), nebo je to  zcela irelevantní.)           </a:t>
            </a:r>
          </a:p>
          <a:p>
            <a:r>
              <a:rPr lang="cs-CZ" dirty="0"/>
              <a:t>Viz k tomu  KÜHN, 2012,</a:t>
            </a:r>
            <a:r>
              <a:rPr lang="cs-CZ" dirty="0" err="1"/>
              <a:t>op.cit</a:t>
            </a:r>
            <a:r>
              <a:rPr lang="cs-CZ" dirty="0"/>
              <a:t>., s. 211-215.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a:xfrm>
            <a:off x="301752" y="228600"/>
            <a:ext cx="8534400" cy="1040160"/>
          </a:xfrm>
        </p:spPr>
        <p:txBody>
          <a:bodyPr>
            <a:normAutofit fontScale="90000"/>
          </a:bodyPr>
          <a:lstStyle/>
          <a:p>
            <a:pPr marL="54864" eaLnBrk="1" fontAlgn="auto" hangingPunct="1">
              <a:spcAft>
                <a:spcPts val="0"/>
              </a:spcAft>
              <a:defRPr/>
            </a:pPr>
            <a:r>
              <a:rPr lang="cs-CZ" sz="4000" dirty="0" smtClean="0">
                <a:solidFill>
                  <a:schemeClr val="tx2">
                    <a:tint val="100000"/>
                    <a:shade val="90000"/>
                    <a:satMod val="250000"/>
                    <a:alpha val="100000"/>
                  </a:schemeClr>
                </a:solidFill>
              </a:rPr>
              <a:t/>
            </a:r>
            <a:br>
              <a:rPr lang="cs-CZ" sz="4000" dirty="0" smtClean="0">
                <a:solidFill>
                  <a:schemeClr val="tx2">
                    <a:tint val="100000"/>
                    <a:shade val="90000"/>
                    <a:satMod val="250000"/>
                    <a:alpha val="100000"/>
                  </a:schemeClr>
                </a:solidFill>
              </a:rPr>
            </a:br>
            <a:r>
              <a:rPr lang="cs-CZ" sz="4000" dirty="0" smtClean="0">
                <a:solidFill>
                  <a:schemeClr val="tx2">
                    <a:tint val="100000"/>
                    <a:shade val="90000"/>
                    <a:satMod val="250000"/>
                    <a:alpha val="100000"/>
                  </a:schemeClr>
                </a:solidFill>
              </a:rPr>
              <a:t/>
            </a:r>
            <a:br>
              <a:rPr lang="cs-CZ" sz="4000" dirty="0" smtClean="0">
                <a:solidFill>
                  <a:schemeClr val="tx2">
                    <a:tint val="100000"/>
                    <a:shade val="90000"/>
                    <a:satMod val="250000"/>
                    <a:alpha val="100000"/>
                  </a:schemeClr>
                </a:solidFill>
              </a:rPr>
            </a:br>
            <a:r>
              <a:rPr lang="cs-CZ" sz="4000" dirty="0" smtClean="0">
                <a:solidFill>
                  <a:schemeClr val="tx2">
                    <a:tint val="100000"/>
                    <a:shade val="90000"/>
                    <a:satMod val="250000"/>
                    <a:alpha val="100000"/>
                  </a:schemeClr>
                </a:solidFill>
              </a:rPr>
              <a:t>b) Formalismus spojen s otázkou legitimity zákonného práva</a:t>
            </a:r>
          </a:p>
        </p:txBody>
      </p:sp>
      <p:sp>
        <p:nvSpPr>
          <p:cNvPr id="27651" name="Rectangle 3"/>
          <p:cNvSpPr>
            <a:spLocks noGrp="1" noRot="1" noChangeArrowheads="1"/>
          </p:cNvSpPr>
          <p:nvPr>
            <p:ph sz="quarter" idx="1"/>
          </p:nvPr>
        </p:nvSpPr>
        <p:spPr>
          <a:xfrm>
            <a:off x="457200" y="1600200"/>
            <a:ext cx="8229600" cy="4997450"/>
          </a:xfrm>
        </p:spPr>
        <p:txBody>
          <a:bodyPr>
            <a:normAutofit/>
          </a:bodyPr>
          <a:lstStyle/>
          <a:p>
            <a:pPr eaLnBrk="1" hangingPunct="1">
              <a:lnSpc>
                <a:spcPct val="80000"/>
              </a:lnSpc>
              <a:buFont typeface="Arial" charset="0"/>
              <a:buNone/>
            </a:pPr>
            <a:r>
              <a:rPr lang="cs-CZ" altLang="cs-CZ" sz="2400" dirty="0" smtClean="0"/>
              <a:t>Uvedené případy formalismu byly případy v judiciální </a:t>
            </a:r>
          </a:p>
          <a:p>
            <a:pPr eaLnBrk="1" hangingPunct="1">
              <a:lnSpc>
                <a:spcPct val="80000"/>
              </a:lnSpc>
              <a:buFont typeface="Arial" charset="0"/>
              <a:buNone/>
            </a:pPr>
            <a:r>
              <a:rPr lang="cs-CZ" altLang="cs-CZ" sz="2400" dirty="0" smtClean="0"/>
              <a:t>praxi.   Tyto případy se dají korigovat procesními </a:t>
            </a:r>
          </a:p>
          <a:p>
            <a:pPr eaLnBrk="1" hangingPunct="1">
              <a:lnSpc>
                <a:spcPct val="80000"/>
              </a:lnSpc>
              <a:buFont typeface="Arial" charset="0"/>
              <a:buNone/>
            </a:pPr>
            <a:r>
              <a:rPr lang="cs-CZ" altLang="cs-CZ" sz="2400" dirty="0" smtClean="0"/>
              <a:t>procedurami;</a:t>
            </a:r>
          </a:p>
          <a:p>
            <a:pPr eaLnBrk="1" hangingPunct="1">
              <a:lnSpc>
                <a:spcPct val="80000"/>
              </a:lnSpc>
              <a:buFont typeface="Wingdings" pitchFamily="2" charset="2"/>
              <a:buNone/>
            </a:pPr>
            <a:r>
              <a:rPr lang="cs-CZ" altLang="cs-CZ" sz="2000" b="1" dirty="0" smtClean="0"/>
              <a:t>Za jinou podobu  formalismu je považována situace, kdy  </a:t>
            </a:r>
            <a:endParaRPr lang="cs-CZ" altLang="cs-CZ" sz="2000" b="1" dirty="0" smtClean="0"/>
          </a:p>
          <a:p>
            <a:pPr eaLnBrk="1" hangingPunct="1">
              <a:lnSpc>
                <a:spcPct val="80000"/>
              </a:lnSpc>
              <a:buFont typeface="Wingdings" pitchFamily="2" charset="2"/>
              <a:buNone/>
            </a:pPr>
            <a:r>
              <a:rPr lang="cs-CZ" altLang="cs-CZ" sz="2000" b="1" dirty="0" smtClean="0"/>
              <a:t>obsah </a:t>
            </a:r>
            <a:r>
              <a:rPr lang="cs-CZ" altLang="cs-CZ" sz="2000" b="1" dirty="0" smtClean="0"/>
              <a:t>zákona   se dostává do konfliktu s principy </a:t>
            </a:r>
            <a:endParaRPr lang="cs-CZ" altLang="cs-CZ" sz="2000" b="1" dirty="0" smtClean="0"/>
          </a:p>
          <a:p>
            <a:pPr eaLnBrk="1" hangingPunct="1">
              <a:lnSpc>
                <a:spcPct val="80000"/>
              </a:lnSpc>
              <a:buFont typeface="Wingdings" pitchFamily="2" charset="2"/>
              <a:buNone/>
            </a:pPr>
            <a:r>
              <a:rPr lang="cs-CZ" altLang="cs-CZ" sz="2000" b="1" dirty="0" smtClean="0"/>
              <a:t>spravedlnosti  </a:t>
            </a:r>
            <a:r>
              <a:rPr lang="cs-CZ" altLang="cs-CZ" sz="2000" b="1" dirty="0" smtClean="0"/>
              <a:t>či morálními nebo lidsko-právními </a:t>
            </a:r>
            <a:endParaRPr lang="cs-CZ" altLang="cs-CZ" sz="2000" b="1" dirty="0" smtClean="0"/>
          </a:p>
          <a:p>
            <a:pPr eaLnBrk="1" hangingPunct="1">
              <a:lnSpc>
                <a:spcPct val="80000"/>
              </a:lnSpc>
              <a:buFont typeface="Wingdings" pitchFamily="2" charset="2"/>
              <a:buNone/>
            </a:pPr>
            <a:r>
              <a:rPr lang="cs-CZ" altLang="cs-CZ" sz="2000" b="1" dirty="0" smtClean="0"/>
              <a:t>hodnotami</a:t>
            </a:r>
            <a:r>
              <a:rPr lang="cs-CZ" altLang="cs-CZ" sz="2000" b="1" dirty="0" smtClean="0"/>
              <a:t>, </a:t>
            </a:r>
          </a:p>
          <a:p>
            <a:pPr marL="0" indent="0" eaLnBrk="1" hangingPunct="1">
              <a:lnSpc>
                <a:spcPct val="80000"/>
              </a:lnSpc>
              <a:buNone/>
            </a:pPr>
            <a:r>
              <a:rPr lang="cs-CZ" altLang="cs-CZ" sz="2400" b="1" dirty="0" smtClean="0"/>
              <a:t>- tento problém je v právní filosofii </a:t>
            </a:r>
            <a:r>
              <a:rPr lang="cs-CZ" altLang="cs-CZ" sz="2400" b="1" u="sng" dirty="0" smtClean="0"/>
              <a:t>nepřesně </a:t>
            </a:r>
            <a:r>
              <a:rPr lang="cs-CZ" altLang="cs-CZ" sz="2400" b="1" dirty="0" smtClean="0"/>
              <a:t>označován za konflikt pozitivního a přirozeného práva; (jako vítěz z tohoto konfliktu vychází obvykle přirozené právo ).</a:t>
            </a:r>
          </a:p>
          <a:p>
            <a:pPr marL="0" indent="0" eaLnBrk="1" hangingPunct="1">
              <a:lnSpc>
                <a:spcPct val="80000"/>
              </a:lnSpc>
              <a:buNone/>
            </a:pPr>
            <a:r>
              <a:rPr lang="cs-CZ" altLang="cs-CZ" sz="2400" b="1" dirty="0" smtClean="0"/>
              <a:t>(Slovo </a:t>
            </a:r>
            <a:r>
              <a:rPr lang="cs-CZ" altLang="cs-CZ" sz="2400" b="1" dirty="0" smtClean="0"/>
              <a:t>nepřesně jsme použili proto, že toto označení, resp. </a:t>
            </a:r>
            <a:r>
              <a:rPr lang="cs-CZ" altLang="cs-CZ" sz="2400" b="1" dirty="0" smtClean="0"/>
              <a:t>tento výklad </a:t>
            </a:r>
            <a:r>
              <a:rPr lang="cs-CZ" altLang="cs-CZ" sz="2400" b="1" dirty="0" smtClean="0"/>
              <a:t>tohoto </a:t>
            </a:r>
            <a:r>
              <a:rPr lang="cs-CZ" altLang="cs-CZ" sz="2400" b="1" dirty="0" smtClean="0"/>
              <a:t>problému vede k záměně (</a:t>
            </a:r>
            <a:r>
              <a:rPr lang="cs-CZ" altLang="cs-CZ" sz="2400" b="1" dirty="0" smtClean="0"/>
              <a:t>ať už z jakýchkoli důvodů) </a:t>
            </a:r>
            <a:r>
              <a:rPr lang="cs-CZ" altLang="cs-CZ" sz="2400" b="1" dirty="0" smtClean="0"/>
              <a:t>právního pozitivismu </a:t>
            </a:r>
            <a:r>
              <a:rPr lang="cs-CZ" altLang="cs-CZ" sz="2400" b="1" dirty="0" smtClean="0"/>
              <a:t>za právní formalismus</a:t>
            </a:r>
            <a:r>
              <a:rPr lang="cs-CZ" altLang="cs-CZ" sz="2400" b="1" dirty="0" smtClean="0"/>
              <a:t>.)</a:t>
            </a:r>
            <a:endParaRPr lang="cs-CZ" altLang="cs-CZ" sz="2400"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Forma a obsah </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dirty="0" smtClean="0"/>
              <a:t>Dvě základní filozofické kategorie, které označuji dvě stránky každé skutečnosti (věci, jevu… ): </a:t>
            </a:r>
          </a:p>
          <a:p>
            <a:r>
              <a:rPr lang="cs-CZ" dirty="0" smtClean="0"/>
              <a:t> </a:t>
            </a:r>
            <a:r>
              <a:rPr lang="cs-CZ" b="1" dirty="0" smtClean="0">
                <a:solidFill>
                  <a:srgbClr val="FF0000"/>
                </a:solidFill>
              </a:rPr>
              <a:t>obsah</a:t>
            </a:r>
            <a:r>
              <a:rPr lang="cs-CZ" dirty="0" smtClean="0"/>
              <a:t> jako souhrn částí, vlastností,  prvků, vztahů </a:t>
            </a:r>
            <a:r>
              <a:rPr lang="cs-CZ" dirty="0" err="1" smtClean="0"/>
              <a:t>atd</a:t>
            </a:r>
            <a:r>
              <a:rPr lang="cs-CZ" dirty="0" smtClean="0"/>
              <a:t>… </a:t>
            </a:r>
          </a:p>
          <a:p>
            <a:r>
              <a:rPr lang="cs-CZ" b="1" dirty="0" smtClean="0">
                <a:solidFill>
                  <a:srgbClr val="FF0000"/>
                </a:solidFill>
              </a:rPr>
              <a:t>forma</a:t>
            </a:r>
            <a:r>
              <a:rPr lang="cs-CZ" dirty="0" smtClean="0"/>
              <a:t> je způsob existence obsahu</a:t>
            </a:r>
          </a:p>
          <a:p>
            <a:endParaRPr lang="cs-CZ" dirty="0" smtClean="0"/>
          </a:p>
          <a:p>
            <a:r>
              <a:rPr lang="cs-CZ" dirty="0" smtClean="0"/>
              <a:t>Platí, že </a:t>
            </a:r>
            <a:r>
              <a:rPr lang="cs-CZ" dirty="0"/>
              <a:t> </a:t>
            </a:r>
            <a:r>
              <a:rPr lang="cs-CZ" dirty="0" smtClean="0"/>
              <a:t>neexistuje obsah bez formy a forma bez obsahu… obsah je vždy formovaný a  forma by měla vždy odpovídat nějakému obsahu…</a:t>
            </a:r>
          </a:p>
          <a:p>
            <a:r>
              <a:rPr lang="cs-CZ" dirty="0" smtClean="0"/>
              <a:t>Nelze přeceňovat a absolutizovat  ani jednu stránku skutečnosti- ani obsah a ani jen formu… </a:t>
            </a:r>
          </a:p>
          <a:p>
            <a:pPr marL="0" indent="0">
              <a:buNone/>
            </a:pPr>
            <a:r>
              <a:rPr lang="cs-CZ" dirty="0" smtClean="0"/>
              <a:t> </a:t>
            </a:r>
          </a:p>
          <a:p>
            <a:endParaRPr lang="cs-CZ" dirty="0"/>
          </a:p>
        </p:txBody>
      </p:sp>
    </p:spTree>
    <p:extLst>
      <p:ext uri="{BB962C8B-B14F-4D97-AF65-F5344CB8AC3E}">
        <p14:creationId xmlns:p14="http://schemas.microsoft.com/office/powerpoint/2010/main" val="6574605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https://upload.wikimedia.org/wikipedia/commons/2/28/RadbruchGustav.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1028" name="AutoShape 4" descr="https://upload.wikimedia.org/wikipedia/commons/2/28/RadbruchGustav.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1030" name="AutoShape 6" descr="https://upload.wikimedia.org/wikipedia/commons/2/28/RadbruchGustav.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1032" name="AutoShape 8" descr="https://upload.wikimedia.org/wikipedia/commons/2/28/RadbruchGustav.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1034" name="AutoShape 10" descr="https://upload.wikimedia.org/wikipedia/commons/2/28/RadbruchGustav.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1035" name="Picture 11"/>
          <p:cNvPicPr>
            <a:picLocks noChangeAspect="1" noChangeArrowheads="1"/>
          </p:cNvPicPr>
          <p:nvPr/>
        </p:nvPicPr>
        <p:blipFill>
          <a:blip r:embed="rId2" cstate="print"/>
          <a:srcRect/>
          <a:stretch>
            <a:fillRect/>
          </a:stretch>
        </p:blipFill>
        <p:spPr bwMode="auto">
          <a:xfrm>
            <a:off x="144463" y="144463"/>
            <a:ext cx="5429250" cy="6677025"/>
          </a:xfrm>
          <a:prstGeom prst="rect">
            <a:avLst/>
          </a:prstGeom>
          <a:noFill/>
          <a:ln w="9525">
            <a:noFill/>
            <a:miter lim="800000"/>
            <a:headEnd/>
            <a:tailEnd/>
          </a:ln>
          <a:effectLst/>
        </p:spPr>
      </p:pic>
    </p:spTree>
    <p:extLst>
      <p:ext uri="{BB962C8B-B14F-4D97-AF65-F5344CB8AC3E}">
        <p14:creationId xmlns:p14="http://schemas.microsoft.com/office/powerpoint/2010/main" val="17623270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p:txBody>
          <a:bodyPr>
            <a:normAutofit fontScale="90000"/>
          </a:bodyPr>
          <a:lstStyle/>
          <a:p>
            <a:pPr marL="54864" eaLnBrk="1" fontAlgn="auto" hangingPunct="1">
              <a:spcAft>
                <a:spcPts val="0"/>
              </a:spcAft>
              <a:defRPr/>
            </a:pPr>
            <a:r>
              <a:rPr lang="cs-CZ" sz="3200" i="1" smtClean="0">
                <a:solidFill>
                  <a:schemeClr val="tx2">
                    <a:tint val="100000"/>
                    <a:shade val="90000"/>
                    <a:satMod val="250000"/>
                    <a:alpha val="100000"/>
                  </a:schemeClr>
                </a:solidFill>
              </a:rPr>
              <a:t>Radbruchovo  řešení konfliktu přirozeného a pozitivního práva:</a:t>
            </a:r>
          </a:p>
        </p:txBody>
      </p:sp>
      <p:sp>
        <p:nvSpPr>
          <p:cNvPr id="28675" name="Rectangle 3"/>
          <p:cNvSpPr>
            <a:spLocks noGrp="1" noRot="1" noChangeArrowheads="1"/>
          </p:cNvSpPr>
          <p:nvPr>
            <p:ph sz="quarter" idx="1"/>
          </p:nvPr>
        </p:nvSpPr>
        <p:spPr>
          <a:xfrm>
            <a:off x="179512" y="1600200"/>
            <a:ext cx="8784976" cy="5068888"/>
          </a:xfrm>
        </p:spPr>
        <p:txBody>
          <a:bodyPr/>
          <a:lstStyle/>
          <a:p>
            <a:pPr eaLnBrk="1" hangingPunct="1">
              <a:buFont typeface="Wingdings" pitchFamily="2" charset="2"/>
              <a:buNone/>
            </a:pPr>
            <a:r>
              <a:rPr lang="cs-CZ" altLang="cs-CZ" b="1" dirty="0" smtClean="0"/>
              <a:t>           Gustav </a:t>
            </a:r>
            <a:r>
              <a:rPr lang="cs-CZ" altLang="cs-CZ" b="1" dirty="0" err="1" smtClean="0"/>
              <a:t>Radbruch</a:t>
            </a:r>
            <a:r>
              <a:rPr lang="cs-CZ" altLang="cs-CZ" b="1" dirty="0" smtClean="0"/>
              <a:t> (1878-1949)</a:t>
            </a:r>
          </a:p>
          <a:p>
            <a:pPr eaLnBrk="1" hangingPunct="1">
              <a:buFont typeface="Wingdings" pitchFamily="2" charset="2"/>
              <a:buNone/>
            </a:pPr>
            <a:r>
              <a:rPr lang="cs-CZ" altLang="cs-CZ" dirty="0" smtClean="0"/>
              <a:t>   německý právní filosof a teoretik trestního práva</a:t>
            </a:r>
          </a:p>
          <a:p>
            <a:pPr eaLnBrk="1" hangingPunct="1">
              <a:buFontTx/>
              <a:buChar char="-"/>
            </a:pPr>
            <a:r>
              <a:rPr lang="cs-CZ" altLang="cs-CZ" sz="2800" dirty="0" err="1" smtClean="0"/>
              <a:t>Radbruch</a:t>
            </a:r>
            <a:r>
              <a:rPr lang="cs-CZ" altLang="cs-CZ" sz="2800" dirty="0" smtClean="0"/>
              <a:t> byl stoupencem právního positivismu, nicméně právo je podle něj kulturní jev a má hodnotu, smyslem práva je sloužit spravedlnosti  </a:t>
            </a:r>
          </a:p>
          <a:p>
            <a:pPr eaLnBrk="1" hangingPunct="1">
              <a:buFontTx/>
              <a:buChar char="-"/>
            </a:pPr>
            <a:r>
              <a:rPr lang="cs-CZ" altLang="cs-CZ" sz="2800" dirty="0" smtClean="0"/>
              <a:t>mluví o ideji spravedlnosti a vymezuje ji jako jednotu tří částí: </a:t>
            </a:r>
            <a:r>
              <a:rPr lang="cs-CZ" altLang="cs-CZ" sz="2800" b="1" dirty="0" smtClean="0"/>
              <a:t>formální spravedlnosti, účelnosti a právní jistoty</a:t>
            </a:r>
          </a:p>
          <a:p>
            <a:pPr eaLnBrk="1" hangingPunct="1">
              <a:buFont typeface="Wingdings" pitchFamily="2" charset="2"/>
              <a:buNone/>
            </a:pPr>
            <a:r>
              <a:rPr lang="cs-CZ" altLang="cs-CZ" sz="2800" dirty="0" smtClean="0"/>
              <a:t>- 	po válce kritika právního positivismu - renesance přirozeného práva</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p:txBody>
          <a:bodyPr>
            <a:normAutofit fontScale="90000"/>
          </a:bodyPr>
          <a:lstStyle/>
          <a:p>
            <a:pPr marL="54864" eaLnBrk="1" fontAlgn="auto" hangingPunct="1">
              <a:spcAft>
                <a:spcPts val="0"/>
              </a:spcAft>
              <a:defRPr/>
            </a:pPr>
            <a:r>
              <a:rPr lang="cs-CZ" sz="2000" smtClean="0">
                <a:solidFill>
                  <a:schemeClr val="tx2">
                    <a:tint val="100000"/>
                    <a:shade val="90000"/>
                    <a:satMod val="250000"/>
                    <a:alpha val="100000"/>
                  </a:schemeClr>
                </a:solidFill>
              </a:rPr>
              <a:t>Radbruch si klade otázku: „</a:t>
            </a:r>
            <a:r>
              <a:rPr lang="cs-CZ" sz="2000" i="1" smtClean="0">
                <a:solidFill>
                  <a:schemeClr val="tx2">
                    <a:tint val="100000"/>
                    <a:shade val="90000"/>
                    <a:satMod val="250000"/>
                    <a:alpha val="100000"/>
                  </a:schemeClr>
                </a:solidFill>
              </a:rPr>
              <a:t>zda  autoritativně stanovené právo  také platí, jde o platný zákon i když jeho uplatnění vede k nespravedlivým důsledkům a je v rozporu se svým účelem?</a:t>
            </a:r>
          </a:p>
        </p:txBody>
      </p:sp>
      <p:sp>
        <p:nvSpPr>
          <p:cNvPr id="29699" name="Rectangle 3"/>
          <p:cNvSpPr>
            <a:spLocks noGrp="1" noRot="1" noChangeArrowheads="1"/>
          </p:cNvSpPr>
          <p:nvPr>
            <p:ph sz="quarter" idx="1"/>
          </p:nvPr>
        </p:nvSpPr>
        <p:spPr>
          <a:xfrm>
            <a:off x="323528" y="1600200"/>
            <a:ext cx="8568952" cy="4525963"/>
          </a:xfrm>
        </p:spPr>
        <p:txBody>
          <a:bodyPr/>
          <a:lstStyle/>
          <a:p>
            <a:pPr eaLnBrk="1" hangingPunct="1">
              <a:buFont typeface="Wingdings" pitchFamily="2" charset="2"/>
              <a:buNone/>
            </a:pPr>
            <a:r>
              <a:rPr lang="cs-CZ" altLang="cs-CZ" sz="2000" dirty="0" smtClean="0"/>
              <a:t>    </a:t>
            </a:r>
            <a:r>
              <a:rPr lang="cs-CZ" altLang="cs-CZ" sz="2000" dirty="0" err="1" smtClean="0"/>
              <a:t>Radbruchova</a:t>
            </a:r>
            <a:r>
              <a:rPr lang="cs-CZ" altLang="cs-CZ" sz="2000" dirty="0" smtClean="0"/>
              <a:t> formule: </a:t>
            </a:r>
          </a:p>
          <a:p>
            <a:pPr eaLnBrk="1" hangingPunct="1">
              <a:buFont typeface="Wingdings" pitchFamily="2" charset="2"/>
              <a:buNone/>
            </a:pPr>
            <a:r>
              <a:rPr lang="cs-CZ" altLang="cs-CZ" sz="2800" dirty="0" smtClean="0"/>
              <a:t>	„Konflikt mezi spravedlností a právní jistotou  lze </a:t>
            </a:r>
          </a:p>
          <a:p>
            <a:pPr eaLnBrk="1" hangingPunct="1">
              <a:buFont typeface="Wingdings" pitchFamily="2" charset="2"/>
              <a:buNone/>
            </a:pPr>
            <a:r>
              <a:rPr lang="cs-CZ" altLang="cs-CZ" sz="2800" dirty="0" smtClean="0"/>
              <a:t>	řešit jen tak, že pozitivní právo, zajišťované </a:t>
            </a:r>
          </a:p>
          <a:p>
            <a:pPr eaLnBrk="1" hangingPunct="1">
              <a:buFont typeface="Wingdings" pitchFamily="2" charset="2"/>
              <a:buNone/>
            </a:pPr>
            <a:r>
              <a:rPr lang="cs-CZ" altLang="cs-CZ" sz="2800" dirty="0" smtClean="0"/>
              <a:t>	předpisy a mocí, má přednost i tehdy, pokud je </a:t>
            </a:r>
          </a:p>
          <a:p>
            <a:pPr eaLnBrk="1" hangingPunct="1">
              <a:buFont typeface="Wingdings" pitchFamily="2" charset="2"/>
              <a:buNone/>
            </a:pPr>
            <a:r>
              <a:rPr lang="cs-CZ" altLang="cs-CZ" sz="2800" dirty="0" smtClean="0"/>
              <a:t>	obsahově nespravedlivé a neúčelné, vyjma toho, </a:t>
            </a:r>
          </a:p>
          <a:p>
            <a:pPr eaLnBrk="1" hangingPunct="1">
              <a:buFont typeface="Wingdings" pitchFamily="2" charset="2"/>
              <a:buNone/>
            </a:pPr>
            <a:r>
              <a:rPr lang="cs-CZ" altLang="cs-CZ" sz="2800" dirty="0" smtClean="0"/>
              <a:t>	jestliže rozpor mezi  pozitivním zákonem a </a:t>
            </a:r>
          </a:p>
          <a:p>
            <a:pPr eaLnBrk="1" hangingPunct="1">
              <a:buFont typeface="Wingdings" pitchFamily="2" charset="2"/>
              <a:buNone/>
            </a:pPr>
            <a:r>
              <a:rPr lang="cs-CZ" altLang="cs-CZ" sz="2800" dirty="0" smtClean="0"/>
              <a:t>	spravedlností dosáhne tak nesnesitelné míry, že </a:t>
            </a:r>
          </a:p>
          <a:p>
            <a:pPr eaLnBrk="1" hangingPunct="1">
              <a:buFont typeface="Wingdings" pitchFamily="2" charset="2"/>
              <a:buNone/>
            </a:pPr>
            <a:r>
              <a:rPr lang="cs-CZ" altLang="cs-CZ" sz="2800" dirty="0" smtClean="0"/>
              <a:t>	zákon musí jako – </a:t>
            </a:r>
            <a:r>
              <a:rPr lang="cs-CZ" altLang="cs-CZ" sz="2800" u="sng" dirty="0" smtClean="0"/>
              <a:t>nenáležité právo</a:t>
            </a:r>
            <a:r>
              <a:rPr lang="cs-CZ" altLang="cs-CZ" sz="2800" dirty="0" smtClean="0"/>
              <a:t> – spravedlnosti ustoupit.“</a:t>
            </a:r>
          </a:p>
          <a:p>
            <a:pPr eaLnBrk="1" hangingPunct="1">
              <a:buFont typeface="Wingdings" pitchFamily="2" charset="2"/>
              <a:buNone/>
            </a:pPr>
            <a:endParaRPr lang="cs-CZ" altLang="cs-CZ" sz="28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p:txBody>
          <a:bodyPr>
            <a:normAutofit/>
          </a:bodyPr>
          <a:lstStyle/>
          <a:p>
            <a:pPr marL="54864" eaLnBrk="1" fontAlgn="auto" hangingPunct="1">
              <a:spcAft>
                <a:spcPts val="0"/>
              </a:spcAft>
              <a:defRPr/>
            </a:pPr>
            <a:r>
              <a:rPr lang="cs-CZ" dirty="0" smtClean="0">
                <a:solidFill>
                  <a:schemeClr val="tx2">
                    <a:tint val="100000"/>
                    <a:shade val="90000"/>
                    <a:satMod val="250000"/>
                    <a:alpha val="100000"/>
                  </a:schemeClr>
                </a:solidFill>
              </a:rPr>
              <a:t>Struktura </a:t>
            </a:r>
            <a:r>
              <a:rPr lang="cs-CZ" dirty="0" err="1" smtClean="0">
                <a:solidFill>
                  <a:schemeClr val="tx2">
                    <a:tint val="100000"/>
                    <a:shade val="90000"/>
                    <a:satMod val="250000"/>
                    <a:alpha val="100000"/>
                  </a:schemeClr>
                </a:solidFill>
              </a:rPr>
              <a:t>Radbruchovy</a:t>
            </a:r>
            <a:r>
              <a:rPr lang="cs-CZ" dirty="0" smtClean="0">
                <a:solidFill>
                  <a:schemeClr val="tx2">
                    <a:tint val="100000"/>
                    <a:shade val="90000"/>
                    <a:satMod val="250000"/>
                    <a:alpha val="100000"/>
                  </a:schemeClr>
                </a:solidFill>
              </a:rPr>
              <a:t> formule</a:t>
            </a:r>
            <a:endParaRPr lang="cs-CZ" dirty="0" smtClean="0">
              <a:solidFill>
                <a:schemeClr val="tx2">
                  <a:tint val="100000"/>
                  <a:shade val="90000"/>
                  <a:satMod val="250000"/>
                  <a:alpha val="100000"/>
                </a:schemeClr>
              </a:solidFill>
            </a:endParaRPr>
          </a:p>
        </p:txBody>
      </p:sp>
      <p:sp>
        <p:nvSpPr>
          <p:cNvPr id="30723" name="Rectangle 3"/>
          <p:cNvSpPr>
            <a:spLocks noGrp="1" noRot="1" noChangeArrowheads="1"/>
          </p:cNvSpPr>
          <p:nvPr>
            <p:ph sz="quarter" idx="1"/>
          </p:nvPr>
        </p:nvSpPr>
        <p:spPr/>
        <p:txBody>
          <a:bodyPr>
            <a:normAutofit/>
          </a:bodyPr>
          <a:lstStyle/>
          <a:p>
            <a:pPr marL="609600" indent="-609600" eaLnBrk="1" hangingPunct="1">
              <a:lnSpc>
                <a:spcPct val="80000"/>
              </a:lnSpc>
              <a:buFont typeface="Wingdings" pitchFamily="2" charset="2"/>
              <a:buNone/>
            </a:pPr>
            <a:r>
              <a:rPr lang="cs-CZ" altLang="cs-CZ" sz="1800" b="1" dirty="0" smtClean="0"/>
              <a:t>První část: </a:t>
            </a:r>
          </a:p>
          <a:p>
            <a:pPr marL="609600" indent="-609600" eaLnBrk="1" hangingPunct="1">
              <a:lnSpc>
                <a:spcPct val="80000"/>
              </a:lnSpc>
              <a:buFont typeface="Wingdings" pitchFamily="2" charset="2"/>
              <a:buNone/>
            </a:pPr>
            <a:r>
              <a:rPr lang="cs-CZ" altLang="cs-CZ" sz="1800" dirty="0" smtClean="0"/>
              <a:t>Zákon (pozitivní právo)  </a:t>
            </a:r>
            <a:r>
              <a:rPr lang="cs-CZ" altLang="cs-CZ" sz="1800" dirty="0" smtClean="0"/>
              <a:t>je platný  a je nutné jej akceptovat i když  je  obsahově</a:t>
            </a:r>
          </a:p>
          <a:p>
            <a:pPr marL="609600" indent="-609600" eaLnBrk="1" hangingPunct="1">
              <a:lnSpc>
                <a:spcPct val="80000"/>
              </a:lnSpc>
              <a:buFont typeface="Wingdings" pitchFamily="2" charset="2"/>
              <a:buNone/>
            </a:pPr>
            <a:r>
              <a:rPr lang="cs-CZ" altLang="cs-CZ" sz="1800" dirty="0" smtClean="0"/>
              <a:t>nespravedlivý nebo neúčelný </a:t>
            </a:r>
            <a:r>
              <a:rPr lang="cs-CZ" altLang="cs-CZ" sz="1800" dirty="0" smtClean="0"/>
              <a:t>–  tzn. uplatnění pozitivistické zásady- právní jistoty; ve jménu právní jistoty je i nespravedlivý zákon zákonem… </a:t>
            </a:r>
          </a:p>
          <a:p>
            <a:pPr marL="609600" indent="-609600" eaLnBrk="1" hangingPunct="1">
              <a:lnSpc>
                <a:spcPct val="80000"/>
              </a:lnSpc>
              <a:buFont typeface="Wingdings" pitchFamily="2" charset="2"/>
              <a:buNone/>
            </a:pPr>
            <a:endParaRPr lang="cs-CZ" altLang="cs-CZ" sz="1800" dirty="0"/>
          </a:p>
          <a:p>
            <a:pPr marL="609600" indent="-609600" eaLnBrk="1" hangingPunct="1">
              <a:lnSpc>
                <a:spcPct val="80000"/>
              </a:lnSpc>
              <a:buFont typeface="Wingdings" pitchFamily="2" charset="2"/>
              <a:buNone/>
            </a:pPr>
            <a:r>
              <a:rPr lang="cs-CZ" altLang="cs-CZ" sz="1800" b="1" u="sng" dirty="0" smtClean="0"/>
              <a:t>Druhá část </a:t>
            </a:r>
          </a:p>
          <a:p>
            <a:pPr marL="609600" indent="-609600" eaLnBrk="1" hangingPunct="1">
              <a:lnSpc>
                <a:spcPct val="80000"/>
              </a:lnSpc>
              <a:buFont typeface="Wingdings" pitchFamily="2" charset="2"/>
              <a:buNone/>
            </a:pPr>
            <a:endParaRPr lang="cs-CZ" altLang="cs-CZ" sz="1800" b="1" u="sng" dirty="0"/>
          </a:p>
          <a:p>
            <a:pPr marL="609600" indent="-609600" eaLnBrk="1" hangingPunct="1">
              <a:lnSpc>
                <a:spcPct val="80000"/>
              </a:lnSpc>
              <a:buFont typeface="Wingdings" pitchFamily="2" charset="2"/>
              <a:buNone/>
            </a:pPr>
            <a:r>
              <a:rPr lang="cs-CZ" altLang="cs-CZ" sz="1800" dirty="0" smtClean="0"/>
              <a:t>pokud </a:t>
            </a:r>
            <a:r>
              <a:rPr lang="cs-CZ" altLang="cs-CZ" sz="1800" dirty="0" smtClean="0"/>
              <a:t>však </a:t>
            </a:r>
            <a:r>
              <a:rPr lang="cs-CZ" altLang="cs-CZ" sz="1800" dirty="0" smtClean="0"/>
              <a:t> rozpor mezi legalitou a spravedlností  dosáhl </a:t>
            </a:r>
            <a:r>
              <a:rPr lang="cs-CZ" altLang="cs-CZ" sz="1800" b="1" dirty="0" smtClean="0"/>
              <a:t>„</a:t>
            </a:r>
            <a:r>
              <a:rPr lang="cs-CZ" altLang="cs-CZ" sz="1800" b="1" dirty="0" smtClean="0"/>
              <a:t>nesnesitelné </a:t>
            </a:r>
            <a:r>
              <a:rPr lang="cs-CZ" altLang="cs-CZ" sz="1800" b="1" dirty="0" smtClean="0"/>
              <a:t>míry  </a:t>
            </a:r>
            <a:endParaRPr lang="cs-CZ" altLang="cs-CZ" sz="1800" b="1" dirty="0" smtClean="0"/>
          </a:p>
          <a:p>
            <a:pPr marL="609600" indent="-609600" eaLnBrk="1" hangingPunct="1">
              <a:lnSpc>
                <a:spcPct val="80000"/>
              </a:lnSpc>
              <a:buNone/>
            </a:pPr>
            <a:r>
              <a:rPr lang="cs-CZ" altLang="cs-CZ" sz="1800" b="1" dirty="0" smtClean="0"/>
              <a:t>nespravedlnosti“ – </a:t>
            </a:r>
            <a:r>
              <a:rPr lang="cs-CZ" altLang="cs-CZ" sz="1800" b="1" dirty="0" smtClean="0"/>
              <a:t>je to projev toho, že takové právo je </a:t>
            </a:r>
            <a:r>
              <a:rPr lang="cs-CZ" altLang="cs-CZ" sz="1800" dirty="0" smtClean="0"/>
              <a:t>„</a:t>
            </a:r>
            <a:r>
              <a:rPr lang="cs-CZ" altLang="cs-CZ" sz="1800" dirty="0" smtClean="0"/>
              <a:t>nenáležitým </a:t>
            </a:r>
            <a:endParaRPr lang="cs-CZ" altLang="cs-CZ" sz="1800" dirty="0" smtClean="0"/>
          </a:p>
          <a:p>
            <a:pPr marL="609600" indent="-609600" eaLnBrk="1" hangingPunct="1">
              <a:lnSpc>
                <a:spcPct val="80000"/>
              </a:lnSpc>
              <a:buNone/>
            </a:pPr>
            <a:r>
              <a:rPr lang="cs-CZ" altLang="cs-CZ" sz="1800" dirty="0" smtClean="0"/>
              <a:t>právem“-  tzn. ani právem nebylo, protože jeho účelem nebyla ani jen dosažení formální spravedlnosti, formální rovnosti , z tohoto důvodu se nejedná jen o nesprávné právo, ale vůbec nelze mluvit o jeho právním charakteru…   a proto řešení vidí v tom, že  na jeho místo musí nastoupit spravedlnost</a:t>
            </a:r>
            <a:r>
              <a:rPr lang="cs-CZ" altLang="cs-CZ" sz="1800" dirty="0" smtClean="0"/>
              <a:t>; </a:t>
            </a:r>
          </a:p>
          <a:p>
            <a:pPr marL="609600" indent="-609600" eaLnBrk="1" hangingPunct="1">
              <a:lnSpc>
                <a:spcPct val="80000"/>
              </a:lnSpc>
              <a:buFontTx/>
              <a:buNone/>
            </a:pPr>
            <a:endParaRPr lang="cs-CZ" altLang="cs-CZ" sz="1800" dirty="0" smtClean="0"/>
          </a:p>
          <a:p>
            <a:pPr marL="609600" indent="-609600" eaLnBrk="1" hangingPunct="1">
              <a:lnSpc>
                <a:spcPct val="80000"/>
              </a:lnSpc>
              <a:buFont typeface="Wingdings" pitchFamily="2" charset="2"/>
              <a:buNone/>
            </a:pPr>
            <a:r>
              <a:rPr lang="cs-CZ" altLang="cs-CZ" sz="1800" b="1" dirty="0" err="1" smtClean="0"/>
              <a:t>Radbruch</a:t>
            </a:r>
            <a:r>
              <a:rPr lang="cs-CZ" altLang="cs-CZ" sz="1800" b="1" dirty="0" smtClean="0"/>
              <a:t> v dovětku ke své formule doslova říká: </a:t>
            </a:r>
            <a:r>
              <a:rPr lang="cs-CZ" altLang="cs-CZ" sz="1800" b="1" i="1" dirty="0" smtClean="0"/>
              <a:t>„Posuzováno tímto kritériem, celé části nacionálněsocialistického práva nedospěly nikdy k hodnotě platného práva.“</a:t>
            </a:r>
            <a:endParaRPr lang="cs-CZ" altLang="cs-CZ" sz="1800" b="1" i="1" dirty="0" smtClean="0"/>
          </a:p>
          <a:p>
            <a:pPr marL="609600" indent="-609600" eaLnBrk="1" hangingPunct="1">
              <a:lnSpc>
                <a:spcPct val="80000"/>
              </a:lnSpc>
              <a:buFont typeface="Wingdings" pitchFamily="2" charset="2"/>
              <a:buNone/>
            </a:pPr>
            <a:endParaRPr lang="cs-CZ" altLang="cs-CZ" sz="18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p:txBody>
          <a:bodyPr/>
          <a:lstStyle/>
          <a:p>
            <a:pPr marL="54864" eaLnBrk="1" fontAlgn="auto" hangingPunct="1">
              <a:spcAft>
                <a:spcPts val="0"/>
              </a:spcAft>
              <a:defRPr/>
            </a:pPr>
            <a:r>
              <a:rPr lang="cs-CZ" smtClean="0">
                <a:solidFill>
                  <a:schemeClr val="tx2">
                    <a:tint val="100000"/>
                    <a:shade val="90000"/>
                    <a:satMod val="250000"/>
                    <a:alpha val="100000"/>
                  </a:schemeClr>
                </a:solidFill>
              </a:rPr>
              <a:t>Uplatnění formule:</a:t>
            </a:r>
          </a:p>
        </p:txBody>
      </p:sp>
      <p:sp>
        <p:nvSpPr>
          <p:cNvPr id="27651" name="Rectangle 3"/>
          <p:cNvSpPr>
            <a:spLocks noGrp="1" noRot="1" noChangeArrowheads="1"/>
          </p:cNvSpPr>
          <p:nvPr>
            <p:ph sz="quarter" idx="1"/>
          </p:nvPr>
        </p:nvSpPr>
        <p:spPr/>
        <p:txBody>
          <a:bodyPr>
            <a:normAutofit/>
          </a:bodyPr>
          <a:lstStyle/>
          <a:p>
            <a:pPr eaLnBrk="1" fontAlgn="auto" hangingPunct="1">
              <a:lnSpc>
                <a:spcPct val="90000"/>
              </a:lnSpc>
              <a:spcAft>
                <a:spcPts val="0"/>
              </a:spcAft>
              <a:buFont typeface="Wingdings 2"/>
              <a:buChar char=""/>
              <a:defRPr/>
            </a:pPr>
            <a:r>
              <a:rPr lang="cs-CZ" altLang="cs-CZ" b="1" dirty="0" smtClean="0"/>
              <a:t>V Německu 1x v roce 1968 v případu uznání státního občanství a navrácení majetku  Židům.</a:t>
            </a:r>
          </a:p>
          <a:p>
            <a:pPr eaLnBrk="1" fontAlgn="auto" hangingPunct="1">
              <a:lnSpc>
                <a:spcPct val="90000"/>
              </a:lnSpc>
              <a:spcAft>
                <a:spcPts val="0"/>
              </a:spcAft>
              <a:buFont typeface="Wingdings 2"/>
              <a:buChar char=""/>
              <a:defRPr/>
            </a:pPr>
            <a:endParaRPr lang="cs-CZ" altLang="cs-CZ" b="1" dirty="0" smtClean="0"/>
          </a:p>
          <a:p>
            <a:pPr eaLnBrk="1" fontAlgn="auto" hangingPunct="1">
              <a:lnSpc>
                <a:spcPct val="90000"/>
              </a:lnSpc>
              <a:spcAft>
                <a:spcPts val="0"/>
              </a:spcAft>
              <a:buFont typeface="Wingdings 2"/>
              <a:buChar char=""/>
              <a:defRPr/>
            </a:pPr>
            <a:r>
              <a:rPr lang="cs-CZ" altLang="cs-CZ" b="1" dirty="0" smtClean="0"/>
              <a:t>Po druhé v 90. letech –byla uváděná  či navrhována pro řešení  případu  tzv. Berlínské zdi.</a:t>
            </a:r>
          </a:p>
          <a:p>
            <a:pPr eaLnBrk="1" fontAlgn="auto" hangingPunct="1">
              <a:lnSpc>
                <a:spcPct val="90000"/>
              </a:lnSpc>
              <a:spcAft>
                <a:spcPts val="0"/>
              </a:spcAft>
              <a:buFont typeface="Wingdings 2"/>
              <a:buChar char=""/>
              <a:defRPr/>
            </a:pPr>
            <a:endParaRPr lang="cs-CZ" altLang="cs-CZ" b="1" dirty="0" smtClean="0"/>
          </a:p>
          <a:p>
            <a:pPr eaLnBrk="1" fontAlgn="auto" hangingPunct="1">
              <a:lnSpc>
                <a:spcPct val="90000"/>
              </a:lnSpc>
              <a:spcAft>
                <a:spcPts val="0"/>
              </a:spcAft>
              <a:buFont typeface="Wingdings 2"/>
              <a:buChar char=""/>
              <a:defRPr/>
            </a:pPr>
            <a:r>
              <a:rPr lang="cs-CZ" altLang="cs-CZ" b="1" dirty="0" smtClean="0"/>
              <a:t>Český ústavní soud použil část této </a:t>
            </a:r>
          </a:p>
          <a:p>
            <a:pPr eaLnBrk="1" fontAlgn="auto" hangingPunct="1">
              <a:lnSpc>
                <a:spcPct val="90000"/>
              </a:lnSpc>
              <a:spcAft>
                <a:spcPts val="0"/>
              </a:spcAft>
              <a:buFont typeface="Wingdings" pitchFamily="2" charset="2"/>
              <a:buNone/>
              <a:defRPr/>
            </a:pPr>
            <a:r>
              <a:rPr lang="cs-CZ" altLang="cs-CZ" b="1" dirty="0" smtClean="0"/>
              <a:t>	formule také při řešení dvou případů.</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p:cNvSpPr>
            <a:spLocks noGrp="1"/>
          </p:cNvSpPr>
          <p:nvPr>
            <p:ph type="title"/>
          </p:nvPr>
        </p:nvSpPr>
        <p:spPr/>
        <p:txBody>
          <a:bodyPr/>
          <a:lstStyle/>
          <a:p>
            <a:pPr marL="54864" eaLnBrk="1" fontAlgn="auto" hangingPunct="1">
              <a:spcAft>
                <a:spcPts val="0"/>
              </a:spcAft>
              <a:defRPr/>
            </a:pPr>
            <a:r>
              <a:rPr lang="cs-CZ" dirty="0" smtClean="0">
                <a:solidFill>
                  <a:schemeClr val="tx2">
                    <a:tint val="100000"/>
                    <a:shade val="90000"/>
                    <a:satMod val="250000"/>
                    <a:alpha val="100000"/>
                  </a:schemeClr>
                </a:solidFill>
              </a:rPr>
              <a:t>Věc:  státní příslušnost</a:t>
            </a:r>
          </a:p>
        </p:txBody>
      </p:sp>
      <p:sp>
        <p:nvSpPr>
          <p:cNvPr id="32771" name="Zástupný symbol pro obsah 2"/>
          <p:cNvSpPr>
            <a:spLocks noGrp="1"/>
          </p:cNvSpPr>
          <p:nvPr>
            <p:ph sz="quarter" idx="1"/>
          </p:nvPr>
        </p:nvSpPr>
        <p:spPr/>
        <p:txBody>
          <a:bodyPr>
            <a:normAutofit fontScale="92500"/>
          </a:bodyPr>
          <a:lstStyle/>
          <a:p>
            <a:pPr eaLnBrk="1" hangingPunct="1">
              <a:spcBef>
                <a:spcPct val="0"/>
              </a:spcBef>
              <a:buFont typeface="Wingdings 2" pitchFamily="18" charset="2"/>
              <a:buChar char=""/>
            </a:pPr>
            <a:r>
              <a:rPr lang="cs-CZ" altLang="cs-CZ" sz="2400" dirty="0" smtClean="0"/>
              <a:t>Spolkový ústavní soud posuzoval nařízení  č.11 k zákonu o říšském občanství  ze dne 24.11. 1941, na základě kterého  bylo Židům, kteří emigrovali, odňato státní občanství a majetek. </a:t>
            </a:r>
          </a:p>
          <a:p>
            <a:pPr eaLnBrk="1" hangingPunct="1">
              <a:spcBef>
                <a:spcPct val="0"/>
              </a:spcBef>
              <a:buFont typeface="Wingdings 2" pitchFamily="18" charset="2"/>
              <a:buChar char=""/>
            </a:pPr>
            <a:r>
              <a:rPr lang="cs-CZ" altLang="cs-CZ" sz="2400" dirty="0" smtClean="0"/>
              <a:t>Spolkový soud při řešení jednoho případu takto postiženého bývalého německého občana  vycházel z „</a:t>
            </a:r>
            <a:r>
              <a:rPr lang="cs-CZ" altLang="cs-CZ" sz="2400" dirty="0" err="1" smtClean="0"/>
              <a:t>Radbruchovy</a:t>
            </a:r>
            <a:r>
              <a:rPr lang="cs-CZ" altLang="cs-CZ" sz="2400" dirty="0" smtClean="0"/>
              <a:t> formule“ a  stanovil si dvě podmínky: první byl rozpor  pozitivní normy „s fundamentálními principy spravedlnosti“, druhou intenzita  tohoto rozporu, tj. rozpor musí být „evidentní“ a musí dosáhnout „nesnesitelnou míru“. </a:t>
            </a:r>
          </a:p>
          <a:p>
            <a:pPr eaLnBrk="1" hangingPunct="1">
              <a:spcBef>
                <a:spcPct val="0"/>
              </a:spcBef>
              <a:buFont typeface="Wingdings 2" pitchFamily="18" charset="2"/>
              <a:buChar char=""/>
            </a:pPr>
            <a:r>
              <a:rPr lang="cs-CZ" altLang="cs-CZ" sz="2400" dirty="0" smtClean="0"/>
              <a:t>Spolkový soud konstatoval, že takto vadný právní předpis je neplatný ex </a:t>
            </a:r>
            <a:r>
              <a:rPr lang="cs-CZ" altLang="cs-CZ" sz="2400" dirty="0" err="1" smtClean="0"/>
              <a:t>tunc</a:t>
            </a:r>
            <a:r>
              <a:rPr lang="cs-CZ" altLang="cs-CZ" sz="2400" dirty="0" smtClean="0"/>
              <a:t> a nestal se platným ani tím, že byl  určitý čas aplikován a dodržován“   </a:t>
            </a:r>
          </a:p>
          <a:p>
            <a:pPr>
              <a:spcBef>
                <a:spcPct val="0"/>
              </a:spcBef>
              <a:buNone/>
            </a:pPr>
            <a:r>
              <a:rPr lang="cs-CZ" altLang="cs-CZ" sz="2400" dirty="0" smtClean="0"/>
              <a:t>Převzato od </a:t>
            </a:r>
            <a:r>
              <a:rPr lang="cs-CZ" altLang="cs-CZ" sz="2400" dirty="0" err="1" smtClean="0"/>
              <a:t>Holländer</a:t>
            </a:r>
            <a:r>
              <a:rPr lang="cs-CZ" altLang="cs-CZ" sz="2400" dirty="0" smtClean="0"/>
              <a:t>, P. </a:t>
            </a:r>
            <a:r>
              <a:rPr lang="cs-CZ" altLang="cs-CZ" sz="2400" dirty="0" err="1" smtClean="0"/>
              <a:t>Filozofia</a:t>
            </a:r>
            <a:r>
              <a:rPr lang="cs-CZ" altLang="cs-CZ" sz="2400" dirty="0" smtClean="0"/>
              <a:t> práva, str. 19-20. </a:t>
            </a:r>
          </a:p>
          <a:p>
            <a:pPr eaLnBrk="1" hangingPunct="1">
              <a:spcBef>
                <a:spcPct val="0"/>
              </a:spcBef>
              <a:buFont typeface="Wingdings 2" pitchFamily="18" charset="2"/>
              <a:buChar char=""/>
            </a:pPr>
            <a:endParaRPr lang="cs-CZ" altLang="cs-CZ" sz="2400"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a:xfrm>
            <a:off x="0" y="274638"/>
            <a:ext cx="9144000" cy="1143000"/>
          </a:xfrm>
        </p:spPr>
        <p:txBody>
          <a:bodyPr>
            <a:normAutofit/>
          </a:bodyPr>
          <a:lstStyle/>
          <a:p>
            <a:pPr marL="54864" eaLnBrk="1" fontAlgn="auto" hangingPunct="1">
              <a:spcAft>
                <a:spcPts val="0"/>
              </a:spcAft>
              <a:defRPr/>
            </a:pPr>
            <a:r>
              <a:rPr lang="cs-CZ" dirty="0" smtClean="0">
                <a:solidFill>
                  <a:schemeClr val="tx2">
                    <a:tint val="100000"/>
                    <a:shade val="90000"/>
                    <a:satMod val="250000"/>
                    <a:alpha val="100000"/>
                  </a:schemeClr>
                </a:solidFill>
              </a:rPr>
              <a:t>Další případ použití </a:t>
            </a:r>
            <a:r>
              <a:rPr lang="cs-CZ" dirty="0" err="1" smtClean="0">
                <a:solidFill>
                  <a:schemeClr val="tx2">
                    <a:tint val="100000"/>
                    <a:shade val="90000"/>
                    <a:satMod val="250000"/>
                    <a:alpha val="100000"/>
                  </a:schemeClr>
                </a:solidFill>
              </a:rPr>
              <a:t>Radbruchovy</a:t>
            </a:r>
            <a:r>
              <a:rPr lang="cs-CZ" dirty="0" smtClean="0">
                <a:solidFill>
                  <a:schemeClr val="tx2">
                    <a:tint val="100000"/>
                    <a:shade val="90000"/>
                    <a:satMod val="250000"/>
                    <a:alpha val="100000"/>
                  </a:schemeClr>
                </a:solidFill>
              </a:rPr>
              <a:t> formule českým ÚS</a:t>
            </a:r>
          </a:p>
        </p:txBody>
      </p:sp>
      <p:sp>
        <p:nvSpPr>
          <p:cNvPr id="39939" name="Rectangle 3"/>
          <p:cNvSpPr>
            <a:spLocks noGrp="1" noRot="1" noChangeArrowheads="1"/>
          </p:cNvSpPr>
          <p:nvPr>
            <p:ph sz="quarter" idx="1"/>
          </p:nvPr>
        </p:nvSpPr>
        <p:spPr/>
        <p:txBody>
          <a:bodyPr/>
          <a:lstStyle/>
          <a:p>
            <a:pPr eaLnBrk="1" hangingPunct="1"/>
            <a:r>
              <a:rPr lang="cs-CZ" altLang="cs-CZ" sz="2800" smtClean="0"/>
              <a:t>Nález Ústavního soudu sp. zn. I. ÚS 281/97</a:t>
            </a:r>
          </a:p>
          <a:p>
            <a:pPr eaLnBrk="1" hangingPunct="1"/>
            <a:r>
              <a:rPr lang="cs-CZ" altLang="cs-CZ" sz="2800" smtClean="0"/>
              <a:t>jednalo se o náhradu těžké újmy na zdraví, způsobenou střelbou v ulici Orlí v Brně v srpnu 1969, které se poškozený marně domáhal před socialistickými soudy.</a:t>
            </a:r>
          </a:p>
          <a:p>
            <a:pPr eaLnBrk="1" hangingPunct="1"/>
            <a:r>
              <a:rPr lang="cs-CZ" altLang="cs-CZ" sz="2800" smtClean="0"/>
              <a:t>Radbruchova formule v něm není výslovně citována, ale Ústavní soud rozhodl v jejím smyslu.</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smtClean="0"/>
              <a:t>Stručný komentář:</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altLang="cs-CZ" dirty="0" smtClean="0"/>
              <a:t>Nález Ústavního soudu </a:t>
            </a:r>
            <a:r>
              <a:rPr lang="cs-CZ" altLang="cs-CZ" dirty="0" err="1" smtClean="0"/>
              <a:t>sp</a:t>
            </a:r>
            <a:r>
              <a:rPr lang="cs-CZ" altLang="cs-CZ" dirty="0" smtClean="0"/>
              <a:t>. zn. I ÚS 281/97 máte popsaný v učebnici „Filosofie práva“ od Pavla </a:t>
            </a:r>
            <a:r>
              <a:rPr lang="cs-CZ" altLang="cs-CZ" dirty="0" err="1" smtClean="0"/>
              <a:t>Höllandera</a:t>
            </a:r>
            <a:r>
              <a:rPr lang="cs-CZ" altLang="cs-CZ" dirty="0" smtClean="0"/>
              <a:t>. Jen dodám, že </a:t>
            </a:r>
            <a:r>
              <a:rPr lang="cs-CZ" altLang="cs-CZ" dirty="0" err="1" smtClean="0"/>
              <a:t>Radbruchova</a:t>
            </a:r>
            <a:r>
              <a:rPr lang="cs-CZ" altLang="cs-CZ" dirty="0" smtClean="0"/>
              <a:t> formule v něm není </a:t>
            </a:r>
            <a:r>
              <a:rPr lang="cs-CZ" altLang="cs-CZ" dirty="0" err="1" smtClean="0"/>
              <a:t>expressis</a:t>
            </a:r>
            <a:r>
              <a:rPr lang="cs-CZ" altLang="cs-CZ" dirty="0" smtClean="0"/>
              <a:t> </a:t>
            </a:r>
            <a:r>
              <a:rPr lang="cs-CZ" altLang="cs-CZ" dirty="0" err="1" smtClean="0"/>
              <a:t>verbis</a:t>
            </a:r>
            <a:r>
              <a:rPr lang="cs-CZ" altLang="cs-CZ" dirty="0" smtClean="0"/>
              <a:t> zmíněna, ale že z ní tento rozsudek vychází, když odmítá rozsudek Krajského soudu v Brně z roku 1977 s tím, že věc sice byla rozsouzena formálním prostředkem označeným za rozsudek, avšak materiálně způsobem, který je v rozporu se zásadou spravedlivého projednání věci. Ústavní soud následně aplikoval retroaktivitu a neuznal překážku věci rozhodnuté. Ústavní soud vyřešil trilema stejně, jako německý soud kauzu Berlínské zdi – tehdejší rozsudek Krajského soudu v Brně byl v rozporu s tehdy platným právem.</a:t>
            </a:r>
          </a:p>
          <a:p>
            <a:endParaRPr 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p:txBody>
          <a:bodyPr>
            <a:normAutofit/>
          </a:bodyPr>
          <a:lstStyle/>
          <a:p>
            <a:r>
              <a:rPr lang="cs-CZ" altLang="cs-CZ" dirty="0" smtClean="0"/>
              <a:t>Interpretace  </a:t>
            </a:r>
            <a:r>
              <a:rPr lang="cs-CZ" altLang="cs-CZ" dirty="0" err="1" smtClean="0"/>
              <a:t>Radbruchovy</a:t>
            </a:r>
            <a:r>
              <a:rPr lang="cs-CZ" altLang="cs-CZ" dirty="0" smtClean="0"/>
              <a:t> formule. </a:t>
            </a:r>
          </a:p>
        </p:txBody>
      </p:sp>
      <p:sp>
        <p:nvSpPr>
          <p:cNvPr id="3075" name="Zástupný symbol pro obsah 2"/>
          <p:cNvSpPr>
            <a:spLocks noGrp="1"/>
          </p:cNvSpPr>
          <p:nvPr>
            <p:ph idx="1"/>
          </p:nvPr>
        </p:nvSpPr>
        <p:spPr/>
        <p:txBody>
          <a:bodyPr>
            <a:normAutofit fontScale="92500" lnSpcReduction="20000"/>
          </a:bodyPr>
          <a:lstStyle/>
          <a:p>
            <a:pPr>
              <a:defRPr/>
            </a:pPr>
            <a:r>
              <a:rPr lang="cs-CZ" sz="2800" dirty="0" err="1" smtClean="0">
                <a:solidFill>
                  <a:schemeClr val="tx1"/>
                </a:solidFill>
              </a:rPr>
              <a:t>Radbruchova</a:t>
            </a:r>
            <a:r>
              <a:rPr lang="cs-CZ" sz="2800" dirty="0" smtClean="0">
                <a:solidFill>
                  <a:schemeClr val="tx1"/>
                </a:solidFill>
              </a:rPr>
              <a:t> formule byla různě interpretována: </a:t>
            </a:r>
          </a:p>
          <a:p>
            <a:pPr marL="0" indent="0">
              <a:buNone/>
              <a:defRPr/>
            </a:pPr>
            <a:r>
              <a:rPr lang="cs-CZ" sz="2800" dirty="0" smtClean="0">
                <a:solidFill>
                  <a:schemeClr val="tx1"/>
                </a:solidFill>
              </a:rPr>
              <a:t>a)  jednak jako renesance přirozeného práva;   kdy se opět  stala z  přirozeného práva  (morálky)  podmínka platnosti  zákona;  </a:t>
            </a:r>
          </a:p>
          <a:p>
            <a:pPr>
              <a:buFontTx/>
              <a:buNone/>
              <a:defRPr/>
            </a:pPr>
            <a:r>
              <a:rPr lang="cs-CZ" sz="2800" dirty="0" smtClean="0">
                <a:solidFill>
                  <a:schemeClr val="tx1"/>
                </a:solidFill>
              </a:rPr>
              <a:t>b) kritika z řad právních pozitivistů, kteří poukazovali  na nebezpečí prolomení retroaktivity;  popírají,  že   morální  soudy jsou nutnou podmínkou pro potvrzení existence a platnosti práva. </a:t>
            </a:r>
          </a:p>
          <a:p>
            <a:pPr>
              <a:buFontTx/>
              <a:buNone/>
              <a:defRPr/>
            </a:pPr>
            <a:r>
              <a:rPr lang="cs-CZ" sz="2800" dirty="0" smtClean="0">
                <a:solidFill>
                  <a:schemeClr val="tx1"/>
                </a:solidFill>
              </a:rPr>
              <a:t>c) </a:t>
            </a:r>
            <a:r>
              <a:rPr lang="cs-CZ" sz="2800" b="1" dirty="0" smtClean="0">
                <a:solidFill>
                  <a:srgbClr val="FF0000"/>
                </a:solidFill>
              </a:rPr>
              <a:t>V 50. letech 20.století  podrobil </a:t>
            </a:r>
            <a:r>
              <a:rPr lang="cs-CZ" sz="2800" b="1" dirty="0" err="1" smtClean="0">
                <a:solidFill>
                  <a:srgbClr val="FF0000"/>
                </a:solidFill>
              </a:rPr>
              <a:t>Radbruchovou</a:t>
            </a:r>
            <a:r>
              <a:rPr lang="cs-CZ" sz="2800" b="1" dirty="0" smtClean="0">
                <a:solidFill>
                  <a:srgbClr val="FF0000"/>
                </a:solidFill>
              </a:rPr>
              <a:t> formuli zásadní kritice H.L.A. </a:t>
            </a:r>
            <a:r>
              <a:rPr lang="cs-CZ" sz="2800" b="1" dirty="0" err="1" smtClean="0">
                <a:solidFill>
                  <a:srgbClr val="FF0000"/>
                </a:solidFill>
              </a:rPr>
              <a:t>Hart</a:t>
            </a:r>
            <a:r>
              <a:rPr lang="cs-CZ" sz="2800" b="1" dirty="0" smtClean="0">
                <a:solidFill>
                  <a:srgbClr val="FF0000"/>
                </a:solidFill>
              </a:rPr>
              <a:t>.  (1907-1992), stoupenec  tzv.  analytické jurisprudence. </a:t>
            </a:r>
          </a:p>
          <a:p>
            <a:pPr marL="514350" indent="-514350">
              <a:buFontTx/>
              <a:buNone/>
              <a:defRPr/>
            </a:pPr>
            <a:endParaRPr lang="cs-CZ" sz="2800" dirty="0" smtClean="0">
              <a:solidFill>
                <a:schemeClr val="tx1"/>
              </a:solidFill>
            </a:endParaRPr>
          </a:p>
        </p:txBody>
      </p:sp>
    </p:spTree>
    <p:extLst>
      <p:ext uri="{BB962C8B-B14F-4D97-AF65-F5344CB8AC3E}">
        <p14:creationId xmlns:p14="http://schemas.microsoft.com/office/powerpoint/2010/main" val="5800770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2800" dirty="0" err="1" smtClean="0"/>
              <a:t>Hart</a:t>
            </a:r>
            <a:r>
              <a:rPr lang="cs-CZ" sz="2800" dirty="0" smtClean="0"/>
              <a:t> čerpal argumenty pro kritiku </a:t>
            </a:r>
            <a:r>
              <a:rPr lang="cs-CZ" sz="2800" dirty="0" err="1" smtClean="0"/>
              <a:t>Radbruchovy</a:t>
            </a:r>
            <a:r>
              <a:rPr lang="cs-CZ" sz="2800" dirty="0" smtClean="0"/>
              <a:t> formule z  tzv. Bamberského případu: </a:t>
            </a:r>
            <a:endParaRPr lang="cs-CZ" sz="2800" dirty="0"/>
          </a:p>
        </p:txBody>
      </p:sp>
      <p:sp>
        <p:nvSpPr>
          <p:cNvPr id="3" name="Zástupný symbol pro obsah 2"/>
          <p:cNvSpPr>
            <a:spLocks noGrp="1"/>
          </p:cNvSpPr>
          <p:nvPr>
            <p:ph idx="1"/>
          </p:nvPr>
        </p:nvSpPr>
        <p:spPr/>
        <p:txBody>
          <a:bodyPr>
            <a:noAutofit/>
          </a:bodyPr>
          <a:lstStyle/>
          <a:p>
            <a:pPr algn="just">
              <a:buNone/>
            </a:pPr>
            <a:r>
              <a:rPr lang="cs-CZ" sz="2000" b="1" i="1" dirty="0" smtClean="0">
                <a:solidFill>
                  <a:schemeClr val="tx1"/>
                </a:solidFill>
              </a:rPr>
              <a:t>  V roce 1944  jedna  žena ve snaze  zbavit se svého manžela, </a:t>
            </a:r>
          </a:p>
          <a:p>
            <a:pPr algn="just">
              <a:buNone/>
            </a:pPr>
            <a:r>
              <a:rPr lang="cs-CZ" sz="2000" b="1" i="1" dirty="0" smtClean="0">
                <a:solidFill>
                  <a:schemeClr val="tx1"/>
                </a:solidFill>
              </a:rPr>
              <a:t>uvedla před úřady, že když přišel z frontu na dovolenou, říkal </a:t>
            </a:r>
          </a:p>
          <a:p>
            <a:pPr algn="just">
              <a:buNone/>
            </a:pPr>
            <a:r>
              <a:rPr lang="cs-CZ" sz="2000" b="1" i="1" dirty="0" smtClean="0">
                <a:solidFill>
                  <a:schemeClr val="tx1"/>
                </a:solidFill>
              </a:rPr>
              <a:t>urážlivé  poznámky o Hitlerovi. Takové  jednání </a:t>
            </a:r>
            <a:r>
              <a:rPr lang="cs-CZ" sz="2000" b="1" i="1" dirty="0" smtClean="0">
                <a:solidFill>
                  <a:schemeClr val="tx1"/>
                </a:solidFill>
              </a:rPr>
              <a:t>bylo </a:t>
            </a:r>
          </a:p>
          <a:p>
            <a:pPr algn="just">
              <a:buNone/>
            </a:pPr>
            <a:r>
              <a:rPr lang="cs-CZ" sz="2000" b="1" i="1" dirty="0" smtClean="0">
                <a:solidFill>
                  <a:schemeClr val="tx1"/>
                </a:solidFill>
              </a:rPr>
              <a:t>v</a:t>
            </a:r>
            <a:r>
              <a:rPr lang="cs-CZ" sz="2000" b="1" i="1" dirty="0" smtClean="0">
                <a:solidFill>
                  <a:schemeClr val="tx1"/>
                </a:solidFill>
              </a:rPr>
              <a:t> tehdejším </a:t>
            </a:r>
            <a:r>
              <a:rPr lang="cs-CZ" sz="2000" b="1" i="1" dirty="0" smtClean="0">
                <a:solidFill>
                  <a:schemeClr val="tx1"/>
                </a:solidFill>
              </a:rPr>
              <a:t>Německu  </a:t>
            </a:r>
            <a:r>
              <a:rPr lang="cs-CZ" sz="2000" b="1" i="1" dirty="0" smtClean="0">
                <a:solidFill>
                  <a:schemeClr val="tx1"/>
                </a:solidFill>
              </a:rPr>
              <a:t>v rozporu s říšskými zákony z </a:t>
            </a:r>
            <a:r>
              <a:rPr lang="cs-CZ" sz="2000" b="1" i="1" dirty="0" smtClean="0">
                <a:solidFill>
                  <a:schemeClr val="tx1"/>
                </a:solidFill>
              </a:rPr>
              <a:t>roku</a:t>
            </a:r>
          </a:p>
          <a:p>
            <a:pPr algn="just">
              <a:buNone/>
            </a:pPr>
            <a:r>
              <a:rPr lang="cs-CZ" sz="2000" b="1" i="1" dirty="0" smtClean="0">
                <a:solidFill>
                  <a:schemeClr val="tx1"/>
                </a:solidFill>
              </a:rPr>
              <a:t>1934</a:t>
            </a:r>
            <a:r>
              <a:rPr lang="cs-CZ" sz="2000" b="1" i="1" dirty="0" smtClean="0">
                <a:solidFill>
                  <a:schemeClr val="tx1"/>
                </a:solidFill>
              </a:rPr>
              <a:t>. </a:t>
            </a:r>
            <a:r>
              <a:rPr lang="cs-CZ" sz="2000" b="1" i="1" dirty="0" smtClean="0">
                <a:solidFill>
                  <a:schemeClr val="tx1"/>
                </a:solidFill>
              </a:rPr>
              <a:t>Muž </a:t>
            </a:r>
            <a:r>
              <a:rPr lang="cs-CZ" sz="2000" b="1" i="1" dirty="0" smtClean="0">
                <a:solidFill>
                  <a:schemeClr val="tx1"/>
                </a:solidFill>
              </a:rPr>
              <a:t>byl na základě manželčina udání uvězněn a </a:t>
            </a:r>
            <a:endParaRPr lang="cs-CZ" sz="2000" b="1" i="1" dirty="0" smtClean="0">
              <a:solidFill>
                <a:schemeClr val="tx1"/>
              </a:solidFill>
            </a:endParaRPr>
          </a:p>
          <a:p>
            <a:pPr algn="just">
              <a:buNone/>
            </a:pPr>
            <a:r>
              <a:rPr lang="cs-CZ" sz="2000" b="1" i="1" dirty="0" smtClean="0">
                <a:solidFill>
                  <a:schemeClr val="tx1"/>
                </a:solidFill>
              </a:rPr>
              <a:t>odsouzen k</a:t>
            </a:r>
            <a:r>
              <a:rPr lang="cs-CZ" sz="2000" b="1" i="1" dirty="0" smtClean="0">
                <a:solidFill>
                  <a:schemeClr val="tx1"/>
                </a:solidFill>
              </a:rPr>
              <a:t> trestu smrti.  Popraven však nebyl a v rámci </a:t>
            </a:r>
            <a:endParaRPr lang="cs-CZ" sz="2000" b="1" i="1" dirty="0" smtClean="0">
              <a:solidFill>
                <a:schemeClr val="tx1"/>
              </a:solidFill>
            </a:endParaRPr>
          </a:p>
          <a:p>
            <a:pPr algn="just">
              <a:buNone/>
            </a:pPr>
            <a:r>
              <a:rPr lang="cs-CZ" sz="2000" b="1" i="1" dirty="0" smtClean="0">
                <a:solidFill>
                  <a:schemeClr val="tx1"/>
                </a:solidFill>
              </a:rPr>
              <a:t>podmínky </a:t>
            </a:r>
            <a:r>
              <a:rPr lang="cs-CZ" sz="2000" b="1" i="1" dirty="0" smtClean="0">
                <a:solidFill>
                  <a:schemeClr val="tx1"/>
                </a:solidFill>
              </a:rPr>
              <a:t>jej   </a:t>
            </a:r>
            <a:r>
              <a:rPr lang="cs-CZ" sz="2000" b="1" i="1" dirty="0" smtClean="0">
                <a:solidFill>
                  <a:schemeClr val="tx1"/>
                </a:solidFill>
              </a:rPr>
              <a:t>poslali </a:t>
            </a:r>
            <a:r>
              <a:rPr lang="cs-CZ" sz="2000" b="1" i="1" dirty="0" smtClean="0">
                <a:solidFill>
                  <a:schemeClr val="tx1"/>
                </a:solidFill>
              </a:rPr>
              <a:t>na front.  Po válce byla žena za tento čin </a:t>
            </a:r>
            <a:endParaRPr lang="cs-CZ" sz="2000" b="1" i="1" dirty="0" smtClean="0">
              <a:solidFill>
                <a:schemeClr val="tx1"/>
              </a:solidFill>
            </a:endParaRPr>
          </a:p>
          <a:p>
            <a:pPr algn="just">
              <a:buNone/>
            </a:pPr>
            <a:r>
              <a:rPr lang="cs-CZ" sz="2000" b="1" i="1" dirty="0" smtClean="0">
                <a:solidFill>
                  <a:schemeClr val="tx1"/>
                </a:solidFill>
              </a:rPr>
              <a:t>obžalovaná </a:t>
            </a:r>
            <a:r>
              <a:rPr lang="cs-CZ" sz="2000" b="1" i="1" dirty="0" smtClean="0">
                <a:solidFill>
                  <a:schemeClr val="tx1"/>
                </a:solidFill>
              </a:rPr>
              <a:t>ze </a:t>
            </a:r>
            <a:r>
              <a:rPr lang="cs-CZ" sz="2000" b="1" i="1" dirty="0" smtClean="0">
                <a:solidFill>
                  <a:schemeClr val="tx1"/>
                </a:solidFill>
              </a:rPr>
              <a:t>zapříčinění </a:t>
            </a:r>
            <a:r>
              <a:rPr lang="cs-CZ" sz="2000" b="1" i="1" dirty="0" smtClean="0">
                <a:solidFill>
                  <a:schemeClr val="tx1"/>
                </a:solidFill>
              </a:rPr>
              <a:t> protiprávního zbavování  svobody.  </a:t>
            </a:r>
            <a:endParaRPr lang="cs-CZ" sz="2000" b="1" i="1" dirty="0" smtClean="0">
              <a:solidFill>
                <a:schemeClr val="tx1"/>
              </a:solidFill>
            </a:endParaRPr>
          </a:p>
          <a:p>
            <a:pPr algn="just">
              <a:buNone/>
            </a:pPr>
            <a:r>
              <a:rPr lang="cs-CZ" sz="2000" b="1" i="1" dirty="0" smtClean="0">
                <a:solidFill>
                  <a:schemeClr val="tx1"/>
                </a:solidFill>
              </a:rPr>
              <a:t>Soud </a:t>
            </a:r>
            <a:r>
              <a:rPr lang="cs-CZ" sz="2000" b="1" i="1" dirty="0" smtClean="0">
                <a:solidFill>
                  <a:schemeClr val="tx1"/>
                </a:solidFill>
              </a:rPr>
              <a:t>se odkázal </a:t>
            </a:r>
            <a:r>
              <a:rPr lang="cs-CZ" sz="2000" b="1" i="1" dirty="0" smtClean="0">
                <a:solidFill>
                  <a:schemeClr val="tx1"/>
                </a:solidFill>
              </a:rPr>
              <a:t>na </a:t>
            </a:r>
            <a:r>
              <a:rPr lang="cs-CZ" sz="2000" b="1" i="1" dirty="0" smtClean="0">
                <a:solidFill>
                  <a:schemeClr val="tx1"/>
                </a:solidFill>
              </a:rPr>
              <a:t>německý trestní  zákoník  z roku  1871, dle </a:t>
            </a:r>
            <a:endParaRPr lang="cs-CZ" sz="2000" b="1" i="1" dirty="0" smtClean="0">
              <a:solidFill>
                <a:schemeClr val="tx1"/>
              </a:solidFill>
            </a:endParaRPr>
          </a:p>
          <a:p>
            <a:pPr algn="just">
              <a:buNone/>
            </a:pPr>
            <a:r>
              <a:rPr lang="cs-CZ" sz="2000" b="1" i="1" dirty="0" smtClean="0">
                <a:solidFill>
                  <a:schemeClr val="tx1"/>
                </a:solidFill>
              </a:rPr>
              <a:t>kterého </a:t>
            </a:r>
            <a:r>
              <a:rPr lang="cs-CZ" sz="2000" b="1" i="1" dirty="0" smtClean="0">
                <a:solidFill>
                  <a:schemeClr val="tx1"/>
                </a:solidFill>
              </a:rPr>
              <a:t>bylo </a:t>
            </a:r>
            <a:r>
              <a:rPr lang="cs-CZ" sz="2000" b="1" i="1" dirty="0" smtClean="0">
                <a:solidFill>
                  <a:schemeClr val="tx1"/>
                </a:solidFill>
              </a:rPr>
              <a:t>takové </a:t>
            </a:r>
            <a:r>
              <a:rPr lang="cs-CZ" sz="2000" b="1" i="1" dirty="0" smtClean="0">
                <a:solidFill>
                  <a:schemeClr val="tx1"/>
                </a:solidFill>
              </a:rPr>
              <a:t>jednání trestným činem.  </a:t>
            </a:r>
            <a:r>
              <a:rPr lang="cs-CZ" sz="2000" b="1" i="1" dirty="0" smtClean="0">
                <a:solidFill>
                  <a:schemeClr val="tx1"/>
                </a:solidFill>
              </a:rPr>
              <a:t>Žena </a:t>
            </a:r>
            <a:r>
              <a:rPr lang="cs-CZ" sz="2000" b="1" i="1" dirty="0" smtClean="0">
                <a:solidFill>
                  <a:schemeClr val="tx1"/>
                </a:solidFill>
              </a:rPr>
              <a:t>se hájila </a:t>
            </a:r>
            <a:endParaRPr lang="cs-CZ" sz="2000" b="1" i="1" dirty="0" smtClean="0">
              <a:solidFill>
                <a:schemeClr val="tx1"/>
              </a:solidFill>
            </a:endParaRPr>
          </a:p>
          <a:p>
            <a:pPr algn="just">
              <a:buNone/>
            </a:pPr>
            <a:r>
              <a:rPr lang="cs-CZ" sz="2000" b="1" i="1" dirty="0" smtClean="0">
                <a:solidFill>
                  <a:schemeClr val="tx1"/>
                </a:solidFill>
              </a:rPr>
              <a:t>tím</a:t>
            </a:r>
            <a:r>
              <a:rPr lang="cs-CZ" sz="2000" b="1" i="1" dirty="0" smtClean="0">
                <a:solidFill>
                  <a:schemeClr val="tx1"/>
                </a:solidFill>
              </a:rPr>
              <a:t>, že ona jednala podle  zákona, který tehdy </a:t>
            </a:r>
            <a:r>
              <a:rPr lang="cs-CZ" sz="2000" b="1" i="1" dirty="0" smtClean="0">
                <a:solidFill>
                  <a:schemeClr val="tx1"/>
                </a:solidFill>
              </a:rPr>
              <a:t>platil.</a:t>
            </a:r>
          </a:p>
          <a:p>
            <a:pPr algn="just">
              <a:buNone/>
            </a:pPr>
            <a:r>
              <a:rPr lang="cs-CZ" sz="2000" b="1" i="1" dirty="0" smtClean="0">
                <a:solidFill>
                  <a:srgbClr val="FF0000"/>
                </a:solidFill>
              </a:rPr>
              <a:t>Bamberský </a:t>
            </a:r>
            <a:r>
              <a:rPr lang="cs-CZ" sz="2000" b="1" i="1" dirty="0" smtClean="0">
                <a:solidFill>
                  <a:srgbClr val="FF0000"/>
                </a:solidFill>
              </a:rPr>
              <a:t>soud  ji  uznal za vinnou. Soud zaujal </a:t>
            </a:r>
            <a:r>
              <a:rPr lang="cs-CZ" sz="2000" b="1" i="1" dirty="0" smtClean="0">
                <a:solidFill>
                  <a:srgbClr val="FF0000"/>
                </a:solidFill>
              </a:rPr>
              <a:t>stanovisko</a:t>
            </a:r>
            <a:r>
              <a:rPr lang="cs-CZ" sz="2000" b="1" i="1" dirty="0" smtClean="0">
                <a:solidFill>
                  <a:srgbClr val="FF0000"/>
                </a:solidFill>
              </a:rPr>
              <a:t>, že její udání bylo protiprávní,  protože se „prohřešilo </a:t>
            </a:r>
            <a:r>
              <a:rPr lang="cs-CZ" sz="2000" b="1" i="1" dirty="0" smtClean="0">
                <a:solidFill>
                  <a:srgbClr val="FF0000"/>
                </a:solidFill>
              </a:rPr>
              <a:t>proti </a:t>
            </a:r>
            <a:r>
              <a:rPr lang="cs-CZ" sz="2000" b="1" i="1" dirty="0" smtClean="0">
                <a:solidFill>
                  <a:srgbClr val="FF0000"/>
                </a:solidFill>
              </a:rPr>
              <a:t>pocitu správnosti a spravedlnosti všech slušně uvažujících.“</a:t>
            </a:r>
            <a:endParaRPr lang="cs-CZ" sz="2000" b="1" dirty="0">
              <a:solidFill>
                <a:srgbClr val="FF0000"/>
              </a:solidFill>
            </a:endParaRPr>
          </a:p>
        </p:txBody>
      </p:sp>
    </p:spTree>
    <p:extLst>
      <p:ext uri="{BB962C8B-B14F-4D97-AF65-F5344CB8AC3E}">
        <p14:creationId xmlns:p14="http://schemas.microsoft.com/office/powerpoint/2010/main" val="3153726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A) Co je to formalismus a formální?  </a:t>
            </a:r>
            <a:endParaRPr lang="cs-CZ" dirty="0"/>
          </a:p>
        </p:txBody>
      </p:sp>
      <p:sp>
        <p:nvSpPr>
          <p:cNvPr id="3" name="Zástupný symbol pro obsah 2"/>
          <p:cNvSpPr>
            <a:spLocks noGrp="1"/>
          </p:cNvSpPr>
          <p:nvPr>
            <p:ph sz="quarter" idx="1"/>
          </p:nvPr>
        </p:nvSpPr>
        <p:spPr/>
        <p:txBody>
          <a:bodyPr>
            <a:normAutofit fontScale="85000" lnSpcReduction="20000"/>
          </a:bodyPr>
          <a:lstStyle/>
          <a:p>
            <a:pPr>
              <a:buNone/>
            </a:pPr>
            <a:r>
              <a:rPr lang="cs-CZ" b="1" dirty="0" smtClean="0"/>
              <a:t> </a:t>
            </a:r>
            <a:r>
              <a:rPr lang="cs-CZ" b="1" dirty="0"/>
              <a:t>Formalismus </a:t>
            </a:r>
            <a:r>
              <a:rPr lang="cs-CZ" dirty="0"/>
              <a:t>(z latinského </a:t>
            </a:r>
            <a:r>
              <a:rPr lang="cs-CZ" i="1" dirty="0" err="1"/>
              <a:t>formalis</a:t>
            </a:r>
            <a:r>
              <a:rPr lang="cs-CZ" i="1" dirty="0"/>
              <a:t>-tvarový</a:t>
            </a:r>
            <a:r>
              <a:rPr lang="cs-CZ" dirty="0"/>
              <a:t>) obecně označuje:  </a:t>
            </a:r>
          </a:p>
          <a:p>
            <a:r>
              <a:rPr lang="cs-CZ" dirty="0"/>
              <a:t>a) </a:t>
            </a:r>
            <a:r>
              <a:rPr lang="cs-CZ" b="1" dirty="0"/>
              <a:t> způsob  (metodu)  myšlení; </a:t>
            </a:r>
            <a:r>
              <a:rPr lang="cs-CZ" dirty="0"/>
              <a:t>který vede k tomu,  že   poznávání se   klade  důraz  na  formu, tvar, podobu či formální  podmínky;  obsah  jako takový není  předmětem poznávání; </a:t>
            </a:r>
          </a:p>
          <a:p>
            <a:pPr>
              <a:buNone/>
            </a:pPr>
            <a:r>
              <a:rPr lang="cs-CZ" dirty="0"/>
              <a:t> </a:t>
            </a:r>
          </a:p>
          <a:p>
            <a:r>
              <a:rPr lang="cs-CZ" dirty="0"/>
              <a:t>b) </a:t>
            </a:r>
            <a:r>
              <a:rPr lang="cs-CZ" b="1" dirty="0"/>
              <a:t>formu racionality; </a:t>
            </a:r>
            <a:r>
              <a:rPr lang="cs-CZ" dirty="0"/>
              <a:t>není jen způsobem myšlení (poznávání), ale i rozhodování  a jednání, kdy je nutné dodržovat či  postupovat podle formálních požadavků (pravidel); </a:t>
            </a:r>
          </a:p>
          <a:p>
            <a:pPr>
              <a:buNone/>
            </a:pPr>
            <a:r>
              <a:rPr lang="cs-CZ" b="1" dirty="0"/>
              <a:t> </a:t>
            </a:r>
            <a:endParaRPr lang="cs-CZ" dirty="0"/>
          </a:p>
          <a:p>
            <a:pPr lvl="0"/>
            <a:r>
              <a:rPr lang="cs-CZ" b="1" dirty="0" smtClean="0"/>
              <a:t>c)směr </a:t>
            </a:r>
            <a:r>
              <a:rPr lang="cs-CZ" b="1" dirty="0"/>
              <a:t>v některých vědách jako např. </a:t>
            </a:r>
            <a:r>
              <a:rPr lang="cs-CZ" dirty="0"/>
              <a:t>v matematice, (matematický formalismus), </a:t>
            </a:r>
            <a:r>
              <a:rPr lang="cs-CZ" dirty="0" smtClean="0"/>
              <a:t>lingvistice </a:t>
            </a:r>
            <a:r>
              <a:rPr lang="cs-CZ" dirty="0"/>
              <a:t>nebo estetice.    </a:t>
            </a:r>
          </a:p>
          <a:p>
            <a:endParaRPr lang="cs-C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Hart</a:t>
            </a:r>
            <a:r>
              <a:rPr lang="cs-CZ" dirty="0" smtClean="0"/>
              <a:t> si klade otázku:  </a:t>
            </a:r>
            <a:endParaRPr lang="cs-CZ" dirty="0"/>
          </a:p>
        </p:txBody>
      </p:sp>
      <p:sp>
        <p:nvSpPr>
          <p:cNvPr id="3" name="Zástupný symbol pro obsah 2"/>
          <p:cNvSpPr>
            <a:spLocks noGrp="1"/>
          </p:cNvSpPr>
          <p:nvPr>
            <p:ph idx="1"/>
          </p:nvPr>
        </p:nvSpPr>
        <p:spPr/>
        <p:txBody>
          <a:bodyPr>
            <a:normAutofit fontScale="55000" lnSpcReduction="20000"/>
          </a:bodyPr>
          <a:lstStyle/>
          <a:p>
            <a:pPr algn="just"/>
            <a:r>
              <a:rPr lang="cs-CZ" sz="4000" b="1" dirty="0" smtClean="0"/>
              <a:t> </a:t>
            </a:r>
            <a:r>
              <a:rPr lang="cs-CZ" sz="4400" b="1" i="1" dirty="0" smtClean="0">
                <a:solidFill>
                  <a:schemeClr val="tx1"/>
                </a:solidFill>
                <a:latin typeface="Times New Roman" pitchFamily="18" charset="0"/>
                <a:cs typeface="Times New Roman" pitchFamily="18" charset="0"/>
              </a:rPr>
              <a:t>„Stojíme-li před morálně zvrácenými požadavky, v jakém smyslu je lepší říci </a:t>
            </a:r>
            <a:r>
              <a:rPr lang="cs-CZ" sz="4400" b="1" i="1" u="sng" dirty="0" smtClean="0">
                <a:solidFill>
                  <a:schemeClr val="tx1"/>
                </a:solidFill>
                <a:latin typeface="Times New Roman" pitchFamily="18" charset="0"/>
                <a:cs typeface="Times New Roman" pitchFamily="18" charset="0"/>
              </a:rPr>
              <a:t>„Tohle není v žádném případě zákon“</a:t>
            </a:r>
            <a:r>
              <a:rPr lang="cs-CZ" sz="4400" b="1" i="1" dirty="0" smtClean="0">
                <a:solidFill>
                  <a:schemeClr val="tx1"/>
                </a:solidFill>
                <a:latin typeface="Times New Roman" pitchFamily="18" charset="0"/>
                <a:cs typeface="Times New Roman" pitchFamily="18" charset="0"/>
              </a:rPr>
              <a:t> místo prohlásit „</a:t>
            </a:r>
            <a:r>
              <a:rPr lang="cs-CZ" sz="4400" b="1" i="1" u="sng" dirty="0" smtClean="0">
                <a:solidFill>
                  <a:schemeClr val="tx1"/>
                </a:solidFill>
                <a:latin typeface="Times New Roman" pitchFamily="18" charset="0"/>
                <a:cs typeface="Times New Roman" pitchFamily="18" charset="0"/>
              </a:rPr>
              <a:t>Tohle je zákon, ale je příliš zvrácený na to, aby byl dodržován nebo aplikován“? </a:t>
            </a:r>
            <a:r>
              <a:rPr lang="cs-CZ" sz="4400" b="1" i="1" dirty="0" smtClean="0">
                <a:solidFill>
                  <a:schemeClr val="tx1"/>
                </a:solidFill>
                <a:latin typeface="Times New Roman" pitchFamily="18" charset="0"/>
                <a:cs typeface="Times New Roman" pitchFamily="18" charset="0"/>
              </a:rPr>
              <a:t>.</a:t>
            </a:r>
            <a:r>
              <a:rPr lang="cs-CZ" sz="4400" b="1" dirty="0" smtClean="0">
                <a:solidFill>
                  <a:schemeClr val="tx1"/>
                </a:solidFill>
                <a:latin typeface="Times New Roman" pitchFamily="18" charset="0"/>
                <a:cs typeface="Times New Roman" pitchFamily="18" charset="0"/>
              </a:rPr>
              <a:t>... </a:t>
            </a:r>
          </a:p>
          <a:p>
            <a:pPr algn="just"/>
            <a:r>
              <a:rPr lang="cs-CZ" sz="4400" b="1" i="1" dirty="0" smtClean="0">
                <a:solidFill>
                  <a:schemeClr val="tx1"/>
                </a:solidFill>
                <a:latin typeface="Times New Roman" pitchFamily="18" charset="0"/>
                <a:cs typeface="Times New Roman" pitchFamily="18" charset="0"/>
              </a:rPr>
              <a:t>„Stejně tak můžeme narazit na otázku, kterou řešily německé poválečné soudy: Máme potrestat toho, kdo prováděl z morálního hlediska špatné věci, když je dovolovala tehdy platná morálně zvrácená pravidla? Tyto otázky vyvolávají velmi odlišné problémy morálky a spravedlnosti, o nichž musíme uvažovat zcela odděleně. Není možné je vyřešit tak, že jednou provždy odmítneme uznat morálně špatné zákony jako platné, ať už je jejich účel jakýkoli...“</a:t>
            </a:r>
            <a:r>
              <a:rPr lang="cs-CZ" sz="4400" b="1" dirty="0" smtClean="0">
                <a:solidFill>
                  <a:schemeClr val="tx1"/>
                </a:solidFill>
                <a:latin typeface="Times New Roman" pitchFamily="18" charset="0"/>
                <a:cs typeface="Times New Roman" pitchFamily="18" charset="0"/>
              </a:rPr>
              <a:t>  </a:t>
            </a:r>
          </a:p>
          <a:p>
            <a:r>
              <a:rPr lang="cs-CZ" sz="3600" b="1" dirty="0" smtClean="0">
                <a:solidFill>
                  <a:schemeClr val="tx1"/>
                </a:solidFill>
                <a:latin typeface="Times New Roman" pitchFamily="18" charset="0"/>
                <a:cs typeface="Times New Roman" pitchFamily="18" charset="0"/>
              </a:rPr>
              <a:t>Viz k tomu více HART, H.L.A. </a:t>
            </a:r>
            <a:r>
              <a:rPr lang="cs-CZ" sz="3600" b="1" i="1" dirty="0" smtClean="0">
                <a:solidFill>
                  <a:schemeClr val="tx1"/>
                </a:solidFill>
                <a:latin typeface="Times New Roman" pitchFamily="18" charset="0"/>
                <a:cs typeface="Times New Roman" pitchFamily="18" charset="0"/>
              </a:rPr>
              <a:t>Pojem práva. </a:t>
            </a:r>
            <a:r>
              <a:rPr lang="cs-CZ" sz="3600" b="1" dirty="0" smtClean="0">
                <a:solidFill>
                  <a:schemeClr val="tx1"/>
                </a:solidFill>
                <a:latin typeface="Times New Roman" pitchFamily="18" charset="0"/>
                <a:cs typeface="Times New Roman" pitchFamily="18" charset="0"/>
              </a:rPr>
              <a:t>Praha: Prostor 2004, s. 205-209. </a:t>
            </a:r>
          </a:p>
          <a:p>
            <a:endParaRPr lang="cs-CZ" sz="44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883650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rrowheads="1"/>
          </p:cNvSpPr>
          <p:nvPr>
            <p:ph type="title"/>
          </p:nvPr>
        </p:nvSpPr>
        <p:spPr/>
        <p:txBody>
          <a:bodyPr>
            <a:normAutofit fontScale="90000"/>
          </a:bodyPr>
          <a:lstStyle/>
          <a:p>
            <a:pPr eaLnBrk="1" hangingPunct="1"/>
            <a:r>
              <a:rPr lang="cs-CZ" sz="4000" dirty="0" err="1" smtClean="0"/>
              <a:t>Hartova</a:t>
            </a:r>
            <a:r>
              <a:rPr lang="cs-CZ" sz="4000" dirty="0" smtClean="0"/>
              <a:t> kritika  </a:t>
            </a:r>
            <a:r>
              <a:rPr lang="cs-CZ" sz="4000" dirty="0" err="1" smtClean="0"/>
              <a:t>Radbruchovy</a:t>
            </a:r>
            <a:r>
              <a:rPr lang="cs-CZ" sz="4000" dirty="0" smtClean="0"/>
              <a:t> formule: </a:t>
            </a:r>
          </a:p>
        </p:txBody>
      </p:sp>
      <p:sp>
        <p:nvSpPr>
          <p:cNvPr id="34819" name="Rectangle 3"/>
          <p:cNvSpPr>
            <a:spLocks noGrp="1" noRot="1" noChangeArrowheads="1"/>
          </p:cNvSpPr>
          <p:nvPr>
            <p:ph idx="1"/>
          </p:nvPr>
        </p:nvSpPr>
        <p:spPr/>
        <p:txBody>
          <a:bodyPr>
            <a:normAutofit/>
          </a:bodyPr>
          <a:lstStyle/>
          <a:p>
            <a:pPr>
              <a:lnSpc>
                <a:spcPct val="80000"/>
              </a:lnSpc>
              <a:buNone/>
            </a:pPr>
            <a:r>
              <a:rPr lang="cs-CZ" sz="2000" b="1" dirty="0" smtClean="0">
                <a:solidFill>
                  <a:schemeClr val="tx1"/>
                </a:solidFill>
              </a:rPr>
              <a:t>Pro Harta je to spíše morální problém.  </a:t>
            </a:r>
          </a:p>
          <a:p>
            <a:pPr>
              <a:lnSpc>
                <a:spcPct val="80000"/>
              </a:lnSpc>
              <a:buNone/>
            </a:pPr>
            <a:r>
              <a:rPr lang="cs-CZ" sz="2000" b="1" dirty="0" smtClean="0">
                <a:solidFill>
                  <a:schemeClr val="tx1"/>
                </a:solidFill>
              </a:rPr>
              <a:t>Jako </a:t>
            </a:r>
            <a:r>
              <a:rPr lang="cs-CZ" sz="2000" b="1" dirty="0" smtClean="0">
                <a:solidFill>
                  <a:schemeClr val="tx1"/>
                </a:solidFill>
              </a:rPr>
              <a:t>pozitivista odmítá zneplatnění zákona odkazem na morálku </a:t>
            </a:r>
          </a:p>
          <a:p>
            <a:pPr>
              <a:lnSpc>
                <a:spcPct val="80000"/>
              </a:lnSpc>
              <a:buNone/>
            </a:pPr>
            <a:r>
              <a:rPr lang="cs-CZ" sz="2000" b="1" dirty="0" smtClean="0">
                <a:solidFill>
                  <a:schemeClr val="tx1"/>
                </a:solidFill>
              </a:rPr>
              <a:t>a odmítá retroaktivitu - považuje ji za zásadní porušení právní </a:t>
            </a:r>
          </a:p>
          <a:p>
            <a:pPr>
              <a:lnSpc>
                <a:spcPct val="80000"/>
              </a:lnSpc>
              <a:buNone/>
            </a:pPr>
            <a:r>
              <a:rPr lang="cs-CZ" sz="2000" b="1" dirty="0" smtClean="0">
                <a:solidFill>
                  <a:schemeClr val="tx1"/>
                </a:solidFill>
              </a:rPr>
              <a:t>jistoty; </a:t>
            </a:r>
          </a:p>
          <a:p>
            <a:pPr eaLnBrk="1" hangingPunct="1">
              <a:lnSpc>
                <a:spcPct val="80000"/>
              </a:lnSpc>
              <a:buNone/>
            </a:pPr>
            <a:endParaRPr lang="cs-CZ" sz="2000" b="1" dirty="0" smtClean="0">
              <a:solidFill>
                <a:schemeClr val="tx1"/>
              </a:solidFill>
            </a:endParaRPr>
          </a:p>
          <a:p>
            <a:pPr marL="0" indent="0" eaLnBrk="1" hangingPunct="1">
              <a:lnSpc>
                <a:spcPct val="80000"/>
              </a:lnSpc>
              <a:buNone/>
            </a:pPr>
            <a:r>
              <a:rPr lang="cs-CZ" sz="2000" b="1" dirty="0" smtClean="0">
                <a:solidFill>
                  <a:schemeClr val="tx1"/>
                </a:solidFill>
              </a:rPr>
              <a:t>Vyrovnání se s minulosti je pro něj rozhodování se mezi dvěma zly: </a:t>
            </a:r>
          </a:p>
          <a:p>
            <a:pPr eaLnBrk="1" hangingPunct="1">
              <a:lnSpc>
                <a:spcPct val="80000"/>
              </a:lnSpc>
              <a:buNone/>
            </a:pPr>
            <a:endParaRPr lang="cs-CZ" sz="2000" b="1" u="sng" dirty="0" smtClean="0">
              <a:solidFill>
                <a:schemeClr val="tx1"/>
              </a:solidFill>
            </a:endParaRPr>
          </a:p>
          <a:p>
            <a:pPr eaLnBrk="1" hangingPunct="1">
              <a:lnSpc>
                <a:spcPct val="80000"/>
              </a:lnSpc>
              <a:buNone/>
            </a:pPr>
            <a:r>
              <a:rPr lang="cs-CZ" sz="2000" b="1" u="sng" dirty="0" smtClean="0">
                <a:solidFill>
                  <a:srgbClr val="FF0000"/>
                </a:solidFill>
              </a:rPr>
              <a:t>první zlo představuje prolomení právní jistoty</a:t>
            </a:r>
            <a:r>
              <a:rPr lang="cs-CZ" sz="2000" b="1" dirty="0" smtClean="0">
                <a:solidFill>
                  <a:srgbClr val="FF0000"/>
                </a:solidFill>
              </a:rPr>
              <a:t> a </a:t>
            </a:r>
          </a:p>
          <a:p>
            <a:pPr eaLnBrk="1" hangingPunct="1">
              <a:lnSpc>
                <a:spcPct val="80000"/>
              </a:lnSpc>
            </a:pPr>
            <a:endParaRPr lang="cs-CZ" sz="2000" b="1" u="sng" dirty="0" smtClean="0">
              <a:solidFill>
                <a:schemeClr val="tx1"/>
              </a:solidFill>
            </a:endParaRPr>
          </a:p>
          <a:p>
            <a:pPr eaLnBrk="1" hangingPunct="1">
              <a:lnSpc>
                <a:spcPct val="80000"/>
              </a:lnSpc>
              <a:buNone/>
            </a:pPr>
            <a:r>
              <a:rPr lang="cs-CZ" sz="2000" b="1" u="sng" dirty="0" smtClean="0">
                <a:solidFill>
                  <a:srgbClr val="FF0000"/>
                </a:solidFill>
              </a:rPr>
              <a:t>druhé zlo je zlo spáchaných zločinů.</a:t>
            </a:r>
          </a:p>
          <a:p>
            <a:pPr eaLnBrk="1" hangingPunct="1">
              <a:lnSpc>
                <a:spcPct val="80000"/>
              </a:lnSpc>
            </a:pPr>
            <a:endParaRPr lang="cs-CZ" sz="2000" dirty="0" smtClean="0">
              <a:solidFill>
                <a:schemeClr val="tx1"/>
              </a:solidFill>
            </a:endParaRPr>
          </a:p>
          <a:p>
            <a:pPr eaLnBrk="1" hangingPunct="1">
              <a:lnSpc>
                <a:spcPct val="80000"/>
              </a:lnSpc>
            </a:pPr>
            <a:endParaRPr lang="cs-CZ" sz="2000" b="1" dirty="0" smtClean="0">
              <a:solidFill>
                <a:schemeClr val="tx1"/>
              </a:solidFill>
            </a:endParaRPr>
          </a:p>
        </p:txBody>
      </p:sp>
    </p:spTree>
    <p:extLst>
      <p:ext uri="{BB962C8B-B14F-4D97-AF65-F5344CB8AC3E}">
        <p14:creationId xmlns:p14="http://schemas.microsoft.com/office/powerpoint/2010/main" val="2019487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Rot="1" noChangeArrowheads="1"/>
          </p:cNvSpPr>
          <p:nvPr>
            <p:ph type="body" idx="4294967295"/>
          </p:nvPr>
        </p:nvSpPr>
        <p:spPr>
          <a:xfrm>
            <a:off x="574675" y="404813"/>
            <a:ext cx="8100000" cy="6121400"/>
          </a:xfrm>
        </p:spPr>
        <p:txBody>
          <a:bodyPr>
            <a:normAutofit lnSpcReduction="10000"/>
          </a:bodyPr>
          <a:lstStyle/>
          <a:p>
            <a:pPr marL="0" indent="0" algn="just" eaLnBrk="1" hangingPunct="1">
              <a:lnSpc>
                <a:spcPct val="80000"/>
              </a:lnSpc>
              <a:buNone/>
            </a:pPr>
            <a:r>
              <a:rPr lang="cs-CZ" sz="2800" dirty="0" smtClean="0">
                <a:solidFill>
                  <a:schemeClr val="tx1"/>
                </a:solidFill>
                <a:latin typeface="Times New Roman" panose="02020603050405020304" pitchFamily="18" charset="0"/>
                <a:cs typeface="Times New Roman" panose="02020603050405020304" pitchFamily="18" charset="0"/>
              </a:rPr>
              <a:t>Hart odlišuje neplatnost práva od  jeho nemorálnosti; </a:t>
            </a:r>
          </a:p>
          <a:p>
            <a:pPr marL="0" indent="0" algn="just">
              <a:lnSpc>
                <a:spcPct val="80000"/>
              </a:lnSpc>
              <a:buNone/>
            </a:pPr>
            <a:r>
              <a:rPr lang="cs-CZ" sz="2800" dirty="0">
                <a:solidFill>
                  <a:schemeClr val="tx1"/>
                </a:solidFill>
                <a:latin typeface="Times New Roman" panose="02020603050405020304" pitchFamily="18" charset="0"/>
                <a:cs typeface="Times New Roman" panose="02020603050405020304" pitchFamily="18" charset="0"/>
              </a:rPr>
              <a:t>řešení  nevidí v popření platnosti </a:t>
            </a:r>
            <a:r>
              <a:rPr lang="cs-CZ" sz="2800" dirty="0" smtClean="0">
                <a:solidFill>
                  <a:schemeClr val="tx1"/>
                </a:solidFill>
                <a:latin typeface="Times New Roman" panose="02020603050405020304" pitchFamily="18" charset="0"/>
                <a:cs typeface="Times New Roman" panose="02020603050405020304" pitchFamily="18" charset="0"/>
              </a:rPr>
              <a:t> </a:t>
            </a:r>
            <a:r>
              <a:rPr lang="cs-CZ" sz="2800" dirty="0">
                <a:solidFill>
                  <a:schemeClr val="tx1"/>
                </a:solidFill>
                <a:latin typeface="Times New Roman" panose="02020603050405020304" pitchFamily="18" charset="0"/>
                <a:cs typeface="Times New Roman" panose="02020603050405020304" pitchFamily="18" charset="0"/>
              </a:rPr>
              <a:t>nemorálního práva  odkazem na přirozené právo, resp. morálku; </a:t>
            </a:r>
          </a:p>
          <a:p>
            <a:pPr algn="just">
              <a:lnSpc>
                <a:spcPct val="80000"/>
              </a:lnSpc>
            </a:pPr>
            <a:r>
              <a:rPr lang="cs-CZ" sz="2800" dirty="0" smtClean="0">
                <a:solidFill>
                  <a:schemeClr val="tx1"/>
                </a:solidFill>
                <a:latin typeface="Times New Roman" panose="02020603050405020304" pitchFamily="18" charset="0"/>
                <a:cs typeface="Times New Roman" panose="02020603050405020304" pitchFamily="18" charset="0"/>
              </a:rPr>
              <a:t>Zároveň si  uvědomuje  problém uplatnění </a:t>
            </a:r>
          </a:p>
          <a:p>
            <a:pPr marL="0" indent="0" algn="just">
              <a:lnSpc>
                <a:spcPct val="80000"/>
              </a:lnSpc>
              <a:buNone/>
            </a:pPr>
            <a:r>
              <a:rPr lang="cs-CZ" sz="2800" dirty="0" smtClean="0">
                <a:solidFill>
                  <a:schemeClr val="tx1"/>
                </a:solidFill>
                <a:latin typeface="Times New Roman" panose="02020603050405020304" pitchFamily="18" charset="0"/>
                <a:cs typeface="Times New Roman" panose="02020603050405020304" pitchFamily="18" charset="0"/>
              </a:rPr>
              <a:t>„nemorálního práva“ ; </a:t>
            </a:r>
            <a:r>
              <a:rPr lang="cs-CZ" sz="2800" dirty="0">
                <a:solidFill>
                  <a:schemeClr val="tx1"/>
                </a:solidFill>
                <a:latin typeface="Times New Roman" panose="02020603050405020304" pitchFamily="18" charset="0"/>
                <a:cs typeface="Times New Roman" panose="02020603050405020304" pitchFamily="18" charset="0"/>
              </a:rPr>
              <a:t> </a:t>
            </a:r>
            <a:r>
              <a:rPr lang="cs-CZ" sz="2800" dirty="0" smtClean="0">
                <a:solidFill>
                  <a:schemeClr val="tx1"/>
                </a:solidFill>
                <a:latin typeface="Times New Roman" panose="02020603050405020304" pitchFamily="18" charset="0"/>
                <a:cs typeface="Times New Roman" panose="02020603050405020304" pitchFamily="18" charset="0"/>
              </a:rPr>
              <a:t> </a:t>
            </a:r>
          </a:p>
          <a:p>
            <a:pPr marL="0" indent="0" algn="just">
              <a:lnSpc>
                <a:spcPct val="80000"/>
              </a:lnSpc>
              <a:buNone/>
            </a:pPr>
            <a:r>
              <a:rPr lang="cs-CZ" sz="2800" dirty="0" smtClean="0">
                <a:solidFill>
                  <a:schemeClr val="tx1"/>
                </a:solidFill>
                <a:latin typeface="Times New Roman" panose="02020603050405020304" pitchFamily="18" charset="0"/>
                <a:cs typeface="Times New Roman" panose="02020603050405020304" pitchFamily="18" charset="0"/>
              </a:rPr>
              <a:t> řešení této otázky ale ponechává na morální volbě  jedince;   rozhodování přesouvá  „na bedra  občanů“,  na jejich občanskou neposlušnost;</a:t>
            </a:r>
          </a:p>
          <a:p>
            <a:pPr algn="just" eaLnBrk="1" hangingPunct="1">
              <a:lnSpc>
                <a:spcPct val="80000"/>
              </a:lnSpc>
            </a:pPr>
            <a:endParaRPr lang="cs-CZ" sz="2800" dirty="0" smtClean="0">
              <a:solidFill>
                <a:schemeClr val="tx1"/>
              </a:solidFill>
              <a:latin typeface="Times New Roman" panose="02020603050405020304" pitchFamily="18" charset="0"/>
              <a:cs typeface="Times New Roman" panose="02020603050405020304" pitchFamily="18" charset="0"/>
            </a:endParaRPr>
          </a:p>
          <a:p>
            <a:pPr algn="just" eaLnBrk="1" hangingPunct="1">
              <a:lnSpc>
                <a:spcPct val="80000"/>
              </a:lnSpc>
            </a:pPr>
            <a:r>
              <a:rPr lang="cs-CZ" sz="2800" dirty="0" smtClean="0">
                <a:solidFill>
                  <a:schemeClr val="tx1"/>
                </a:solidFill>
                <a:latin typeface="Times New Roman" panose="02020603050405020304" pitchFamily="18" charset="0"/>
                <a:cs typeface="Times New Roman" panose="02020603050405020304" pitchFamily="18" charset="0"/>
              </a:rPr>
              <a:t>Jako  stoupenec právního pozitivizmu se domnívá, že </a:t>
            </a:r>
          </a:p>
          <a:p>
            <a:pPr marL="0" indent="0" algn="just" eaLnBrk="1" hangingPunct="1">
              <a:lnSpc>
                <a:spcPct val="80000"/>
              </a:lnSpc>
              <a:buNone/>
            </a:pPr>
            <a:r>
              <a:rPr lang="cs-CZ" sz="2800" dirty="0" smtClean="0">
                <a:solidFill>
                  <a:schemeClr val="tx1"/>
                </a:solidFill>
                <a:latin typeface="Times New Roman" panose="02020603050405020304" pitchFamily="18" charset="0"/>
                <a:cs typeface="Times New Roman" panose="02020603050405020304" pitchFamily="18" charset="0"/>
              </a:rPr>
              <a:t>platnost pravidla je odvozena jen ze vztahu k jinému pravidlu.  </a:t>
            </a:r>
          </a:p>
          <a:p>
            <a:pPr marL="0" indent="0" algn="just" eaLnBrk="1" hangingPunct="1">
              <a:lnSpc>
                <a:spcPct val="80000"/>
              </a:lnSpc>
              <a:buNone/>
            </a:pPr>
            <a:r>
              <a:rPr lang="cs-CZ" sz="2800" dirty="0" smtClean="0">
                <a:solidFill>
                  <a:srgbClr val="FF0000"/>
                </a:solidFill>
                <a:latin typeface="Times New Roman" panose="02020603050405020304" pitchFamily="18" charset="0"/>
                <a:cs typeface="Times New Roman" panose="02020603050405020304" pitchFamily="18" charset="0"/>
              </a:rPr>
              <a:t>Třídu platných  zákonů nedostaneme  vyloučením toho,  co je z morálního hlediska špatné,   ale jen srovnáním dvou platných pravidel.</a:t>
            </a:r>
          </a:p>
          <a:p>
            <a:pPr algn="just">
              <a:lnSpc>
                <a:spcPct val="80000"/>
              </a:lnSpc>
              <a:buNone/>
            </a:pPr>
            <a:r>
              <a:rPr lang="cs-CZ" sz="2800" dirty="0">
                <a:solidFill>
                  <a:srgbClr val="FF0000"/>
                </a:solidFill>
                <a:latin typeface="Times New Roman" panose="02020603050405020304" pitchFamily="18" charset="0"/>
                <a:cs typeface="Times New Roman" panose="02020603050405020304" pitchFamily="18" charset="0"/>
              </a:rPr>
              <a:t>Hart odmítá testovat platnost právních norem </a:t>
            </a:r>
            <a:r>
              <a:rPr lang="cs-CZ" sz="2800" dirty="0" smtClean="0">
                <a:solidFill>
                  <a:srgbClr val="FF0000"/>
                </a:solidFill>
                <a:latin typeface="Times New Roman" panose="02020603050405020304" pitchFamily="18" charset="0"/>
                <a:cs typeface="Times New Roman" panose="02020603050405020304" pitchFamily="18" charset="0"/>
              </a:rPr>
              <a:t>morálkou. </a:t>
            </a:r>
            <a:endParaRPr lang="cs-CZ" sz="2800" dirty="0">
              <a:solidFill>
                <a:srgbClr val="FF0000"/>
              </a:solidFill>
              <a:latin typeface="Times New Roman" panose="02020603050405020304" pitchFamily="18" charset="0"/>
              <a:cs typeface="Times New Roman" panose="02020603050405020304" pitchFamily="18" charset="0"/>
            </a:endParaRPr>
          </a:p>
          <a:p>
            <a:pPr algn="just" eaLnBrk="1" hangingPunct="1">
              <a:lnSpc>
                <a:spcPct val="80000"/>
              </a:lnSpc>
              <a:buFont typeface="Wingdings" pitchFamily="2" charset="2"/>
              <a:buNone/>
            </a:pPr>
            <a:endParaRPr lang="cs-CZ" sz="2800" dirty="0" smtClean="0">
              <a:solidFill>
                <a:srgbClr val="FF0000"/>
              </a:solidFill>
              <a:latin typeface="Calibri" panose="020F0502020204030204" pitchFamily="34" charset="0"/>
              <a:cs typeface="Times New Roman" pitchFamily="18" charset="0"/>
            </a:endParaRPr>
          </a:p>
        </p:txBody>
      </p:sp>
    </p:spTree>
    <p:extLst>
      <p:ext uri="{BB962C8B-B14F-4D97-AF65-F5344CB8AC3E}">
        <p14:creationId xmlns:p14="http://schemas.microsoft.com/office/powerpoint/2010/main" val="29767317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rrowheads="1"/>
          </p:cNvSpPr>
          <p:nvPr>
            <p:ph type="title"/>
          </p:nvPr>
        </p:nvSpPr>
        <p:spPr/>
        <p:txBody>
          <a:bodyPr>
            <a:normAutofit fontScale="90000"/>
          </a:bodyPr>
          <a:lstStyle/>
          <a:p>
            <a:pPr marL="54864" eaLnBrk="1" fontAlgn="auto" hangingPunct="1">
              <a:spcAft>
                <a:spcPts val="0"/>
              </a:spcAft>
              <a:defRPr/>
            </a:pPr>
            <a:r>
              <a:rPr lang="cs-CZ" sz="2800" dirty="0" smtClean="0">
                <a:solidFill>
                  <a:schemeClr val="tx2">
                    <a:tint val="100000"/>
                    <a:shade val="90000"/>
                    <a:satMod val="250000"/>
                    <a:alpha val="100000"/>
                  </a:schemeClr>
                </a:solidFill>
              </a:rPr>
              <a:t>Kritika </a:t>
            </a:r>
            <a:r>
              <a:rPr lang="cs-CZ" sz="2800" dirty="0" err="1" smtClean="0">
                <a:solidFill>
                  <a:schemeClr val="tx2">
                    <a:tint val="100000"/>
                    <a:shade val="90000"/>
                    <a:satMod val="250000"/>
                    <a:alpha val="100000"/>
                  </a:schemeClr>
                </a:solidFill>
              </a:rPr>
              <a:t>Radbruchovy</a:t>
            </a:r>
            <a:r>
              <a:rPr lang="cs-CZ" sz="2800" dirty="0" smtClean="0">
                <a:solidFill>
                  <a:schemeClr val="tx2">
                    <a:tint val="100000"/>
                    <a:shade val="90000"/>
                    <a:satMod val="250000"/>
                    <a:alpha val="100000"/>
                  </a:schemeClr>
                </a:solidFill>
              </a:rPr>
              <a:t> formule </a:t>
            </a:r>
            <a:br>
              <a:rPr lang="cs-CZ" sz="2800" dirty="0" smtClean="0">
                <a:solidFill>
                  <a:schemeClr val="tx2">
                    <a:tint val="100000"/>
                    <a:shade val="90000"/>
                    <a:satMod val="250000"/>
                    <a:alpha val="100000"/>
                  </a:schemeClr>
                </a:solidFill>
              </a:rPr>
            </a:br>
            <a:r>
              <a:rPr lang="cs-CZ" sz="2800" dirty="0" smtClean="0">
                <a:solidFill>
                  <a:schemeClr val="tx2">
                    <a:tint val="100000"/>
                    <a:shade val="90000"/>
                    <a:satMod val="250000"/>
                    <a:alpha val="100000"/>
                  </a:schemeClr>
                </a:solidFill>
              </a:rPr>
              <a:t>(jak stoupenci tak odpůrci právního pozitivismu)</a:t>
            </a:r>
          </a:p>
        </p:txBody>
      </p:sp>
      <p:sp>
        <p:nvSpPr>
          <p:cNvPr id="40963" name="Rectangle 3"/>
          <p:cNvSpPr>
            <a:spLocks noGrp="1" noRot="1" noChangeArrowheads="1"/>
          </p:cNvSpPr>
          <p:nvPr>
            <p:ph idx="1"/>
          </p:nvPr>
        </p:nvSpPr>
        <p:spPr>
          <a:xfrm>
            <a:off x="457200" y="1600200"/>
            <a:ext cx="8229600" cy="4997152"/>
          </a:xfrm>
        </p:spPr>
        <p:txBody>
          <a:bodyPr>
            <a:normAutofit fontScale="92500" lnSpcReduction="20000"/>
          </a:bodyPr>
          <a:lstStyle/>
          <a:p>
            <a:pPr algn="just" eaLnBrk="1" hangingPunct="1">
              <a:buFont typeface="Wingdings" pitchFamily="2" charset="2"/>
              <a:buChar char="Ø"/>
            </a:pPr>
            <a:r>
              <a:rPr lang="cs-CZ" altLang="cs-CZ" sz="2800" b="1" u="sng" dirty="0" smtClean="0">
                <a:solidFill>
                  <a:schemeClr val="tx1"/>
                </a:solidFill>
              </a:rPr>
              <a:t>vágnost významu </a:t>
            </a:r>
            <a:r>
              <a:rPr lang="cs-CZ" altLang="cs-CZ" sz="2800" b="1" dirty="0" smtClean="0">
                <a:solidFill>
                  <a:schemeClr val="tx1"/>
                </a:solidFill>
              </a:rPr>
              <a:t>„nesnesitelná míra </a:t>
            </a:r>
          </a:p>
          <a:p>
            <a:pPr algn="just" eaLnBrk="1" hangingPunct="1">
              <a:buFont typeface="Wingdings" pitchFamily="2" charset="2"/>
              <a:buNone/>
            </a:pPr>
            <a:r>
              <a:rPr lang="cs-CZ" altLang="cs-CZ" sz="2800" b="1" dirty="0" smtClean="0">
                <a:solidFill>
                  <a:schemeClr val="tx1"/>
                </a:solidFill>
              </a:rPr>
              <a:t>	nespravedlnosti“  jako hranice nemorálnosti a nehumánnosti práva – (</a:t>
            </a:r>
            <a:r>
              <a:rPr lang="cs-CZ" altLang="cs-CZ" sz="2800" b="1" dirty="0" err="1" smtClean="0">
                <a:solidFill>
                  <a:schemeClr val="tx1"/>
                </a:solidFill>
              </a:rPr>
              <a:t>Radbruch</a:t>
            </a:r>
            <a:r>
              <a:rPr lang="cs-CZ" altLang="cs-CZ" sz="2800" b="1" dirty="0" smtClean="0">
                <a:solidFill>
                  <a:schemeClr val="tx1"/>
                </a:solidFill>
              </a:rPr>
              <a:t> mluví později dokonce o  hrozné, strašné nespravedlnosti;) </a:t>
            </a:r>
          </a:p>
          <a:p>
            <a:pPr algn="just">
              <a:buFont typeface="Wingdings" pitchFamily="2" charset="2"/>
              <a:buChar char="Ø"/>
            </a:pPr>
            <a:r>
              <a:rPr lang="cs-CZ" altLang="cs-CZ" sz="2800" b="1" dirty="0" smtClean="0">
                <a:solidFill>
                  <a:schemeClr val="tx1"/>
                </a:solidFill>
              </a:rPr>
              <a:t>váže se jen na  situace, které jsou  označené za nesnesitelné, katastrofické a  to omezuje její použití jen na totalitní režimy;</a:t>
            </a:r>
          </a:p>
          <a:p>
            <a:pPr algn="just">
              <a:buFont typeface="Wingdings" pitchFamily="2" charset="2"/>
              <a:buChar char="Ø"/>
            </a:pPr>
            <a:r>
              <a:rPr lang="cs-CZ" altLang="cs-CZ" sz="2800" b="1" dirty="0" smtClean="0">
                <a:solidFill>
                  <a:schemeClr val="tx1"/>
                </a:solidFill>
              </a:rPr>
              <a:t>    nepřípustnost  retroaktivity, nepřípustné </a:t>
            </a:r>
          </a:p>
          <a:p>
            <a:pPr algn="just">
              <a:buNone/>
            </a:pPr>
            <a:r>
              <a:rPr lang="cs-CZ" altLang="cs-CZ" sz="2800" b="1" dirty="0" smtClean="0">
                <a:solidFill>
                  <a:schemeClr val="tx1"/>
                </a:solidFill>
              </a:rPr>
              <a:t>	prolomení právní jistoty;</a:t>
            </a:r>
          </a:p>
          <a:p>
            <a:pPr algn="just" eaLnBrk="1" hangingPunct="1">
              <a:buFont typeface="Wingdings" pitchFamily="2" charset="2"/>
              <a:buChar char="Ø"/>
            </a:pPr>
            <a:r>
              <a:rPr lang="cs-CZ" altLang="cs-CZ" sz="2800" b="1" dirty="0" smtClean="0">
                <a:solidFill>
                  <a:schemeClr val="tx1"/>
                </a:solidFill>
              </a:rPr>
              <a:t>skutečnost, že </a:t>
            </a:r>
            <a:r>
              <a:rPr lang="cs-CZ" altLang="cs-CZ" sz="2800" b="1" dirty="0" err="1" smtClean="0">
                <a:solidFill>
                  <a:schemeClr val="tx1"/>
                </a:solidFill>
              </a:rPr>
              <a:t>Radbruch</a:t>
            </a:r>
            <a:r>
              <a:rPr lang="cs-CZ" altLang="cs-CZ" sz="2800" b="1" dirty="0" smtClean="0">
                <a:solidFill>
                  <a:schemeClr val="tx1"/>
                </a:solidFill>
              </a:rPr>
              <a:t> zaměnil právní pozitivismus za  formalismus; resp. ztotožnil je.  </a:t>
            </a:r>
          </a:p>
        </p:txBody>
      </p:sp>
    </p:spTree>
    <p:extLst>
      <p:ext uri="{BB962C8B-B14F-4D97-AF65-F5344CB8AC3E}">
        <p14:creationId xmlns:p14="http://schemas.microsoft.com/office/powerpoint/2010/main" val="9844005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rrowheads="1"/>
          </p:cNvSpPr>
          <p:nvPr>
            <p:ph type="title"/>
          </p:nvPr>
        </p:nvSpPr>
        <p:spPr>
          <a:xfrm>
            <a:off x="0" y="274638"/>
            <a:ext cx="9144000" cy="1143000"/>
          </a:xfrm>
        </p:spPr>
        <p:txBody>
          <a:bodyPr/>
          <a:lstStyle/>
          <a:p>
            <a:pPr marL="54864" eaLnBrk="1" fontAlgn="auto" hangingPunct="1">
              <a:spcAft>
                <a:spcPts val="0"/>
              </a:spcAft>
              <a:defRPr/>
            </a:pPr>
            <a:r>
              <a:rPr lang="cs-CZ" sz="3200" dirty="0" smtClean="0">
                <a:solidFill>
                  <a:schemeClr val="tx2">
                    <a:tint val="100000"/>
                    <a:shade val="90000"/>
                    <a:satMod val="250000"/>
                    <a:alpha val="100000"/>
                  </a:schemeClr>
                </a:solidFill>
              </a:rPr>
              <a:t>Právní pozitivismus není právní formalismus</a:t>
            </a:r>
          </a:p>
        </p:txBody>
      </p:sp>
      <p:sp>
        <p:nvSpPr>
          <p:cNvPr id="41987" name="Rectangle 3"/>
          <p:cNvSpPr>
            <a:spLocks noGrp="1" noRot="1" noChangeArrowheads="1"/>
          </p:cNvSpPr>
          <p:nvPr>
            <p:ph idx="1"/>
          </p:nvPr>
        </p:nvSpPr>
        <p:spPr>
          <a:xfrm>
            <a:off x="179388" y="1341438"/>
            <a:ext cx="8785225" cy="5256212"/>
          </a:xfrm>
        </p:spPr>
        <p:txBody>
          <a:bodyPr>
            <a:normAutofit lnSpcReduction="10000"/>
          </a:bodyPr>
          <a:lstStyle/>
          <a:p>
            <a:pPr eaLnBrk="1" hangingPunct="1"/>
            <a:r>
              <a:rPr lang="cs-CZ" altLang="cs-CZ" sz="2800" b="1" dirty="0" smtClean="0">
                <a:solidFill>
                  <a:schemeClr val="tx1"/>
                </a:solidFill>
              </a:rPr>
              <a:t>Dle </a:t>
            </a:r>
            <a:r>
              <a:rPr lang="cs-CZ" altLang="cs-CZ" sz="2800" b="1" dirty="0" err="1" smtClean="0">
                <a:solidFill>
                  <a:schemeClr val="tx1"/>
                </a:solidFill>
              </a:rPr>
              <a:t>Radbrucha</a:t>
            </a:r>
            <a:r>
              <a:rPr lang="cs-CZ" altLang="cs-CZ" sz="2800" b="1" dirty="0" smtClean="0">
                <a:solidFill>
                  <a:schemeClr val="tx1"/>
                </a:solidFill>
              </a:rPr>
              <a:t> je maxima, že zákon je zákon, a proto se musí bezvýjimečně dodržovat, základní </a:t>
            </a:r>
            <a:r>
              <a:rPr lang="cs-CZ" altLang="cs-CZ" sz="2800" b="1" dirty="0">
                <a:solidFill>
                  <a:schemeClr val="tx1"/>
                </a:solidFill>
              </a:rPr>
              <a:t> </a:t>
            </a:r>
            <a:r>
              <a:rPr lang="cs-CZ" altLang="cs-CZ" sz="2800" b="1" dirty="0" smtClean="0">
                <a:solidFill>
                  <a:schemeClr val="tx1"/>
                </a:solidFill>
              </a:rPr>
              <a:t>zásadou  právního pozitivismu.</a:t>
            </a:r>
          </a:p>
          <a:p>
            <a:pPr eaLnBrk="1" hangingPunct="1"/>
            <a:r>
              <a:rPr lang="cs-CZ" altLang="cs-CZ" sz="2800" b="1" dirty="0" smtClean="0">
                <a:solidFill>
                  <a:schemeClr val="tx1"/>
                </a:solidFill>
              </a:rPr>
              <a:t>Výsledkem této maximy  podle něj bylo, že němečtí právníci zůstali bezbranní proti „zákonnému bezpráví“.</a:t>
            </a:r>
          </a:p>
          <a:p>
            <a:pPr eaLnBrk="1" hangingPunct="1"/>
            <a:r>
              <a:rPr lang="cs-CZ" altLang="cs-CZ" sz="2800" b="1" dirty="0" err="1" smtClean="0">
                <a:solidFill>
                  <a:schemeClr val="tx1"/>
                </a:solidFill>
              </a:rPr>
              <a:t>Radbruch</a:t>
            </a:r>
            <a:r>
              <a:rPr lang="cs-CZ" altLang="cs-CZ" sz="2800" b="1" dirty="0" smtClean="0">
                <a:solidFill>
                  <a:schemeClr val="tx1"/>
                </a:solidFill>
              </a:rPr>
              <a:t> učinil mylný závěr, že nacistické právo bylo umožněno právním pozitivismem, respektive,  že bylo pozitivistické.</a:t>
            </a:r>
          </a:p>
          <a:p>
            <a:pPr eaLnBrk="1" hangingPunct="1"/>
            <a:r>
              <a:rPr lang="cs-CZ" altLang="cs-CZ" sz="2800" b="1" dirty="0" err="1" smtClean="0">
                <a:solidFill>
                  <a:schemeClr val="tx1"/>
                </a:solidFill>
              </a:rPr>
              <a:t>Radbruchovo</a:t>
            </a:r>
            <a:r>
              <a:rPr lang="cs-CZ" altLang="cs-CZ" sz="2800" b="1" dirty="0" smtClean="0">
                <a:solidFill>
                  <a:schemeClr val="tx1"/>
                </a:solidFill>
              </a:rPr>
              <a:t> pojetí pozitivismu odpovídá dnešnímu formalismu, který konec konců kritizoval i </a:t>
            </a:r>
            <a:r>
              <a:rPr lang="cs-CZ" altLang="cs-CZ" sz="2800" b="1" dirty="0" err="1" smtClean="0">
                <a:solidFill>
                  <a:schemeClr val="tx1"/>
                </a:solidFill>
              </a:rPr>
              <a:t>Kelsen</a:t>
            </a:r>
            <a:r>
              <a:rPr lang="cs-CZ" altLang="cs-CZ" sz="2800" b="1" dirty="0" smtClean="0">
                <a:solidFill>
                  <a:schemeClr val="tx1"/>
                </a:solidFill>
              </a:rPr>
              <a:t>…</a:t>
            </a:r>
            <a:endParaRPr lang="cs-CZ" altLang="cs-CZ" sz="2800" b="1" dirty="0" smtClean="0">
              <a:solidFill>
                <a:schemeClr val="tx1"/>
              </a:solidFill>
            </a:endParaRPr>
          </a:p>
        </p:txBody>
      </p:sp>
    </p:spTree>
    <p:extLst>
      <p:ext uri="{BB962C8B-B14F-4D97-AF65-F5344CB8AC3E}">
        <p14:creationId xmlns:p14="http://schemas.microsoft.com/office/powerpoint/2010/main" val="135264552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p:txBody>
          <a:bodyPr>
            <a:normAutofit/>
          </a:bodyPr>
          <a:lstStyle/>
          <a:p>
            <a:pPr marL="54864" eaLnBrk="1" fontAlgn="auto" hangingPunct="1">
              <a:spcAft>
                <a:spcPts val="0"/>
              </a:spcAft>
              <a:defRPr/>
            </a:pPr>
            <a:r>
              <a:rPr lang="cs-CZ" smtClean="0">
                <a:solidFill>
                  <a:schemeClr val="tx2">
                    <a:tint val="100000"/>
                    <a:shade val="90000"/>
                    <a:satMod val="250000"/>
                    <a:alpha val="100000"/>
                  </a:schemeClr>
                </a:solidFill>
              </a:rPr>
              <a:t>K čemu je Radbruchova formule?</a:t>
            </a:r>
          </a:p>
        </p:txBody>
      </p:sp>
      <p:sp>
        <p:nvSpPr>
          <p:cNvPr id="44035" name="Rectangle 3"/>
          <p:cNvSpPr>
            <a:spLocks noGrp="1" noRot="1" noChangeArrowheads="1"/>
          </p:cNvSpPr>
          <p:nvPr>
            <p:ph idx="1"/>
          </p:nvPr>
        </p:nvSpPr>
        <p:spPr>
          <a:xfrm>
            <a:off x="457200" y="1600200"/>
            <a:ext cx="8229600" cy="4997450"/>
          </a:xfrm>
        </p:spPr>
        <p:txBody>
          <a:bodyPr/>
          <a:lstStyle/>
          <a:p>
            <a:pPr eaLnBrk="1" hangingPunct="1">
              <a:buFont typeface="Wingdings" pitchFamily="2" charset="2"/>
              <a:buNone/>
            </a:pPr>
            <a:r>
              <a:rPr lang="cs-CZ" altLang="cs-CZ" b="1" dirty="0" err="1" smtClean="0">
                <a:solidFill>
                  <a:schemeClr val="tx1"/>
                </a:solidFill>
              </a:rPr>
              <a:t>Radbruchova</a:t>
            </a:r>
            <a:r>
              <a:rPr lang="cs-CZ" altLang="cs-CZ" b="1" dirty="0" smtClean="0">
                <a:solidFill>
                  <a:schemeClr val="tx1"/>
                </a:solidFill>
              </a:rPr>
              <a:t> formule je prakticky k ničemu: </a:t>
            </a:r>
          </a:p>
          <a:p>
            <a:pPr eaLnBrk="1" hangingPunct="1">
              <a:buFont typeface="Wingdings" pitchFamily="2" charset="2"/>
              <a:buNone/>
            </a:pPr>
            <a:endParaRPr lang="cs-CZ" altLang="cs-CZ" b="1" dirty="0" smtClean="0">
              <a:solidFill>
                <a:schemeClr val="tx1"/>
              </a:solidFill>
            </a:endParaRPr>
          </a:p>
          <a:p>
            <a:pPr eaLnBrk="1" hangingPunct="1"/>
            <a:r>
              <a:rPr lang="cs-CZ" altLang="cs-CZ" b="1" dirty="0" smtClean="0">
                <a:solidFill>
                  <a:schemeClr val="tx1"/>
                </a:solidFill>
              </a:rPr>
              <a:t>pokud je společnost v dobré morální kondici, je tato formule zbytečná;</a:t>
            </a:r>
          </a:p>
          <a:p>
            <a:pPr eaLnBrk="1" hangingPunct="1"/>
            <a:r>
              <a:rPr lang="cs-CZ" altLang="cs-CZ" b="1" dirty="0" smtClean="0">
                <a:solidFill>
                  <a:schemeClr val="tx1"/>
                </a:solidFill>
              </a:rPr>
              <a:t>pokud společnost prochází morální krizí, tak ji formule neochrání před zneužitím práva – soudci díky ní ignorují platné zákony, neboť nejsou v souladu se společenskou morálkou, byť je tato morálka zvrácená.</a:t>
            </a:r>
          </a:p>
        </p:txBody>
      </p:sp>
    </p:spTree>
    <p:extLst>
      <p:ext uri="{BB962C8B-B14F-4D97-AF65-F5344CB8AC3E}">
        <p14:creationId xmlns:p14="http://schemas.microsoft.com/office/powerpoint/2010/main" val="406477280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r>
              <a:rPr lang="cs-CZ" altLang="cs-CZ" dirty="0"/>
              <a:t>Slovy kritika : „</a:t>
            </a:r>
            <a:r>
              <a:rPr lang="cs-CZ" altLang="cs-CZ" dirty="0" err="1"/>
              <a:t>Radbruchova</a:t>
            </a:r>
            <a:r>
              <a:rPr lang="cs-CZ" altLang="cs-CZ" dirty="0"/>
              <a:t> formule vyjadřuje spíše morální apel než přesvědčivou argumentaci, respektive argumentace v ní zcela absentuje. </a:t>
            </a:r>
            <a:r>
              <a:rPr lang="cs-CZ" altLang="cs-CZ" dirty="0" err="1"/>
              <a:t>Radbruchova</a:t>
            </a:r>
            <a:r>
              <a:rPr lang="cs-CZ" altLang="cs-CZ" dirty="0"/>
              <a:t> formule je ve skutečnosti </a:t>
            </a:r>
            <a:r>
              <a:rPr lang="cs-CZ" altLang="cs-CZ" dirty="0" err="1"/>
              <a:t>metanorma</a:t>
            </a:r>
            <a:r>
              <a:rPr lang="cs-CZ" altLang="cs-CZ" dirty="0"/>
              <a:t>, řešící konflikt mezi zákonem a spravedlností...když </a:t>
            </a:r>
            <a:r>
              <a:rPr lang="cs-CZ" altLang="cs-CZ" dirty="0" err="1"/>
              <a:t>Radbruch</a:t>
            </a:r>
            <a:r>
              <a:rPr lang="cs-CZ" altLang="cs-CZ" dirty="0"/>
              <a:t> obecně říká, že extrémně nespravedlivý zákon není platné právo, tak se hlásí k právnímu naturalismu, ale už nijak neargumentuje proti právnímu pozitivismu.“</a:t>
            </a:r>
          </a:p>
          <a:p>
            <a:endParaRPr lang="cs-CZ" dirty="0"/>
          </a:p>
        </p:txBody>
      </p:sp>
    </p:spTree>
    <p:extLst>
      <p:ext uri="{BB962C8B-B14F-4D97-AF65-F5344CB8AC3E}">
        <p14:creationId xmlns:p14="http://schemas.microsoft.com/office/powerpoint/2010/main" val="37852418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936000"/>
          </a:xfrm>
        </p:spPr>
        <p:txBody>
          <a:bodyPr>
            <a:normAutofit fontScale="90000"/>
          </a:bodyPr>
          <a:lstStyle/>
          <a:p>
            <a:r>
              <a:rPr lang="cs-CZ" sz="4000" dirty="0" smtClean="0"/>
              <a:t/>
            </a:r>
            <a:br>
              <a:rPr lang="cs-CZ" sz="4000" dirty="0" smtClean="0"/>
            </a:br>
            <a:r>
              <a:rPr lang="cs-CZ" sz="4000" dirty="0"/>
              <a:t/>
            </a:r>
            <a:br>
              <a:rPr lang="cs-CZ" sz="4000" dirty="0"/>
            </a:br>
            <a:r>
              <a:rPr lang="cs-CZ" sz="3100" dirty="0" smtClean="0"/>
              <a:t>Oživení diskuse o </a:t>
            </a:r>
            <a:r>
              <a:rPr lang="cs-CZ" sz="3100" dirty="0" err="1" smtClean="0"/>
              <a:t>Radbruchově</a:t>
            </a:r>
            <a:r>
              <a:rPr lang="cs-CZ" sz="3100" dirty="0" smtClean="0"/>
              <a:t>  formuli : Berlínská zeď  </a:t>
            </a:r>
            <a:endParaRPr lang="cs-CZ" sz="3100" dirty="0"/>
          </a:p>
        </p:txBody>
      </p:sp>
      <p:sp>
        <p:nvSpPr>
          <p:cNvPr id="3" name="Zástupný symbol pro obsah 2"/>
          <p:cNvSpPr>
            <a:spLocks noGrp="1"/>
          </p:cNvSpPr>
          <p:nvPr>
            <p:ph idx="1"/>
          </p:nvPr>
        </p:nvSpPr>
        <p:spPr/>
        <p:txBody>
          <a:bodyPr>
            <a:normAutofit fontScale="92500" lnSpcReduction="10000"/>
          </a:bodyPr>
          <a:lstStyle/>
          <a:p>
            <a:pPr algn="just"/>
            <a:r>
              <a:rPr lang="cs-CZ" b="1" dirty="0" smtClean="0">
                <a:solidFill>
                  <a:schemeClr val="tx1"/>
                </a:solidFill>
              </a:rPr>
              <a:t>V letech 1949-1961 uprchlo zhruba dva a půl milionu Němců z Německé demokratické republiky (NDR) do Spolkové republiky Německo (SRN). Aby NDR zadržela neustávající proud uprchlíků, vybudovala dne 13. 8. 1961 berlínskou zeď a posílila bezpečnostní opatření podél hranice mezi oběma státy, zejména tím, že na ni umístila protipěchotní miny a systémy automatické palby (</a:t>
            </a:r>
            <a:r>
              <a:rPr lang="cs-CZ" b="1" dirty="0" err="1" smtClean="0">
                <a:solidFill>
                  <a:schemeClr val="tx1"/>
                </a:solidFill>
              </a:rPr>
              <a:t>Selbstschussanlagen</a:t>
            </a:r>
            <a:r>
              <a:rPr lang="cs-CZ" b="1" dirty="0" smtClean="0">
                <a:solidFill>
                  <a:schemeClr val="tx1"/>
                </a:solidFill>
              </a:rPr>
              <a:t>). Mnoho osob, které se následně pokusily o překročení hranice, aby se dostaly na Západ, bylo usmrceno buď těmito zbraněmi nebo střelbou východoněmeckých pohraničníků</a:t>
            </a:r>
          </a:p>
        </p:txBody>
      </p:sp>
    </p:spTree>
    <p:extLst>
      <p:ext uri="{BB962C8B-B14F-4D97-AF65-F5344CB8AC3E}">
        <p14:creationId xmlns:p14="http://schemas.microsoft.com/office/powerpoint/2010/main" val="21678949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Rozsudek ve věci „Berlínská zeď“. </a:t>
            </a:r>
            <a:endParaRPr lang="cs-CZ" dirty="0"/>
          </a:p>
        </p:txBody>
      </p:sp>
      <p:sp>
        <p:nvSpPr>
          <p:cNvPr id="3" name="Zástupný symbol pro obsah 2"/>
          <p:cNvSpPr>
            <a:spLocks noGrp="1"/>
          </p:cNvSpPr>
          <p:nvPr>
            <p:ph idx="1"/>
          </p:nvPr>
        </p:nvSpPr>
        <p:spPr/>
        <p:txBody>
          <a:bodyPr>
            <a:normAutofit/>
          </a:bodyPr>
          <a:lstStyle/>
          <a:p>
            <a:pPr algn="just"/>
            <a:r>
              <a:rPr lang="cs-CZ" sz="2800" dirty="0" smtClean="0">
                <a:solidFill>
                  <a:schemeClr val="tx2">
                    <a:tint val="100000"/>
                    <a:shade val="90000"/>
                    <a:satMod val="250000"/>
                    <a:alpha val="100000"/>
                  </a:schemeClr>
                </a:solidFill>
                <a:latin typeface="Times New Roman" pitchFamily="18" charset="0"/>
              </a:rPr>
              <a:t>Berlínský  Zemský soud obvinil a odsoudil čtyři  osoby (tři funkcionáře a jednoho pohraničníka), že jsou odpovědni za smrt sedmi mladých lidí, kteří se pokusili v  letech 1971-1989 uprchnout z NDR. </a:t>
            </a:r>
          </a:p>
          <a:p>
            <a:pPr algn="just"/>
            <a:endParaRPr lang="cs-CZ" sz="2800" dirty="0" smtClean="0">
              <a:solidFill>
                <a:schemeClr val="tx2">
                  <a:tint val="100000"/>
                  <a:shade val="90000"/>
                  <a:satMod val="250000"/>
                  <a:alpha val="100000"/>
                </a:schemeClr>
              </a:solidFill>
              <a:latin typeface="Times New Roman" pitchFamily="18" charset="0"/>
            </a:endParaRPr>
          </a:p>
          <a:p>
            <a:pPr algn="just"/>
            <a:r>
              <a:rPr lang="cs-CZ" sz="2800" dirty="0" smtClean="0">
                <a:solidFill>
                  <a:schemeClr val="tx2">
                    <a:tint val="100000"/>
                    <a:shade val="90000"/>
                    <a:satMod val="250000"/>
                    <a:alpha val="100000"/>
                  </a:schemeClr>
                </a:solidFill>
                <a:latin typeface="Times New Roman" pitchFamily="18" charset="0"/>
              </a:rPr>
              <a:t>Pohraničník byl konkrétně obviněn ze smrti jednoho občana NDR, který se pokusil přeplavat do západního Berlína.</a:t>
            </a:r>
            <a:br>
              <a:rPr lang="cs-CZ" sz="2800" dirty="0" smtClean="0">
                <a:solidFill>
                  <a:schemeClr val="tx2">
                    <a:tint val="100000"/>
                    <a:shade val="90000"/>
                    <a:satMod val="250000"/>
                    <a:alpha val="100000"/>
                  </a:schemeClr>
                </a:solidFill>
                <a:latin typeface="Times New Roman" pitchFamily="18" charset="0"/>
              </a:rPr>
            </a:br>
            <a:endParaRPr lang="cs-CZ" sz="2800" dirty="0"/>
          </a:p>
        </p:txBody>
      </p:sp>
    </p:spTree>
    <p:extLst>
      <p:ext uri="{BB962C8B-B14F-4D97-AF65-F5344CB8AC3E}">
        <p14:creationId xmlns:p14="http://schemas.microsoft.com/office/powerpoint/2010/main" val="9696116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a:xfrm>
            <a:off x="301752" y="228600"/>
            <a:ext cx="8534400" cy="1296000"/>
          </a:xfrm>
        </p:spPr>
        <p:txBody>
          <a:bodyPr>
            <a:noAutofit/>
          </a:bodyPr>
          <a:lstStyle/>
          <a:p>
            <a:pPr marL="54864">
              <a:defRPr/>
            </a:pPr>
            <a:r>
              <a:rPr lang="cs-CZ" sz="3200" dirty="0">
                <a:solidFill>
                  <a:schemeClr val="tx2">
                    <a:tint val="100000"/>
                    <a:shade val="90000"/>
                    <a:satMod val="250000"/>
                    <a:alpha val="100000"/>
                  </a:schemeClr>
                </a:solidFill>
                <a:latin typeface="Times New Roman" pitchFamily="18" charset="0"/>
              </a:rPr>
              <a:t>Argumenty Zemského soudu: </a:t>
            </a:r>
            <a:endParaRPr lang="cs-CZ" sz="3200" dirty="0" smtClean="0">
              <a:solidFill>
                <a:schemeClr val="tx2">
                  <a:tint val="100000"/>
                  <a:shade val="90000"/>
                  <a:satMod val="250000"/>
                  <a:alpha val="100000"/>
                </a:schemeClr>
              </a:solidFill>
              <a:latin typeface="Times New Roman" pitchFamily="18" charset="0"/>
            </a:endParaRPr>
          </a:p>
        </p:txBody>
      </p:sp>
      <p:sp>
        <p:nvSpPr>
          <p:cNvPr id="33795" name="Rectangle 3"/>
          <p:cNvSpPr>
            <a:spLocks noGrp="1" noRot="1" noChangeArrowheads="1"/>
          </p:cNvSpPr>
          <p:nvPr>
            <p:ph idx="1"/>
          </p:nvPr>
        </p:nvSpPr>
        <p:spPr>
          <a:xfrm>
            <a:off x="457200" y="1700808"/>
            <a:ext cx="8686800" cy="4611687"/>
          </a:xfrm>
        </p:spPr>
        <p:txBody>
          <a:bodyPr>
            <a:normAutofit lnSpcReduction="10000"/>
          </a:bodyPr>
          <a:lstStyle/>
          <a:p>
            <a:pPr eaLnBrk="1" hangingPunct="1">
              <a:lnSpc>
                <a:spcPct val="80000"/>
              </a:lnSpc>
            </a:pPr>
            <a:endParaRPr lang="cs-CZ" altLang="cs-CZ" sz="1800" dirty="0" smtClean="0"/>
          </a:p>
          <a:p>
            <a:pPr eaLnBrk="1" hangingPunct="1">
              <a:lnSpc>
                <a:spcPct val="80000"/>
              </a:lnSpc>
            </a:pPr>
            <a:r>
              <a:rPr lang="cs-CZ" altLang="cs-CZ" sz="2000" b="1" dirty="0" smtClean="0">
                <a:solidFill>
                  <a:schemeClr val="tx1"/>
                </a:solidFill>
                <a:latin typeface="Times New Roman" pitchFamily="18" charset="0"/>
                <a:cs typeface="Times New Roman" pitchFamily="18" charset="0"/>
              </a:rPr>
              <a:t>Zemský</a:t>
            </a:r>
            <a:r>
              <a:rPr lang="cs-CZ" altLang="cs-CZ" sz="2000" b="1" dirty="0" smtClean="0">
                <a:solidFill>
                  <a:schemeClr val="tx1"/>
                </a:solidFill>
              </a:rPr>
              <a:t> soud konstatoval, že: </a:t>
            </a:r>
            <a:r>
              <a:rPr lang="cs-CZ" altLang="cs-CZ" sz="2000" b="1" i="1" dirty="0" smtClean="0">
                <a:solidFill>
                  <a:schemeClr val="tx1"/>
                </a:solidFill>
              </a:rPr>
              <a:t>„… praxe východoněmeckých státních orgánů vědomě vybočovala ze znění zákona, písemných rozkazů a služebních instrukcí ustanovení o používání střelných zbraní byla ignorována. </a:t>
            </a:r>
            <a:r>
              <a:rPr lang="cs-CZ" altLang="cs-CZ" sz="2000" b="1" i="1" u="sng" dirty="0" smtClean="0">
                <a:solidFill>
                  <a:schemeClr val="tx1"/>
                </a:solidFill>
              </a:rPr>
              <a:t>Pro pohraničníky nebylo důležité psané právo, nýbrž to, co jim bylo předáno v průběhu výuky politickými školiteli a v průběhu jejich každodenní služby</a:t>
            </a:r>
            <a:r>
              <a:rPr lang="cs-CZ" altLang="cs-CZ" sz="2000" b="1" i="1" dirty="0" smtClean="0">
                <a:solidFill>
                  <a:schemeClr val="tx1"/>
                </a:solidFill>
              </a:rPr>
              <a:t>.“</a:t>
            </a:r>
          </a:p>
          <a:p>
            <a:pPr eaLnBrk="1" hangingPunct="1">
              <a:lnSpc>
                <a:spcPct val="80000"/>
              </a:lnSpc>
            </a:pPr>
            <a:r>
              <a:rPr lang="cs-CZ" altLang="cs-CZ" sz="2000" b="1" dirty="0" smtClean="0">
                <a:solidFill>
                  <a:schemeClr val="tx1"/>
                </a:solidFill>
              </a:rPr>
              <a:t>Podle soudu tato státní praxe flagrantním a nepřijatelným způsobem porušovala </a:t>
            </a:r>
            <a:r>
              <a:rPr lang="cs-CZ" altLang="cs-CZ" sz="2000" b="1" i="1" u="sng" dirty="0" smtClean="0">
                <a:solidFill>
                  <a:schemeClr val="tx1"/>
                </a:solidFill>
              </a:rPr>
              <a:t>„…elementární zásady spravedlnosti a mezinárodní ochranu lidských práv“.</a:t>
            </a:r>
            <a:r>
              <a:rPr lang="cs-CZ" altLang="cs-CZ" sz="2000" b="1" dirty="0" smtClean="0">
                <a:solidFill>
                  <a:schemeClr val="tx1"/>
                </a:solidFill>
              </a:rPr>
              <a:t> Následně soud aplikoval trestní právo SRN, mírnější než právo NDR, a odsoudil stěžovatele za podněcování k zabití .</a:t>
            </a:r>
          </a:p>
          <a:p>
            <a:pPr eaLnBrk="1" hangingPunct="1">
              <a:lnSpc>
                <a:spcPct val="80000"/>
              </a:lnSpc>
            </a:pPr>
            <a:r>
              <a:rPr lang="cs-CZ" altLang="cs-CZ" sz="2000" b="1" dirty="0" smtClean="0">
                <a:solidFill>
                  <a:schemeClr val="tx1"/>
                </a:solidFill>
              </a:rPr>
              <a:t>Spolkový soudní dvůr dále poznamenal, že § 27 odst. 2 zákona o hranici a jeho interpretace režimem NDR </a:t>
            </a:r>
            <a:r>
              <a:rPr lang="cs-CZ" altLang="cs-CZ" sz="2000" b="1" u="sng" dirty="0" smtClean="0">
                <a:solidFill>
                  <a:schemeClr val="tx1"/>
                </a:solidFill>
              </a:rPr>
              <a:t>flagrantním způsobem porušovaly lidská práva a zejména právo na svobodu pohybu a právo na život, zakotvené v Mezinárodním paktu o občanských a politických právech, který byl NDR ratifikován v roce 1974.  </a:t>
            </a:r>
            <a:endParaRPr lang="cs-CZ" altLang="cs-CZ" sz="2000" b="1" i="1" u="sng" dirty="0" smtClean="0">
              <a:solidFill>
                <a:schemeClr val="tx1"/>
              </a:solidFill>
            </a:endParaRPr>
          </a:p>
          <a:p>
            <a:pPr eaLnBrk="1" hangingPunct="1">
              <a:lnSpc>
                <a:spcPct val="80000"/>
              </a:lnSpc>
              <a:buFont typeface="Wingdings" pitchFamily="2" charset="2"/>
              <a:buNone/>
            </a:pPr>
            <a:endParaRPr lang="cs-CZ" altLang="cs-CZ" sz="2000" b="1" dirty="0" smtClean="0">
              <a:solidFill>
                <a:schemeClr val="tx1"/>
              </a:solidFill>
            </a:endParaRPr>
          </a:p>
        </p:txBody>
      </p:sp>
    </p:spTree>
    <p:extLst>
      <p:ext uri="{BB962C8B-B14F-4D97-AF65-F5344CB8AC3E}">
        <p14:creationId xmlns:p14="http://schemas.microsoft.com/office/powerpoint/2010/main" val="15229198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352000" cy="1188000"/>
          </a:xfrm>
        </p:spPr>
        <p:txBody>
          <a:bodyPr>
            <a:normAutofit/>
          </a:bodyPr>
          <a:lstStyle/>
          <a:p>
            <a:r>
              <a:rPr lang="cs-CZ" sz="3200" b="1" dirty="0" smtClean="0">
                <a:solidFill>
                  <a:srgbClr val="FF0000"/>
                </a:solidFill>
              </a:rPr>
              <a:t>„Není formalismus jako formalismus“</a:t>
            </a:r>
            <a:endParaRPr lang="cs-CZ" sz="3200" b="1" dirty="0">
              <a:solidFill>
                <a:srgbClr val="FF0000"/>
              </a:solidFill>
            </a:endParaRPr>
          </a:p>
        </p:txBody>
      </p:sp>
      <p:sp>
        <p:nvSpPr>
          <p:cNvPr id="3" name="Zástupný symbol pro obsah 2"/>
          <p:cNvSpPr>
            <a:spLocks noGrp="1"/>
          </p:cNvSpPr>
          <p:nvPr>
            <p:ph sz="quarter" idx="1"/>
          </p:nvPr>
        </p:nvSpPr>
        <p:spPr>
          <a:xfrm>
            <a:off x="301752" y="1527048"/>
            <a:ext cx="8503920" cy="4644000"/>
          </a:xfrm>
        </p:spPr>
        <p:txBody>
          <a:bodyPr>
            <a:noAutofit/>
          </a:bodyPr>
          <a:lstStyle/>
          <a:p>
            <a:pPr algn="just"/>
            <a:r>
              <a:rPr lang="cs-CZ" sz="1800" dirty="0"/>
              <a:t>V běžné jazyce je  slovu </a:t>
            </a:r>
            <a:r>
              <a:rPr lang="cs-CZ" sz="1800" b="1" i="1" dirty="0"/>
              <a:t>formalismus</a:t>
            </a:r>
            <a:r>
              <a:rPr lang="cs-CZ" sz="1800" dirty="0"/>
              <a:t> často připisován pejorativní (negativní) význam. Takto negativně je hodnocen přístup, který  jednostranně zdůrazňuje jen formální znaky bez ohledu na jejích obsah.  </a:t>
            </a:r>
          </a:p>
          <a:p>
            <a:pPr algn="just"/>
            <a:endParaRPr lang="cs-CZ" sz="1800" b="1" i="1" dirty="0" smtClean="0"/>
          </a:p>
          <a:p>
            <a:pPr algn="just"/>
            <a:r>
              <a:rPr lang="cs-CZ" sz="1800" b="1" i="1" dirty="0" smtClean="0"/>
              <a:t>Proto </a:t>
            </a:r>
            <a:r>
              <a:rPr lang="cs-CZ" sz="1800" b="1" i="1" dirty="0"/>
              <a:t>je nutné  rozlišovat,  mezi  </a:t>
            </a:r>
            <a:r>
              <a:rPr lang="cs-CZ" sz="1800" b="1" i="1" u="sng" dirty="0"/>
              <a:t>formalismem </a:t>
            </a:r>
            <a:r>
              <a:rPr lang="cs-CZ" sz="1800" b="1" i="1" dirty="0"/>
              <a:t>jako </a:t>
            </a:r>
            <a:endParaRPr lang="cs-CZ" sz="1800" dirty="0"/>
          </a:p>
          <a:p>
            <a:pPr lvl="0" algn="just"/>
            <a:r>
              <a:rPr lang="cs-CZ" sz="1800" b="1" i="1" u="sng" dirty="0"/>
              <a:t>legitimním  způsobem myšlení a nutnou formou racionality</a:t>
            </a:r>
            <a:r>
              <a:rPr lang="cs-CZ" sz="1800" b="1" i="1" dirty="0"/>
              <a:t>, která činí z lidského jednání  „hru podle pravidel“;   </a:t>
            </a:r>
            <a:r>
              <a:rPr lang="cs-CZ" sz="1800" b="1" i="1" u="sng" dirty="0"/>
              <a:t>(konstitutivní význam);</a:t>
            </a:r>
            <a:endParaRPr lang="cs-CZ" sz="1800" dirty="0"/>
          </a:p>
          <a:p>
            <a:pPr lvl="0" algn="just"/>
            <a:r>
              <a:rPr lang="cs-CZ" sz="1800" b="1" i="1" u="sng" dirty="0"/>
              <a:t>nekritickým lpění</a:t>
            </a:r>
            <a:r>
              <a:rPr lang="cs-CZ" sz="1800" b="1" i="1" dirty="0"/>
              <a:t> na formě a formalitách, mechanickým a bezúčelným  uplatňováním pravidel a  požadavků k jejích plnění,  apod.;  </a:t>
            </a:r>
            <a:r>
              <a:rPr lang="cs-CZ" sz="1800" b="1" i="1" u="sng" dirty="0"/>
              <a:t>(destruktivní  význam).</a:t>
            </a:r>
            <a:r>
              <a:rPr lang="cs-CZ" sz="1800" b="1" i="1" dirty="0"/>
              <a:t>    </a:t>
            </a:r>
            <a:endParaRPr lang="cs-CZ" sz="1800" dirty="0"/>
          </a:p>
          <a:p>
            <a:pPr algn="just"/>
            <a:endParaRPr lang="cs-CZ" sz="1800" dirty="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a:xfrm>
            <a:off x="395288" y="5445125"/>
            <a:ext cx="8229600" cy="1143000"/>
          </a:xfrm>
        </p:spPr>
        <p:txBody>
          <a:bodyPr/>
          <a:lstStyle/>
          <a:p>
            <a:pPr marL="54864" eaLnBrk="1" fontAlgn="auto" hangingPunct="1">
              <a:spcAft>
                <a:spcPts val="0"/>
              </a:spcAft>
              <a:defRPr/>
            </a:pPr>
            <a:r>
              <a:rPr lang="cs-CZ" smtClean="0">
                <a:solidFill>
                  <a:schemeClr val="tx2">
                    <a:tint val="100000"/>
                    <a:shade val="90000"/>
                    <a:satMod val="250000"/>
                    <a:alpha val="100000"/>
                  </a:schemeClr>
                </a:solidFill>
              </a:rPr>
              <a:t> </a:t>
            </a:r>
          </a:p>
        </p:txBody>
      </p:sp>
      <p:sp>
        <p:nvSpPr>
          <p:cNvPr id="34819" name="Rectangle 3"/>
          <p:cNvSpPr>
            <a:spLocks noGrp="1" noRot="1" noChangeArrowheads="1"/>
          </p:cNvSpPr>
          <p:nvPr>
            <p:ph idx="1"/>
          </p:nvPr>
        </p:nvSpPr>
        <p:spPr>
          <a:xfrm>
            <a:off x="323850" y="476250"/>
            <a:ext cx="8229600" cy="5865813"/>
          </a:xfrm>
        </p:spPr>
        <p:txBody>
          <a:bodyPr/>
          <a:lstStyle/>
          <a:p>
            <a:pPr eaLnBrk="1" hangingPunct="1">
              <a:lnSpc>
                <a:spcPct val="80000"/>
              </a:lnSpc>
            </a:pPr>
            <a:r>
              <a:rPr lang="cs-CZ" altLang="cs-CZ" sz="1800" b="1" dirty="0" smtClean="0">
                <a:solidFill>
                  <a:schemeClr val="tx1"/>
                </a:solidFill>
              </a:rPr>
              <a:t>Stěžovatelé  podali  v září 1994 ústavní stížnost:  </a:t>
            </a:r>
          </a:p>
          <a:p>
            <a:pPr eaLnBrk="1" hangingPunct="1">
              <a:lnSpc>
                <a:spcPct val="80000"/>
              </a:lnSpc>
            </a:pPr>
            <a:r>
              <a:rPr lang="cs-CZ" altLang="cs-CZ" sz="1800" b="1" dirty="0" smtClean="0">
                <a:solidFill>
                  <a:schemeClr val="tx1"/>
                </a:solidFill>
              </a:rPr>
              <a:t>Podle nich bylo jejich jednání ospravedlněno tehdy platným právem NDR a neměli by být trestně stíháni; pohraničník vykonávající službu se hájil tím, že vykonával rozkazy; </a:t>
            </a:r>
          </a:p>
          <a:p>
            <a:pPr eaLnBrk="1" hangingPunct="1">
              <a:lnSpc>
                <a:spcPct val="80000"/>
              </a:lnSpc>
            </a:pPr>
            <a:endParaRPr lang="cs-CZ" altLang="cs-CZ" sz="1800" b="1" dirty="0" smtClean="0">
              <a:solidFill>
                <a:schemeClr val="tx1"/>
              </a:solidFill>
            </a:endParaRPr>
          </a:p>
          <a:p>
            <a:pPr eaLnBrk="1" hangingPunct="1">
              <a:lnSpc>
                <a:spcPct val="80000"/>
              </a:lnSpc>
            </a:pPr>
            <a:r>
              <a:rPr lang="cs-CZ" altLang="cs-CZ" sz="1800" b="1" dirty="0" smtClean="0">
                <a:solidFill>
                  <a:schemeClr val="tx1"/>
                </a:solidFill>
              </a:rPr>
              <a:t>Odlišná interpretace provedená a posteriori Spolkovým soudním dvorem podle jejich názoru porušila zásadu ne-retroaktivity trestních  zákonů a čl. 103 odst. 2 Základního zákona (</a:t>
            </a:r>
            <a:r>
              <a:rPr lang="cs-CZ" altLang="cs-CZ" sz="1800" b="1" dirty="0" err="1" smtClean="0">
                <a:solidFill>
                  <a:schemeClr val="tx1"/>
                </a:solidFill>
              </a:rPr>
              <a:t>Radbruchova</a:t>
            </a:r>
            <a:r>
              <a:rPr lang="cs-CZ" altLang="cs-CZ" sz="1800" b="1" dirty="0" smtClean="0">
                <a:solidFill>
                  <a:schemeClr val="tx1"/>
                </a:solidFill>
              </a:rPr>
              <a:t> formule). </a:t>
            </a:r>
          </a:p>
          <a:p>
            <a:pPr eaLnBrk="1" hangingPunct="1">
              <a:lnSpc>
                <a:spcPct val="80000"/>
              </a:lnSpc>
            </a:pPr>
            <a:endParaRPr lang="cs-CZ" altLang="cs-CZ" sz="1800" b="1" dirty="0" smtClean="0">
              <a:solidFill>
                <a:schemeClr val="tx1"/>
              </a:solidFill>
            </a:endParaRPr>
          </a:p>
          <a:p>
            <a:pPr eaLnBrk="1" hangingPunct="1">
              <a:lnSpc>
                <a:spcPct val="80000"/>
              </a:lnSpc>
            </a:pPr>
            <a:r>
              <a:rPr lang="cs-CZ" altLang="cs-CZ" sz="1800" b="1" dirty="0" smtClean="0">
                <a:solidFill>
                  <a:schemeClr val="tx1"/>
                </a:solidFill>
              </a:rPr>
              <a:t>Stěžovatelé dále tvrdili, že v SRN existují ustanovení podobná § 27 zákona NDR o hranici,  že každý stát omezuje právo na život, když jde o pronásledování delikventů. V tomto ohledu poukázali na čl. 2 odst. 2 Úmluvy o ochraně lidských práv a základních svobod. Dovolávali se rovněž čl. 7 odst. 2 této Úmluvy. </a:t>
            </a:r>
          </a:p>
          <a:p>
            <a:pPr eaLnBrk="1" hangingPunct="1">
              <a:lnSpc>
                <a:spcPct val="80000"/>
              </a:lnSpc>
            </a:pPr>
            <a:endParaRPr lang="cs-CZ" altLang="cs-CZ" sz="1800" b="1" dirty="0" smtClean="0">
              <a:solidFill>
                <a:schemeClr val="tx1"/>
              </a:solidFill>
            </a:endParaRPr>
          </a:p>
          <a:p>
            <a:pPr eaLnBrk="1" hangingPunct="1">
              <a:lnSpc>
                <a:spcPct val="80000"/>
              </a:lnSpc>
            </a:pPr>
            <a:r>
              <a:rPr lang="cs-CZ" altLang="cs-CZ" sz="1800" b="1" dirty="0" smtClean="0">
                <a:solidFill>
                  <a:schemeClr val="tx1"/>
                </a:solidFill>
              </a:rPr>
              <a:t>K čl. 7 odst. 1 Úmluvy:</a:t>
            </a:r>
            <a:r>
              <a:rPr lang="cs-CZ" altLang="cs-CZ" sz="1800" b="1" i="1" dirty="0" smtClean="0">
                <a:solidFill>
                  <a:schemeClr val="tx1"/>
                </a:solidFill>
              </a:rPr>
              <a:t> "Nikdo nesmí být souzen za jednání nebo opomenutí, které v době, kdy bylo spácháno, nebylo podle vnitrostátního nebo mezinárodního práva trestným činem. Rovněž nesmí být uložen trest přísnější, než jaký bylo možno uložit v době spáchání trestného činu."</a:t>
            </a:r>
          </a:p>
          <a:p>
            <a:pPr eaLnBrk="1" hangingPunct="1">
              <a:lnSpc>
                <a:spcPct val="80000"/>
              </a:lnSpc>
            </a:pPr>
            <a:endParaRPr lang="cs-CZ" altLang="cs-CZ" sz="1800" b="1" dirty="0" smtClean="0">
              <a:solidFill>
                <a:schemeClr val="tx1"/>
              </a:solidFill>
            </a:endParaRPr>
          </a:p>
          <a:p>
            <a:pPr eaLnBrk="1" hangingPunct="1">
              <a:lnSpc>
                <a:spcPct val="80000"/>
              </a:lnSpc>
            </a:pPr>
            <a:r>
              <a:rPr lang="cs-CZ" altLang="cs-CZ" sz="1800" b="1" dirty="0" smtClean="0">
                <a:solidFill>
                  <a:schemeClr val="tx1"/>
                </a:solidFill>
              </a:rPr>
              <a:t>Spolkový ústavní soud v roce 1996 stížnosti zamítl.</a:t>
            </a:r>
          </a:p>
          <a:p>
            <a:pPr eaLnBrk="1" hangingPunct="1">
              <a:lnSpc>
                <a:spcPct val="80000"/>
              </a:lnSpc>
            </a:pPr>
            <a:endParaRPr lang="cs-CZ" altLang="cs-CZ" sz="1800" b="1" dirty="0" smtClean="0">
              <a:solidFill>
                <a:schemeClr val="tx1"/>
              </a:solidFill>
            </a:endParaRPr>
          </a:p>
        </p:txBody>
      </p:sp>
    </p:spTree>
    <p:extLst>
      <p:ext uri="{BB962C8B-B14F-4D97-AF65-F5344CB8AC3E}">
        <p14:creationId xmlns:p14="http://schemas.microsoft.com/office/powerpoint/2010/main" val="87419936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p:txBody>
          <a:bodyPr/>
          <a:lstStyle/>
          <a:p>
            <a:pPr marL="54864" eaLnBrk="1" fontAlgn="auto" hangingPunct="1">
              <a:spcAft>
                <a:spcPts val="0"/>
              </a:spcAft>
              <a:defRPr/>
            </a:pPr>
            <a:r>
              <a:rPr lang="cs-CZ" smtClean="0">
                <a:solidFill>
                  <a:schemeClr val="tx2">
                    <a:tint val="100000"/>
                    <a:shade val="90000"/>
                    <a:satMod val="250000"/>
                    <a:alpha val="100000"/>
                  </a:schemeClr>
                </a:solidFill>
              </a:rPr>
              <a:t> </a:t>
            </a:r>
          </a:p>
        </p:txBody>
      </p:sp>
      <p:sp>
        <p:nvSpPr>
          <p:cNvPr id="35843" name="Rectangle 3"/>
          <p:cNvSpPr>
            <a:spLocks noGrp="1" noRot="1" noChangeArrowheads="1"/>
          </p:cNvSpPr>
          <p:nvPr>
            <p:ph idx="1"/>
          </p:nvPr>
        </p:nvSpPr>
        <p:spPr>
          <a:xfrm>
            <a:off x="539552" y="476672"/>
            <a:ext cx="8229600" cy="5676900"/>
          </a:xfrm>
        </p:spPr>
        <p:txBody>
          <a:bodyPr>
            <a:normAutofit lnSpcReduction="10000"/>
          </a:bodyPr>
          <a:lstStyle/>
          <a:p>
            <a:pPr eaLnBrk="1" hangingPunct="1">
              <a:lnSpc>
                <a:spcPct val="80000"/>
              </a:lnSpc>
              <a:buFont typeface="Wingdings" pitchFamily="2" charset="2"/>
              <a:buNone/>
            </a:pPr>
            <a:r>
              <a:rPr lang="cs-CZ" altLang="cs-CZ" sz="2400" dirty="0" smtClean="0"/>
              <a:t>Rozhodnutí Evropského soudu pro lidská práva:  </a:t>
            </a:r>
          </a:p>
          <a:p>
            <a:pPr eaLnBrk="1" hangingPunct="1">
              <a:lnSpc>
                <a:spcPct val="80000"/>
              </a:lnSpc>
            </a:pPr>
            <a:endParaRPr lang="cs-CZ" altLang="cs-CZ" sz="2400" dirty="0" smtClean="0"/>
          </a:p>
          <a:p>
            <a:pPr marL="0" indent="0" algn="just" eaLnBrk="1" hangingPunct="1">
              <a:lnSpc>
                <a:spcPct val="80000"/>
              </a:lnSpc>
              <a:buNone/>
            </a:pPr>
            <a:r>
              <a:rPr lang="cs-CZ" altLang="cs-CZ" sz="2400" dirty="0" smtClean="0"/>
              <a:t> </a:t>
            </a:r>
          </a:p>
          <a:p>
            <a:pPr algn="just" eaLnBrk="1" hangingPunct="1">
              <a:lnSpc>
                <a:spcPct val="80000"/>
              </a:lnSpc>
            </a:pPr>
            <a:r>
              <a:rPr lang="cs-CZ" altLang="cs-CZ" sz="2400" b="1" dirty="0" smtClean="0">
                <a:solidFill>
                  <a:schemeClr val="tx1"/>
                </a:solidFill>
              </a:rPr>
              <a:t>Soud konstatoval, že mu nepřísluší, aby se vyslovoval k trestní odpovědnosti jednotlivých stěžovatelů, protože takové posouzení náleží na prvním místě vnitrostátním soudním orgánům, nýbrž aby z hlediska čl. 7 odst. 1 Úmluvy přezkoumal, zda skutky stěžovatelů v době, kdy byly spáchány, představovaly trestné činy definované dostatečně přístupně a předvídatelně právem NDR nebo mezinárodním právem. </a:t>
            </a:r>
          </a:p>
          <a:p>
            <a:pPr algn="just" eaLnBrk="1" hangingPunct="1">
              <a:lnSpc>
                <a:spcPct val="80000"/>
              </a:lnSpc>
            </a:pPr>
            <a:endParaRPr lang="cs-CZ" altLang="cs-CZ" sz="2400" b="1" dirty="0" smtClean="0">
              <a:solidFill>
                <a:schemeClr val="tx1"/>
              </a:solidFill>
            </a:endParaRPr>
          </a:p>
          <a:p>
            <a:pPr algn="just" eaLnBrk="1" hangingPunct="1">
              <a:lnSpc>
                <a:spcPct val="80000"/>
              </a:lnSpc>
            </a:pPr>
            <a:r>
              <a:rPr lang="cs-CZ" altLang="cs-CZ" sz="2400" b="1" dirty="0" smtClean="0">
                <a:solidFill>
                  <a:schemeClr val="tx1"/>
                </a:solidFill>
              </a:rPr>
              <a:t>V tomto ohledu Soud poznamenává, že zvláštnost projednávané věci spočívá v tom, že spadá do rámce následnictví dvou států řídících se různými právními systémy a že po znovu sjednocení Německa soudní orgány odsoudily stěžovatele za činy, jichž se dopustili jako vedoucí představitelé NDR, resp. jako pohraničník NDR.</a:t>
            </a:r>
          </a:p>
          <a:p>
            <a:pPr algn="just" eaLnBrk="1" hangingPunct="1">
              <a:lnSpc>
                <a:spcPct val="80000"/>
              </a:lnSpc>
              <a:buFont typeface="Wingdings" pitchFamily="2" charset="2"/>
              <a:buNone/>
            </a:pPr>
            <a:endParaRPr lang="cs-CZ" altLang="cs-CZ" sz="2400" b="1" dirty="0" smtClean="0">
              <a:solidFill>
                <a:schemeClr val="tx1"/>
              </a:solidFill>
            </a:endParaRPr>
          </a:p>
        </p:txBody>
      </p:sp>
    </p:spTree>
    <p:extLst>
      <p:ext uri="{BB962C8B-B14F-4D97-AF65-F5344CB8AC3E}">
        <p14:creationId xmlns:p14="http://schemas.microsoft.com/office/powerpoint/2010/main" val="40872308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
          <p:cNvSpPr>
            <a:spLocks noGrp="1"/>
          </p:cNvSpPr>
          <p:nvPr>
            <p:ph type="title"/>
          </p:nvPr>
        </p:nvSpPr>
        <p:spPr/>
        <p:txBody>
          <a:bodyPr>
            <a:normAutofit/>
          </a:bodyPr>
          <a:lstStyle/>
          <a:p>
            <a:pPr marL="54864" eaLnBrk="1" fontAlgn="auto" hangingPunct="1">
              <a:spcAft>
                <a:spcPts val="0"/>
              </a:spcAft>
              <a:defRPr/>
            </a:pPr>
            <a:r>
              <a:rPr lang="cs-CZ" dirty="0" err="1" smtClean="0">
                <a:solidFill>
                  <a:schemeClr val="tx2">
                    <a:tint val="100000"/>
                    <a:shade val="90000"/>
                    <a:satMod val="250000"/>
                    <a:alpha val="100000"/>
                  </a:schemeClr>
                </a:solidFill>
              </a:rPr>
              <a:t>Alexyho</a:t>
            </a:r>
            <a:r>
              <a:rPr lang="cs-CZ" dirty="0" smtClean="0">
                <a:solidFill>
                  <a:schemeClr val="tx2">
                    <a:tint val="100000"/>
                    <a:shade val="90000"/>
                    <a:satMod val="250000"/>
                    <a:alpha val="100000"/>
                  </a:schemeClr>
                </a:solidFill>
              </a:rPr>
              <a:t> hodnocení  případu</a:t>
            </a:r>
          </a:p>
        </p:txBody>
      </p:sp>
      <p:sp>
        <p:nvSpPr>
          <p:cNvPr id="36867" name="Zástupný symbol pro obsah 2"/>
          <p:cNvSpPr>
            <a:spLocks noGrp="1"/>
          </p:cNvSpPr>
          <p:nvPr>
            <p:ph idx="1"/>
          </p:nvPr>
        </p:nvSpPr>
        <p:spPr/>
        <p:txBody>
          <a:bodyPr>
            <a:normAutofit fontScale="92500" lnSpcReduction="10000"/>
          </a:bodyPr>
          <a:lstStyle/>
          <a:p>
            <a:pPr algn="just" eaLnBrk="1" hangingPunct="1"/>
            <a:r>
              <a:rPr lang="cs-CZ" altLang="cs-CZ" sz="1800" dirty="0" smtClean="0">
                <a:solidFill>
                  <a:schemeClr val="tx1"/>
                </a:solidFill>
              </a:rPr>
              <a:t>Rozsudek ve věci tzv. Berlínské zdi je sice uváděn jako příklad aplikace </a:t>
            </a:r>
            <a:r>
              <a:rPr lang="cs-CZ" altLang="cs-CZ" sz="1800" dirty="0" err="1" smtClean="0">
                <a:solidFill>
                  <a:schemeClr val="tx1"/>
                </a:solidFill>
              </a:rPr>
              <a:t>Radbruchovy</a:t>
            </a:r>
            <a:r>
              <a:rPr lang="cs-CZ" altLang="cs-CZ" sz="1800" dirty="0" smtClean="0">
                <a:solidFill>
                  <a:schemeClr val="tx1"/>
                </a:solidFill>
              </a:rPr>
              <a:t> formule v praxi, ovšem ve skutečnosti byla tato formule uvedena pouze jako podpůrný argument a pohraničníci byli odsouzeni na základě toho, že jejich čin byl trestný i podle tehdejšího práva:   </a:t>
            </a:r>
            <a:r>
              <a:rPr lang="cs-CZ" altLang="cs-CZ" sz="1800" b="1" dirty="0" smtClean="0">
                <a:solidFill>
                  <a:schemeClr val="tx1"/>
                </a:solidFill>
              </a:rPr>
              <a:t>Soudy argumentovaly  tím, že výklad zákona o státní hranici byl nesprávný, protože nerespektoval lidská práva, obsažená v Mezinárodním paktu o občanských, politických a kulturních právech z roku 1966, kterým byla tehdejší NDR vázána.</a:t>
            </a:r>
          </a:p>
          <a:p>
            <a:pPr algn="just" eaLnBrk="1" hangingPunct="1"/>
            <a:r>
              <a:rPr lang="cs-CZ" altLang="cs-CZ" sz="1800" b="1" dirty="0" smtClean="0">
                <a:solidFill>
                  <a:srgbClr val="FF0000"/>
                </a:solidFill>
              </a:rPr>
              <a:t>Německý právní filozof Robert Alexy v této souvislosti dodává, že soud stál před </a:t>
            </a:r>
            <a:r>
              <a:rPr lang="cs-CZ" altLang="cs-CZ" sz="1800" b="1" dirty="0" err="1" smtClean="0">
                <a:solidFill>
                  <a:srgbClr val="FF0000"/>
                </a:solidFill>
              </a:rPr>
              <a:t>trilematem</a:t>
            </a:r>
            <a:r>
              <a:rPr lang="cs-CZ" altLang="cs-CZ" sz="1800" b="1" dirty="0" smtClean="0">
                <a:solidFill>
                  <a:srgbClr val="FF0000"/>
                </a:solidFill>
              </a:rPr>
              <a:t>: </a:t>
            </a:r>
          </a:p>
          <a:p>
            <a:pPr algn="just" eaLnBrk="1" hangingPunct="1"/>
            <a:r>
              <a:rPr lang="cs-CZ" altLang="cs-CZ" sz="1800" b="1" dirty="0" smtClean="0">
                <a:solidFill>
                  <a:srgbClr val="FF0000"/>
                </a:solidFill>
              </a:rPr>
              <a:t>buď ponechat zločin nepotrestaný (právní jistota);</a:t>
            </a:r>
          </a:p>
          <a:p>
            <a:pPr algn="just" eaLnBrk="1" hangingPunct="1"/>
            <a:r>
              <a:rPr lang="cs-CZ" altLang="cs-CZ" sz="1800" b="1" dirty="0" smtClean="0">
                <a:solidFill>
                  <a:srgbClr val="FF0000"/>
                </a:solidFill>
              </a:rPr>
              <a:t>nebo otevřeně uplatnit retroaktivitu (</a:t>
            </a:r>
            <a:r>
              <a:rPr lang="cs-CZ" altLang="cs-CZ" sz="1800" b="1" dirty="0" err="1" smtClean="0">
                <a:solidFill>
                  <a:srgbClr val="FF0000"/>
                </a:solidFill>
              </a:rPr>
              <a:t>Radbruchova</a:t>
            </a:r>
            <a:r>
              <a:rPr lang="cs-CZ" altLang="cs-CZ" sz="1800" b="1" dirty="0" smtClean="0">
                <a:solidFill>
                  <a:srgbClr val="FF0000"/>
                </a:solidFill>
              </a:rPr>
              <a:t> formule), </a:t>
            </a:r>
          </a:p>
          <a:p>
            <a:pPr algn="just" eaLnBrk="1" hangingPunct="1"/>
            <a:r>
              <a:rPr lang="cs-CZ" altLang="cs-CZ" sz="1800" b="1" dirty="0" smtClean="0">
                <a:solidFill>
                  <a:srgbClr val="FF0000"/>
                </a:solidFill>
              </a:rPr>
              <a:t>nebo použít „právní gymnastiku“ a dovodit porušení tehdejších právních předpisů. </a:t>
            </a:r>
          </a:p>
          <a:p>
            <a:pPr algn="just" eaLnBrk="1" hangingPunct="1"/>
            <a:r>
              <a:rPr lang="cs-CZ" altLang="cs-CZ" sz="1800" b="1" dirty="0" smtClean="0">
                <a:solidFill>
                  <a:schemeClr val="tx1"/>
                </a:solidFill>
              </a:rPr>
              <a:t>Soud nakonec zvolil třetí možnost. Možná by bylo férovější, kdyby soud otevřeně řekl, že pohraničníci byli odsouzeni na základě morálky a nikoli na základě práva. Odsoudit je na základě vyumělkované právnické konstrukce je dle </a:t>
            </a:r>
            <a:r>
              <a:rPr lang="cs-CZ" altLang="cs-CZ" sz="1800" b="1" dirty="0" err="1" smtClean="0">
                <a:solidFill>
                  <a:schemeClr val="tx1"/>
                </a:solidFill>
              </a:rPr>
              <a:t>Alexyho</a:t>
            </a:r>
            <a:r>
              <a:rPr lang="cs-CZ" altLang="cs-CZ" sz="1800" b="1" dirty="0" smtClean="0">
                <a:solidFill>
                  <a:schemeClr val="tx1"/>
                </a:solidFill>
              </a:rPr>
              <a:t> trapným předstíráním spravedlnosti.</a:t>
            </a:r>
          </a:p>
          <a:p>
            <a:pPr algn="just" eaLnBrk="1" hangingPunct="1"/>
            <a:endParaRPr lang="cs-CZ" altLang="cs-CZ" sz="1800" dirty="0" smtClean="0">
              <a:solidFill>
                <a:schemeClr val="tx1"/>
              </a:solidFill>
            </a:endParaRPr>
          </a:p>
          <a:p>
            <a:pPr algn="just" eaLnBrk="1" hangingPunct="1"/>
            <a:endParaRPr lang="cs-CZ" altLang="cs-CZ" sz="1800" dirty="0" smtClean="0">
              <a:solidFill>
                <a:schemeClr val="tx1"/>
              </a:solidFill>
            </a:endParaRPr>
          </a:p>
        </p:txBody>
      </p:sp>
    </p:spTree>
    <p:extLst>
      <p:ext uri="{BB962C8B-B14F-4D97-AF65-F5344CB8AC3E}">
        <p14:creationId xmlns:p14="http://schemas.microsoft.com/office/powerpoint/2010/main" val="34325432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Nadpis 1"/>
          <p:cNvSpPr>
            <a:spLocks noGrp="1"/>
          </p:cNvSpPr>
          <p:nvPr>
            <p:ph type="title"/>
          </p:nvPr>
        </p:nvSpPr>
        <p:spPr>
          <a:xfrm>
            <a:off x="304800" y="260648"/>
            <a:ext cx="8686800" cy="1034752"/>
          </a:xfrm>
        </p:spPr>
        <p:txBody>
          <a:bodyPr>
            <a:normAutofit/>
          </a:bodyPr>
          <a:lstStyle/>
          <a:p>
            <a:pPr fontAlgn="auto">
              <a:spcAft>
                <a:spcPts val="0"/>
              </a:spcAft>
              <a:defRPr/>
            </a:pPr>
            <a:r>
              <a:rPr lang="cs-CZ" sz="2800" b="1" dirty="0" smtClean="0"/>
              <a:t>  Hledání východisek z krize  právního pozitivismu. </a:t>
            </a:r>
            <a:endParaRPr lang="cs-CZ" sz="2800" dirty="0" smtClean="0"/>
          </a:p>
        </p:txBody>
      </p:sp>
      <p:sp>
        <p:nvSpPr>
          <p:cNvPr id="3" name="Zástupný symbol pro obsah 2"/>
          <p:cNvSpPr>
            <a:spLocks noGrp="1"/>
          </p:cNvSpPr>
          <p:nvPr>
            <p:ph idx="1"/>
          </p:nvPr>
        </p:nvSpPr>
        <p:spPr>
          <a:xfrm>
            <a:off x="467544" y="1556792"/>
            <a:ext cx="8229600" cy="4525963"/>
          </a:xfrm>
        </p:spPr>
        <p:txBody>
          <a:bodyPr>
            <a:normAutofit fontScale="77500" lnSpcReduction="20000"/>
          </a:bodyPr>
          <a:lstStyle/>
          <a:p>
            <a:pPr fontAlgn="auto">
              <a:spcAft>
                <a:spcPts val="0"/>
              </a:spcAft>
              <a:buFontTx/>
              <a:buNone/>
              <a:defRPr/>
            </a:pPr>
            <a:r>
              <a:rPr lang="cs-CZ" sz="2400" b="1" dirty="0" smtClean="0"/>
              <a:t> </a:t>
            </a:r>
            <a:r>
              <a:rPr lang="cs-CZ" sz="2400" b="1" dirty="0" err="1" smtClean="0">
                <a:solidFill>
                  <a:schemeClr val="tx1"/>
                </a:solidFill>
              </a:rPr>
              <a:t>Radbruchova</a:t>
            </a:r>
            <a:r>
              <a:rPr lang="cs-CZ" sz="2400" b="1" dirty="0" smtClean="0">
                <a:solidFill>
                  <a:schemeClr val="tx1"/>
                </a:solidFill>
              </a:rPr>
              <a:t>  formule a  její  kritika  postavila právní teorii  a  </a:t>
            </a:r>
          </a:p>
          <a:p>
            <a:pPr fontAlgn="auto">
              <a:spcAft>
                <a:spcPts val="0"/>
              </a:spcAft>
              <a:buFontTx/>
              <a:buNone/>
              <a:defRPr/>
            </a:pPr>
            <a:r>
              <a:rPr lang="cs-CZ" sz="2400" b="1" dirty="0" smtClean="0">
                <a:solidFill>
                  <a:schemeClr val="tx1"/>
                </a:solidFill>
              </a:rPr>
              <a:t>filozofii  před  následující otázky: </a:t>
            </a:r>
            <a:br>
              <a:rPr lang="cs-CZ" sz="2400" b="1" dirty="0" smtClean="0">
                <a:solidFill>
                  <a:schemeClr val="tx1"/>
                </a:solidFill>
              </a:rPr>
            </a:br>
            <a:endParaRPr lang="cs-CZ" sz="2400" b="1" dirty="0" smtClean="0">
              <a:solidFill>
                <a:schemeClr val="tx1"/>
              </a:solidFill>
            </a:endParaRPr>
          </a:p>
          <a:p>
            <a:pPr fontAlgn="auto">
              <a:spcAft>
                <a:spcPts val="0"/>
              </a:spcAft>
              <a:buFontTx/>
              <a:buNone/>
              <a:defRPr/>
            </a:pPr>
            <a:r>
              <a:rPr lang="cs-CZ" sz="2400" b="1" dirty="0" smtClean="0">
                <a:solidFill>
                  <a:schemeClr val="tx1"/>
                </a:solidFill>
              </a:rPr>
              <a:t>Opět byla  otevřena   otázka:  Co je podstatným  znakem pojmu </a:t>
            </a:r>
          </a:p>
          <a:p>
            <a:pPr fontAlgn="auto">
              <a:spcAft>
                <a:spcPts val="0"/>
              </a:spcAft>
              <a:buFontTx/>
              <a:buNone/>
              <a:defRPr/>
            </a:pPr>
            <a:r>
              <a:rPr lang="cs-CZ" sz="2400" b="1" dirty="0" smtClean="0">
                <a:solidFill>
                  <a:schemeClr val="tx1"/>
                </a:solidFill>
              </a:rPr>
              <a:t>právo, resp. pozitivního práva  a co má být   jeho smyslem- účelem?</a:t>
            </a:r>
          </a:p>
          <a:p>
            <a:pPr marL="514350" indent="-514350" fontAlgn="auto">
              <a:spcAft>
                <a:spcPts val="0"/>
              </a:spcAft>
              <a:buFontTx/>
              <a:buNone/>
              <a:defRPr/>
            </a:pPr>
            <a:r>
              <a:rPr lang="cs-CZ" sz="2400" b="1" dirty="0" smtClean="0">
                <a:solidFill>
                  <a:schemeClr val="tx1"/>
                </a:solidFill>
              </a:rPr>
              <a:t>Tato otázka formoval  právně filosofické a teoretické   myšlení ve </a:t>
            </a:r>
          </a:p>
          <a:p>
            <a:pPr marL="514350" indent="-514350" fontAlgn="auto">
              <a:spcAft>
                <a:spcPts val="0"/>
              </a:spcAft>
              <a:buFontTx/>
              <a:buNone/>
              <a:defRPr/>
            </a:pPr>
            <a:r>
              <a:rPr lang="cs-CZ" sz="2400" b="1" dirty="0" smtClean="0">
                <a:solidFill>
                  <a:schemeClr val="tx1"/>
                </a:solidFill>
              </a:rPr>
              <a:t>druhé polovině  20. století:  </a:t>
            </a:r>
          </a:p>
          <a:p>
            <a:pPr marL="514350" indent="-514350" fontAlgn="auto">
              <a:spcAft>
                <a:spcPts val="0"/>
              </a:spcAft>
              <a:buFontTx/>
              <a:buNone/>
              <a:defRPr/>
            </a:pPr>
            <a:r>
              <a:rPr lang="cs-CZ" sz="2400" b="1" dirty="0" smtClean="0">
                <a:solidFill>
                  <a:schemeClr val="tx1"/>
                </a:solidFill>
              </a:rPr>
              <a:t>Další otázky:   </a:t>
            </a:r>
          </a:p>
          <a:p>
            <a:pPr marL="514350" indent="-514350" fontAlgn="auto">
              <a:spcAft>
                <a:spcPts val="0"/>
              </a:spcAft>
              <a:buFont typeface="Wingdings" pitchFamily="2" charset="2"/>
              <a:buChar char="Ø"/>
              <a:defRPr/>
            </a:pPr>
            <a:r>
              <a:rPr lang="cs-CZ" sz="2400" b="1" dirty="0" smtClean="0">
                <a:solidFill>
                  <a:schemeClr val="tx1"/>
                </a:solidFill>
              </a:rPr>
              <a:t>Zda má být  platnost  zásadním znakem pojmu právo? </a:t>
            </a:r>
          </a:p>
          <a:p>
            <a:pPr marL="514350" indent="-514350" fontAlgn="auto">
              <a:spcAft>
                <a:spcPts val="0"/>
              </a:spcAft>
              <a:buFont typeface="Wingdings" pitchFamily="2" charset="2"/>
              <a:buChar char="Ø"/>
              <a:defRPr/>
            </a:pPr>
            <a:r>
              <a:rPr lang="cs-CZ" sz="2400" b="1" dirty="0" smtClean="0">
                <a:solidFill>
                  <a:schemeClr val="tx1"/>
                </a:solidFill>
              </a:rPr>
              <a:t>Zda funkci podmínky platnosti/správnosti  práva má </a:t>
            </a:r>
          </a:p>
          <a:p>
            <a:pPr marL="514350" indent="-514350" fontAlgn="auto">
              <a:spcAft>
                <a:spcPts val="0"/>
              </a:spcAft>
              <a:buFontTx/>
              <a:buNone/>
              <a:defRPr/>
            </a:pPr>
            <a:r>
              <a:rPr lang="cs-CZ" sz="2400" b="1" dirty="0" smtClean="0">
                <a:solidFill>
                  <a:schemeClr val="tx1"/>
                </a:solidFill>
              </a:rPr>
              <a:t>plnit přirozené právo, resp. morálka? </a:t>
            </a:r>
          </a:p>
          <a:p>
            <a:pPr marL="514350" indent="-514350" fontAlgn="auto">
              <a:spcAft>
                <a:spcPts val="0"/>
              </a:spcAft>
              <a:buFont typeface="Wingdings" pitchFamily="2" charset="2"/>
              <a:buChar char="Ø"/>
              <a:defRPr/>
            </a:pPr>
            <a:r>
              <a:rPr lang="cs-CZ" sz="2400" b="1" dirty="0" smtClean="0">
                <a:solidFill>
                  <a:schemeClr val="tx1"/>
                </a:solidFill>
              </a:rPr>
              <a:t>Zda je nutný vztah práva a morálky; resp. jak překlenout </a:t>
            </a:r>
          </a:p>
          <a:p>
            <a:pPr marL="514350" indent="-514350" fontAlgn="auto">
              <a:spcAft>
                <a:spcPts val="0"/>
              </a:spcAft>
              <a:buNone/>
              <a:defRPr/>
            </a:pPr>
            <a:r>
              <a:rPr lang="cs-CZ" sz="2400" b="1" dirty="0" smtClean="0">
                <a:solidFill>
                  <a:schemeClr val="tx1"/>
                </a:solidFill>
              </a:rPr>
              <a:t>„odtrženost“ práva a morálky,  </a:t>
            </a:r>
            <a:r>
              <a:rPr lang="cs-CZ" sz="2400" b="1" dirty="0" err="1" smtClean="0">
                <a:solidFill>
                  <a:schemeClr val="tx1"/>
                </a:solidFill>
              </a:rPr>
              <a:t>Sollen</a:t>
            </a:r>
            <a:r>
              <a:rPr lang="cs-CZ" sz="2400" b="1" dirty="0" smtClean="0">
                <a:solidFill>
                  <a:schemeClr val="tx1"/>
                </a:solidFill>
              </a:rPr>
              <a:t> od Sein? </a:t>
            </a:r>
          </a:p>
          <a:p>
            <a:pPr fontAlgn="auto">
              <a:spcAft>
                <a:spcPts val="0"/>
              </a:spcAft>
              <a:buFontTx/>
              <a:buNone/>
              <a:defRPr/>
            </a:pPr>
            <a:endParaRPr lang="cs-CZ" sz="2400" b="1" dirty="0">
              <a:solidFill>
                <a:schemeClr val="tx1"/>
              </a:solidFill>
            </a:endParaRPr>
          </a:p>
        </p:txBody>
      </p:sp>
    </p:spTree>
    <p:extLst>
      <p:ext uri="{BB962C8B-B14F-4D97-AF65-F5344CB8AC3E}">
        <p14:creationId xmlns:p14="http://schemas.microsoft.com/office/powerpoint/2010/main" val="3776196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1368000"/>
          </a:xfrm>
        </p:spPr>
        <p:txBody>
          <a:bodyPr>
            <a:noAutofit/>
          </a:bodyPr>
          <a:lstStyle/>
          <a:p>
            <a:r>
              <a:rPr lang="cs-CZ" sz="2400" dirty="0"/>
              <a:t>Uvedený  příklad celkem vhodně  demonstruje, jak funguje vztah obsahu a formy a jaké funkce může forma plnit. </a:t>
            </a:r>
            <a:br>
              <a:rPr lang="cs-CZ" sz="2400" dirty="0"/>
            </a:br>
            <a:endParaRPr lang="cs-CZ" sz="2400" dirty="0"/>
          </a:p>
        </p:txBody>
      </p:sp>
      <p:sp>
        <p:nvSpPr>
          <p:cNvPr id="3" name="Zástupný symbol pro obsah 2"/>
          <p:cNvSpPr>
            <a:spLocks noGrp="1"/>
          </p:cNvSpPr>
          <p:nvPr>
            <p:ph sz="quarter" idx="1"/>
          </p:nvPr>
        </p:nvSpPr>
        <p:spPr/>
        <p:txBody>
          <a:bodyPr>
            <a:normAutofit fontScale="70000" lnSpcReduction="20000"/>
          </a:bodyPr>
          <a:lstStyle/>
          <a:p>
            <a:endParaRPr lang="cs-CZ" b="1" i="1" dirty="0" smtClean="0"/>
          </a:p>
          <a:p>
            <a:r>
              <a:rPr lang="cs-CZ" b="1" i="1" dirty="0" smtClean="0"/>
              <a:t>„</a:t>
            </a:r>
            <a:r>
              <a:rPr lang="cs-CZ" b="1" i="1" dirty="0"/>
              <a:t>Drahý </a:t>
            </a:r>
            <a:r>
              <a:rPr lang="cs-CZ" b="1" i="1" dirty="0" err="1"/>
              <a:t>Theo</a:t>
            </a:r>
            <a:r>
              <a:rPr lang="cs-CZ" b="1" i="1" dirty="0"/>
              <a:t>! </a:t>
            </a:r>
            <a:endParaRPr lang="cs-CZ" b="1" i="1" dirty="0" smtClean="0"/>
          </a:p>
          <a:p>
            <a:pPr marL="0" indent="0">
              <a:buNone/>
            </a:pPr>
            <a:r>
              <a:rPr lang="cs-CZ" b="1" i="1" dirty="0" smtClean="0"/>
              <a:t>Což </a:t>
            </a:r>
            <a:r>
              <a:rPr lang="cs-CZ" b="1" i="1" dirty="0"/>
              <a:t>se mnou život nikdy nebude zacházet slušně? Tonu v zoufalství. V hlavě mi buší! Paní </a:t>
            </a:r>
            <a:r>
              <a:rPr lang="cs-CZ" b="1" i="1" dirty="0" err="1"/>
              <a:t>Schwimmerová</a:t>
            </a:r>
            <a:r>
              <a:rPr lang="cs-CZ" b="1" i="1" dirty="0"/>
              <a:t> mě žaluje, protože jsem jí udělal můstek, jak jsem to cítil, a ne tak, aby se hodil do těch jejich směšných úst! Ano! Nemůžu pracovat na objednávku jako obyčejný řemeslník!   Dospěl jsem k názoru, že její můstek musí být obrovský a zvlněný, plný divokých, explozivních zubů, vyrážejících všemi směry jako plamenné jazyky! A paní </a:t>
            </a:r>
            <a:r>
              <a:rPr lang="cs-CZ" b="1" i="1" dirty="0" err="1"/>
              <a:t>Schwimmerová</a:t>
            </a:r>
            <a:r>
              <a:rPr lang="cs-CZ" b="1" i="1" dirty="0"/>
              <a:t> se rozčiluje, že ji můstek nepadne do úst! Je tak pitomě bosácká, že bych ji nejraději jednu vrazil! Pokusil jsem se jí tam vsadit protézu, ale trčí ven jako křišťálový lustr. </a:t>
            </a:r>
            <a:endParaRPr lang="cs-CZ" b="1" i="1" dirty="0" smtClean="0"/>
          </a:p>
          <a:p>
            <a:pPr marL="0" indent="0">
              <a:buNone/>
            </a:pPr>
            <a:r>
              <a:rPr lang="cs-CZ" b="1" i="1" dirty="0" smtClean="0"/>
              <a:t>Přesto </a:t>
            </a:r>
            <a:r>
              <a:rPr lang="cs-CZ" b="1" i="1" dirty="0"/>
              <a:t>mi připadá nádherná. A paní </a:t>
            </a:r>
            <a:r>
              <a:rPr lang="cs-CZ" b="1" i="1" dirty="0" err="1"/>
              <a:t>Schwimmerová</a:t>
            </a:r>
            <a:r>
              <a:rPr lang="cs-CZ" b="1" i="1" dirty="0"/>
              <a:t> tvrdí, že nemůže kousat! Co je mi do toho, jestli může kousat nebo ne!  </a:t>
            </a:r>
            <a:r>
              <a:rPr lang="cs-CZ" b="1" i="1" dirty="0" err="1"/>
              <a:t>Theo</a:t>
            </a:r>
            <a:r>
              <a:rPr lang="cs-CZ" b="1" i="1" dirty="0"/>
              <a:t>, já už to takhle moc dlouho nevydržím! (…) Co mám dělat? Vincent.“</a:t>
            </a:r>
            <a:endParaRPr lang="cs-CZ" dirty="0"/>
          </a:p>
          <a:p>
            <a:r>
              <a:rPr lang="cs-CZ" dirty="0"/>
              <a:t>Jedná se o ukázku od </a:t>
            </a:r>
            <a:r>
              <a:rPr lang="cs-CZ" dirty="0" err="1"/>
              <a:t>Woody</a:t>
            </a:r>
            <a:r>
              <a:rPr lang="cs-CZ" dirty="0"/>
              <a:t> Allena, „</a:t>
            </a:r>
            <a:r>
              <a:rPr lang="cs-CZ" i="1" dirty="0"/>
              <a:t>Kdyby byli impresionisté dentisty</a:t>
            </a:r>
            <a:r>
              <a:rPr lang="cs-CZ" dirty="0"/>
              <a:t>“. </a:t>
            </a:r>
          </a:p>
          <a:p>
            <a:endParaRPr lang="cs-CZ" dirty="0"/>
          </a:p>
        </p:txBody>
      </p:sp>
    </p:spTree>
    <p:extLst>
      <p:ext uri="{BB962C8B-B14F-4D97-AF65-F5344CB8AC3E}">
        <p14:creationId xmlns:p14="http://schemas.microsoft.com/office/powerpoint/2010/main" val="3058822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p:txBody>
          <a:bodyPr>
            <a:noAutofit/>
          </a:bodyPr>
          <a:lstStyle/>
          <a:p>
            <a:pPr marL="54864" eaLnBrk="1" fontAlgn="auto" hangingPunct="1">
              <a:spcAft>
                <a:spcPts val="0"/>
              </a:spcAft>
              <a:defRPr/>
            </a:pPr>
            <a:r>
              <a:rPr lang="cs-CZ" sz="2400" dirty="0" smtClean="0">
                <a:solidFill>
                  <a:schemeClr val="tx2">
                    <a:tint val="100000"/>
                    <a:shade val="90000"/>
                    <a:satMod val="250000"/>
                    <a:alpha val="100000"/>
                  </a:schemeClr>
                </a:solidFill>
              </a:rPr>
              <a:t>Abychom porozuměli tomu, co je právní formalismus, je potřebné se zbavit těchto dvou předsudků:</a:t>
            </a:r>
          </a:p>
        </p:txBody>
      </p:sp>
      <p:sp>
        <p:nvSpPr>
          <p:cNvPr id="12291" name="Rectangle 3"/>
          <p:cNvSpPr>
            <a:spLocks noGrp="1" noRot="1" noChangeArrowheads="1"/>
          </p:cNvSpPr>
          <p:nvPr>
            <p:ph sz="quarter" idx="1"/>
          </p:nvPr>
        </p:nvSpPr>
        <p:spPr/>
        <p:txBody>
          <a:bodyPr>
            <a:normAutofit fontScale="92500" lnSpcReduction="20000"/>
          </a:bodyPr>
          <a:lstStyle/>
          <a:p>
            <a:pPr eaLnBrk="1" hangingPunct="1">
              <a:spcBef>
                <a:spcPct val="0"/>
              </a:spcBef>
              <a:buFont typeface="Wingdings 2" pitchFamily="18" charset="2"/>
              <a:buChar char=""/>
            </a:pPr>
            <a:r>
              <a:rPr lang="cs-CZ" altLang="cs-CZ" sz="2800" b="1" dirty="0" smtClean="0"/>
              <a:t>Dnes je právní formalismus  často chápan jen  jako</a:t>
            </a:r>
            <a:r>
              <a:rPr lang="cs-CZ" altLang="cs-CZ" sz="2800" b="1" dirty="0" smtClean="0">
                <a:solidFill>
                  <a:srgbClr val="FF0000"/>
                </a:solidFill>
              </a:rPr>
              <a:t> pejorativní označení,</a:t>
            </a:r>
            <a:r>
              <a:rPr lang="cs-CZ" altLang="cs-CZ" sz="2800" b="1" dirty="0" smtClean="0"/>
              <a:t> především takového právního myšlení a právní praxe, </a:t>
            </a:r>
            <a:r>
              <a:rPr lang="cs-CZ" altLang="cs-CZ" sz="2800" b="1" dirty="0" smtClean="0">
                <a:solidFill>
                  <a:srgbClr val="FF0000"/>
                </a:solidFill>
              </a:rPr>
              <a:t>která je ve své interpretaci zákona hodnotově necitlivá a stupidní (stupidita není nadávka ale klasifikace nerozumnosti, nekritičnosti, omylu, ztráty reflexe </a:t>
            </a:r>
            <a:r>
              <a:rPr lang="cs-CZ" altLang="cs-CZ" sz="2800" b="1" dirty="0" err="1" smtClean="0">
                <a:solidFill>
                  <a:srgbClr val="FF0000"/>
                </a:solidFill>
              </a:rPr>
              <a:t>atd</a:t>
            </a:r>
            <a:r>
              <a:rPr lang="cs-CZ" altLang="cs-CZ" sz="2800" b="1" dirty="0" smtClean="0">
                <a:solidFill>
                  <a:srgbClr val="FF0000"/>
                </a:solidFill>
              </a:rPr>
              <a:t>…).</a:t>
            </a:r>
          </a:p>
          <a:p>
            <a:pPr eaLnBrk="1" hangingPunct="1">
              <a:spcBef>
                <a:spcPct val="0"/>
              </a:spcBef>
              <a:buFont typeface="Wingdings 2" pitchFamily="18" charset="2"/>
              <a:buChar char=""/>
            </a:pPr>
            <a:r>
              <a:rPr lang="cs-CZ" altLang="cs-CZ" sz="2800" b="1" dirty="0" smtClean="0"/>
              <a:t>Druhý předsudek souvisí s tím, že se má za to, že zdrojem takového formalismu je právní pozitivismus svým požadavkem oddělení  práva od morálky; to je  často jednostranně interpretováno  jako   „zdroj“  hodnotově necitlivého   formalismu. </a:t>
            </a:r>
          </a:p>
          <a:p>
            <a:pPr eaLnBrk="1" hangingPunct="1">
              <a:spcBef>
                <a:spcPct val="0"/>
              </a:spcBef>
              <a:buFont typeface="Wingdings 2" pitchFamily="18" charset="2"/>
              <a:buChar char=""/>
            </a:pPr>
            <a:r>
              <a:rPr lang="cs-CZ" altLang="cs-CZ" sz="2800" b="1" dirty="0" smtClean="0">
                <a:solidFill>
                  <a:srgbClr val="FF0000"/>
                </a:solidFill>
              </a:rPr>
              <a:t>Otázka právního formalismu je ale složitější!</a:t>
            </a:r>
            <a:r>
              <a:rPr lang="cs-CZ" altLang="cs-CZ" sz="2800" b="1" dirty="0" smtClean="0"/>
              <a:t> </a:t>
            </a:r>
          </a:p>
          <a:p>
            <a:pPr eaLnBrk="1" hangingPunct="1">
              <a:spcBef>
                <a:spcPct val="0"/>
              </a:spcBef>
              <a:buFont typeface="Wingdings 2" pitchFamily="18" charset="2"/>
              <a:buChar char=""/>
            </a:pPr>
            <a:endParaRPr lang="cs-CZ" altLang="cs-CZ" sz="2800" b="1"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1"/>
          <p:cNvSpPr>
            <a:spLocks noGrp="1"/>
          </p:cNvSpPr>
          <p:nvPr>
            <p:ph type="title"/>
          </p:nvPr>
        </p:nvSpPr>
        <p:spPr/>
        <p:txBody>
          <a:bodyPr/>
          <a:lstStyle/>
          <a:p>
            <a:pPr marL="54864" eaLnBrk="1" fontAlgn="auto" hangingPunct="1">
              <a:spcAft>
                <a:spcPts val="0"/>
              </a:spcAft>
              <a:defRPr/>
            </a:pPr>
            <a:r>
              <a:rPr lang="cs-CZ" smtClean="0">
                <a:solidFill>
                  <a:schemeClr val="tx2">
                    <a:tint val="100000"/>
                    <a:shade val="90000"/>
                    <a:satMod val="250000"/>
                    <a:alpha val="100000"/>
                  </a:schemeClr>
                </a:solidFill>
              </a:rPr>
              <a:t>Upozornění!</a:t>
            </a:r>
          </a:p>
        </p:txBody>
      </p:sp>
      <p:sp>
        <p:nvSpPr>
          <p:cNvPr id="13315" name="Zástupný symbol pro obsah 2"/>
          <p:cNvSpPr>
            <a:spLocks noGrp="1"/>
          </p:cNvSpPr>
          <p:nvPr>
            <p:ph sz="quarter" idx="1"/>
          </p:nvPr>
        </p:nvSpPr>
        <p:spPr/>
        <p:txBody>
          <a:bodyPr>
            <a:normAutofit/>
          </a:bodyPr>
          <a:lstStyle/>
          <a:p>
            <a:pPr eaLnBrk="1" hangingPunct="1"/>
            <a:r>
              <a:rPr lang="cs-CZ" altLang="cs-CZ" b="1" dirty="0" smtClean="0">
                <a:solidFill>
                  <a:schemeClr val="accent2"/>
                </a:solidFill>
                <a:latin typeface="Times New Roman" pitchFamily="18" charset="0"/>
              </a:rPr>
              <a:t> </a:t>
            </a:r>
            <a:r>
              <a:rPr lang="cs-CZ" altLang="cs-CZ" b="1" dirty="0" smtClean="0">
                <a:latin typeface="Times New Roman" pitchFamily="18" charset="0"/>
              </a:rPr>
              <a:t>Formalismus je legitimní způsob myšlení, který  tvoří jádro  právního myšlení;</a:t>
            </a:r>
          </a:p>
          <a:p>
            <a:pPr eaLnBrk="1" hangingPunct="1"/>
            <a:r>
              <a:rPr lang="cs-CZ" altLang="cs-CZ" b="1" u="sng" dirty="0" smtClean="0">
                <a:latin typeface="Times New Roman" pitchFamily="18" charset="0"/>
              </a:rPr>
              <a:t>Každý právník je mandatorní formalista.</a:t>
            </a:r>
          </a:p>
          <a:p>
            <a:pPr eaLnBrk="1" hangingPunct="1"/>
            <a:endParaRPr lang="cs-CZ" altLang="cs-CZ" b="1" dirty="0" smtClean="0">
              <a:latin typeface="Times New Roman" pitchFamily="18" charset="0"/>
            </a:endParaRPr>
          </a:p>
          <a:p>
            <a:pPr eaLnBrk="1" hangingPunct="1"/>
            <a:r>
              <a:rPr lang="cs-CZ" altLang="cs-CZ" b="1" dirty="0" smtClean="0">
                <a:solidFill>
                  <a:srgbClr val="FF0000"/>
                </a:solidFill>
                <a:latin typeface="Times New Roman" pitchFamily="18" charset="0"/>
              </a:rPr>
              <a:t>Budeme rozlišovat mezi jeho konstitutivní funkci  (mandatorní  formalismus) </a:t>
            </a:r>
          </a:p>
          <a:p>
            <a:pPr eaLnBrk="1" hangingPunct="1"/>
            <a:r>
              <a:rPr lang="cs-CZ" altLang="cs-CZ" b="1" dirty="0" smtClean="0">
                <a:solidFill>
                  <a:srgbClr val="FF0000"/>
                </a:solidFill>
                <a:latin typeface="Times New Roman" pitchFamily="18" charset="0"/>
              </a:rPr>
              <a:t>a jeho jednostranným, nekritickým uplatněním, lpěním na formě či formálních znacích  nebo pouze logických souvislostech atd..  </a:t>
            </a:r>
          </a:p>
          <a:p>
            <a:pPr eaLnBrk="1" hangingPunct="1"/>
            <a:endParaRPr lang="cs-CZ" altLang="cs-CZ" b="1" dirty="0" smtClean="0">
              <a:latin typeface="Times New Roman" pitchFamily="18" charset="0"/>
            </a:endParaRPr>
          </a:p>
          <a:p>
            <a:pPr eaLnBrk="1" hangingPunct="1"/>
            <a:endParaRPr lang="cs-CZ" altLang="cs-CZ"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ph type="title"/>
          </p:nvPr>
        </p:nvSpPr>
        <p:spPr/>
        <p:txBody>
          <a:bodyPr rtlCol="0">
            <a:normAutofit/>
          </a:bodyPr>
          <a:lstStyle/>
          <a:p>
            <a:pPr marL="54864" eaLnBrk="1" fontAlgn="auto" hangingPunct="1">
              <a:spcAft>
                <a:spcPts val="0"/>
              </a:spcAft>
              <a:defRPr/>
            </a:pPr>
            <a:r>
              <a:rPr lang="cs-CZ" dirty="0" smtClean="0">
                <a:solidFill>
                  <a:schemeClr val="tx2">
                    <a:tint val="100000"/>
                    <a:shade val="90000"/>
                    <a:satMod val="250000"/>
                    <a:alpha val="100000"/>
                  </a:schemeClr>
                </a:solidFill>
              </a:rPr>
              <a:t>Znaky právně formalistického myšlení:</a:t>
            </a:r>
          </a:p>
        </p:txBody>
      </p:sp>
      <p:sp>
        <p:nvSpPr>
          <p:cNvPr id="18435" name="Rectangle 3"/>
          <p:cNvSpPr>
            <a:spLocks noGrp="1" noRot="1" noChangeArrowheads="1"/>
          </p:cNvSpPr>
          <p:nvPr>
            <p:ph sz="quarter" idx="1"/>
          </p:nvPr>
        </p:nvSpPr>
        <p:spPr/>
        <p:txBody>
          <a:bodyPr/>
          <a:lstStyle/>
          <a:p>
            <a:pPr marL="533400" indent="-533400" eaLnBrk="1" hangingPunct="1">
              <a:buNone/>
            </a:pPr>
            <a:r>
              <a:rPr lang="cs-CZ" altLang="cs-CZ" sz="2000" dirty="0" smtClean="0"/>
              <a:t>1.Věnuje pozornost správnosti (zákonné) formy práva a jejich projevů;  (viz </a:t>
            </a:r>
            <a:r>
              <a:rPr lang="cs-CZ" altLang="cs-CZ" sz="2000" dirty="0" err="1" smtClean="0"/>
              <a:t>Kelsenovo</a:t>
            </a:r>
            <a:r>
              <a:rPr lang="cs-CZ" altLang="cs-CZ" sz="2000" dirty="0" smtClean="0"/>
              <a:t> přesvědčení, že forma </a:t>
            </a:r>
            <a:r>
              <a:rPr lang="cs-CZ" altLang="cs-CZ" sz="2000" dirty="0" smtClean="0"/>
              <a:t>plní vůči obsahu  </a:t>
            </a:r>
            <a:r>
              <a:rPr lang="cs-CZ" altLang="cs-CZ" sz="2000" dirty="0" smtClean="0"/>
              <a:t>konstitutivní funkci)</a:t>
            </a:r>
          </a:p>
          <a:p>
            <a:pPr marL="533400" indent="-533400" eaLnBrk="1" hangingPunct="1">
              <a:buFont typeface="Arial" charset="0"/>
              <a:buNone/>
            </a:pPr>
            <a:r>
              <a:rPr lang="cs-CZ" altLang="cs-CZ" sz="2000" dirty="0" smtClean="0"/>
              <a:t>Zabývá se pouze  platnou  formou právního předpisu  a  institucionálního a  procesního rámce,  který  lze naplnit různým  obsahem </a:t>
            </a:r>
          </a:p>
          <a:p>
            <a:pPr marL="533400" indent="-533400" eaLnBrk="1" hangingPunct="1">
              <a:buFont typeface="Arial" charset="0"/>
              <a:buNone/>
            </a:pPr>
            <a:r>
              <a:rPr lang="cs-CZ" altLang="cs-CZ" sz="2000" dirty="0" smtClean="0"/>
              <a:t>Vychází z přesvědčení, že správná forma bude vždy naplněná správným obsahem;  </a:t>
            </a:r>
            <a:r>
              <a:rPr lang="cs-CZ" altLang="cs-CZ" sz="2000" b="1" u="sng" dirty="0" smtClean="0">
                <a:solidFill>
                  <a:srgbClr val="FF0000"/>
                </a:solidFill>
              </a:rPr>
              <a:t>právní formalismus je hodnotově neutrální; </a:t>
            </a:r>
          </a:p>
          <a:p>
            <a:pPr marL="533400" indent="-533400" eaLnBrk="1" hangingPunct="1">
              <a:buFont typeface="Arial" charset="0"/>
              <a:buNone/>
            </a:pPr>
            <a:endParaRPr lang="cs-CZ" altLang="cs-CZ" sz="2000" dirty="0" smtClean="0"/>
          </a:p>
          <a:p>
            <a:pPr marL="533400" indent="-533400" eaLnBrk="1" hangingPunct="1">
              <a:buFont typeface="Arial" charset="0"/>
              <a:buNone/>
            </a:pPr>
            <a:r>
              <a:rPr lang="cs-CZ" altLang="cs-CZ" sz="2000" dirty="0" smtClean="0"/>
              <a:t>2. tázání je vedeno otázkami:„ Co je právní  a jakou má formu?  tzn., jaká forma činí právo právem?  Proč je  legalita </a:t>
            </a:r>
            <a:r>
              <a:rPr lang="cs-CZ" altLang="cs-CZ" sz="2000" dirty="0" smtClean="0"/>
              <a:t>(zákonnost)  </a:t>
            </a:r>
            <a:r>
              <a:rPr lang="cs-CZ" altLang="cs-CZ" sz="2000" dirty="0" smtClean="0"/>
              <a:t>neodmyslitelnou formou práva? atd., </a:t>
            </a:r>
          </a:p>
          <a:p>
            <a:pPr marL="533400" indent="-533400" eaLnBrk="1" hangingPunct="1">
              <a:buFont typeface="Arial" charset="0"/>
              <a:buNone/>
            </a:pPr>
            <a:r>
              <a:rPr lang="cs-CZ" altLang="cs-CZ" sz="2000" dirty="0" smtClean="0"/>
              <a:t>3. dbá na </a:t>
            </a:r>
            <a:r>
              <a:rPr lang="cs-CZ" altLang="cs-CZ" sz="2000" dirty="0" err="1" smtClean="0"/>
              <a:t>logicko</a:t>
            </a:r>
            <a:r>
              <a:rPr lang="cs-CZ" altLang="cs-CZ" sz="2000" dirty="0" smtClean="0"/>
              <a:t> - gramatickou (jazykovou)  správnost; tuto kompetenci používá  k objasnění  významu právních pojmů;    </a:t>
            </a:r>
          </a:p>
          <a:p>
            <a:pPr marL="533400" indent="-533400" eaLnBrk="1" hangingPunct="1"/>
            <a:endParaRPr lang="cs-CZ" altLang="cs-CZ" sz="20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solidFill>
                  <a:schemeClr val="tx2">
                    <a:tint val="100000"/>
                    <a:shade val="90000"/>
                    <a:satMod val="250000"/>
                    <a:alpha val="100000"/>
                  </a:schemeClr>
                </a:solidFill>
              </a:rPr>
              <a:t>Čtyři teze, které definují právní formalismus</a:t>
            </a:r>
            <a:endParaRPr lang="cs-CZ" dirty="0"/>
          </a:p>
        </p:txBody>
      </p:sp>
      <p:sp>
        <p:nvSpPr>
          <p:cNvPr id="3" name="Zástupný symbol pro obsah 2"/>
          <p:cNvSpPr>
            <a:spLocks noGrp="1"/>
          </p:cNvSpPr>
          <p:nvPr>
            <p:ph sz="quarter" idx="1"/>
          </p:nvPr>
        </p:nvSpPr>
        <p:spPr/>
        <p:txBody>
          <a:bodyPr>
            <a:normAutofit fontScale="77500" lnSpcReduction="20000"/>
          </a:bodyPr>
          <a:lstStyle/>
          <a:p>
            <a:pPr>
              <a:buNone/>
            </a:pPr>
            <a:r>
              <a:rPr lang="cs-CZ" dirty="0"/>
              <a:t>Někteří autoři  vymezují juristický formalismus prostřednictvím čtyř tezí:    	</a:t>
            </a:r>
          </a:p>
          <a:p>
            <a:pPr lvl="0"/>
            <a:endParaRPr lang="cs-CZ" i="1" dirty="0" smtClean="0"/>
          </a:p>
          <a:p>
            <a:pPr lvl="0">
              <a:buNone/>
            </a:pPr>
            <a:r>
              <a:rPr lang="cs-CZ" i="1" dirty="0" err="1" smtClean="0"/>
              <a:t>legalismus</a:t>
            </a:r>
            <a:r>
              <a:rPr lang="cs-CZ" dirty="0"/>
              <a:t>;   zákon hraje primární roli jako  pramen práva, je tvořen zákonodárcem nikoli soudcem;  </a:t>
            </a:r>
          </a:p>
          <a:p>
            <a:pPr lvl="0"/>
            <a:endParaRPr lang="cs-CZ" i="1" dirty="0" smtClean="0"/>
          </a:p>
          <a:p>
            <a:pPr lvl="0">
              <a:buNone/>
            </a:pPr>
            <a:r>
              <a:rPr lang="cs-CZ" i="1" dirty="0" smtClean="0"/>
              <a:t>teze </a:t>
            </a:r>
            <a:r>
              <a:rPr lang="cs-CZ" i="1" dirty="0"/>
              <a:t>právní determinovanosti; </a:t>
            </a:r>
            <a:r>
              <a:rPr lang="cs-CZ" dirty="0"/>
              <a:t>úkolem soudce je nalézt  v každém souzeném případě jedinou právně správnou odpověď;</a:t>
            </a:r>
          </a:p>
          <a:p>
            <a:pPr lvl="0"/>
            <a:endParaRPr lang="cs-CZ" dirty="0" smtClean="0"/>
          </a:p>
          <a:p>
            <a:pPr lvl="0">
              <a:buNone/>
            </a:pPr>
            <a:r>
              <a:rPr lang="cs-CZ" dirty="0" smtClean="0"/>
              <a:t> </a:t>
            </a:r>
            <a:r>
              <a:rPr lang="cs-CZ" i="1" dirty="0"/>
              <a:t>teze právního systému;</a:t>
            </a:r>
            <a:r>
              <a:rPr lang="cs-CZ" dirty="0"/>
              <a:t> právo není prostým souhrnem norem ale vždy smysluplně uspořádaným systémem;   </a:t>
            </a:r>
          </a:p>
          <a:p>
            <a:pPr lvl="0"/>
            <a:endParaRPr lang="cs-CZ" i="1" dirty="0" smtClean="0"/>
          </a:p>
          <a:p>
            <a:pPr lvl="0">
              <a:buNone/>
            </a:pPr>
            <a:r>
              <a:rPr lang="cs-CZ" i="1" dirty="0" smtClean="0"/>
              <a:t>teze </a:t>
            </a:r>
            <a:r>
              <a:rPr lang="cs-CZ" i="1" dirty="0"/>
              <a:t>právního rozhodování; </a:t>
            </a:r>
            <a:r>
              <a:rPr lang="cs-CZ" dirty="0"/>
              <a:t> úkolem  soudců je podle práva rozhodovat, nikoli právo opravovat. </a:t>
            </a:r>
          </a:p>
          <a:p>
            <a:endParaRPr lang="cs-CZ"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dministrativní">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3057</TotalTime>
  <Words>5860</Words>
  <Application>Microsoft Office PowerPoint</Application>
  <PresentationFormat>Předvádění na obrazovce (4:3)</PresentationFormat>
  <Paragraphs>362</Paragraphs>
  <Slides>43</Slides>
  <Notes>21</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43</vt:i4>
      </vt:variant>
    </vt:vector>
  </HeadingPairs>
  <TitlesOfParts>
    <vt:vector size="50" baseType="lpstr">
      <vt:lpstr>Arial</vt:lpstr>
      <vt:lpstr>Calibri</vt:lpstr>
      <vt:lpstr>Georgia</vt:lpstr>
      <vt:lpstr>Times New Roman</vt:lpstr>
      <vt:lpstr>Wingdings</vt:lpstr>
      <vt:lpstr>Wingdings 2</vt:lpstr>
      <vt:lpstr>Administrativní</vt:lpstr>
      <vt:lpstr>        Přednáška č.6 Kritika  právního formalismu  a Radbruchova  formule.  </vt:lpstr>
      <vt:lpstr>Forma a obsah </vt:lpstr>
      <vt:lpstr>A) Co je to formalismus a formální?  </vt:lpstr>
      <vt:lpstr>„Není formalismus jako formalismus“</vt:lpstr>
      <vt:lpstr>Uvedený  příklad celkem vhodně  demonstruje, jak funguje vztah obsahu a formy a jaké funkce může forma plnit.  </vt:lpstr>
      <vt:lpstr>Abychom porozuměli tomu, co je právní formalismus, je potřebné se zbavit těchto dvou předsudků:</vt:lpstr>
      <vt:lpstr>Upozornění!</vt:lpstr>
      <vt:lpstr>Znaky právně formalistického myšlení:</vt:lpstr>
      <vt:lpstr>Čtyři teze, které definují právní formalismus</vt:lpstr>
      <vt:lpstr>   A2) Příklad  přepjatého  právního formalismu, důsledkem lpění na formě za každou cenu: </vt:lpstr>
      <vt:lpstr>Ústavní soud konstatoval:</vt:lpstr>
      <vt:lpstr>Vysvětlení :</vt:lpstr>
      <vt:lpstr>Příklad zneužití formální logiky v právní argumentaci</vt:lpstr>
      <vt:lpstr>Kde se dopustil soudce chyby?</vt:lpstr>
      <vt:lpstr>Další nálezy Ústavního soudu, v nichž odmítl právní formalismus</vt:lpstr>
      <vt:lpstr>  Nejčastěji  byl   „přepjatý“  formalistický přístup judikován v rozhodnutích ÚS v těchto kontextech:  </vt:lpstr>
      <vt:lpstr>Příčiny  přepjatého formalismu:</vt:lpstr>
      <vt:lpstr>Podle českého autora Z.Kühna můžeme nahlížet na příčiny přepjatého formalismu jakoby „zvnějšku“ a „zevnitř“. </vt:lpstr>
      <vt:lpstr>  b) Formalismus spojen s otázkou legitimity zákonného práva</vt:lpstr>
      <vt:lpstr>Prezentace aplikace PowerPoint</vt:lpstr>
      <vt:lpstr>Radbruchovo  řešení konfliktu přirozeného a pozitivního práva:</vt:lpstr>
      <vt:lpstr>Radbruch si klade otázku: „zda  autoritativně stanovené právo  také platí, jde o platný zákon i když jeho uplatnění vede k nespravedlivým důsledkům a je v rozporu se svým účelem?</vt:lpstr>
      <vt:lpstr>Struktura Radbruchovy formule</vt:lpstr>
      <vt:lpstr>Uplatnění formule:</vt:lpstr>
      <vt:lpstr>Věc:  státní příslušnost</vt:lpstr>
      <vt:lpstr>Další případ použití Radbruchovy formule českým ÚS</vt:lpstr>
      <vt:lpstr>Stručný komentář:</vt:lpstr>
      <vt:lpstr>Interpretace  Radbruchovy formule. </vt:lpstr>
      <vt:lpstr>Hart čerpal argumenty pro kritiku Radbruchovy formule z  tzv. Bamberského případu: </vt:lpstr>
      <vt:lpstr>Hart si klade otázku:  </vt:lpstr>
      <vt:lpstr>Hartova kritika  Radbruchovy formule: </vt:lpstr>
      <vt:lpstr>Prezentace aplikace PowerPoint</vt:lpstr>
      <vt:lpstr>Kritika Radbruchovy formule  (jak stoupenci tak odpůrci právního pozitivismu)</vt:lpstr>
      <vt:lpstr>Právní pozitivismus není právní formalismus</vt:lpstr>
      <vt:lpstr>K čemu je Radbruchova formule?</vt:lpstr>
      <vt:lpstr>Prezentace aplikace PowerPoint</vt:lpstr>
      <vt:lpstr>  Oživení diskuse o Radbruchově  formuli : Berlínská zeď  </vt:lpstr>
      <vt:lpstr>Rozsudek ve věci „Berlínská zeď“. </vt:lpstr>
      <vt:lpstr>Argumenty Zemského soudu: </vt:lpstr>
      <vt:lpstr> </vt:lpstr>
      <vt:lpstr> </vt:lpstr>
      <vt:lpstr>Alexyho hodnocení  případu</vt:lpstr>
      <vt:lpstr>  Hledání východisek z krize  právního pozitivismu.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Právní formalismus a legitimita práva</dc:title>
  <dc:creator>Petr Bouda</dc:creator>
  <cp:lastModifiedBy>1844</cp:lastModifiedBy>
  <cp:revision>156</cp:revision>
  <dcterms:created xsi:type="dcterms:W3CDTF">2011-02-15T20:38:29Z</dcterms:created>
  <dcterms:modified xsi:type="dcterms:W3CDTF">2021-04-06T13:25:38Z</dcterms:modified>
</cp:coreProperties>
</file>