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88" r:id="rId29"/>
    <p:sldId id="289" r:id="rId30"/>
    <p:sldId id="275" r:id="rId31"/>
    <p:sldId id="276" r:id="rId32"/>
    <p:sldId id="290" r:id="rId33"/>
    <p:sldId id="291" r:id="rId34"/>
    <p:sldId id="292"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8" d="100"/>
          <a:sy n="68" d="100"/>
        </p:scale>
        <p:origin x="6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76099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10606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290959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24104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75495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8EC7E53-85F0-4FDE-9A0E-46E3337BF168}" type="datetimeFigureOut">
              <a:rPr lang="cs-CZ" smtClean="0"/>
              <a:t>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42653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8EC7E53-85F0-4FDE-9A0E-46E3337BF168}" type="datetimeFigureOut">
              <a:rPr lang="cs-CZ" smtClean="0"/>
              <a:t>20.4.2021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9997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8EC7E53-85F0-4FDE-9A0E-46E3337BF168}" type="datetimeFigureOut">
              <a:rPr lang="cs-CZ" smtClean="0"/>
              <a:t>20.4.2021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60629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EC7E53-85F0-4FDE-9A0E-46E3337BF168}" type="datetimeFigureOut">
              <a:rPr lang="cs-CZ" smtClean="0"/>
              <a:t>20.4.2021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53062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8EC7E53-85F0-4FDE-9A0E-46E3337BF168}" type="datetimeFigureOut">
              <a:rPr lang="cs-CZ" smtClean="0"/>
              <a:t>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603996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8EC7E53-85F0-4FDE-9A0E-46E3337BF168}" type="datetimeFigureOut">
              <a:rPr lang="cs-CZ" smtClean="0"/>
              <a:t>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98419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C7E53-85F0-4FDE-9A0E-46E3337BF168}" type="datetimeFigureOut">
              <a:rPr lang="cs-CZ" smtClean="0"/>
              <a:t>20.4.2021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FCF04E-AFA4-45A3-982A-9345D6B93669}" type="slidenum">
              <a:rPr lang="cs-CZ" smtClean="0"/>
              <a:t>‹#›</a:t>
            </a:fld>
            <a:endParaRPr lang="cs-CZ"/>
          </a:p>
        </p:txBody>
      </p:sp>
    </p:spTree>
    <p:extLst>
      <p:ext uri="{BB962C8B-B14F-4D97-AF65-F5344CB8AC3E}">
        <p14:creationId xmlns:p14="http://schemas.microsoft.com/office/powerpoint/2010/main" val="4085284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Přednáška č. 8</a:t>
            </a:r>
            <a:endParaRPr lang="cs-CZ" dirty="0"/>
          </a:p>
        </p:txBody>
      </p:sp>
      <p:sp>
        <p:nvSpPr>
          <p:cNvPr id="3" name="Podnadpis 2"/>
          <p:cNvSpPr>
            <a:spLocks noGrp="1"/>
          </p:cNvSpPr>
          <p:nvPr>
            <p:ph type="subTitle" idx="1"/>
          </p:nvPr>
        </p:nvSpPr>
        <p:spPr/>
        <p:txBody>
          <a:bodyPr>
            <a:normAutofit fontScale="70000" lnSpcReduction="20000"/>
          </a:bodyPr>
          <a:lstStyle/>
          <a:p>
            <a:r>
              <a:rPr lang="cs-CZ" sz="3600" b="1" dirty="0" smtClean="0"/>
              <a:t>Osnova přednášky: </a:t>
            </a:r>
          </a:p>
          <a:p>
            <a:r>
              <a:rPr lang="cs-CZ" sz="3600" b="1" dirty="0" smtClean="0"/>
              <a:t>a)Hledání východisek z krize právního pozitivismu</a:t>
            </a:r>
          </a:p>
          <a:p>
            <a:r>
              <a:rPr lang="cs-CZ" sz="3600" b="1" dirty="0" smtClean="0"/>
              <a:t>b)</a:t>
            </a:r>
            <a:r>
              <a:rPr lang="cs-CZ" sz="3600" b="1" dirty="0" err="1" smtClean="0"/>
              <a:t>Alexyho</a:t>
            </a:r>
            <a:r>
              <a:rPr lang="cs-CZ" sz="3600" b="1" dirty="0" smtClean="0"/>
              <a:t> pojetí principů </a:t>
            </a:r>
          </a:p>
          <a:p>
            <a:r>
              <a:rPr lang="cs-CZ" sz="3600" b="1" dirty="0" smtClean="0"/>
              <a:t>c) Test proporcionality  a jeho kritika </a:t>
            </a:r>
            <a:endParaRPr lang="cs-CZ" sz="3600" b="1" dirty="0"/>
          </a:p>
        </p:txBody>
      </p:sp>
    </p:spTree>
    <p:extLst>
      <p:ext uri="{BB962C8B-B14F-4D97-AF65-F5344CB8AC3E}">
        <p14:creationId xmlns:p14="http://schemas.microsoft.com/office/powerpoint/2010/main" val="413255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smtClean="0"/>
              <a:t/>
            </a:r>
            <a:br>
              <a:rPr lang="cs-CZ" altLang="cs-CZ" dirty="0" smtClean="0"/>
            </a:br>
            <a:r>
              <a:rPr lang="cs-CZ" altLang="cs-CZ" dirty="0" smtClean="0"/>
              <a:t>Význam </a:t>
            </a:r>
            <a:r>
              <a:rPr lang="cs-CZ" altLang="cs-CZ" dirty="0" err="1"/>
              <a:t>Dworkinova</a:t>
            </a:r>
            <a:r>
              <a:rPr lang="cs-CZ" altLang="cs-CZ" dirty="0"/>
              <a:t> pojetí práva (přínos pro teorii): </a:t>
            </a:r>
            <a:br>
              <a:rPr lang="cs-CZ" altLang="cs-CZ" dirty="0"/>
            </a:b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defRPr/>
            </a:pPr>
            <a:r>
              <a:rPr lang="cs-CZ" altLang="cs-CZ" dirty="0" smtClean="0"/>
              <a:t>Tematizace principů jako právně-filozofického problému je spojována s </a:t>
            </a:r>
            <a:r>
              <a:rPr lang="cs-CZ" altLang="cs-CZ" dirty="0" err="1" smtClean="0"/>
              <a:t>Dworkinovým</a:t>
            </a:r>
            <a:r>
              <a:rPr lang="cs-CZ" altLang="cs-CZ" dirty="0" smtClean="0"/>
              <a:t> konceptem, který považuje principy za strukturální standardy práva (kromě pravidel, politik zde patří i principy);</a:t>
            </a:r>
            <a:endParaRPr lang="cs-CZ" altLang="cs-CZ" dirty="0"/>
          </a:p>
          <a:p>
            <a:pPr marL="274320" indent="-274320">
              <a:buFont typeface="Wingdings"/>
              <a:buChar char=""/>
              <a:defRPr/>
            </a:pPr>
            <a:r>
              <a:rPr lang="cs-CZ" altLang="cs-CZ" dirty="0" smtClean="0"/>
              <a:t>Pojem </a:t>
            </a:r>
            <a:r>
              <a:rPr lang="cs-CZ" altLang="cs-CZ" dirty="0"/>
              <a:t>právo nevymezuje normativně,   ale podle něj je to interpretační pojem; </a:t>
            </a:r>
          </a:p>
          <a:p>
            <a:pPr marL="274320" indent="-274320">
              <a:buFont typeface="Wingdings"/>
              <a:buChar char=""/>
              <a:defRPr/>
            </a:pPr>
            <a:r>
              <a:rPr lang="cs-CZ" altLang="cs-CZ" dirty="0" smtClean="0"/>
              <a:t>O </a:t>
            </a:r>
            <a:r>
              <a:rPr lang="cs-CZ" altLang="cs-CZ" dirty="0"/>
              <a:t>tom, co je právo by měli rozhodnout </a:t>
            </a:r>
            <a:r>
              <a:rPr lang="cs-CZ" altLang="cs-CZ" dirty="0" smtClean="0"/>
              <a:t>soudci interpretaci vycházející z užití principů, které jim poskytují důvody… </a:t>
            </a:r>
            <a:endParaRPr lang="cs-CZ" altLang="cs-CZ" dirty="0"/>
          </a:p>
          <a:p>
            <a:pPr marL="274320" indent="-274320">
              <a:buFont typeface="Wingdings"/>
              <a:buChar char=""/>
              <a:defRPr/>
            </a:pPr>
            <a:r>
              <a:rPr lang="cs-CZ" altLang="cs-CZ" b="1" u="sng" dirty="0"/>
              <a:t>Interpretaci považuje za jádro soudcovské  praxe, doslova ji s  ní ztotožňuje; </a:t>
            </a:r>
            <a:endParaRPr lang="cs-CZ" altLang="cs-CZ" b="1" u="sng" dirty="0" smtClean="0"/>
          </a:p>
          <a:p>
            <a:pPr marL="274320" indent="-274320">
              <a:buFont typeface="Wingdings"/>
              <a:buChar char=""/>
              <a:defRPr/>
            </a:pPr>
            <a:r>
              <a:rPr lang="cs-CZ" altLang="cs-CZ" b="1" u="sng" dirty="0"/>
              <a:t> </a:t>
            </a:r>
            <a:r>
              <a:rPr lang="cs-CZ" altLang="cs-CZ" b="1" u="sng" dirty="0" smtClean="0"/>
              <a:t>Platnost právních principů odvozuje z jejich použití jako hledisek rozhodování, kdy umožňují efektivní garanci subjektivních práv… „</a:t>
            </a:r>
            <a:r>
              <a:rPr lang="cs-CZ" altLang="cs-CZ" b="1" u="sng" dirty="0"/>
              <a:t>K</a:t>
            </a:r>
            <a:r>
              <a:rPr lang="cs-CZ" altLang="cs-CZ" b="1" u="sng" dirty="0" smtClean="0"/>
              <a:t>dyž se práva berou vážně“. </a:t>
            </a:r>
            <a:endParaRPr lang="cs-CZ" altLang="cs-CZ" b="1" u="sng" dirty="0"/>
          </a:p>
          <a:p>
            <a:endParaRPr lang="cs-CZ" dirty="0"/>
          </a:p>
        </p:txBody>
      </p:sp>
    </p:spTree>
    <p:extLst>
      <p:ext uri="{BB962C8B-B14F-4D97-AF65-F5344CB8AC3E}">
        <p14:creationId xmlns:p14="http://schemas.microsoft.com/office/powerpoint/2010/main" val="3628468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a:defRPr/>
            </a:pPr>
            <a:r>
              <a:rPr lang="cs-CZ" altLang="cs-CZ" sz="3200" dirty="0" smtClean="0"/>
              <a:t>Kritika </a:t>
            </a:r>
            <a:r>
              <a:rPr lang="cs-CZ" altLang="cs-CZ" sz="3200" dirty="0" err="1"/>
              <a:t>Dworkinova</a:t>
            </a:r>
            <a:r>
              <a:rPr lang="cs-CZ" altLang="cs-CZ" sz="3200" dirty="0"/>
              <a:t> pojetí právních </a:t>
            </a:r>
            <a:r>
              <a:rPr lang="cs-CZ" altLang="cs-CZ" sz="3200" dirty="0" smtClean="0"/>
              <a:t>principů</a:t>
            </a:r>
            <a:endParaRPr lang="cs-CZ" altLang="cs-CZ" sz="3200" dirty="0"/>
          </a:p>
        </p:txBody>
      </p:sp>
      <p:sp>
        <p:nvSpPr>
          <p:cNvPr id="18435" name="Rectangle 3"/>
          <p:cNvSpPr>
            <a:spLocks noGrp="1" noChangeArrowheads="1"/>
          </p:cNvSpPr>
          <p:nvPr>
            <p:ph sz="quarter" idx="1"/>
          </p:nvPr>
        </p:nvSpPr>
        <p:spPr/>
        <p:txBody>
          <a:bodyPr>
            <a:normAutofit fontScale="25000" lnSpcReduction="20000"/>
          </a:bodyPr>
          <a:lstStyle/>
          <a:p>
            <a:pPr marL="274320" indent="-274320">
              <a:buNone/>
              <a:defRPr/>
            </a:pPr>
            <a:r>
              <a:rPr lang="cs-CZ" sz="8000" b="1" dirty="0"/>
              <a:t>Obecně si </a:t>
            </a:r>
            <a:r>
              <a:rPr lang="cs-CZ" sz="8000" b="1" dirty="0" err="1"/>
              <a:t>Dworkin</a:t>
            </a:r>
            <a:r>
              <a:rPr lang="cs-CZ" sz="8000" b="1" dirty="0"/>
              <a:t>  vysloužil kritiku svého pojetí principů  jako standardů </a:t>
            </a:r>
            <a:r>
              <a:rPr lang="cs-CZ" sz="8000" b="1" dirty="0" smtClean="0"/>
              <a:t>za </a:t>
            </a:r>
            <a:r>
              <a:rPr lang="cs-CZ" sz="8000" b="1" dirty="0"/>
              <a:t>to, že se jedná o </a:t>
            </a:r>
            <a:endParaRPr lang="cs-CZ" sz="8000" b="1" dirty="0" smtClean="0"/>
          </a:p>
          <a:p>
            <a:pPr marL="274320" indent="-274320">
              <a:buNone/>
              <a:defRPr/>
            </a:pPr>
            <a:r>
              <a:rPr lang="cs-CZ" sz="8000" b="1" dirty="0" smtClean="0"/>
              <a:t>principy</a:t>
            </a:r>
            <a:r>
              <a:rPr lang="cs-CZ" sz="8000" b="1" dirty="0"/>
              <a:t>, které nemají </a:t>
            </a:r>
            <a:r>
              <a:rPr lang="cs-CZ" sz="8000" b="1" dirty="0" smtClean="0"/>
              <a:t>institucionální </a:t>
            </a:r>
            <a:r>
              <a:rPr lang="cs-CZ" sz="8000" b="1" dirty="0"/>
              <a:t>oporu:  </a:t>
            </a:r>
            <a:r>
              <a:rPr lang="cs-CZ" sz="8000" b="1" dirty="0" smtClean="0"/>
              <a:t>nejsou zakotveny </a:t>
            </a:r>
            <a:r>
              <a:rPr lang="cs-CZ" sz="8000" b="1" dirty="0"/>
              <a:t>v ústavě a zákonech; </a:t>
            </a:r>
          </a:p>
          <a:p>
            <a:pPr marL="274320" indent="-274320">
              <a:buNone/>
              <a:defRPr/>
            </a:pPr>
            <a:r>
              <a:rPr lang="cs-CZ" sz="8000" b="1" u="sng" dirty="0" smtClean="0"/>
              <a:t>Kritika </a:t>
            </a:r>
            <a:r>
              <a:rPr lang="cs-CZ" sz="8000" b="1" u="sng" dirty="0" smtClean="0"/>
              <a:t>z hlediska právního pozitivismu </a:t>
            </a:r>
            <a:r>
              <a:rPr lang="cs-CZ" sz="8000" b="1" dirty="0" smtClean="0"/>
              <a:t> </a:t>
            </a:r>
          </a:p>
          <a:p>
            <a:pPr marL="457200" indent="-457200">
              <a:buAutoNum type="alphaLcParenR"/>
              <a:defRPr/>
            </a:pPr>
            <a:r>
              <a:rPr lang="cs-CZ" sz="8000" b="1" dirty="0" smtClean="0"/>
              <a:t>to </a:t>
            </a:r>
            <a:r>
              <a:rPr lang="cs-CZ" sz="8000" b="1" dirty="0"/>
              <a:t>považují za rozbití pozitivistického pojmu právo </a:t>
            </a:r>
            <a:r>
              <a:rPr lang="cs-CZ" sz="8000" b="1" dirty="0" smtClean="0"/>
              <a:t>tím</a:t>
            </a:r>
            <a:r>
              <a:rPr lang="cs-CZ" sz="8000" b="1" dirty="0"/>
              <a:t>, že dělá z aproximativní realizace mravního ideálu  </a:t>
            </a:r>
            <a:r>
              <a:rPr lang="cs-CZ" sz="8000" b="1" dirty="0" smtClean="0"/>
              <a:t>právní </a:t>
            </a:r>
            <a:r>
              <a:rPr lang="cs-CZ" sz="8000" b="1" dirty="0" smtClean="0"/>
              <a:t>povinnost</a:t>
            </a:r>
            <a:r>
              <a:rPr lang="cs-CZ" sz="8000" b="1" dirty="0"/>
              <a:t>; </a:t>
            </a:r>
            <a:r>
              <a:rPr lang="cs-CZ" sz="8000" b="1" dirty="0" smtClean="0"/>
              <a:t> (</a:t>
            </a:r>
            <a:r>
              <a:rPr lang="cs-CZ" sz="8000" b="1" dirty="0"/>
              <a:t>právní povinnost má vést k uskutečnění nějakého morálního ideálu</a:t>
            </a:r>
            <a:r>
              <a:rPr lang="cs-CZ" sz="8000" b="1" dirty="0" smtClean="0"/>
              <a:t>).  </a:t>
            </a:r>
            <a:endParaRPr lang="cs-CZ" sz="8000" b="1" dirty="0"/>
          </a:p>
          <a:p>
            <a:pPr marL="609600" indent="-609600">
              <a:buNone/>
              <a:defRPr/>
            </a:pPr>
            <a:r>
              <a:rPr lang="cs-CZ" sz="8000" b="1" dirty="0" smtClean="0"/>
              <a:t>b</a:t>
            </a:r>
            <a:r>
              <a:rPr lang="cs-CZ" sz="8000" b="1" dirty="0"/>
              <a:t>) </a:t>
            </a:r>
            <a:r>
              <a:rPr lang="cs-CZ" sz="8000" b="1" u="sng" dirty="0"/>
              <a:t>O. </a:t>
            </a:r>
            <a:r>
              <a:rPr lang="cs-CZ" sz="8000" b="1" u="sng" dirty="0" err="1"/>
              <a:t>Weinberger</a:t>
            </a:r>
            <a:r>
              <a:rPr lang="cs-CZ" sz="8000" b="1" u="sng" dirty="0"/>
              <a:t>-</a:t>
            </a:r>
            <a:r>
              <a:rPr lang="cs-CZ" sz="8000" b="1" dirty="0"/>
              <a:t> pokud se použijí právní principy jako  právní argumenty, </a:t>
            </a:r>
            <a:r>
              <a:rPr lang="cs-CZ" sz="8000" b="1" dirty="0" smtClean="0"/>
              <a:t>musí </a:t>
            </a:r>
            <a:r>
              <a:rPr lang="cs-CZ" sz="8000" b="1" dirty="0"/>
              <a:t>být prokázáno, že </a:t>
            </a:r>
            <a:endParaRPr lang="cs-CZ" sz="8000" b="1" dirty="0" smtClean="0"/>
          </a:p>
          <a:p>
            <a:pPr marL="609600" indent="-609600">
              <a:buNone/>
              <a:defRPr/>
            </a:pPr>
            <a:r>
              <a:rPr lang="cs-CZ" sz="8000" b="1" dirty="0" smtClean="0"/>
              <a:t>jsou </a:t>
            </a:r>
            <a:r>
              <a:rPr lang="cs-CZ" sz="8000" b="1" dirty="0"/>
              <a:t>platným </a:t>
            </a:r>
            <a:r>
              <a:rPr lang="cs-CZ" sz="8000" b="1" dirty="0" smtClean="0"/>
              <a:t>právem</a:t>
            </a:r>
            <a:r>
              <a:rPr lang="cs-CZ" sz="8000" b="1" dirty="0"/>
              <a:t>, tzn. </a:t>
            </a:r>
            <a:r>
              <a:rPr lang="cs-CZ" sz="8000" b="1" dirty="0" smtClean="0"/>
              <a:t>obsahem </a:t>
            </a:r>
            <a:r>
              <a:rPr lang="cs-CZ" sz="8000" b="1" dirty="0"/>
              <a:t>platných </a:t>
            </a:r>
            <a:r>
              <a:rPr lang="cs-CZ" sz="8000" b="1" dirty="0" smtClean="0"/>
              <a:t>právních </a:t>
            </a:r>
            <a:r>
              <a:rPr lang="cs-CZ" sz="8000" b="1" dirty="0"/>
              <a:t>pravidel, norem, zákonů nebo judikátů a je </a:t>
            </a:r>
            <a:endParaRPr lang="cs-CZ" sz="8000" b="1" dirty="0" smtClean="0"/>
          </a:p>
          <a:p>
            <a:pPr marL="609600" indent="-609600">
              <a:buNone/>
              <a:defRPr/>
            </a:pPr>
            <a:r>
              <a:rPr lang="cs-CZ" sz="8000" b="1" dirty="0" smtClean="0"/>
              <a:t>možné </a:t>
            </a:r>
            <a:r>
              <a:rPr lang="cs-CZ" sz="8000" b="1" dirty="0"/>
              <a:t>jej induktivně </a:t>
            </a:r>
            <a:r>
              <a:rPr lang="cs-CZ" sz="8000" b="1" dirty="0" smtClean="0"/>
              <a:t>abstrahovat</a:t>
            </a:r>
            <a:r>
              <a:rPr lang="cs-CZ" sz="8000" b="1" dirty="0"/>
              <a:t>;   </a:t>
            </a:r>
          </a:p>
          <a:p>
            <a:pPr marL="609600" indent="-609600">
              <a:buNone/>
              <a:defRPr/>
            </a:pPr>
            <a:endParaRPr lang="cs-CZ" sz="8000" b="1" dirty="0"/>
          </a:p>
          <a:p>
            <a:pPr marL="609600" indent="-609600">
              <a:buNone/>
              <a:defRPr/>
            </a:pPr>
            <a:r>
              <a:rPr lang="cs-CZ" sz="8000" b="1" dirty="0" smtClean="0"/>
              <a:t>Jinými </a:t>
            </a:r>
            <a:r>
              <a:rPr lang="cs-CZ" sz="8000" b="1" dirty="0"/>
              <a:t>slovy, </a:t>
            </a:r>
            <a:r>
              <a:rPr lang="cs-CZ" sz="8000" b="1" dirty="0" err="1"/>
              <a:t>Dworkinovi</a:t>
            </a:r>
            <a:r>
              <a:rPr lang="cs-CZ" sz="8000" b="1" dirty="0"/>
              <a:t> se podle </a:t>
            </a:r>
            <a:r>
              <a:rPr lang="cs-CZ" sz="8000" b="1" dirty="0" err="1"/>
              <a:t>Weinbergera</a:t>
            </a:r>
            <a:r>
              <a:rPr lang="cs-CZ" sz="8000" b="1" dirty="0"/>
              <a:t> nepovedlo přesvědčivě </a:t>
            </a:r>
            <a:r>
              <a:rPr lang="cs-CZ" sz="8000" b="1" dirty="0" smtClean="0"/>
              <a:t>učinit </a:t>
            </a:r>
            <a:r>
              <a:rPr lang="cs-CZ" sz="8000" b="1" dirty="0"/>
              <a:t>transformaci </a:t>
            </a:r>
            <a:endParaRPr lang="cs-CZ" sz="8000" b="1" dirty="0" smtClean="0"/>
          </a:p>
          <a:p>
            <a:pPr marL="609600" indent="-609600">
              <a:buNone/>
              <a:defRPr/>
            </a:pPr>
            <a:r>
              <a:rPr lang="cs-CZ" sz="8000" b="1" dirty="0" smtClean="0"/>
              <a:t>morálního </a:t>
            </a:r>
            <a:r>
              <a:rPr lang="cs-CZ" sz="8000" b="1" dirty="0"/>
              <a:t>obsahu do </a:t>
            </a:r>
            <a:r>
              <a:rPr lang="cs-CZ" sz="8000" b="1" dirty="0"/>
              <a:t> </a:t>
            </a:r>
            <a:r>
              <a:rPr lang="cs-CZ" sz="8000" b="1" dirty="0" smtClean="0"/>
              <a:t>právní formy. </a:t>
            </a:r>
            <a:endParaRPr lang="cs-CZ" sz="8000" b="1" dirty="0"/>
          </a:p>
          <a:p>
            <a:pPr marL="274320" indent="-274320">
              <a:buNone/>
              <a:defRPr/>
            </a:pPr>
            <a:endParaRPr lang="cs-CZ" sz="8000" dirty="0" smtClean="0"/>
          </a:p>
          <a:p>
            <a:pPr marL="274320" indent="-274320">
              <a:buNone/>
              <a:defRPr/>
            </a:pPr>
            <a:endParaRPr lang="cs-CZ" dirty="0" smtClean="0"/>
          </a:p>
        </p:txBody>
      </p:sp>
    </p:spTree>
    <p:extLst>
      <p:ext uri="{BB962C8B-B14F-4D97-AF65-F5344CB8AC3E}">
        <p14:creationId xmlns:p14="http://schemas.microsoft.com/office/powerpoint/2010/main" val="382101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a:t>K</a:t>
            </a:r>
            <a:r>
              <a:rPr lang="cs-CZ" dirty="0" smtClean="0"/>
              <a:t>ritika </a:t>
            </a:r>
            <a:r>
              <a:rPr lang="cs-CZ" dirty="0" err="1" smtClean="0"/>
              <a:t>Dworkinova</a:t>
            </a:r>
            <a:r>
              <a:rPr lang="cs-CZ" dirty="0" smtClean="0"/>
              <a:t> pojetí principů</a:t>
            </a:r>
            <a:endParaRPr lang="cs-CZ" dirty="0"/>
          </a:p>
        </p:txBody>
      </p:sp>
      <p:sp>
        <p:nvSpPr>
          <p:cNvPr id="3" name="Zástupný symbol pro obsah 2"/>
          <p:cNvSpPr>
            <a:spLocks noGrp="1"/>
          </p:cNvSpPr>
          <p:nvPr>
            <p:ph idx="1"/>
          </p:nvPr>
        </p:nvSpPr>
        <p:spPr/>
        <p:txBody>
          <a:bodyPr>
            <a:normAutofit fontScale="92500" lnSpcReduction="20000"/>
          </a:bodyPr>
          <a:lstStyle/>
          <a:p>
            <a:pPr marL="609600" indent="-609600">
              <a:buNone/>
            </a:pPr>
            <a:r>
              <a:rPr lang="cs-CZ" altLang="cs-CZ" dirty="0" smtClean="0"/>
              <a:t>Druhý problém, který je kritizován pak  souvisí se skutečností, že principy </a:t>
            </a:r>
          </a:p>
          <a:p>
            <a:pPr marL="609600" indent="-609600">
              <a:buNone/>
            </a:pPr>
            <a:r>
              <a:rPr lang="cs-CZ" altLang="cs-CZ" dirty="0" smtClean="0"/>
              <a:t>umožňují porozumění, které nepodléhá logickým zákonům ( např. vyloučení </a:t>
            </a:r>
          </a:p>
          <a:p>
            <a:pPr marL="609600" indent="-609600">
              <a:buNone/>
            </a:pPr>
            <a:r>
              <a:rPr lang="cs-CZ" altLang="cs-CZ" dirty="0" smtClean="0"/>
              <a:t>třetího);</a:t>
            </a:r>
          </a:p>
          <a:p>
            <a:pPr marL="609600" indent="-609600">
              <a:buNone/>
            </a:pPr>
            <a:r>
              <a:rPr lang="cs-CZ" altLang="cs-CZ" dirty="0" smtClean="0"/>
              <a:t>Tzn., že  principy mají různou důležitost a také pak i míru platnosti; </a:t>
            </a:r>
          </a:p>
          <a:p>
            <a:pPr marL="609600" indent="-609600">
              <a:buNone/>
            </a:pPr>
            <a:endParaRPr lang="cs-CZ" altLang="cs-CZ" dirty="0" smtClean="0"/>
          </a:p>
          <a:p>
            <a:pPr marL="609600" indent="-609600">
              <a:buNone/>
            </a:pPr>
            <a:r>
              <a:rPr lang="cs-CZ" altLang="cs-CZ" dirty="0" smtClean="0"/>
              <a:t>Odkaz na to, že lze díky nim hájit práva jedinců nepostačuje, </a:t>
            </a:r>
            <a:r>
              <a:rPr lang="cs-CZ" altLang="cs-CZ" b="1" dirty="0" smtClean="0">
                <a:solidFill>
                  <a:srgbClr val="FF0000"/>
                </a:solidFill>
              </a:rPr>
              <a:t>i když  právě to </a:t>
            </a:r>
          </a:p>
          <a:p>
            <a:pPr marL="609600" indent="-609600">
              <a:buNone/>
            </a:pPr>
            <a:r>
              <a:rPr lang="cs-CZ" altLang="cs-CZ" b="1" dirty="0" smtClean="0">
                <a:solidFill>
                  <a:srgbClr val="FF0000"/>
                </a:solidFill>
              </a:rPr>
              <a:t>učinilo </a:t>
            </a:r>
            <a:r>
              <a:rPr lang="cs-CZ" altLang="cs-CZ" b="1" dirty="0" err="1" smtClean="0">
                <a:solidFill>
                  <a:srgbClr val="FF0000"/>
                </a:solidFill>
              </a:rPr>
              <a:t>Dworkinovou</a:t>
            </a:r>
            <a:r>
              <a:rPr lang="cs-CZ" altLang="cs-CZ" b="1" dirty="0" smtClean="0">
                <a:solidFill>
                  <a:srgbClr val="FF0000"/>
                </a:solidFill>
              </a:rPr>
              <a:t> teorii velmi populární!</a:t>
            </a:r>
          </a:p>
          <a:p>
            <a:pPr marL="609600" indent="-609600">
              <a:buNone/>
            </a:pPr>
            <a:endParaRPr lang="cs-CZ" altLang="cs-CZ" dirty="0" smtClean="0"/>
          </a:p>
          <a:p>
            <a:pPr marL="609600" indent="-609600">
              <a:buNone/>
            </a:pPr>
            <a:r>
              <a:rPr lang="cs-CZ" altLang="cs-CZ" dirty="0" smtClean="0"/>
              <a:t> Otázku, jak lze </a:t>
            </a:r>
            <a:r>
              <a:rPr lang="cs-CZ" altLang="cs-CZ" u="sng" dirty="0" smtClean="0"/>
              <a:t>potvrdit  platnost  a tím správnost </a:t>
            </a:r>
            <a:r>
              <a:rPr lang="cs-CZ" altLang="cs-CZ" dirty="0" smtClean="0"/>
              <a:t>principů  se pokusil vyřešit </a:t>
            </a:r>
          </a:p>
          <a:p>
            <a:pPr marL="609600" indent="-609600">
              <a:buNone/>
            </a:pPr>
            <a:r>
              <a:rPr lang="cs-CZ" altLang="cs-CZ" dirty="0" smtClean="0"/>
              <a:t>německý právní teoretik </a:t>
            </a:r>
            <a:r>
              <a:rPr lang="cs-CZ" altLang="cs-CZ" b="1" u="sng" dirty="0" smtClean="0"/>
              <a:t>Robert Alexy (1945</a:t>
            </a:r>
            <a:r>
              <a:rPr lang="cs-CZ" altLang="cs-CZ" u="sng" dirty="0" smtClean="0"/>
              <a:t>)</a:t>
            </a:r>
            <a:r>
              <a:rPr lang="cs-CZ" altLang="cs-CZ" dirty="0" smtClean="0"/>
              <a:t> </a:t>
            </a:r>
          </a:p>
          <a:p>
            <a:endParaRPr lang="cs-CZ" dirty="0"/>
          </a:p>
        </p:txBody>
      </p:sp>
    </p:spTree>
    <p:extLst>
      <p:ext uri="{BB962C8B-B14F-4D97-AF65-F5344CB8AC3E}">
        <p14:creationId xmlns:p14="http://schemas.microsoft.com/office/powerpoint/2010/main" val="896998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B) Robert </a:t>
            </a:r>
            <a:r>
              <a:rPr lang="cs-CZ" altLang="cs-CZ" dirty="0"/>
              <a:t>Alexy (1945)</a:t>
            </a:r>
            <a:endParaRPr lang="cs-CZ" dirty="0"/>
          </a:p>
        </p:txBody>
      </p:sp>
      <p:sp>
        <p:nvSpPr>
          <p:cNvPr id="3" name="Zástupný symbol pro obsah 2"/>
          <p:cNvSpPr>
            <a:spLocks noGrp="1"/>
          </p:cNvSpPr>
          <p:nvPr>
            <p:ph idx="1"/>
          </p:nvPr>
        </p:nvSpPr>
        <p:spPr/>
        <p:txBody>
          <a:bodyPr>
            <a:normAutofit fontScale="70000" lnSpcReduction="20000"/>
          </a:bodyPr>
          <a:lstStyle/>
          <a:p>
            <a:pPr marL="274320" indent="-274320">
              <a:buFont typeface="Wingdings"/>
              <a:buChar char=""/>
              <a:defRPr/>
            </a:pPr>
            <a:r>
              <a:rPr lang="cs-CZ" altLang="cs-CZ" dirty="0"/>
              <a:t>Německý právní filosof a teoretik, působil na univerzitě v Kielu </a:t>
            </a:r>
          </a:p>
          <a:p>
            <a:pPr marL="274320" indent="-274320">
              <a:buFont typeface="Wingdings"/>
              <a:buChar char=""/>
              <a:defRPr/>
            </a:pPr>
            <a:r>
              <a:rPr lang="cs-CZ" altLang="cs-CZ" dirty="0"/>
              <a:t>Práce </a:t>
            </a:r>
            <a:r>
              <a:rPr lang="cs-CZ" altLang="cs-CZ" b="1" dirty="0"/>
              <a:t>„Teorie  základních práv“</a:t>
            </a:r>
            <a:r>
              <a:rPr lang="cs-CZ" altLang="cs-CZ" dirty="0"/>
              <a:t> (1982) , ve které zdůvodňuje své pojetí práv jako principů a nabízí řešení jejich kolize prostřednictvím tzv. </a:t>
            </a:r>
            <a:r>
              <a:rPr lang="cs-CZ" altLang="cs-CZ" u="sng" dirty="0"/>
              <a:t>testu proporcionality</a:t>
            </a:r>
          </a:p>
          <a:p>
            <a:pPr marL="274320" indent="-274320">
              <a:buFont typeface="Wingdings"/>
              <a:buChar char=""/>
              <a:defRPr/>
            </a:pPr>
            <a:r>
              <a:rPr lang="cs-CZ" altLang="cs-CZ" dirty="0"/>
              <a:t>V poslední době předmětem jeho bádání je otázka pojmu a platnosti práva – práce  </a:t>
            </a:r>
            <a:r>
              <a:rPr lang="cs-CZ" altLang="cs-CZ" b="1" dirty="0"/>
              <a:t>„Pojem a platnost práva“ (1994</a:t>
            </a:r>
            <a:r>
              <a:rPr lang="cs-CZ" altLang="cs-CZ" b="1" dirty="0" smtClean="0"/>
              <a:t>);</a:t>
            </a:r>
            <a:endParaRPr lang="cs-CZ" altLang="cs-CZ" b="1" dirty="0"/>
          </a:p>
          <a:p>
            <a:pPr marL="274320" indent="-274320">
              <a:buFont typeface="Wingdings"/>
              <a:buChar char=""/>
              <a:defRPr/>
            </a:pPr>
            <a:r>
              <a:rPr lang="cs-CZ" altLang="cs-CZ" dirty="0" smtClean="0"/>
              <a:t>Usiluje </a:t>
            </a:r>
            <a:r>
              <a:rPr lang="cs-CZ" altLang="cs-CZ" dirty="0">
                <a:solidFill>
                  <a:srgbClr val="FF0000"/>
                </a:solidFill>
              </a:rPr>
              <a:t>o nepozitivisticky pojem práva</a:t>
            </a:r>
            <a:r>
              <a:rPr lang="cs-CZ" altLang="cs-CZ" dirty="0"/>
              <a:t>  a  dokazuje nutnou spojitost mezi právem a morálkou, přesněji mezi </a:t>
            </a:r>
            <a:r>
              <a:rPr lang="cs-CZ" altLang="cs-CZ" dirty="0">
                <a:solidFill>
                  <a:srgbClr val="FF0000"/>
                </a:solidFill>
              </a:rPr>
              <a:t>morální a právní argumentaci</a:t>
            </a:r>
            <a:r>
              <a:rPr lang="cs-CZ" altLang="cs-CZ" dirty="0" smtClean="0">
                <a:solidFill>
                  <a:srgbClr val="FF0000"/>
                </a:solidFill>
              </a:rPr>
              <a:t>… </a:t>
            </a:r>
          </a:p>
          <a:p>
            <a:pPr marL="274320" indent="-274320">
              <a:buFont typeface="Wingdings"/>
              <a:buChar char=""/>
              <a:defRPr/>
            </a:pPr>
            <a:r>
              <a:rPr lang="cs-CZ" altLang="cs-CZ" dirty="0" smtClean="0">
                <a:solidFill>
                  <a:srgbClr val="FF0000"/>
                </a:solidFill>
              </a:rPr>
              <a:t>Pokud chceme vymezit pojem práva musíme se prvně zabývat tím, jaké by právo mělo být….  </a:t>
            </a:r>
            <a:endParaRPr lang="cs-CZ" altLang="cs-CZ" dirty="0">
              <a:solidFill>
                <a:srgbClr val="FF0000"/>
              </a:solidFill>
            </a:endParaRPr>
          </a:p>
          <a:p>
            <a:pPr marL="274320" indent="-274320">
              <a:buFont typeface="Wingdings"/>
              <a:buChar char=""/>
              <a:defRPr/>
            </a:pPr>
            <a:r>
              <a:rPr lang="cs-CZ" altLang="cs-CZ" dirty="0"/>
              <a:t>V posledních pracích věnuje  pozornost  </a:t>
            </a:r>
            <a:r>
              <a:rPr lang="cs-CZ" altLang="cs-CZ" dirty="0" smtClean="0"/>
              <a:t>teorii </a:t>
            </a:r>
            <a:r>
              <a:rPr lang="cs-CZ" altLang="cs-CZ" dirty="0"/>
              <a:t>argumentace;   konkrétně  </a:t>
            </a:r>
          </a:p>
          <a:p>
            <a:pPr marL="0" indent="0">
              <a:buNone/>
              <a:defRPr/>
            </a:pPr>
            <a:r>
              <a:rPr lang="cs-CZ" altLang="cs-CZ" dirty="0"/>
              <a:t>a)otázkám správnosti právní argumentace  jako specifické podobě praktického diskurzu; </a:t>
            </a:r>
          </a:p>
          <a:p>
            <a:pPr marL="0" indent="0">
              <a:buNone/>
              <a:defRPr/>
            </a:pPr>
            <a:r>
              <a:rPr lang="cs-CZ" altLang="cs-CZ" dirty="0"/>
              <a:t>b) otázkám zdůvodňování, např. lidských práva. </a:t>
            </a:r>
            <a:endParaRPr lang="cs-CZ" altLang="cs-CZ" dirty="0" smtClean="0"/>
          </a:p>
          <a:p>
            <a:pPr marL="0" indent="0">
              <a:buNone/>
              <a:defRPr/>
            </a:pPr>
            <a:r>
              <a:rPr lang="cs-CZ" altLang="cs-CZ" dirty="0" smtClean="0">
                <a:solidFill>
                  <a:srgbClr val="FF0000"/>
                </a:solidFill>
              </a:rPr>
              <a:t>Velkou pozornost si vysloužil svým tzv. testem proporcionality, který vychází z jeho konceptu pojetí práv jako základních principů…   </a:t>
            </a:r>
            <a:endParaRPr lang="cs-CZ" altLang="cs-CZ" dirty="0">
              <a:solidFill>
                <a:srgbClr val="FF0000"/>
              </a:solidFill>
            </a:endParaRPr>
          </a:p>
          <a:p>
            <a:endParaRPr lang="cs-CZ" dirty="0"/>
          </a:p>
        </p:txBody>
      </p:sp>
    </p:spTree>
    <p:extLst>
      <p:ext uri="{BB962C8B-B14F-4D97-AF65-F5344CB8AC3E}">
        <p14:creationId xmlns:p14="http://schemas.microsoft.com/office/powerpoint/2010/main" val="105339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Roberto_Alex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1624" y="404664"/>
            <a:ext cx="7056784"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740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Alexy vymezuje tři modely vztahu pravidel a principů </a:t>
            </a:r>
          </a:p>
        </p:txBody>
      </p:sp>
      <p:sp>
        <p:nvSpPr>
          <p:cNvPr id="3" name="Zástupný symbol pro obsah 2"/>
          <p:cNvSpPr>
            <a:spLocks noGrp="1"/>
          </p:cNvSpPr>
          <p:nvPr>
            <p:ph idx="1"/>
          </p:nvPr>
        </p:nvSpPr>
        <p:spPr/>
        <p:txBody>
          <a:bodyPr>
            <a:normAutofit fontScale="85000" lnSpcReduction="20000"/>
          </a:bodyPr>
          <a:lstStyle/>
          <a:p>
            <a:pPr marL="274320" indent="-274320">
              <a:lnSpc>
                <a:spcPct val="80000"/>
              </a:lnSpc>
              <a:buNone/>
              <a:defRPr/>
            </a:pPr>
            <a:r>
              <a:rPr lang="cs-CZ" b="1" dirty="0"/>
              <a:t>Alexy  podobně jako </a:t>
            </a:r>
            <a:r>
              <a:rPr lang="cs-CZ" b="1" dirty="0" err="1"/>
              <a:t>Dworkin</a:t>
            </a:r>
            <a:r>
              <a:rPr lang="cs-CZ" b="1" dirty="0"/>
              <a:t>  odmítá odlišení </a:t>
            </a:r>
            <a:r>
              <a:rPr lang="cs-CZ" b="1" dirty="0" smtClean="0"/>
              <a:t>principů a </a:t>
            </a:r>
            <a:r>
              <a:rPr lang="cs-CZ" b="1" dirty="0"/>
              <a:t>norem dle stupně </a:t>
            </a:r>
            <a:r>
              <a:rPr lang="cs-CZ" b="1" dirty="0" smtClean="0"/>
              <a:t>  </a:t>
            </a:r>
          </a:p>
          <a:p>
            <a:pPr marL="274320" indent="-274320">
              <a:lnSpc>
                <a:spcPct val="80000"/>
              </a:lnSpc>
              <a:buNone/>
              <a:defRPr/>
            </a:pPr>
            <a:r>
              <a:rPr lang="cs-CZ" b="1" dirty="0" smtClean="0"/>
              <a:t>obecnosti  </a:t>
            </a:r>
            <a:r>
              <a:rPr lang="cs-CZ" b="1" dirty="0"/>
              <a:t>a vymezuje principy pouze  </a:t>
            </a:r>
            <a:r>
              <a:rPr lang="cs-CZ" b="1" dirty="0" smtClean="0"/>
              <a:t>povahou </a:t>
            </a:r>
            <a:r>
              <a:rPr lang="cs-CZ" b="1" dirty="0"/>
              <a:t>logiky sporu</a:t>
            </a:r>
          </a:p>
          <a:p>
            <a:pPr marL="274320" indent="-274320">
              <a:lnSpc>
                <a:spcPct val="80000"/>
              </a:lnSpc>
              <a:buNone/>
              <a:defRPr/>
            </a:pPr>
            <a:endParaRPr lang="cs-CZ" altLang="cs-CZ" b="1" dirty="0"/>
          </a:p>
          <a:p>
            <a:pPr marL="457200" indent="-457200">
              <a:lnSpc>
                <a:spcPct val="80000"/>
              </a:lnSpc>
              <a:buAutoNum type="alphaLcParenR"/>
              <a:defRPr/>
            </a:pPr>
            <a:r>
              <a:rPr lang="cs-CZ" altLang="cs-CZ" b="1" dirty="0"/>
              <a:t>striktní oddělující teze, - pravidla a principy jsou  standardy  rozdílné  logické  </a:t>
            </a:r>
          </a:p>
          <a:p>
            <a:pPr marL="0" indent="0">
              <a:lnSpc>
                <a:spcPct val="80000"/>
              </a:lnSpc>
              <a:buNone/>
              <a:defRPr/>
            </a:pPr>
            <a:r>
              <a:rPr lang="cs-CZ" altLang="cs-CZ" b="1" dirty="0"/>
              <a:t>struktury- patří do různých  „myšlenkových (logických) světů“ (</a:t>
            </a:r>
            <a:r>
              <a:rPr lang="cs-CZ" altLang="cs-CZ" b="1" dirty="0" err="1"/>
              <a:t>Dworkin</a:t>
            </a:r>
            <a:r>
              <a:rPr lang="cs-CZ" altLang="cs-CZ" b="1" dirty="0"/>
              <a:t>, Alexy)</a:t>
            </a:r>
          </a:p>
          <a:p>
            <a:pPr marL="609600" indent="-609600">
              <a:buNone/>
              <a:defRPr/>
            </a:pPr>
            <a:endParaRPr lang="cs-CZ" altLang="cs-CZ" b="1" dirty="0"/>
          </a:p>
          <a:p>
            <a:pPr marL="609600" indent="-609600">
              <a:buNone/>
              <a:defRPr/>
            </a:pPr>
            <a:r>
              <a:rPr lang="cs-CZ" altLang="cs-CZ" b="1" dirty="0"/>
              <a:t>b) Neexistuje žádný rozdíl v logické struktuře – ekvivalence(J. Raz) </a:t>
            </a:r>
          </a:p>
          <a:p>
            <a:pPr marL="609600" indent="-609600">
              <a:buNone/>
              <a:defRPr/>
            </a:pPr>
            <a:r>
              <a:rPr lang="cs-CZ" altLang="cs-CZ" sz="2000" b="1" dirty="0"/>
              <a:t>(Raz se domnívá , že v soudcovské tvorbě práva rozdíl mezi pravidly a principy spočívá vtom, že pravidlo je formálně stanovené rozhodnutím konkrétního případu jako precedent, zatímco právní principy se v judikatuře postupně formují cestou soudcovského obyčeje) </a:t>
            </a:r>
            <a:br>
              <a:rPr lang="cs-CZ" altLang="cs-CZ" sz="2000" b="1" dirty="0"/>
            </a:br>
            <a:endParaRPr lang="cs-CZ" altLang="cs-CZ" sz="2000" b="1" dirty="0"/>
          </a:p>
          <a:p>
            <a:pPr marL="609600" indent="-609600">
              <a:buNone/>
              <a:defRPr/>
            </a:pPr>
            <a:r>
              <a:rPr lang="cs-CZ" altLang="cs-CZ" b="1" dirty="0"/>
              <a:t>c) Slabá oddělující teze – rozdíl je dán stupněm intenzity  vyjádření hodnot,  </a:t>
            </a:r>
          </a:p>
          <a:p>
            <a:pPr marL="609600" indent="-609600">
              <a:buNone/>
              <a:defRPr/>
            </a:pPr>
            <a:r>
              <a:rPr lang="cs-CZ" altLang="cs-CZ" b="1" dirty="0"/>
              <a:t>obecnosti, významu pro právní řád atd. ( K. </a:t>
            </a:r>
            <a:r>
              <a:rPr lang="cs-CZ" altLang="cs-CZ" b="1" dirty="0" err="1"/>
              <a:t>Larenzen</a:t>
            </a:r>
            <a:r>
              <a:rPr lang="cs-CZ" altLang="cs-CZ" b="1" dirty="0"/>
              <a:t>)  </a:t>
            </a:r>
          </a:p>
          <a:p>
            <a:endParaRPr lang="cs-CZ" dirty="0"/>
          </a:p>
        </p:txBody>
      </p:sp>
    </p:spTree>
    <p:extLst>
      <p:ext uri="{BB962C8B-B14F-4D97-AF65-F5344CB8AC3E}">
        <p14:creationId xmlns:p14="http://schemas.microsoft.com/office/powerpoint/2010/main" val="1435737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err="1"/>
              <a:t>Alexyho</a:t>
            </a:r>
            <a:r>
              <a:rPr lang="cs-CZ" altLang="cs-CZ" b="1" dirty="0"/>
              <a:t> konstruktivní kritika </a:t>
            </a:r>
            <a:r>
              <a:rPr lang="cs-CZ" altLang="cs-CZ" b="1" dirty="0" err="1"/>
              <a:t>Dworkinova</a:t>
            </a:r>
            <a:r>
              <a:rPr lang="cs-CZ" altLang="cs-CZ" b="1" dirty="0"/>
              <a:t> pojetí principů:</a:t>
            </a:r>
            <a:endParaRPr lang="cs-CZ" dirty="0"/>
          </a:p>
        </p:txBody>
      </p:sp>
      <p:sp>
        <p:nvSpPr>
          <p:cNvPr id="3" name="Zástupný symbol pro obsah 2"/>
          <p:cNvSpPr>
            <a:spLocks noGrp="1"/>
          </p:cNvSpPr>
          <p:nvPr>
            <p:ph idx="1"/>
          </p:nvPr>
        </p:nvSpPr>
        <p:spPr/>
        <p:txBody>
          <a:bodyPr>
            <a:normAutofit fontScale="92500" lnSpcReduction="20000"/>
          </a:bodyPr>
          <a:lstStyle/>
          <a:p>
            <a:pPr marL="274320" indent="-274320">
              <a:lnSpc>
                <a:spcPct val="80000"/>
              </a:lnSpc>
              <a:buNone/>
              <a:defRPr/>
            </a:pPr>
            <a:r>
              <a:rPr lang="cs-CZ" b="1" dirty="0"/>
              <a:t>První bod kritiky:  </a:t>
            </a:r>
          </a:p>
          <a:p>
            <a:pPr marL="274320" indent="-274320">
              <a:lnSpc>
                <a:spcPct val="80000"/>
              </a:lnSpc>
              <a:buNone/>
              <a:defRPr/>
            </a:pPr>
            <a:r>
              <a:rPr lang="cs-CZ" b="1" dirty="0" err="1"/>
              <a:t>Dworkin</a:t>
            </a:r>
            <a:r>
              <a:rPr lang="cs-CZ" b="1" dirty="0"/>
              <a:t> uvádí, že rozdíl mezi pravidly a principy je </a:t>
            </a:r>
            <a:r>
              <a:rPr lang="cs-CZ" b="1" u="sng" dirty="0"/>
              <a:t>logickým  </a:t>
            </a:r>
          </a:p>
          <a:p>
            <a:pPr marL="274320" indent="-274320">
              <a:lnSpc>
                <a:spcPct val="80000"/>
              </a:lnSpc>
              <a:buNone/>
              <a:defRPr/>
            </a:pPr>
            <a:r>
              <a:rPr lang="cs-CZ" b="1" u="sng" dirty="0"/>
              <a:t>rozdílem  a  uvádí tři rozdíly   mezi pravidly a principy. </a:t>
            </a:r>
          </a:p>
          <a:p>
            <a:pPr marL="274320" indent="-274320">
              <a:lnSpc>
                <a:spcPct val="80000"/>
              </a:lnSpc>
              <a:buNone/>
              <a:defRPr/>
            </a:pPr>
            <a:r>
              <a:rPr lang="cs-CZ" b="1" dirty="0"/>
              <a:t> </a:t>
            </a:r>
          </a:p>
          <a:p>
            <a:pPr marL="274320" indent="-274320">
              <a:lnSpc>
                <a:spcPct val="80000"/>
              </a:lnSpc>
              <a:buNone/>
              <a:defRPr/>
            </a:pPr>
            <a:r>
              <a:rPr lang="cs-CZ" b="1" dirty="0"/>
              <a:t>Alexy - kritizuje formulaci jeho první teze, že pravidla se liší od </a:t>
            </a:r>
          </a:p>
          <a:p>
            <a:pPr marL="274320" indent="-274320">
              <a:lnSpc>
                <a:spcPct val="80000"/>
              </a:lnSpc>
              <a:buNone/>
              <a:defRPr/>
            </a:pPr>
            <a:r>
              <a:rPr lang="cs-CZ" b="1" dirty="0"/>
              <a:t>principů  způsobem „všechno nebo nic“ – tzn. pokud jsou zde  </a:t>
            </a:r>
          </a:p>
          <a:p>
            <a:pPr marL="274320" indent="-274320">
              <a:lnSpc>
                <a:spcPct val="80000"/>
              </a:lnSpc>
              <a:buNone/>
              <a:defRPr/>
            </a:pPr>
            <a:r>
              <a:rPr lang="cs-CZ" b="1" dirty="0"/>
              <a:t>subsumpční  podmínky, tak pravidlo platí nebo   ne; což u principů </a:t>
            </a:r>
          </a:p>
          <a:p>
            <a:pPr marL="274320" indent="-274320">
              <a:lnSpc>
                <a:spcPct val="80000"/>
              </a:lnSpc>
              <a:buNone/>
              <a:defRPr/>
            </a:pPr>
            <a:r>
              <a:rPr lang="cs-CZ" b="1" dirty="0"/>
              <a:t>nelze použít; </a:t>
            </a:r>
          </a:p>
          <a:p>
            <a:pPr marL="274320" indent="-274320">
              <a:lnSpc>
                <a:spcPct val="80000"/>
              </a:lnSpc>
              <a:buFontTx/>
              <a:buChar char="-"/>
              <a:defRPr/>
            </a:pPr>
            <a:endParaRPr lang="cs-CZ" b="1" i="1" dirty="0"/>
          </a:p>
          <a:p>
            <a:pPr marL="0" indent="0">
              <a:lnSpc>
                <a:spcPct val="80000"/>
              </a:lnSpc>
              <a:buNone/>
              <a:defRPr/>
            </a:pPr>
            <a:r>
              <a:rPr lang="cs-CZ" b="1" i="1" dirty="0"/>
              <a:t>Alexy to nepovažuje za vhodný  rozdíl, protože  u pravidel také nelze  v   jejich  hypotéze  postihnout všechny  výjimky; z toho dovozuje, že  tzn. logický rozdíl mezi  principy a pravidly je  možné stanovit jen v </a:t>
            </a:r>
            <a:r>
              <a:rPr lang="cs-CZ" b="1" i="1" dirty="0">
                <a:solidFill>
                  <a:srgbClr val="FF0000"/>
                </a:solidFill>
              </a:rPr>
              <a:t>případě konfliktu, střetu. </a:t>
            </a:r>
          </a:p>
          <a:p>
            <a:endParaRPr lang="cs-CZ" dirty="0"/>
          </a:p>
        </p:txBody>
      </p:sp>
    </p:spTree>
    <p:extLst>
      <p:ext uri="{BB962C8B-B14F-4D97-AF65-F5344CB8AC3E}">
        <p14:creationId xmlns:p14="http://schemas.microsoft.com/office/powerpoint/2010/main" val="882030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normAutofit/>
          </a:bodyPr>
          <a:lstStyle/>
          <a:p>
            <a:pPr>
              <a:defRPr/>
            </a:pPr>
            <a:r>
              <a:rPr lang="cs-CZ" altLang="cs-CZ" dirty="0" smtClean="0"/>
              <a:t>Druhý bod </a:t>
            </a:r>
            <a:r>
              <a:rPr lang="cs-CZ" altLang="cs-CZ" dirty="0" err="1" smtClean="0"/>
              <a:t>Alexyho</a:t>
            </a:r>
            <a:r>
              <a:rPr lang="cs-CZ" altLang="cs-CZ" dirty="0" smtClean="0"/>
              <a:t> kritiky: </a:t>
            </a:r>
          </a:p>
        </p:txBody>
      </p:sp>
      <p:sp>
        <p:nvSpPr>
          <p:cNvPr id="3" name="Zástupný symbol pro obsah 2"/>
          <p:cNvSpPr>
            <a:spLocks noGrp="1"/>
          </p:cNvSpPr>
          <p:nvPr>
            <p:ph sz="quarter" idx="1"/>
          </p:nvPr>
        </p:nvSpPr>
        <p:spPr/>
        <p:txBody>
          <a:bodyPr>
            <a:normAutofit fontScale="92500" lnSpcReduction="10000"/>
          </a:bodyPr>
          <a:lstStyle/>
          <a:p>
            <a:pPr marL="609600" indent="-609600">
              <a:buNone/>
              <a:defRPr/>
            </a:pPr>
            <a:endParaRPr lang="cs-CZ" b="1" dirty="0" smtClean="0"/>
          </a:p>
          <a:p>
            <a:pPr marL="609600" indent="-609600">
              <a:buNone/>
              <a:defRPr/>
            </a:pPr>
            <a:r>
              <a:rPr lang="cs-CZ" b="1" dirty="0" smtClean="0"/>
              <a:t>Alexy kritizuje </a:t>
            </a:r>
            <a:r>
              <a:rPr lang="cs-CZ" b="1" dirty="0" err="1" smtClean="0"/>
              <a:t>Dworkinovo</a:t>
            </a:r>
            <a:r>
              <a:rPr lang="cs-CZ" b="1" dirty="0" smtClean="0"/>
              <a:t> vymezení politik jako standardů, které vyjadřují </a:t>
            </a:r>
          </a:p>
          <a:p>
            <a:pPr marL="609600" indent="-609600">
              <a:buNone/>
              <a:defRPr/>
            </a:pPr>
            <a:r>
              <a:rPr lang="cs-CZ" b="1" dirty="0" smtClean="0"/>
              <a:t>kolektivní cíle za to, že  jim upírá mít hodnotový rozměr; </a:t>
            </a:r>
          </a:p>
          <a:p>
            <a:pPr marL="609600" indent="-609600">
              <a:buNone/>
              <a:defRPr/>
            </a:pPr>
            <a:r>
              <a:rPr lang="cs-CZ" b="1" dirty="0" err="1" smtClean="0">
                <a:solidFill>
                  <a:srgbClr val="FF0000"/>
                </a:solidFill>
              </a:rPr>
              <a:t>Dworkin</a:t>
            </a:r>
            <a:r>
              <a:rPr lang="cs-CZ" b="1" dirty="0" smtClean="0">
                <a:solidFill>
                  <a:srgbClr val="FF0000"/>
                </a:solidFill>
              </a:rPr>
              <a:t> vymezuje standardy : politiky, pravidla a </a:t>
            </a:r>
          </a:p>
          <a:p>
            <a:pPr marL="609600" indent="-609600">
              <a:buNone/>
              <a:defRPr/>
            </a:pPr>
            <a:r>
              <a:rPr lang="cs-CZ" b="1" dirty="0" smtClean="0">
                <a:solidFill>
                  <a:srgbClr val="FF0000"/>
                </a:solidFill>
              </a:rPr>
              <a:t>principy </a:t>
            </a:r>
          </a:p>
          <a:p>
            <a:pPr marL="609600" indent="-609600">
              <a:buNone/>
              <a:defRPr/>
            </a:pPr>
            <a:endParaRPr lang="cs-CZ" b="1" dirty="0" smtClean="0"/>
          </a:p>
          <a:p>
            <a:pPr marL="609600" indent="-609600">
              <a:buNone/>
              <a:defRPr/>
            </a:pPr>
            <a:r>
              <a:rPr lang="cs-CZ" b="1" dirty="0" smtClean="0"/>
              <a:t>Dle </a:t>
            </a:r>
            <a:r>
              <a:rPr lang="cs-CZ" b="1" dirty="0" err="1" smtClean="0"/>
              <a:t>Alexyho</a:t>
            </a:r>
            <a:r>
              <a:rPr lang="cs-CZ" b="1" dirty="0" smtClean="0"/>
              <a:t> může docházet i ke kolizi nejen individuálních práv,  ale také  </a:t>
            </a:r>
          </a:p>
          <a:p>
            <a:pPr marL="609600" indent="-609600">
              <a:buNone/>
              <a:defRPr/>
            </a:pPr>
            <a:r>
              <a:rPr lang="cs-CZ" b="1" dirty="0" smtClean="0"/>
              <a:t>práv a veřejného  dobra;  </a:t>
            </a:r>
          </a:p>
          <a:p>
            <a:pPr marL="609600" indent="-609600">
              <a:buNone/>
              <a:defRPr/>
            </a:pPr>
            <a:r>
              <a:rPr lang="cs-CZ" b="1" dirty="0" smtClean="0">
                <a:solidFill>
                  <a:srgbClr val="FF0000"/>
                </a:solidFill>
              </a:rPr>
              <a:t>Předmětem principů jsou jak základní práva a svobody, tak i  veřejné dobro ;</a:t>
            </a:r>
          </a:p>
          <a:p>
            <a:pPr marL="609600" indent="-609600">
              <a:buNone/>
              <a:defRPr/>
            </a:pPr>
            <a:endParaRPr lang="cs-CZ" b="1" dirty="0" smtClean="0"/>
          </a:p>
          <a:p>
            <a:pPr marL="274320" indent="-274320">
              <a:buNone/>
              <a:defRPr/>
            </a:pPr>
            <a:endParaRPr lang="cs-CZ" dirty="0"/>
          </a:p>
        </p:txBody>
      </p:sp>
    </p:spTree>
    <p:extLst>
      <p:ext uri="{BB962C8B-B14F-4D97-AF65-F5344CB8AC3E}">
        <p14:creationId xmlns:p14="http://schemas.microsoft.com/office/powerpoint/2010/main" val="37379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Alexyho</a:t>
            </a:r>
            <a:r>
              <a:rPr lang="cs-CZ" dirty="0" smtClean="0"/>
              <a:t> pojetí principů</a:t>
            </a:r>
            <a:endParaRPr lang="cs-CZ" dirty="0"/>
          </a:p>
        </p:txBody>
      </p:sp>
      <p:sp>
        <p:nvSpPr>
          <p:cNvPr id="3" name="Zástupný symbol pro obsah 2"/>
          <p:cNvSpPr>
            <a:spLocks noGrp="1"/>
          </p:cNvSpPr>
          <p:nvPr>
            <p:ph sz="quarter" idx="1"/>
          </p:nvPr>
        </p:nvSpPr>
        <p:spPr/>
        <p:txBody>
          <a:bodyPr>
            <a:normAutofit fontScale="25000" lnSpcReduction="20000"/>
          </a:bodyPr>
          <a:lstStyle/>
          <a:p>
            <a:pPr marL="609600" indent="-609600">
              <a:buNone/>
              <a:defRPr/>
            </a:pPr>
            <a:r>
              <a:rPr lang="cs-CZ" sz="8000" b="1" dirty="0" smtClean="0"/>
              <a:t>Alexy argumentuje tím, že alespoň minimálně rozvinutý právní systém obsahuje </a:t>
            </a:r>
          </a:p>
          <a:p>
            <a:pPr marL="609600" indent="-609600">
              <a:buNone/>
              <a:defRPr/>
            </a:pPr>
            <a:r>
              <a:rPr lang="cs-CZ" sz="8000" b="1" dirty="0" smtClean="0"/>
              <a:t>principy; tzv. inkorporační teze. Jejich přítomnost zdůvodňuje tzv. případy vyvolávajícími </a:t>
            </a:r>
          </a:p>
          <a:p>
            <a:pPr marL="609600" indent="-609600">
              <a:buNone/>
              <a:defRPr/>
            </a:pPr>
            <a:r>
              <a:rPr lang="cs-CZ" sz="8000" b="1" dirty="0" smtClean="0"/>
              <a:t>pochybnosti (to, co Hart nazval otevřenou texturou práva- neurčitost právního jazyka, možnost </a:t>
            </a:r>
          </a:p>
          <a:p>
            <a:pPr marL="609600" indent="-609600">
              <a:buNone/>
              <a:defRPr/>
            </a:pPr>
            <a:r>
              <a:rPr lang="cs-CZ" sz="8000" b="1" dirty="0" smtClean="0"/>
              <a:t>rozporů mezi normami, absence normy, o kterou by se mohlo opřít rozhodování, ale i možnost </a:t>
            </a:r>
          </a:p>
          <a:p>
            <a:pPr marL="609600" indent="-609600">
              <a:buNone/>
              <a:defRPr/>
            </a:pPr>
            <a:r>
              <a:rPr lang="cs-CZ" sz="8000" b="1" dirty="0" smtClean="0"/>
              <a:t>rozhodnout proti doslovnému znění normy).   </a:t>
            </a:r>
          </a:p>
          <a:p>
            <a:pPr marL="609600" indent="-609600">
              <a:buNone/>
              <a:defRPr/>
            </a:pPr>
            <a:r>
              <a:rPr lang="cs-CZ" sz="8000" b="1" dirty="0" smtClean="0"/>
              <a:t>Pokud nějaký takový případ  otevřenosti nastane, tak podle </a:t>
            </a:r>
            <a:r>
              <a:rPr lang="cs-CZ" sz="8000" b="1" dirty="0" err="1" smtClean="0"/>
              <a:t>Alexyho</a:t>
            </a:r>
            <a:r>
              <a:rPr lang="cs-CZ" sz="8000" b="1" dirty="0" smtClean="0"/>
              <a:t>  nelze rozhodovat podle </a:t>
            </a:r>
          </a:p>
          <a:p>
            <a:pPr marL="609600" indent="-609600">
              <a:buNone/>
              <a:defRPr/>
            </a:pPr>
            <a:r>
              <a:rPr lang="cs-CZ" sz="8000" b="1" dirty="0" smtClean="0"/>
              <a:t>pozitivního práva, ale podle neprávních nebo mimoprávních hledisek;  Jinými slovy soudce je </a:t>
            </a:r>
          </a:p>
          <a:p>
            <a:pPr marL="609600" indent="-609600">
              <a:buNone/>
              <a:defRPr/>
            </a:pPr>
            <a:r>
              <a:rPr lang="cs-CZ" sz="8000" b="1" dirty="0" smtClean="0"/>
              <a:t>podle něj pozitivním právem zmocněn k tomu, aby principiálně stejným způsobem jako </a:t>
            </a:r>
          </a:p>
          <a:p>
            <a:pPr marL="609600" indent="-609600">
              <a:buNone/>
              <a:defRPr/>
            </a:pPr>
            <a:r>
              <a:rPr lang="cs-CZ" sz="8000" b="1" dirty="0" smtClean="0"/>
              <a:t>zákonodárce na základě mimoprávních hledisek dotvořil či vytvořil nové právo. </a:t>
            </a:r>
          </a:p>
          <a:p>
            <a:pPr marL="609600" indent="-609600">
              <a:buNone/>
              <a:defRPr/>
            </a:pPr>
            <a:r>
              <a:rPr lang="cs-CZ" sz="8000" b="1" dirty="0" smtClean="0"/>
              <a:t>(Alexy tímto způsobem  zdůvodňuje zároveň nutnou spojitost práva a morálky.)</a:t>
            </a:r>
          </a:p>
          <a:p>
            <a:pPr marL="609600" indent="-609600">
              <a:buNone/>
              <a:defRPr/>
            </a:pPr>
            <a:r>
              <a:rPr lang="cs-CZ" sz="8000" b="1" dirty="0" smtClean="0">
                <a:solidFill>
                  <a:srgbClr val="FF0000"/>
                </a:solidFill>
              </a:rPr>
              <a:t>Pro </a:t>
            </a:r>
            <a:r>
              <a:rPr lang="cs-CZ" sz="8000" b="1" dirty="0" err="1" smtClean="0">
                <a:solidFill>
                  <a:srgbClr val="FF0000"/>
                </a:solidFill>
              </a:rPr>
              <a:t>Alexyho</a:t>
            </a:r>
            <a:r>
              <a:rPr lang="cs-CZ" sz="8000" b="1" dirty="0" smtClean="0">
                <a:solidFill>
                  <a:srgbClr val="FF0000"/>
                </a:solidFill>
              </a:rPr>
              <a:t> jsou principy součástí  práva; poskytují argumenty</a:t>
            </a:r>
            <a:r>
              <a:rPr lang="cs-CZ" sz="8000" b="1" dirty="0">
                <a:solidFill>
                  <a:srgbClr val="FF0000"/>
                </a:solidFill>
              </a:rPr>
              <a:t>, ze  kterých musí  </a:t>
            </a:r>
            <a:endParaRPr lang="cs-CZ" sz="8000" b="1" dirty="0" smtClean="0">
              <a:solidFill>
                <a:srgbClr val="FF0000"/>
              </a:solidFill>
            </a:endParaRPr>
          </a:p>
          <a:p>
            <a:pPr marL="609600" indent="-609600">
              <a:buNone/>
              <a:defRPr/>
            </a:pPr>
            <a:r>
              <a:rPr lang="cs-CZ" sz="8000" b="1" dirty="0" smtClean="0">
                <a:solidFill>
                  <a:srgbClr val="FF0000"/>
                </a:solidFill>
              </a:rPr>
              <a:t>vycházet   </a:t>
            </a:r>
            <a:r>
              <a:rPr lang="cs-CZ" sz="8000" b="1" dirty="0">
                <a:solidFill>
                  <a:srgbClr val="FF0000"/>
                </a:solidFill>
              </a:rPr>
              <a:t>uplatnění práva  </a:t>
            </a:r>
            <a:r>
              <a:rPr lang="cs-CZ" sz="8000" b="1" dirty="0" smtClean="0">
                <a:solidFill>
                  <a:srgbClr val="FF0000"/>
                </a:solidFill>
              </a:rPr>
              <a:t>pokud </a:t>
            </a:r>
            <a:r>
              <a:rPr lang="cs-CZ" sz="8000" b="1" dirty="0">
                <a:solidFill>
                  <a:srgbClr val="FF0000"/>
                </a:solidFill>
              </a:rPr>
              <a:t>má být splněn  požadavek </a:t>
            </a:r>
            <a:r>
              <a:rPr lang="cs-CZ" sz="8000" b="1" dirty="0" smtClean="0">
                <a:solidFill>
                  <a:srgbClr val="FF0000"/>
                </a:solidFill>
              </a:rPr>
              <a:t>správnosti. </a:t>
            </a:r>
            <a:endParaRPr lang="cs-CZ" sz="8000" b="1" dirty="0">
              <a:solidFill>
                <a:srgbClr val="FF0000"/>
              </a:solidFill>
            </a:endParaRPr>
          </a:p>
          <a:p>
            <a:pPr marL="609600" indent="-609600">
              <a:buNone/>
              <a:defRPr/>
            </a:pPr>
            <a:r>
              <a:rPr lang="cs-CZ" sz="8000" b="1" dirty="0" smtClean="0">
                <a:solidFill>
                  <a:srgbClr val="FF0000"/>
                </a:solidFill>
              </a:rPr>
              <a:t>Principy </a:t>
            </a:r>
            <a:r>
              <a:rPr lang="cs-CZ" sz="8000" b="1" dirty="0">
                <a:solidFill>
                  <a:srgbClr val="FF0000"/>
                </a:solidFill>
              </a:rPr>
              <a:t>jsou imanentní pojmu </a:t>
            </a:r>
            <a:r>
              <a:rPr lang="cs-CZ" sz="8000" b="1" dirty="0" smtClean="0">
                <a:solidFill>
                  <a:srgbClr val="FF0000"/>
                </a:solidFill>
              </a:rPr>
              <a:t>právo.  </a:t>
            </a:r>
            <a:endParaRPr lang="cs-CZ" sz="8000" b="1" dirty="0">
              <a:solidFill>
                <a:srgbClr val="FF0000"/>
              </a:solidFill>
            </a:endParaRPr>
          </a:p>
          <a:p>
            <a:pPr marL="609600" indent="-609600">
              <a:buNone/>
              <a:defRPr/>
            </a:pPr>
            <a:endParaRPr lang="cs-CZ" sz="8000" b="1" dirty="0">
              <a:solidFill>
                <a:srgbClr val="FF0000"/>
              </a:solidFill>
            </a:endParaRPr>
          </a:p>
          <a:p>
            <a:endParaRPr lang="cs-CZ" dirty="0"/>
          </a:p>
        </p:txBody>
      </p:sp>
    </p:spTree>
    <p:extLst>
      <p:ext uri="{BB962C8B-B14F-4D97-AF65-F5344CB8AC3E}">
        <p14:creationId xmlns:p14="http://schemas.microsoft.com/office/powerpoint/2010/main" val="2717407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normAutofit/>
          </a:bodyPr>
          <a:lstStyle/>
          <a:p>
            <a:pPr>
              <a:defRPr/>
            </a:pPr>
            <a:r>
              <a:rPr lang="cs-CZ" altLang="cs-CZ" dirty="0" smtClean="0"/>
              <a:t>Právní norma jako pravidlo a princip </a:t>
            </a:r>
          </a:p>
        </p:txBody>
      </p:sp>
      <p:sp>
        <p:nvSpPr>
          <p:cNvPr id="3" name="Zástupný symbol pro obsah 2"/>
          <p:cNvSpPr>
            <a:spLocks noGrp="1"/>
          </p:cNvSpPr>
          <p:nvPr>
            <p:ph sz="quarter" idx="1"/>
          </p:nvPr>
        </p:nvSpPr>
        <p:spPr/>
        <p:txBody>
          <a:bodyPr>
            <a:normAutofit fontScale="40000" lnSpcReduction="20000"/>
          </a:bodyPr>
          <a:lstStyle/>
          <a:p>
            <a:pPr marL="609600" indent="-609600">
              <a:buNone/>
              <a:defRPr/>
            </a:pPr>
            <a:r>
              <a:rPr lang="cs-CZ" sz="7200" b="1" dirty="0">
                <a:solidFill>
                  <a:srgbClr val="FF0000"/>
                </a:solidFill>
              </a:rPr>
              <a:t> </a:t>
            </a:r>
            <a:endParaRPr lang="cs-CZ" sz="7200" b="1" dirty="0" smtClean="0">
              <a:solidFill>
                <a:srgbClr val="FF0000"/>
              </a:solidFill>
            </a:endParaRPr>
          </a:p>
          <a:p>
            <a:pPr marL="609600" indent="-609600">
              <a:buNone/>
              <a:defRPr/>
            </a:pPr>
            <a:r>
              <a:rPr lang="cs-CZ" sz="7200" b="1" dirty="0" smtClean="0">
                <a:solidFill>
                  <a:srgbClr val="FF0000"/>
                </a:solidFill>
              </a:rPr>
              <a:t>Podle </a:t>
            </a:r>
            <a:r>
              <a:rPr lang="cs-CZ" sz="7200" b="1" dirty="0" err="1">
                <a:solidFill>
                  <a:srgbClr val="FF0000"/>
                </a:solidFill>
              </a:rPr>
              <a:t>Alexyho</a:t>
            </a:r>
            <a:r>
              <a:rPr lang="cs-CZ" sz="7200" b="1" dirty="0">
                <a:solidFill>
                  <a:srgbClr val="FF0000"/>
                </a:solidFill>
              </a:rPr>
              <a:t> </a:t>
            </a:r>
            <a:r>
              <a:rPr lang="cs-CZ" sz="7200" b="1" dirty="0" smtClean="0">
                <a:solidFill>
                  <a:srgbClr val="FF0000"/>
                </a:solidFill>
              </a:rPr>
              <a:t> </a:t>
            </a:r>
            <a:r>
              <a:rPr lang="cs-CZ" sz="7200" b="1" dirty="0">
                <a:solidFill>
                  <a:srgbClr val="FF0000"/>
                </a:solidFill>
              </a:rPr>
              <a:t>každá </a:t>
            </a:r>
            <a:r>
              <a:rPr lang="cs-CZ" sz="7200" b="1" u="sng" dirty="0">
                <a:solidFill>
                  <a:srgbClr val="FF0000"/>
                </a:solidFill>
              </a:rPr>
              <a:t>právní </a:t>
            </a:r>
            <a:r>
              <a:rPr lang="cs-CZ" sz="7200" b="1" u="sng" dirty="0" smtClean="0">
                <a:solidFill>
                  <a:srgbClr val="FF0000"/>
                </a:solidFill>
              </a:rPr>
              <a:t>norma může nabýt povahu  </a:t>
            </a:r>
            <a:r>
              <a:rPr lang="cs-CZ" sz="7200" b="1" u="sng" dirty="0">
                <a:solidFill>
                  <a:srgbClr val="FF0000"/>
                </a:solidFill>
              </a:rPr>
              <a:t>buď </a:t>
            </a:r>
            <a:endParaRPr lang="cs-CZ" sz="7200" b="1" u="sng" dirty="0" smtClean="0">
              <a:solidFill>
                <a:srgbClr val="FF0000"/>
              </a:solidFill>
            </a:endParaRPr>
          </a:p>
          <a:p>
            <a:pPr marL="609600" indent="-609600">
              <a:buNone/>
              <a:defRPr/>
            </a:pPr>
            <a:r>
              <a:rPr lang="cs-CZ" sz="7200" b="1" u="sng" dirty="0" smtClean="0">
                <a:solidFill>
                  <a:srgbClr val="FF0000"/>
                </a:solidFill>
              </a:rPr>
              <a:t>právního  pravidla  nebo  právního principu: </a:t>
            </a:r>
          </a:p>
          <a:p>
            <a:pPr>
              <a:buFontTx/>
              <a:buChar char="-"/>
              <a:defRPr/>
            </a:pPr>
            <a:r>
              <a:rPr lang="cs-CZ" sz="7200" b="1" dirty="0" smtClean="0"/>
              <a:t>pravidla </a:t>
            </a:r>
            <a:r>
              <a:rPr lang="cs-CZ" sz="7200" b="1" dirty="0"/>
              <a:t>jsou </a:t>
            </a:r>
            <a:r>
              <a:rPr lang="cs-CZ" sz="7200" b="1" dirty="0" smtClean="0"/>
              <a:t>normy, které definitivně  něco přikazují, zakazují či dovolují,  </a:t>
            </a:r>
            <a:r>
              <a:rPr lang="cs-CZ" sz="7200" b="1" dirty="0"/>
              <a:t>charakteristickou </a:t>
            </a:r>
            <a:r>
              <a:rPr lang="cs-CZ" sz="7200" b="1" dirty="0" smtClean="0"/>
              <a:t>formou </a:t>
            </a:r>
            <a:r>
              <a:rPr lang="cs-CZ" sz="7200" b="1" dirty="0"/>
              <a:t>jejích </a:t>
            </a:r>
            <a:r>
              <a:rPr lang="cs-CZ" sz="7200" b="1" dirty="0" smtClean="0"/>
              <a:t>použití  je subsumpce</a:t>
            </a:r>
            <a:r>
              <a:rPr lang="cs-CZ" sz="7200" b="1" dirty="0"/>
              <a:t>; </a:t>
            </a:r>
            <a:r>
              <a:rPr lang="cs-CZ" sz="7200" b="1" dirty="0" smtClean="0"/>
              <a:t> Stručně: definitivní příkazy </a:t>
            </a:r>
            <a:endParaRPr lang="cs-CZ" sz="7200" b="1" dirty="0"/>
          </a:p>
          <a:p>
            <a:pPr marL="609600" indent="-609600">
              <a:buNone/>
              <a:defRPr/>
            </a:pPr>
            <a:r>
              <a:rPr lang="cs-CZ" sz="7200" b="1" u="sng" dirty="0" smtClean="0">
                <a:solidFill>
                  <a:srgbClr val="FF0000"/>
                </a:solidFill>
              </a:rPr>
              <a:t>  </a:t>
            </a:r>
          </a:p>
          <a:p>
            <a:pPr>
              <a:buFontTx/>
              <a:buChar char="-"/>
              <a:defRPr/>
            </a:pPr>
            <a:r>
              <a:rPr lang="cs-CZ" sz="7200" b="1" dirty="0" smtClean="0"/>
              <a:t>principy </a:t>
            </a:r>
            <a:r>
              <a:rPr lang="cs-CZ" sz="7200" b="1" dirty="0"/>
              <a:t>jsou druhem norem,  pro </a:t>
            </a:r>
            <a:r>
              <a:rPr lang="cs-CZ" sz="7200" b="1" dirty="0" smtClean="0"/>
              <a:t>které </a:t>
            </a:r>
            <a:r>
              <a:rPr lang="cs-CZ" sz="7200" b="1" dirty="0"/>
              <a:t>je charakteristická  </a:t>
            </a:r>
            <a:r>
              <a:rPr lang="cs-CZ" sz="7200" b="1" dirty="0" smtClean="0"/>
              <a:t>aproximativní </a:t>
            </a:r>
            <a:r>
              <a:rPr lang="cs-CZ" sz="7200" b="1" dirty="0"/>
              <a:t>nikoli </a:t>
            </a:r>
            <a:r>
              <a:rPr lang="cs-CZ" sz="7200" b="1" dirty="0" smtClean="0"/>
              <a:t>absolutní  platnost; jsou to příkazy k optimalizaci.   </a:t>
            </a:r>
            <a:endParaRPr lang="cs-CZ" sz="7200" b="1" dirty="0"/>
          </a:p>
          <a:p>
            <a:pPr marL="609600" indent="-609600">
              <a:buNone/>
              <a:defRPr/>
            </a:pPr>
            <a:endParaRPr lang="cs-CZ" sz="7200" b="1" dirty="0" smtClean="0"/>
          </a:p>
          <a:p>
            <a:pPr marL="609600" indent="-609600">
              <a:buNone/>
              <a:defRPr/>
            </a:pPr>
            <a:endParaRPr lang="cs-CZ" sz="7200" b="1" dirty="0" smtClean="0"/>
          </a:p>
          <a:p>
            <a:pPr marL="609600" indent="-609600">
              <a:buFont typeface="Wingdings"/>
              <a:buChar char=""/>
              <a:defRPr/>
            </a:pPr>
            <a:endParaRPr lang="cs-CZ" sz="7200" b="1" dirty="0">
              <a:solidFill>
                <a:srgbClr val="FF0000"/>
              </a:solidFill>
            </a:endParaRPr>
          </a:p>
          <a:p>
            <a:pPr marL="609600" indent="-609600">
              <a:buNone/>
              <a:defRPr/>
            </a:pPr>
            <a:endParaRPr lang="cs-CZ" b="1" dirty="0" smtClean="0"/>
          </a:p>
          <a:p>
            <a:pPr marL="609600" indent="-609600">
              <a:buFont typeface="Wingdings"/>
              <a:buChar char=""/>
              <a:defRPr/>
            </a:pPr>
            <a:endParaRPr lang="cs-CZ" b="1" dirty="0" smtClean="0">
              <a:solidFill>
                <a:srgbClr val="FF0000"/>
              </a:solidFill>
            </a:endParaRPr>
          </a:p>
          <a:p>
            <a:pPr marL="274320" indent="-274320">
              <a:buFont typeface="Wingdings"/>
              <a:buChar char=""/>
              <a:defRPr/>
            </a:pPr>
            <a:endParaRPr lang="cs-CZ" dirty="0"/>
          </a:p>
        </p:txBody>
      </p:sp>
    </p:spTree>
    <p:extLst>
      <p:ext uri="{BB962C8B-B14F-4D97-AF65-F5344CB8AC3E}">
        <p14:creationId xmlns:p14="http://schemas.microsoft.com/office/powerpoint/2010/main" val="867691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Přetrvávající problémy v právní filozofii ve druhé polovině 20. století</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altLang="cs-CZ" b="1" dirty="0" smtClean="0"/>
              <a:t>Právní filozofie v post </a:t>
            </a:r>
            <a:r>
              <a:rPr lang="cs-CZ" altLang="cs-CZ" b="1" dirty="0" err="1" smtClean="0"/>
              <a:t>Radbruchovském</a:t>
            </a:r>
            <a:r>
              <a:rPr lang="cs-CZ" altLang="cs-CZ" b="1" dirty="0" smtClean="0"/>
              <a:t> </a:t>
            </a:r>
            <a:r>
              <a:rPr lang="cs-CZ" altLang="cs-CZ" b="1" dirty="0" smtClean="0"/>
              <a:t>období:</a:t>
            </a:r>
          </a:p>
          <a:p>
            <a:pPr marL="0" indent="0">
              <a:buNone/>
            </a:pPr>
            <a:r>
              <a:rPr lang="cs-CZ" altLang="cs-CZ" b="1" dirty="0" smtClean="0"/>
              <a:t>-  </a:t>
            </a:r>
            <a:r>
              <a:rPr lang="cs-CZ" altLang="cs-CZ" b="1" dirty="0" smtClean="0"/>
              <a:t>především </a:t>
            </a:r>
            <a:r>
              <a:rPr lang="cs-CZ" altLang="cs-CZ" b="1" dirty="0"/>
              <a:t>se ukazovalo, že napětí mezi právem a morálkou; přirozeným a pozitivním právem, fakticitou a </a:t>
            </a:r>
            <a:r>
              <a:rPr lang="cs-CZ" altLang="cs-CZ" b="1" dirty="0" err="1"/>
              <a:t>normativitou</a:t>
            </a:r>
            <a:r>
              <a:rPr lang="cs-CZ" altLang="cs-CZ" b="1" dirty="0"/>
              <a:t> se nedá </a:t>
            </a:r>
            <a:r>
              <a:rPr lang="cs-CZ" altLang="cs-CZ" b="1" u="sng" dirty="0"/>
              <a:t>vyřešit deklarací jejich důležitostí; tzn. upřednostněním jednoho před druhým; </a:t>
            </a:r>
            <a:endParaRPr lang="cs-CZ" altLang="cs-CZ" b="1" u="sng" dirty="0" smtClean="0"/>
          </a:p>
          <a:p>
            <a:pPr>
              <a:buFontTx/>
              <a:buChar char="-"/>
            </a:pPr>
            <a:r>
              <a:rPr lang="cs-CZ" altLang="cs-CZ" b="1" dirty="0" smtClean="0"/>
              <a:t>n</a:t>
            </a:r>
            <a:r>
              <a:rPr lang="cs-CZ" altLang="cs-CZ" b="1" dirty="0" smtClean="0"/>
              <a:t>a </a:t>
            </a:r>
            <a:r>
              <a:rPr lang="cs-CZ" altLang="cs-CZ" b="1" dirty="0"/>
              <a:t>tento problém nedal  uspokojivou odpověď ani Hart, který sice mluvil o minimálním obsahu přirozeného práva v  pravidlech, ale  jednalo se o formulování  obecného  (strukturálně-funkcionálního) předpokladu existence práva ve společnosti … </a:t>
            </a:r>
            <a:endParaRPr lang="cs-CZ" altLang="cs-CZ" b="1" dirty="0" smtClean="0"/>
          </a:p>
          <a:p>
            <a:pPr marL="0" indent="0">
              <a:buNone/>
            </a:pPr>
            <a:r>
              <a:rPr lang="cs-CZ" altLang="cs-CZ" b="1" dirty="0" smtClean="0"/>
              <a:t>(Hartovo zdůvodnění  </a:t>
            </a:r>
            <a:r>
              <a:rPr lang="cs-CZ" altLang="cs-CZ" b="1" dirty="0"/>
              <a:t>pravidel sice znamenalo  prohloubení struktury práva,    ale  praktická aplikace pravidel nebyla schopná zabránit  zneužití  jejich obsahu a tím  různým (novým) podobám formalismu; uplatňování pravidel otevřelo hrozbu tzv.  procedurálního formalismu</a:t>
            </a:r>
            <a:r>
              <a:rPr lang="cs-CZ" altLang="cs-CZ" b="1" dirty="0" smtClean="0"/>
              <a:t>;)</a:t>
            </a:r>
            <a:r>
              <a:rPr lang="cs-CZ" altLang="cs-CZ" b="1" dirty="0" smtClean="0"/>
              <a:t>  </a:t>
            </a:r>
            <a:endParaRPr lang="cs-CZ" altLang="cs-CZ" b="1" dirty="0" smtClean="0"/>
          </a:p>
          <a:p>
            <a:pPr marL="0" indent="0">
              <a:lnSpc>
                <a:spcPct val="120000"/>
              </a:lnSpc>
              <a:buNone/>
            </a:pPr>
            <a:r>
              <a:rPr lang="cs-CZ" altLang="cs-CZ" b="1" dirty="0" smtClean="0"/>
              <a:t>Právo </a:t>
            </a:r>
            <a:r>
              <a:rPr lang="cs-CZ" altLang="cs-CZ" b="1" dirty="0" smtClean="0"/>
              <a:t>však </a:t>
            </a:r>
            <a:r>
              <a:rPr lang="cs-CZ" altLang="cs-CZ" b="1" dirty="0" smtClean="0"/>
              <a:t> </a:t>
            </a:r>
            <a:r>
              <a:rPr lang="cs-CZ" altLang="cs-CZ" b="1" dirty="0"/>
              <a:t>řeší konkrétní </a:t>
            </a:r>
            <a:r>
              <a:rPr lang="cs-CZ" altLang="cs-CZ" b="1" dirty="0" smtClean="0"/>
              <a:t>konflikty</a:t>
            </a:r>
            <a:r>
              <a:rPr lang="cs-CZ" altLang="cs-CZ" b="1" dirty="0"/>
              <a:t> </a:t>
            </a:r>
            <a:r>
              <a:rPr lang="cs-CZ" altLang="cs-CZ" b="1" dirty="0" smtClean="0"/>
              <a:t> a tak problém s nebezpečím formalismu byl stále aktuální…</a:t>
            </a:r>
          </a:p>
          <a:p>
            <a:pPr marL="0" indent="0">
              <a:lnSpc>
                <a:spcPct val="120000"/>
              </a:lnSpc>
              <a:buNone/>
            </a:pPr>
            <a:r>
              <a:rPr lang="cs-CZ" altLang="cs-CZ" b="1" dirty="0" smtClean="0">
                <a:solidFill>
                  <a:srgbClr val="FF0000"/>
                </a:solidFill>
              </a:rPr>
              <a:t>Stručně </a:t>
            </a:r>
            <a:r>
              <a:rPr lang="cs-CZ" altLang="cs-CZ" b="1" dirty="0">
                <a:solidFill>
                  <a:srgbClr val="FF0000"/>
                </a:solidFill>
              </a:rPr>
              <a:t>řečeno:  otázkou zůstávalo to,  jak </a:t>
            </a:r>
            <a:r>
              <a:rPr lang="cs-CZ" altLang="cs-CZ" b="1" dirty="0" smtClean="0">
                <a:solidFill>
                  <a:srgbClr val="FF0000"/>
                </a:solidFill>
              </a:rPr>
              <a:t>se má řešit </a:t>
            </a:r>
            <a:r>
              <a:rPr lang="cs-CZ" altLang="cs-CZ" b="1" dirty="0">
                <a:solidFill>
                  <a:srgbClr val="FF0000"/>
                </a:solidFill>
              </a:rPr>
              <a:t>napětí mezi </a:t>
            </a:r>
            <a:r>
              <a:rPr lang="cs-CZ" altLang="cs-CZ" b="1" dirty="0" err="1">
                <a:solidFill>
                  <a:srgbClr val="FF0000"/>
                </a:solidFill>
              </a:rPr>
              <a:t>normativitou</a:t>
            </a:r>
            <a:r>
              <a:rPr lang="cs-CZ" altLang="cs-CZ" b="1" dirty="0">
                <a:solidFill>
                  <a:srgbClr val="FF0000"/>
                </a:solidFill>
              </a:rPr>
              <a:t> a </a:t>
            </a:r>
            <a:r>
              <a:rPr lang="cs-CZ" altLang="cs-CZ" b="1" dirty="0" smtClean="0">
                <a:solidFill>
                  <a:srgbClr val="FF0000"/>
                </a:solidFill>
              </a:rPr>
              <a:t>fakticitou, s čímž  souvisí </a:t>
            </a:r>
            <a:r>
              <a:rPr lang="cs-CZ" altLang="cs-CZ" b="1" dirty="0">
                <a:solidFill>
                  <a:srgbClr val="FF0000"/>
                </a:solidFill>
              </a:rPr>
              <a:t>otázka platností práva;  </a:t>
            </a:r>
            <a:r>
              <a:rPr lang="cs-CZ" altLang="cs-CZ" b="1" dirty="0" smtClean="0">
                <a:solidFill>
                  <a:srgbClr val="FF0000"/>
                </a:solidFill>
              </a:rPr>
              <a:t>co </a:t>
            </a:r>
            <a:r>
              <a:rPr lang="cs-CZ" altLang="cs-CZ" b="1" dirty="0">
                <a:solidFill>
                  <a:srgbClr val="FF0000"/>
                </a:solidFill>
              </a:rPr>
              <a:t>má být kritériem platnosti práva? </a:t>
            </a:r>
            <a:r>
              <a:rPr lang="cs-CZ" altLang="cs-CZ" b="1" dirty="0" smtClean="0">
                <a:solidFill>
                  <a:srgbClr val="FF0000"/>
                </a:solidFill>
              </a:rPr>
              <a:t> Jakou roli při zdůvodňování platnosti  sehrávají </a:t>
            </a:r>
            <a:r>
              <a:rPr lang="cs-CZ" altLang="cs-CZ" b="1" dirty="0" smtClean="0">
                <a:solidFill>
                  <a:srgbClr val="FF0000"/>
                </a:solidFill>
              </a:rPr>
              <a:t> mimoprávní či morální </a:t>
            </a:r>
            <a:r>
              <a:rPr lang="cs-CZ" altLang="cs-CZ" b="1" dirty="0" smtClean="0">
                <a:solidFill>
                  <a:srgbClr val="FF0000"/>
                </a:solidFill>
              </a:rPr>
              <a:t>argumenty?   </a:t>
            </a:r>
          </a:p>
          <a:p>
            <a:pPr marL="0" indent="0">
              <a:lnSpc>
                <a:spcPct val="120000"/>
              </a:lnSpc>
              <a:buNone/>
            </a:pPr>
            <a:endParaRPr lang="cs-CZ" altLang="cs-CZ" b="1" dirty="0">
              <a:solidFill>
                <a:srgbClr val="FF0000"/>
              </a:solidFill>
            </a:endParaRPr>
          </a:p>
          <a:p>
            <a:pPr>
              <a:lnSpc>
                <a:spcPct val="120000"/>
              </a:lnSpc>
            </a:pPr>
            <a:endParaRPr lang="cs-CZ" altLang="cs-CZ" b="1" u="sng" dirty="0" smtClean="0"/>
          </a:p>
          <a:p>
            <a:endParaRPr lang="cs-CZ" dirty="0"/>
          </a:p>
        </p:txBody>
      </p:sp>
    </p:spTree>
    <p:extLst>
      <p:ext uri="{BB962C8B-B14F-4D97-AF65-F5344CB8AC3E}">
        <p14:creationId xmlns:p14="http://schemas.microsoft.com/office/powerpoint/2010/main" val="96112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t>
            </a:r>
            <a:r>
              <a:rPr lang="cs-CZ" dirty="0" smtClean="0"/>
              <a:t>Co zde znamená optimalizace? </a:t>
            </a:r>
            <a:endParaRPr lang="cs-CZ" dirty="0"/>
          </a:p>
        </p:txBody>
      </p:sp>
      <p:sp>
        <p:nvSpPr>
          <p:cNvPr id="3" name="Zástupný symbol pro obsah 2"/>
          <p:cNvSpPr>
            <a:spLocks noGrp="1"/>
          </p:cNvSpPr>
          <p:nvPr>
            <p:ph sz="quarter" idx="1"/>
          </p:nvPr>
        </p:nvSpPr>
        <p:spPr/>
        <p:txBody>
          <a:bodyPr>
            <a:normAutofit fontScale="92500" lnSpcReduction="20000"/>
          </a:bodyPr>
          <a:lstStyle/>
          <a:p>
            <a:pPr marL="0" indent="0">
              <a:buNone/>
              <a:defRPr/>
            </a:pPr>
            <a:r>
              <a:rPr lang="cs-CZ" b="1" dirty="0"/>
              <a:t>Principy </a:t>
            </a:r>
            <a:r>
              <a:rPr lang="cs-CZ" b="1" dirty="0" smtClean="0"/>
              <a:t>jako normy  </a:t>
            </a:r>
            <a:r>
              <a:rPr lang="cs-CZ" b="1" dirty="0"/>
              <a:t>ukládají, že se něco má realizovat </a:t>
            </a:r>
            <a:r>
              <a:rPr lang="cs-CZ" b="1" dirty="0" smtClean="0"/>
              <a:t>vzhledem ke skutkovým a právním možnostem v nejvyšší míře. </a:t>
            </a:r>
          </a:p>
          <a:p>
            <a:pPr marL="0" indent="0">
              <a:buNone/>
              <a:defRPr/>
            </a:pPr>
            <a:r>
              <a:rPr lang="cs-CZ" b="1" dirty="0" smtClean="0"/>
              <a:t>Jak tomu máme rozumět?  To znamená, že je možné je realizovat na rozličné úrovni a přikázána míra jejich uskutečnění nezávisí jen od skutkových možností, ale i právních možností. Právní možnosti jsou zde v podstatě určeny kolizi principů, když  principy stojí proti sobě…</a:t>
            </a:r>
            <a:endParaRPr lang="cs-CZ" b="1" dirty="0"/>
          </a:p>
          <a:p>
            <a:pPr marL="0" indent="0">
              <a:buNone/>
              <a:defRPr/>
            </a:pPr>
            <a:r>
              <a:rPr lang="cs-CZ" b="1" dirty="0" smtClean="0">
                <a:solidFill>
                  <a:srgbClr val="FF0000"/>
                </a:solidFill>
              </a:rPr>
              <a:t>Z toho vyvozuje Alexy závěr, že principy </a:t>
            </a:r>
            <a:r>
              <a:rPr lang="cs-CZ" b="1" dirty="0">
                <a:solidFill>
                  <a:srgbClr val="FF0000"/>
                </a:solidFill>
              </a:rPr>
              <a:t>jsou způsobilé vzájemného poměřování – </a:t>
            </a:r>
            <a:r>
              <a:rPr lang="cs-CZ" b="1" u="sng" dirty="0">
                <a:solidFill>
                  <a:srgbClr val="FF0000"/>
                </a:solidFill>
              </a:rPr>
              <a:t>poměřování je charakteristickou formou aplikace principů. </a:t>
            </a:r>
          </a:p>
          <a:p>
            <a:pPr marL="457200" indent="-457200">
              <a:buNone/>
              <a:defRPr/>
            </a:pPr>
            <a:r>
              <a:rPr lang="cs-CZ" b="1" dirty="0"/>
              <a:t>Kolizi principů je třeba rozhodnout  </a:t>
            </a:r>
            <a:r>
              <a:rPr lang="cs-CZ" b="1" dirty="0" smtClean="0"/>
              <a:t>metodou- tzn</a:t>
            </a:r>
            <a:r>
              <a:rPr lang="cs-CZ" b="1" dirty="0"/>
              <a:t>. </a:t>
            </a:r>
            <a:r>
              <a:rPr lang="cs-CZ" b="1" dirty="0" smtClean="0"/>
              <a:t>příkazem </a:t>
            </a:r>
            <a:r>
              <a:rPr lang="cs-CZ" b="1" dirty="0"/>
              <a:t>k </a:t>
            </a:r>
            <a:endParaRPr lang="cs-CZ" b="1" dirty="0" smtClean="0"/>
          </a:p>
          <a:p>
            <a:pPr marL="457200" indent="-457200">
              <a:buNone/>
              <a:defRPr/>
            </a:pPr>
            <a:r>
              <a:rPr lang="cs-CZ" b="1" dirty="0" smtClean="0"/>
              <a:t>dosažení  </a:t>
            </a:r>
            <a:r>
              <a:rPr lang="cs-CZ" b="1" dirty="0"/>
              <a:t>optimalizace v míře </a:t>
            </a:r>
            <a:r>
              <a:rPr lang="cs-CZ" b="1" dirty="0" smtClean="0"/>
              <a:t>naplnění  </a:t>
            </a:r>
            <a:r>
              <a:rPr lang="cs-CZ" b="1" dirty="0"/>
              <a:t>obou v kolizi stojících </a:t>
            </a:r>
            <a:endParaRPr lang="cs-CZ" b="1" dirty="0" smtClean="0"/>
          </a:p>
          <a:p>
            <a:pPr marL="457200" indent="-457200">
              <a:buNone/>
              <a:defRPr/>
            </a:pPr>
            <a:r>
              <a:rPr lang="cs-CZ" b="1" dirty="0" smtClean="0"/>
              <a:t>principů</a:t>
            </a:r>
            <a:r>
              <a:rPr lang="cs-CZ" b="1" dirty="0"/>
              <a:t>; </a:t>
            </a:r>
            <a:endParaRPr lang="cs-CZ" b="1" dirty="0" smtClean="0"/>
          </a:p>
          <a:p>
            <a:pPr marL="457200" indent="-457200">
              <a:buNone/>
              <a:defRPr/>
            </a:pPr>
            <a:r>
              <a:rPr lang="cs-CZ" b="1" dirty="0" smtClean="0"/>
              <a:t>(Tato metoda se stala známou jako test proporcionality)</a:t>
            </a:r>
            <a:endParaRPr lang="cs-CZ" b="1" dirty="0"/>
          </a:p>
          <a:p>
            <a:pPr>
              <a:lnSpc>
                <a:spcPct val="80000"/>
              </a:lnSpc>
              <a:buFontTx/>
              <a:buChar char="-"/>
              <a:defRPr/>
            </a:pPr>
            <a:endParaRPr lang="cs-CZ" sz="600" b="1" dirty="0"/>
          </a:p>
          <a:p>
            <a:endParaRPr lang="cs-CZ" dirty="0"/>
          </a:p>
        </p:txBody>
      </p:sp>
    </p:spTree>
    <p:extLst>
      <p:ext uri="{BB962C8B-B14F-4D97-AF65-F5344CB8AC3E}">
        <p14:creationId xmlns:p14="http://schemas.microsoft.com/office/powerpoint/2010/main" val="4134636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b="1" dirty="0" smtClean="0"/>
              <a:t/>
            </a:r>
            <a:br>
              <a:rPr lang="cs-CZ" altLang="cs-CZ" b="1" dirty="0" smtClean="0"/>
            </a:br>
            <a:r>
              <a:rPr lang="cs-CZ" altLang="cs-CZ" b="1" dirty="0" smtClean="0"/>
              <a:t>Princip proporcionality- princip </a:t>
            </a:r>
            <a:r>
              <a:rPr lang="cs-CZ" altLang="cs-CZ" b="1" dirty="0"/>
              <a:t>umožňující řešit kolizi    </a:t>
            </a:r>
            <a:r>
              <a:rPr lang="cs-CZ" altLang="cs-CZ" b="1" dirty="0" smtClean="0"/>
              <a:t>principů</a:t>
            </a:r>
            <a:r>
              <a:rPr lang="cs-CZ" altLang="cs-CZ" b="1" dirty="0"/>
              <a:t>: </a:t>
            </a:r>
            <a:endParaRPr lang="cs-CZ" dirty="0"/>
          </a:p>
        </p:txBody>
      </p:sp>
      <p:sp>
        <p:nvSpPr>
          <p:cNvPr id="3" name="Zástupný symbol pro obsah 2"/>
          <p:cNvSpPr>
            <a:spLocks noGrp="1"/>
          </p:cNvSpPr>
          <p:nvPr>
            <p:ph idx="1"/>
          </p:nvPr>
        </p:nvSpPr>
        <p:spPr/>
        <p:txBody>
          <a:bodyPr>
            <a:normAutofit fontScale="25000" lnSpcReduction="20000"/>
          </a:bodyPr>
          <a:lstStyle/>
          <a:p>
            <a:pPr marL="457200" indent="-457200">
              <a:buNone/>
            </a:pPr>
            <a:r>
              <a:rPr lang="cs-CZ" altLang="cs-CZ" sz="8600" b="1" dirty="0"/>
              <a:t>Principy jsou příkazy k optimalizaci,  tzn. mají být v rámci  </a:t>
            </a:r>
            <a:r>
              <a:rPr lang="cs-CZ" altLang="cs-CZ" sz="8600" b="1" dirty="0" smtClean="0"/>
              <a:t>právních   </a:t>
            </a:r>
            <a:r>
              <a:rPr lang="cs-CZ" altLang="cs-CZ" sz="8600" b="1" dirty="0"/>
              <a:t>možností v </a:t>
            </a:r>
            <a:endParaRPr lang="cs-CZ" altLang="cs-CZ" sz="8600" b="1" dirty="0" smtClean="0"/>
          </a:p>
          <a:p>
            <a:pPr marL="457200" indent="-457200">
              <a:buNone/>
            </a:pPr>
            <a:r>
              <a:rPr lang="cs-CZ" altLang="cs-CZ" sz="8600" b="1" dirty="0" smtClean="0"/>
              <a:t>maximální </a:t>
            </a:r>
            <a:r>
              <a:rPr lang="cs-CZ" altLang="cs-CZ" sz="8600" b="1" dirty="0"/>
              <a:t>míře </a:t>
            </a:r>
            <a:r>
              <a:rPr lang="cs-CZ" altLang="cs-CZ" sz="8600" b="1" dirty="0" smtClean="0"/>
              <a:t>naplněny</a:t>
            </a:r>
            <a:r>
              <a:rPr lang="cs-CZ" altLang="cs-CZ" sz="8600" b="1" dirty="0"/>
              <a:t>.</a:t>
            </a:r>
            <a:r>
              <a:rPr lang="cs-CZ" altLang="cs-CZ" sz="8600" dirty="0"/>
              <a:t>   </a:t>
            </a:r>
          </a:p>
          <a:p>
            <a:pPr marL="457200" indent="-457200">
              <a:buNone/>
            </a:pPr>
            <a:r>
              <a:rPr lang="cs-CZ" altLang="cs-CZ" sz="8600" b="1" dirty="0">
                <a:solidFill>
                  <a:srgbClr val="FF0000"/>
                </a:solidFill>
              </a:rPr>
              <a:t>Jak tomu máme rozumět? </a:t>
            </a:r>
          </a:p>
          <a:p>
            <a:pPr marL="457200" indent="-457200">
              <a:buNone/>
            </a:pPr>
            <a:r>
              <a:rPr lang="cs-CZ" altLang="cs-CZ" sz="8600" b="1" dirty="0"/>
              <a:t>Při kolizi principů  se neuvažuje  o tom, který princip má být </a:t>
            </a:r>
            <a:r>
              <a:rPr lang="cs-CZ" altLang="cs-CZ" sz="8600" b="1" dirty="0" smtClean="0"/>
              <a:t>vybrán </a:t>
            </a:r>
            <a:r>
              <a:rPr lang="cs-CZ" altLang="cs-CZ" sz="8600" b="1" dirty="0"/>
              <a:t>a aplikován, protože </a:t>
            </a:r>
            <a:endParaRPr lang="cs-CZ" altLang="cs-CZ" sz="8600" b="1" dirty="0" smtClean="0"/>
          </a:p>
          <a:p>
            <a:pPr marL="457200" indent="-457200">
              <a:buNone/>
            </a:pPr>
            <a:r>
              <a:rPr lang="cs-CZ" altLang="cs-CZ" sz="8600" b="1" dirty="0" smtClean="0"/>
              <a:t>oba </a:t>
            </a:r>
            <a:r>
              <a:rPr lang="cs-CZ" altLang="cs-CZ" sz="8600" b="1" dirty="0"/>
              <a:t>představují </a:t>
            </a:r>
            <a:r>
              <a:rPr lang="cs-CZ" altLang="cs-CZ" sz="8600" b="1" dirty="0" smtClean="0"/>
              <a:t> hodnoty (základní </a:t>
            </a:r>
            <a:r>
              <a:rPr lang="cs-CZ" altLang="cs-CZ" sz="8600" b="1" dirty="0"/>
              <a:t>práva </a:t>
            </a:r>
            <a:r>
              <a:rPr lang="cs-CZ" altLang="cs-CZ" sz="8600" b="1" dirty="0" smtClean="0"/>
              <a:t>nebo  </a:t>
            </a:r>
            <a:r>
              <a:rPr lang="cs-CZ" altLang="cs-CZ" sz="8600" b="1" dirty="0"/>
              <a:t>veřejné </a:t>
            </a:r>
            <a:r>
              <a:rPr lang="cs-CZ" altLang="cs-CZ" sz="8600" b="1" dirty="0" smtClean="0"/>
              <a:t>dobro) </a:t>
            </a:r>
            <a:r>
              <a:rPr lang="cs-CZ" altLang="cs-CZ" sz="8600" b="1" dirty="0"/>
              <a:t>… </a:t>
            </a:r>
            <a:r>
              <a:rPr lang="cs-CZ" altLang="cs-CZ" sz="8600" b="1" dirty="0" smtClean="0"/>
              <a:t>takže je  </a:t>
            </a:r>
            <a:r>
              <a:rPr lang="cs-CZ" altLang="cs-CZ" sz="8600" b="1" dirty="0"/>
              <a:t>poměřována </a:t>
            </a:r>
            <a:endParaRPr lang="cs-CZ" altLang="cs-CZ" sz="8600" b="1" dirty="0" smtClean="0"/>
          </a:p>
          <a:p>
            <a:pPr marL="457200" indent="-457200">
              <a:buNone/>
            </a:pPr>
            <a:r>
              <a:rPr lang="cs-CZ" altLang="cs-CZ" sz="8600" b="1" dirty="0" smtClean="0"/>
              <a:t>jejich </a:t>
            </a:r>
            <a:r>
              <a:rPr lang="cs-CZ" altLang="cs-CZ" sz="8600" b="1" dirty="0"/>
              <a:t>hodnota…  </a:t>
            </a:r>
            <a:r>
              <a:rPr lang="cs-CZ" altLang="cs-CZ" sz="8600" b="1" dirty="0" smtClean="0"/>
              <a:t>jejich </a:t>
            </a:r>
            <a:r>
              <a:rPr lang="cs-CZ" altLang="cs-CZ" sz="8600" b="1" dirty="0"/>
              <a:t>závažnost…a  z toho se </a:t>
            </a:r>
            <a:r>
              <a:rPr lang="cs-CZ" altLang="cs-CZ" sz="8600" b="1" dirty="0" smtClean="0"/>
              <a:t>dovodí</a:t>
            </a:r>
            <a:r>
              <a:rPr lang="cs-CZ" altLang="cs-CZ" sz="8600" b="1" dirty="0"/>
              <a:t>, který princip pak může </a:t>
            </a:r>
            <a:r>
              <a:rPr lang="cs-CZ" altLang="cs-CZ" sz="8600" b="1" dirty="0" smtClean="0"/>
              <a:t>být </a:t>
            </a:r>
          </a:p>
          <a:p>
            <a:pPr marL="457200" indent="-457200">
              <a:buNone/>
            </a:pPr>
            <a:r>
              <a:rPr lang="cs-CZ" altLang="cs-CZ" sz="8600" b="1" dirty="0" smtClean="0"/>
              <a:t>aplikován</a:t>
            </a:r>
            <a:r>
              <a:rPr lang="cs-CZ" altLang="cs-CZ" sz="8600" b="1" dirty="0"/>
              <a:t>;  </a:t>
            </a:r>
            <a:r>
              <a:rPr lang="cs-CZ" altLang="cs-CZ" sz="8600" b="1" dirty="0" smtClean="0"/>
              <a:t> </a:t>
            </a:r>
          </a:p>
          <a:p>
            <a:pPr marL="457200" indent="-457200">
              <a:buNone/>
            </a:pPr>
            <a:r>
              <a:rPr lang="cs-CZ" altLang="cs-CZ" sz="8600" b="1" dirty="0" smtClean="0"/>
              <a:t>Při </a:t>
            </a:r>
            <a:r>
              <a:rPr lang="cs-CZ" altLang="cs-CZ" sz="8600" b="1" dirty="0"/>
              <a:t>řešení jejich kolize  jde o to,  zda jsou jako celek, </a:t>
            </a:r>
            <a:r>
              <a:rPr lang="cs-CZ" altLang="cs-CZ" sz="8600" b="1" dirty="0" smtClean="0"/>
              <a:t>vzhledem </a:t>
            </a:r>
            <a:r>
              <a:rPr lang="cs-CZ" altLang="cs-CZ" sz="8600" b="1" dirty="0"/>
              <a:t>k jejich relativnímu </a:t>
            </a:r>
            <a:endParaRPr lang="cs-CZ" altLang="cs-CZ" sz="8600" b="1" dirty="0" smtClean="0"/>
          </a:p>
          <a:p>
            <a:pPr marL="457200" indent="-457200">
              <a:buNone/>
            </a:pPr>
            <a:r>
              <a:rPr lang="cs-CZ" altLang="cs-CZ" sz="8600" b="1" dirty="0" smtClean="0"/>
              <a:t>významu </a:t>
            </a:r>
            <a:r>
              <a:rPr lang="cs-CZ" altLang="cs-CZ" sz="8600" b="1" dirty="0"/>
              <a:t>a relevantnímu  kontextu, realizovány v  maximální možné míře. </a:t>
            </a:r>
          </a:p>
          <a:p>
            <a:pPr marL="457200" indent="-457200">
              <a:buNone/>
            </a:pPr>
            <a:endParaRPr lang="cs-CZ" altLang="cs-CZ" sz="8600" dirty="0"/>
          </a:p>
          <a:p>
            <a:pPr marL="457200" indent="-457200">
              <a:buNone/>
            </a:pPr>
            <a:r>
              <a:rPr lang="cs-CZ" altLang="cs-CZ" sz="8600" b="1" dirty="0">
                <a:solidFill>
                  <a:srgbClr val="FF0000"/>
                </a:solidFill>
              </a:rPr>
              <a:t>Platí: čím je intenzivnější narušení jednoho  principu, tím  </a:t>
            </a:r>
            <a:r>
              <a:rPr lang="cs-CZ" altLang="cs-CZ" sz="8600" b="1" dirty="0" smtClean="0">
                <a:solidFill>
                  <a:srgbClr val="FF0000"/>
                </a:solidFill>
              </a:rPr>
              <a:t>významnější </a:t>
            </a:r>
            <a:r>
              <a:rPr lang="cs-CZ" altLang="cs-CZ" sz="8600" b="1" dirty="0">
                <a:solidFill>
                  <a:srgbClr val="FF0000"/>
                </a:solidFill>
              </a:rPr>
              <a:t>musí být  realizace </a:t>
            </a:r>
            <a:endParaRPr lang="cs-CZ" altLang="cs-CZ" sz="8600" b="1" dirty="0" smtClean="0">
              <a:solidFill>
                <a:srgbClr val="FF0000"/>
              </a:solidFill>
            </a:endParaRPr>
          </a:p>
          <a:p>
            <a:pPr marL="457200" indent="-457200">
              <a:buNone/>
            </a:pPr>
            <a:r>
              <a:rPr lang="cs-CZ" altLang="cs-CZ" sz="8600" b="1" dirty="0" smtClean="0">
                <a:solidFill>
                  <a:srgbClr val="FF0000"/>
                </a:solidFill>
              </a:rPr>
              <a:t>druhého </a:t>
            </a:r>
            <a:r>
              <a:rPr lang="cs-CZ" altLang="cs-CZ" sz="8600" b="1" dirty="0">
                <a:solidFill>
                  <a:srgbClr val="FF0000"/>
                </a:solidFill>
              </a:rPr>
              <a:t>principu. </a:t>
            </a:r>
            <a:br>
              <a:rPr lang="cs-CZ" altLang="cs-CZ" sz="8600" b="1" dirty="0">
                <a:solidFill>
                  <a:srgbClr val="FF0000"/>
                </a:solidFill>
              </a:rPr>
            </a:br>
            <a:endParaRPr lang="cs-CZ" altLang="cs-CZ" sz="8600" b="1" dirty="0">
              <a:solidFill>
                <a:srgbClr val="FF0000"/>
              </a:solidFill>
            </a:endParaRPr>
          </a:p>
          <a:p>
            <a:pPr marL="457200" indent="-457200">
              <a:lnSpc>
                <a:spcPct val="80000"/>
              </a:lnSpc>
              <a:buFontTx/>
              <a:buAutoNum type="alphaLcParenR"/>
            </a:pPr>
            <a:endParaRPr lang="cs-CZ" altLang="cs-CZ" sz="8600" b="1" dirty="0"/>
          </a:p>
          <a:p>
            <a:endParaRPr lang="cs-CZ" dirty="0"/>
          </a:p>
        </p:txBody>
      </p:sp>
    </p:spTree>
    <p:extLst>
      <p:ext uri="{BB962C8B-B14F-4D97-AF65-F5344CB8AC3E}">
        <p14:creationId xmlns:p14="http://schemas.microsoft.com/office/powerpoint/2010/main" val="1003721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Kritéria testu proporcionality </a:t>
            </a:r>
            <a:endParaRPr lang="cs-CZ" dirty="0"/>
          </a:p>
        </p:txBody>
      </p:sp>
      <p:sp>
        <p:nvSpPr>
          <p:cNvPr id="3" name="Zástupný symbol pro obsah 2"/>
          <p:cNvSpPr>
            <a:spLocks noGrp="1"/>
          </p:cNvSpPr>
          <p:nvPr>
            <p:ph idx="1"/>
          </p:nvPr>
        </p:nvSpPr>
        <p:spPr/>
        <p:txBody>
          <a:bodyPr>
            <a:normAutofit fontScale="62500" lnSpcReduction="20000"/>
          </a:bodyPr>
          <a:lstStyle/>
          <a:p>
            <a:pPr>
              <a:lnSpc>
                <a:spcPct val="80000"/>
              </a:lnSpc>
              <a:buFontTx/>
              <a:buChar char="-"/>
            </a:pPr>
            <a:endParaRPr lang="cs-CZ" altLang="cs-CZ" b="1" dirty="0" smtClean="0"/>
          </a:p>
          <a:p>
            <a:pPr marL="0" indent="0">
              <a:lnSpc>
                <a:spcPct val="80000"/>
              </a:lnSpc>
              <a:buNone/>
            </a:pPr>
            <a:r>
              <a:rPr lang="cs-CZ" altLang="cs-CZ" b="1" dirty="0" smtClean="0"/>
              <a:t>Ustupující </a:t>
            </a:r>
            <a:r>
              <a:rPr lang="cs-CZ" altLang="cs-CZ" b="1" dirty="0"/>
              <a:t>princip není prohlášen za nulitní a zůstává  </a:t>
            </a:r>
            <a:r>
              <a:rPr lang="cs-CZ" altLang="cs-CZ" b="1" dirty="0" smtClean="0"/>
              <a:t>částí  právního  </a:t>
            </a:r>
            <a:r>
              <a:rPr lang="cs-CZ" altLang="cs-CZ" b="1" dirty="0"/>
              <a:t>řádu.  V </a:t>
            </a:r>
            <a:r>
              <a:rPr lang="cs-CZ" altLang="cs-CZ" b="1" dirty="0" smtClean="0"/>
              <a:t>případě jiné kolize   </a:t>
            </a:r>
            <a:r>
              <a:rPr lang="cs-CZ" altLang="cs-CZ" b="1" dirty="0"/>
              <a:t>může </a:t>
            </a:r>
            <a:endParaRPr lang="cs-CZ" altLang="cs-CZ" b="1" dirty="0" smtClean="0"/>
          </a:p>
          <a:p>
            <a:pPr marL="0" indent="0">
              <a:lnSpc>
                <a:spcPct val="80000"/>
              </a:lnSpc>
              <a:buNone/>
            </a:pPr>
            <a:r>
              <a:rPr lang="cs-CZ" altLang="cs-CZ" b="1" dirty="0" smtClean="0"/>
              <a:t>být otázka </a:t>
            </a:r>
            <a:r>
              <a:rPr lang="cs-CZ" altLang="cs-CZ" b="1" dirty="0"/>
              <a:t>přednosti  řešena </a:t>
            </a:r>
            <a:r>
              <a:rPr lang="cs-CZ" altLang="cs-CZ" b="1" dirty="0" smtClean="0"/>
              <a:t>  opačně.  </a:t>
            </a:r>
            <a:endParaRPr lang="cs-CZ" altLang="cs-CZ" b="1" dirty="0"/>
          </a:p>
          <a:p>
            <a:pPr>
              <a:lnSpc>
                <a:spcPct val="80000"/>
              </a:lnSpc>
            </a:pPr>
            <a:endParaRPr lang="cs-CZ" altLang="cs-CZ" b="1" dirty="0"/>
          </a:p>
          <a:p>
            <a:pPr marL="0" indent="0">
              <a:lnSpc>
                <a:spcPct val="80000"/>
              </a:lnSpc>
              <a:buNone/>
            </a:pPr>
            <a:r>
              <a:rPr lang="cs-CZ" altLang="cs-CZ" b="1" dirty="0" smtClean="0"/>
              <a:t>-</a:t>
            </a:r>
            <a:r>
              <a:rPr lang="cs-CZ" altLang="cs-CZ" b="1" dirty="0"/>
              <a:t>Mezi principy a zásadou proporcionality je úzká </a:t>
            </a:r>
            <a:r>
              <a:rPr lang="cs-CZ" altLang="cs-CZ" b="1" dirty="0" smtClean="0"/>
              <a:t>souvislost</a:t>
            </a:r>
            <a:r>
              <a:rPr lang="cs-CZ" altLang="cs-CZ" b="1" dirty="0"/>
              <a:t>; vzájemně </a:t>
            </a:r>
            <a:r>
              <a:rPr lang="cs-CZ" altLang="cs-CZ" b="1" dirty="0" smtClean="0"/>
              <a:t> se </a:t>
            </a:r>
            <a:r>
              <a:rPr lang="cs-CZ" altLang="cs-CZ" b="1" dirty="0"/>
              <a:t>implikují- (obsahuji</a:t>
            </a:r>
            <a:r>
              <a:rPr lang="cs-CZ" altLang="cs-CZ" b="1" dirty="0" smtClean="0"/>
              <a:t>). </a:t>
            </a:r>
            <a:endParaRPr lang="cs-CZ" altLang="cs-CZ" b="1" dirty="0"/>
          </a:p>
          <a:p>
            <a:pPr marL="0" indent="0">
              <a:lnSpc>
                <a:spcPct val="80000"/>
              </a:lnSpc>
              <a:buNone/>
            </a:pPr>
            <a:r>
              <a:rPr lang="cs-CZ" altLang="cs-CZ" b="1" dirty="0" smtClean="0"/>
              <a:t>Zásada  </a:t>
            </a:r>
            <a:r>
              <a:rPr lang="cs-CZ" altLang="cs-CZ" b="1" dirty="0"/>
              <a:t>proporcionality je vymezována v širším a </a:t>
            </a:r>
            <a:r>
              <a:rPr lang="cs-CZ" altLang="cs-CZ" b="1" dirty="0" smtClean="0"/>
              <a:t>užším </a:t>
            </a:r>
            <a:r>
              <a:rPr lang="cs-CZ" altLang="cs-CZ" b="1" dirty="0"/>
              <a:t>smyslu slova: </a:t>
            </a:r>
          </a:p>
          <a:p>
            <a:pPr>
              <a:lnSpc>
                <a:spcPct val="80000"/>
              </a:lnSpc>
            </a:pPr>
            <a:endParaRPr lang="cs-CZ" altLang="cs-CZ" b="1" dirty="0"/>
          </a:p>
          <a:p>
            <a:pPr marL="0" indent="0">
              <a:lnSpc>
                <a:spcPct val="80000"/>
              </a:lnSpc>
              <a:buNone/>
            </a:pPr>
            <a:r>
              <a:rPr lang="cs-CZ" altLang="cs-CZ" b="1" dirty="0" smtClean="0"/>
              <a:t>V </a:t>
            </a:r>
            <a:r>
              <a:rPr lang="cs-CZ" altLang="cs-CZ" b="1" dirty="0"/>
              <a:t>širším smyslu slova zahrnuje  tři kritéria:  </a:t>
            </a:r>
          </a:p>
          <a:p>
            <a:pPr>
              <a:lnSpc>
                <a:spcPct val="80000"/>
              </a:lnSpc>
            </a:pPr>
            <a:endParaRPr lang="cs-CZ" altLang="cs-CZ" b="1" dirty="0"/>
          </a:p>
          <a:p>
            <a:pPr>
              <a:lnSpc>
                <a:spcPct val="80000"/>
              </a:lnSpc>
            </a:pPr>
            <a:r>
              <a:rPr lang="cs-CZ" altLang="cs-CZ" sz="3375" b="1" dirty="0">
                <a:solidFill>
                  <a:srgbClr val="FF0000"/>
                </a:solidFill>
              </a:rPr>
              <a:t>vhodnosti, potřebnosti a  poměřování (závažnost) </a:t>
            </a:r>
          </a:p>
          <a:p>
            <a:pPr>
              <a:lnSpc>
                <a:spcPct val="80000"/>
              </a:lnSpc>
            </a:pPr>
            <a:endParaRPr lang="cs-CZ" altLang="cs-CZ" b="1" dirty="0"/>
          </a:p>
          <a:p>
            <a:pPr>
              <a:lnSpc>
                <a:spcPct val="80000"/>
              </a:lnSpc>
            </a:pPr>
            <a:endParaRPr lang="cs-CZ" altLang="cs-CZ" b="1" dirty="0"/>
          </a:p>
          <a:p>
            <a:pPr>
              <a:lnSpc>
                <a:spcPct val="80000"/>
              </a:lnSpc>
            </a:pPr>
            <a:r>
              <a:rPr lang="cs-CZ" altLang="cs-CZ" b="1" dirty="0"/>
              <a:t> Zásada proporcionality v úzkém smyslu slova je pak  </a:t>
            </a:r>
            <a:r>
              <a:rPr lang="cs-CZ" altLang="cs-CZ" b="1" dirty="0" smtClean="0"/>
              <a:t>příkaz </a:t>
            </a:r>
            <a:r>
              <a:rPr lang="cs-CZ" altLang="cs-CZ" b="1" dirty="0"/>
              <a:t>k </a:t>
            </a:r>
            <a:r>
              <a:rPr lang="cs-CZ" altLang="cs-CZ" b="1" dirty="0" smtClean="0"/>
              <a:t>poměřování </a:t>
            </a:r>
            <a:r>
              <a:rPr lang="cs-CZ" altLang="cs-CZ" b="1" dirty="0"/>
              <a:t>a  plyne ze závislosti  </a:t>
            </a:r>
            <a:r>
              <a:rPr lang="cs-CZ" altLang="cs-CZ" b="1" dirty="0" smtClean="0"/>
              <a:t>na </a:t>
            </a:r>
            <a:r>
              <a:rPr lang="cs-CZ" altLang="cs-CZ" b="1" dirty="0"/>
              <a:t>právních </a:t>
            </a:r>
            <a:endParaRPr lang="cs-CZ" altLang="cs-CZ" b="1" dirty="0" smtClean="0"/>
          </a:p>
          <a:p>
            <a:pPr marL="0" indent="0">
              <a:lnSpc>
                <a:spcPct val="80000"/>
              </a:lnSpc>
              <a:buNone/>
            </a:pPr>
            <a:r>
              <a:rPr lang="cs-CZ" altLang="cs-CZ" b="1" dirty="0" smtClean="0"/>
              <a:t>možnostech.</a:t>
            </a:r>
            <a:endParaRPr lang="cs-CZ" altLang="cs-CZ" b="1" dirty="0"/>
          </a:p>
          <a:p>
            <a:pPr>
              <a:lnSpc>
                <a:spcPct val="80000"/>
              </a:lnSpc>
            </a:pPr>
            <a:endParaRPr lang="cs-CZ" altLang="cs-CZ" b="1" dirty="0"/>
          </a:p>
          <a:p>
            <a:endParaRPr lang="cs-CZ" dirty="0"/>
          </a:p>
        </p:txBody>
      </p:sp>
    </p:spTree>
    <p:extLst>
      <p:ext uri="{BB962C8B-B14F-4D97-AF65-F5344CB8AC3E}">
        <p14:creationId xmlns:p14="http://schemas.microsoft.com/office/powerpoint/2010/main" val="2505145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kritéria testu proporcionality </a:t>
            </a:r>
            <a:endParaRPr lang="cs-CZ" dirty="0"/>
          </a:p>
        </p:txBody>
      </p:sp>
      <p:sp>
        <p:nvSpPr>
          <p:cNvPr id="3" name="Zástupný symbol pro obsah 2"/>
          <p:cNvSpPr>
            <a:spLocks noGrp="1"/>
          </p:cNvSpPr>
          <p:nvPr>
            <p:ph idx="1"/>
          </p:nvPr>
        </p:nvSpPr>
        <p:spPr/>
        <p:txBody>
          <a:bodyPr>
            <a:normAutofit fontScale="62500" lnSpcReduction="20000"/>
          </a:bodyPr>
          <a:lstStyle/>
          <a:p>
            <a:r>
              <a:rPr lang="cs-CZ" altLang="cs-CZ" b="1" dirty="0"/>
              <a:t>a)  </a:t>
            </a:r>
            <a:r>
              <a:rPr lang="cs-CZ" altLang="cs-CZ" b="1" u="sng" dirty="0"/>
              <a:t>Test vhodnosti</a:t>
            </a:r>
            <a:r>
              <a:rPr lang="cs-CZ" altLang="cs-CZ" b="1" dirty="0"/>
              <a:t>; tj. odpověď na otázku, zdali  navrhované opatření, omezující  určité základní právo, umožňuje  dosáhnout sledovaný </a:t>
            </a:r>
            <a:r>
              <a:rPr lang="cs-CZ" altLang="cs-CZ" b="1" dirty="0" smtClean="0"/>
              <a:t>cíl; </a:t>
            </a:r>
          </a:p>
          <a:p>
            <a:endParaRPr lang="cs-CZ" altLang="cs-CZ" b="1" dirty="0"/>
          </a:p>
          <a:p>
            <a:r>
              <a:rPr lang="cs-CZ" altLang="cs-CZ" b="1" u="sng" dirty="0"/>
              <a:t>b</a:t>
            </a:r>
            <a:r>
              <a:rPr lang="cs-CZ" altLang="cs-CZ" b="1" u="sng" dirty="0" smtClean="0"/>
              <a:t>) Test </a:t>
            </a:r>
            <a:r>
              <a:rPr lang="cs-CZ" altLang="cs-CZ" b="1" u="sng" dirty="0"/>
              <a:t>potřebnosti</a:t>
            </a:r>
            <a:r>
              <a:rPr lang="cs-CZ" altLang="cs-CZ" b="1" dirty="0"/>
              <a:t>:  spočívá   v    porovnávání    legislativního  prostředku,  omezujícího   základní  právo,  resp.   svobodu,  s  jinými  opatřeními,  umožňujícími  dosáhnout stejného   cíle,  avšak nedotýkajícími  se  základních  práv a  svobod, resp. dotýkajícími  se  jich  v  menší  intenzitě;  </a:t>
            </a:r>
            <a:endParaRPr lang="cs-CZ" altLang="cs-CZ" b="1" u="sng" dirty="0"/>
          </a:p>
          <a:p>
            <a:endParaRPr lang="cs-CZ" altLang="cs-CZ" b="1" dirty="0"/>
          </a:p>
          <a:p>
            <a:r>
              <a:rPr lang="cs-CZ" altLang="cs-CZ" b="1" u="sng" dirty="0"/>
              <a:t>c)Test poměřování </a:t>
            </a:r>
            <a:r>
              <a:rPr lang="cs-CZ" altLang="cs-CZ" b="1" dirty="0"/>
              <a:t>–  hodnotové závažnosti :  má dva kroky</a:t>
            </a:r>
          </a:p>
          <a:p>
            <a:pPr>
              <a:buFontTx/>
              <a:buChar char="-"/>
            </a:pPr>
            <a:endParaRPr lang="cs-CZ" altLang="cs-CZ" b="1" u="sng" dirty="0"/>
          </a:p>
          <a:p>
            <a:pPr>
              <a:buFontTx/>
              <a:buChar char="-"/>
            </a:pPr>
            <a:r>
              <a:rPr lang="cs-CZ" altLang="cs-CZ" b="1" u="sng" dirty="0"/>
              <a:t>Praktické konkordance</a:t>
            </a:r>
            <a:r>
              <a:rPr lang="cs-CZ" altLang="cs-CZ" b="1" dirty="0"/>
              <a:t>, tzn. testu minimalizace  zásahu do obou základních práv</a:t>
            </a:r>
          </a:p>
          <a:p>
            <a:pPr>
              <a:buFontTx/>
              <a:buChar char="-"/>
            </a:pPr>
            <a:endParaRPr lang="cs-CZ" altLang="cs-CZ" b="1" u="sng" dirty="0"/>
          </a:p>
          <a:p>
            <a:pPr>
              <a:buFontTx/>
              <a:buChar char="-"/>
            </a:pPr>
            <a:r>
              <a:rPr lang="cs-CZ" altLang="cs-CZ" b="1" u="sng" dirty="0"/>
              <a:t>Vážící formule</a:t>
            </a:r>
            <a:r>
              <a:rPr lang="cs-CZ" altLang="cs-CZ" b="1" dirty="0"/>
              <a:t> tj. zvažování </a:t>
            </a:r>
            <a:r>
              <a:rPr lang="cs-CZ" altLang="cs-CZ" b="1" dirty="0">
                <a:solidFill>
                  <a:srgbClr val="33CCCC"/>
                </a:solidFill>
              </a:rPr>
              <a:t>empirických, systémových, kontextových i hodnotových argumentů  </a:t>
            </a:r>
          </a:p>
          <a:p>
            <a:pPr>
              <a:buFontTx/>
              <a:buChar char="-"/>
            </a:pPr>
            <a:endParaRPr lang="cs-CZ" altLang="cs-CZ" b="1" dirty="0">
              <a:solidFill>
                <a:srgbClr val="33CCCC"/>
              </a:solidFill>
            </a:endParaRPr>
          </a:p>
          <a:p>
            <a:pPr>
              <a:buFontTx/>
              <a:buChar char="-"/>
            </a:pPr>
            <a:r>
              <a:rPr lang="cs-CZ" altLang="cs-CZ" b="1" dirty="0">
                <a:solidFill>
                  <a:srgbClr val="FF0000"/>
                </a:solidFill>
              </a:rPr>
              <a:t>Uvedená kritéria  vedou  k větší racionalizaci právní argumentace  v případě  řešení kolize základních </a:t>
            </a:r>
            <a:r>
              <a:rPr lang="cs-CZ" altLang="cs-CZ" b="1" dirty="0" smtClean="0">
                <a:solidFill>
                  <a:srgbClr val="FF0000"/>
                </a:solidFill>
              </a:rPr>
              <a:t>práv.</a:t>
            </a:r>
            <a:endParaRPr lang="cs-CZ" altLang="cs-CZ" b="1" dirty="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7897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k lepšímu porozumění testu proporcionality </a:t>
            </a:r>
            <a:endParaRPr lang="cs-CZ" dirty="0"/>
          </a:p>
        </p:txBody>
      </p:sp>
      <p:sp>
        <p:nvSpPr>
          <p:cNvPr id="3" name="Zástupný symbol pro obsah 2"/>
          <p:cNvSpPr>
            <a:spLocks noGrp="1"/>
          </p:cNvSpPr>
          <p:nvPr>
            <p:ph idx="1"/>
          </p:nvPr>
        </p:nvSpPr>
        <p:spPr/>
        <p:txBody>
          <a:bodyPr>
            <a:noAutofit/>
          </a:bodyPr>
          <a:lstStyle/>
          <a:p>
            <a:r>
              <a:rPr lang="cs-CZ" sz="1200" dirty="0"/>
              <a:t>Představte si, že byste měli jako ústavní soudci rozhodnout tento případ. </a:t>
            </a:r>
          </a:p>
          <a:p>
            <a:pPr algn="just"/>
            <a:r>
              <a:rPr lang="cs-CZ" sz="1800" dirty="0"/>
              <a:t>Navrhovatel ústavní stížnosti bylo české město </a:t>
            </a:r>
            <a:r>
              <a:rPr lang="cs-CZ" sz="1800" dirty="0" smtClean="0"/>
              <a:t>XY. </a:t>
            </a:r>
            <a:r>
              <a:rPr lang="cs-CZ" sz="1800" dirty="0"/>
              <a:t>Toto město podalo stížnost proti rozhodnutí Ministerstva obrany ČR, kterým byla zamítnuta žádost o udělení souhlasu s prodejem bytů ozbrojených  složek ve vlastnictví města XY.  Stručně řečeno, město bylo vlastníkem bytů, které byly přiděleny k užívání  ozbrojeným  složkám. Město tyto byty chtělo prodat, ale Ministerstvo obrany jako uživatel k tomu  nedalo souhlas. Město v zamítnutí souhlasu spatřuje jednak porušení ústavního práva na samosprávu a jednak práva vlastnického, garantovaného čl.11 Listiny.    Ministerstvo obrany považovalo udělení souhlasu s převodem,  resp. s pronájmem bytů ozbrojených složek  za zákonem stanovené omezení vlastnického práva  ve veřejném zájmu, již je zabezpečení obrany státu. Ministerstvo zároveň upozorňovalo na skutečnost, že se tak neděje za náhradu.  Možnost užívat obecní byty jako služební dával ozbrojeným složkám zákon.  Stěžovatelé proto  navrhovali také zrušení té části zákona, která to umožňovala. </a:t>
            </a:r>
          </a:p>
          <a:p>
            <a:endParaRPr lang="cs-CZ" sz="1800" dirty="0"/>
          </a:p>
        </p:txBody>
      </p:sp>
    </p:spTree>
    <p:extLst>
      <p:ext uri="{BB962C8B-B14F-4D97-AF65-F5344CB8AC3E}">
        <p14:creationId xmlns:p14="http://schemas.microsoft.com/office/powerpoint/2010/main" val="613323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100" dirty="0"/>
              <a:t>Aplikace testu  proporcionality</a:t>
            </a:r>
          </a:p>
        </p:txBody>
      </p:sp>
      <p:sp>
        <p:nvSpPr>
          <p:cNvPr id="3" name="Zástupný symbol pro obsah 2"/>
          <p:cNvSpPr>
            <a:spLocks noGrp="1"/>
          </p:cNvSpPr>
          <p:nvPr>
            <p:ph idx="1"/>
          </p:nvPr>
        </p:nvSpPr>
        <p:spPr/>
        <p:txBody>
          <a:bodyPr>
            <a:normAutofit fontScale="92500" lnSpcReduction="10000"/>
          </a:bodyPr>
          <a:lstStyle/>
          <a:p>
            <a:pPr algn="just"/>
            <a:r>
              <a:rPr lang="cs-CZ" dirty="0" smtClean="0"/>
              <a:t>Než zahájíme test proporcionality, tak se </a:t>
            </a:r>
            <a:r>
              <a:rPr lang="cs-CZ" dirty="0"/>
              <a:t>musíme </a:t>
            </a:r>
            <a:r>
              <a:rPr lang="cs-CZ" dirty="0" smtClean="0"/>
              <a:t>ptát, </a:t>
            </a:r>
            <a:r>
              <a:rPr lang="cs-CZ" dirty="0"/>
              <a:t>zda je nějaká zákonná cesta omezující vlastnické právo;  (stav nouze a vyvlastnění);</a:t>
            </a:r>
          </a:p>
          <a:p>
            <a:pPr algn="just"/>
            <a:r>
              <a:rPr lang="cs-CZ" dirty="0"/>
              <a:t>Náš případ tomu ale neodpovídá, takže konstatujeme kolizi základního práva a veřejného  statku</a:t>
            </a:r>
            <a:r>
              <a:rPr lang="cs-CZ" dirty="0" smtClean="0"/>
              <a:t>.</a:t>
            </a:r>
            <a:endParaRPr lang="cs-CZ" dirty="0"/>
          </a:p>
          <a:p>
            <a:pPr algn="just"/>
            <a:r>
              <a:rPr lang="cs-CZ" b="1" dirty="0" smtClean="0">
                <a:solidFill>
                  <a:srgbClr val="FF0000"/>
                </a:solidFill>
              </a:rPr>
              <a:t>První krok- Test vhodnosti</a:t>
            </a:r>
          </a:p>
          <a:p>
            <a:pPr algn="just"/>
            <a:r>
              <a:rPr lang="cs-CZ" dirty="0" smtClean="0"/>
              <a:t>Budeme se ptát, zdali institut, omezující určité základní právo, umožňuje dosáhnout  sledovaný cíl (ochranu jiného základního práva nebo veřejného statku);  </a:t>
            </a:r>
          </a:p>
          <a:p>
            <a:pPr algn="just"/>
            <a:r>
              <a:rPr lang="cs-CZ" dirty="0" smtClean="0"/>
              <a:t>Takže kritérium vhodnosti, tzn. posouzení toho, zdali institut, omezující určité základní  právo, umožňuje dosáhnout sledovaný cíl  (zabezpečení bytů pro ozbrojené složky), splňuje.          </a:t>
            </a:r>
          </a:p>
          <a:p>
            <a:pPr algn="just">
              <a:buNone/>
            </a:pPr>
            <a:endParaRPr lang="cs-CZ" dirty="0"/>
          </a:p>
        </p:txBody>
      </p:sp>
    </p:spTree>
    <p:extLst>
      <p:ext uri="{BB962C8B-B14F-4D97-AF65-F5344CB8AC3E}">
        <p14:creationId xmlns:p14="http://schemas.microsoft.com/office/powerpoint/2010/main" val="8783440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 potřebnosti </a:t>
            </a:r>
            <a:endParaRPr lang="cs-CZ" dirty="0"/>
          </a:p>
        </p:txBody>
      </p:sp>
      <p:sp>
        <p:nvSpPr>
          <p:cNvPr id="3" name="Zástupný symbol pro obsah 2"/>
          <p:cNvSpPr>
            <a:spLocks noGrp="1"/>
          </p:cNvSpPr>
          <p:nvPr>
            <p:ph idx="1"/>
          </p:nvPr>
        </p:nvSpPr>
        <p:spPr/>
        <p:txBody>
          <a:bodyPr>
            <a:normAutofit fontScale="92500"/>
          </a:bodyPr>
          <a:lstStyle/>
          <a:p>
            <a:pPr algn="just"/>
            <a:r>
              <a:rPr lang="cs-CZ" dirty="0" smtClean="0"/>
              <a:t>„</a:t>
            </a:r>
            <a:r>
              <a:rPr lang="cs-CZ" b="1" dirty="0" smtClean="0">
                <a:solidFill>
                  <a:srgbClr val="FF0000"/>
                </a:solidFill>
              </a:rPr>
              <a:t>Nezasahovat do základních práv větším způsobem, než je přípustně“. </a:t>
            </a:r>
          </a:p>
          <a:p>
            <a:pPr algn="just"/>
            <a:r>
              <a:rPr lang="cs-CZ" dirty="0" smtClean="0"/>
              <a:t>Kritérium potřebnosti  spočívá v porovnání legislativního prostředku, omezujícího základní právo resp. svobodu, s jinými opatřeními, umožňujícími dosáhnout stejného cíle...</a:t>
            </a:r>
          </a:p>
          <a:p>
            <a:pPr algn="just"/>
            <a:r>
              <a:rPr lang="cs-CZ" dirty="0" smtClean="0"/>
              <a:t>V našem případě zjistíme, že uvedený případ by tímto testem neprošel.   Zabezpečení bytových potřeb osob, působících v ozbrojených složkách, lze dosáhnout i jinými postupy, než uvedeným zákonem (např. institutem věcného břemene, adaptací vhodných nemovitostí ve státním vlastnictví, koupí bytů nebo vlastní výstavbou bytů...)</a:t>
            </a:r>
          </a:p>
          <a:p>
            <a:pPr algn="just"/>
            <a:r>
              <a:rPr lang="cs-CZ" b="1" dirty="0" smtClean="0">
                <a:solidFill>
                  <a:srgbClr val="FF0000"/>
                </a:solidFill>
              </a:rPr>
              <a:t>Provádění dalších kroku testu již není nutné… </a:t>
            </a:r>
            <a:endParaRPr lang="cs-CZ" b="1" dirty="0">
              <a:solidFill>
                <a:srgbClr val="FF0000"/>
              </a:solidFill>
            </a:endParaRPr>
          </a:p>
        </p:txBody>
      </p:sp>
    </p:spTree>
    <p:extLst>
      <p:ext uri="{BB962C8B-B14F-4D97-AF65-F5344CB8AC3E}">
        <p14:creationId xmlns:p14="http://schemas.microsoft.com/office/powerpoint/2010/main" val="1843658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Test poměřování  (test v užším slova smyslu)</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smtClean="0"/>
              <a:t>Alexy: aby  „Závažnost zásahu a  tíha důvodů  ospravedlňujících  zásah byly ve vzájemném vztahu“. </a:t>
            </a:r>
          </a:p>
          <a:p>
            <a:pPr algn="just"/>
            <a:r>
              <a:rPr lang="cs-CZ" dirty="0" smtClean="0"/>
              <a:t> Jde nejen o faktické,  ale i právní posouzení; právní prostředky nemohou odviset jen od sledovaných cílů, ale mají vlastní existenci a takto musejí být ospravedlněny… </a:t>
            </a:r>
          </a:p>
          <a:p>
            <a:pPr marL="0" indent="0" algn="just">
              <a:buNone/>
            </a:pPr>
            <a:endParaRPr lang="cs-CZ" dirty="0" smtClean="0"/>
          </a:p>
          <a:p>
            <a:pPr marL="0" indent="0" algn="just">
              <a:buNone/>
            </a:pPr>
            <a:r>
              <a:rPr lang="cs-CZ" dirty="0" smtClean="0"/>
              <a:t>Stručně, v tomto kroku se  posuzuje hodnota v kolizi stojících práv – zda  jejich omezením převáží „pozitivní účinky“ nad „ztrátou“… nebo bude „vyšší ztráta“ dané hodnoty;  pak  i navzdory, že  dané ustanovení prošlo testem proporcionality, může být na základě třetího kroku prohlášeno za protiústavní…   </a:t>
            </a:r>
            <a:endParaRPr lang="cs-CZ" dirty="0"/>
          </a:p>
        </p:txBody>
      </p:sp>
    </p:spTree>
    <p:extLst>
      <p:ext uri="{BB962C8B-B14F-4D97-AF65-F5344CB8AC3E}">
        <p14:creationId xmlns:p14="http://schemas.microsoft.com/office/powerpoint/2010/main" val="15363479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solidFill>
                  <a:srgbClr val="FF0000"/>
                </a:solidFill>
              </a:rPr>
              <a:t>První  krok při uplatnění třetího kritéria  poměřování: test minimalizace</a:t>
            </a:r>
            <a:endParaRPr lang="cs-CZ" dirty="0"/>
          </a:p>
        </p:txBody>
      </p:sp>
      <p:sp>
        <p:nvSpPr>
          <p:cNvPr id="3" name="Zástupný symbol pro obsah 2"/>
          <p:cNvSpPr>
            <a:spLocks noGrp="1"/>
          </p:cNvSpPr>
          <p:nvPr>
            <p:ph idx="1"/>
          </p:nvPr>
        </p:nvSpPr>
        <p:spPr/>
        <p:txBody>
          <a:bodyPr/>
          <a:lstStyle/>
          <a:p>
            <a:pPr algn="just">
              <a:buNone/>
            </a:pPr>
            <a:r>
              <a:rPr lang="cs-CZ" altLang="cs-CZ" b="1" dirty="0"/>
              <a:t>Nestačí  jen vzájemné poměřování dvou kolidujících práv  ale musí se   </a:t>
            </a:r>
            <a:endParaRPr lang="cs-CZ" altLang="cs-CZ" b="1" dirty="0" smtClean="0"/>
          </a:p>
          <a:p>
            <a:pPr algn="just">
              <a:buNone/>
            </a:pPr>
            <a:r>
              <a:rPr lang="cs-CZ" altLang="cs-CZ" b="1" dirty="0" smtClean="0"/>
              <a:t>splnit </a:t>
            </a:r>
            <a:r>
              <a:rPr lang="cs-CZ" altLang="cs-CZ" b="1" dirty="0"/>
              <a:t>i požadavek  šetření  podstaty a smyslu  omezovaného </a:t>
            </a:r>
            <a:endParaRPr lang="cs-CZ" altLang="cs-CZ" b="1" dirty="0" smtClean="0"/>
          </a:p>
          <a:p>
            <a:pPr algn="just">
              <a:buNone/>
            </a:pPr>
            <a:r>
              <a:rPr lang="cs-CZ" altLang="cs-CZ" b="1" dirty="0" smtClean="0"/>
              <a:t>základního </a:t>
            </a:r>
            <a:r>
              <a:rPr lang="cs-CZ" altLang="cs-CZ" b="1" dirty="0"/>
              <a:t>práva;</a:t>
            </a:r>
          </a:p>
          <a:p>
            <a:pPr algn="just">
              <a:buNone/>
            </a:pPr>
            <a:r>
              <a:rPr lang="cs-CZ" altLang="cs-CZ" b="1" dirty="0"/>
              <a:t>V  případě  závěru  o  opodstatněnosti  priority jednoho před druhým </a:t>
            </a:r>
            <a:endParaRPr lang="cs-CZ" altLang="cs-CZ" b="1" dirty="0" smtClean="0"/>
          </a:p>
          <a:p>
            <a:pPr algn="just">
              <a:buNone/>
            </a:pPr>
            <a:r>
              <a:rPr lang="cs-CZ" altLang="cs-CZ" b="1" dirty="0" smtClean="0"/>
              <a:t>ze </a:t>
            </a:r>
            <a:r>
              <a:rPr lang="cs-CZ" altLang="cs-CZ" b="1" dirty="0"/>
              <a:t>dvou   v kolizi stojících základních práv, resp. veřejných statků,  je </a:t>
            </a:r>
            <a:endParaRPr lang="cs-CZ" altLang="cs-CZ" b="1" dirty="0" smtClean="0"/>
          </a:p>
          <a:p>
            <a:pPr algn="just">
              <a:buNone/>
            </a:pPr>
            <a:r>
              <a:rPr lang="cs-CZ" altLang="cs-CZ" b="1" dirty="0" smtClean="0"/>
              <a:t>nutnou  </a:t>
            </a:r>
            <a:r>
              <a:rPr lang="cs-CZ" altLang="cs-CZ" b="1" dirty="0"/>
              <a:t>podmínkou konečného  rozhodnutí rovněž využití  všech </a:t>
            </a:r>
            <a:endParaRPr lang="cs-CZ" altLang="cs-CZ" b="1" dirty="0" smtClean="0"/>
          </a:p>
          <a:p>
            <a:pPr algn="just">
              <a:buNone/>
            </a:pPr>
            <a:r>
              <a:rPr lang="cs-CZ" altLang="cs-CZ" b="1" dirty="0" smtClean="0"/>
              <a:t>možností </a:t>
            </a:r>
            <a:r>
              <a:rPr lang="cs-CZ" altLang="cs-CZ" b="1" dirty="0"/>
              <a:t>minimalizace zásahu do   jednoho z nich. </a:t>
            </a:r>
          </a:p>
          <a:p>
            <a:pPr algn="just">
              <a:buNone/>
            </a:pPr>
            <a:endParaRPr lang="cs-CZ" altLang="cs-CZ" dirty="0"/>
          </a:p>
          <a:p>
            <a:endParaRPr lang="cs-CZ" dirty="0"/>
          </a:p>
        </p:txBody>
      </p:sp>
    </p:spTree>
    <p:extLst>
      <p:ext uri="{BB962C8B-B14F-4D97-AF65-F5344CB8AC3E}">
        <p14:creationId xmlns:p14="http://schemas.microsoft.com/office/powerpoint/2010/main" val="1121056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Druhý krok: Empirické, systémové kontextové hodnotové argumenty</a:t>
            </a:r>
            <a:endParaRPr lang="cs-CZ" dirty="0"/>
          </a:p>
        </p:txBody>
      </p:sp>
      <p:sp>
        <p:nvSpPr>
          <p:cNvPr id="3" name="Zástupný symbol pro obsah 2"/>
          <p:cNvSpPr>
            <a:spLocks noGrp="1"/>
          </p:cNvSpPr>
          <p:nvPr>
            <p:ph idx="1"/>
          </p:nvPr>
        </p:nvSpPr>
        <p:spPr/>
        <p:txBody>
          <a:bodyPr/>
          <a:lstStyle/>
          <a:p>
            <a:pPr>
              <a:buNone/>
            </a:pPr>
            <a:r>
              <a:rPr lang="cs-CZ" altLang="cs-CZ" b="1" dirty="0"/>
              <a:t>Empirickým   argumentem  </a:t>
            </a:r>
            <a:r>
              <a:rPr lang="cs-CZ" altLang="cs-CZ" dirty="0"/>
              <a:t> lze  chápat  faktickou  závažnost  jevu,  jenž  je  spojen  s ochranou určitého  základního  práva.  </a:t>
            </a:r>
          </a:p>
          <a:p>
            <a:pPr>
              <a:buNone/>
            </a:pPr>
            <a:r>
              <a:rPr lang="cs-CZ" altLang="cs-CZ" b="1" dirty="0"/>
              <a:t>Systémový  argument  </a:t>
            </a:r>
            <a:r>
              <a:rPr lang="cs-CZ" altLang="cs-CZ" dirty="0"/>
              <a:t>znamená  zvažování smyslu a zařazení  dotčeného  základního  práva   či  svobody  v  systému základních práv a svobod. </a:t>
            </a:r>
          </a:p>
          <a:p>
            <a:pPr>
              <a:buNone/>
            </a:pPr>
            <a:r>
              <a:rPr lang="cs-CZ" altLang="cs-CZ" b="1" dirty="0"/>
              <a:t>Kontextovým argumentem </a:t>
            </a:r>
            <a:r>
              <a:rPr lang="cs-CZ" altLang="cs-CZ" dirty="0"/>
              <a:t>lze rozumět další negativní  dopady  omezení  jednoho  základního  práva  v důsledku  upřednostnění  jiného.  </a:t>
            </a:r>
          </a:p>
          <a:p>
            <a:pPr>
              <a:buNone/>
            </a:pPr>
            <a:r>
              <a:rPr lang="cs-CZ" altLang="cs-CZ" b="1" dirty="0"/>
              <a:t>Hodnotový  argument  </a:t>
            </a:r>
            <a:r>
              <a:rPr lang="cs-CZ" altLang="cs-CZ" dirty="0"/>
              <a:t>představuje zvažování pozitiv v kolizi stojících  základních práv vzhledem k akceptované   hierarchii hodnot.</a:t>
            </a:r>
          </a:p>
          <a:p>
            <a:endParaRPr lang="cs-CZ" dirty="0"/>
          </a:p>
        </p:txBody>
      </p:sp>
    </p:spTree>
    <p:extLst>
      <p:ext uri="{BB962C8B-B14F-4D97-AF65-F5344CB8AC3E}">
        <p14:creationId xmlns:p14="http://schemas.microsoft.com/office/powerpoint/2010/main" val="3921332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Přetrvávající problémy v právní praxi</a:t>
            </a:r>
            <a:endParaRPr lang="cs-CZ" dirty="0"/>
          </a:p>
        </p:txBody>
      </p:sp>
      <p:sp>
        <p:nvSpPr>
          <p:cNvPr id="3" name="Zástupný symbol pro obsah 2"/>
          <p:cNvSpPr>
            <a:spLocks noGrp="1"/>
          </p:cNvSpPr>
          <p:nvPr>
            <p:ph idx="1"/>
          </p:nvPr>
        </p:nvSpPr>
        <p:spPr/>
        <p:txBody>
          <a:bodyPr>
            <a:normAutofit fontScale="70000" lnSpcReduction="20000"/>
          </a:bodyPr>
          <a:lstStyle/>
          <a:p>
            <a:pPr marL="274320" indent="-274320">
              <a:buNone/>
              <a:defRPr/>
            </a:pPr>
            <a:r>
              <a:rPr lang="cs-CZ" altLang="cs-CZ" b="1" dirty="0" smtClean="0"/>
              <a:t>Problémy přetrvávaly </a:t>
            </a:r>
            <a:r>
              <a:rPr lang="cs-CZ" altLang="cs-CZ" b="1" dirty="0" smtClean="0"/>
              <a:t> </a:t>
            </a:r>
            <a:r>
              <a:rPr lang="cs-CZ" altLang="cs-CZ" b="1" dirty="0" smtClean="0"/>
              <a:t>i v otázkách aplikace </a:t>
            </a:r>
            <a:r>
              <a:rPr lang="cs-CZ" altLang="cs-CZ" b="1" dirty="0" smtClean="0"/>
              <a:t>práva - </a:t>
            </a:r>
            <a:r>
              <a:rPr lang="cs-CZ" altLang="cs-CZ" b="1" dirty="0" smtClean="0"/>
              <a:t>praxi; </a:t>
            </a:r>
          </a:p>
          <a:p>
            <a:pPr marL="274320" indent="-274320">
              <a:buNone/>
              <a:defRPr/>
            </a:pPr>
            <a:r>
              <a:rPr lang="cs-CZ" altLang="cs-CZ" b="1" dirty="0" smtClean="0"/>
              <a:t>Kritika odtrženosti teorie od praxe, co vedlo k větší tematizaci otázek </a:t>
            </a:r>
            <a:r>
              <a:rPr lang="cs-CZ" altLang="cs-CZ" b="1" dirty="0"/>
              <a:t>uplatnění </a:t>
            </a:r>
            <a:r>
              <a:rPr lang="cs-CZ" altLang="cs-CZ" b="1" dirty="0" smtClean="0"/>
              <a:t>práva a právní </a:t>
            </a:r>
          </a:p>
          <a:p>
            <a:pPr marL="274320" indent="-274320">
              <a:buNone/>
              <a:defRPr/>
            </a:pPr>
            <a:r>
              <a:rPr lang="cs-CZ" altLang="cs-CZ" b="1" dirty="0" smtClean="0"/>
              <a:t>praxe.  </a:t>
            </a:r>
            <a:endParaRPr lang="cs-CZ" altLang="cs-CZ" b="1" dirty="0"/>
          </a:p>
          <a:p>
            <a:pPr marL="274320" indent="-274320">
              <a:buNone/>
              <a:defRPr/>
            </a:pPr>
            <a:r>
              <a:rPr lang="cs-CZ" altLang="cs-CZ" b="1" dirty="0" smtClean="0"/>
              <a:t>Nové otázky: </a:t>
            </a:r>
            <a:r>
              <a:rPr lang="cs-CZ" altLang="cs-CZ" b="1" dirty="0" smtClean="0">
                <a:solidFill>
                  <a:srgbClr val="FF0000"/>
                </a:solidFill>
              </a:rPr>
              <a:t>Jaká má být role </a:t>
            </a:r>
            <a:r>
              <a:rPr lang="cs-CZ" altLang="cs-CZ" b="1" dirty="0">
                <a:solidFill>
                  <a:srgbClr val="FF0000"/>
                </a:solidFill>
              </a:rPr>
              <a:t>soudce- jeho uvážení,  </a:t>
            </a:r>
            <a:r>
              <a:rPr lang="cs-CZ" altLang="cs-CZ" b="1" dirty="0" smtClean="0">
                <a:solidFill>
                  <a:srgbClr val="FF0000"/>
                </a:solidFill>
              </a:rPr>
              <a:t>diskrece?  Jak má být interpretováno právo a </a:t>
            </a:r>
            <a:endParaRPr lang="cs-CZ" altLang="cs-CZ" b="1" dirty="0" smtClean="0">
              <a:solidFill>
                <a:srgbClr val="FF0000"/>
              </a:solidFill>
            </a:endParaRPr>
          </a:p>
          <a:p>
            <a:pPr marL="274320" indent="-274320">
              <a:buNone/>
              <a:defRPr/>
            </a:pPr>
            <a:r>
              <a:rPr lang="cs-CZ" altLang="cs-CZ" b="1" dirty="0" smtClean="0">
                <a:solidFill>
                  <a:srgbClr val="FF0000"/>
                </a:solidFill>
              </a:rPr>
              <a:t>co </a:t>
            </a:r>
            <a:r>
              <a:rPr lang="cs-CZ" altLang="cs-CZ" b="1" dirty="0" smtClean="0">
                <a:solidFill>
                  <a:srgbClr val="FF0000"/>
                </a:solidFill>
              </a:rPr>
              <a:t>je vlastně právní interpretace? Jaké jsou její pravidla? </a:t>
            </a:r>
            <a:r>
              <a:rPr lang="cs-CZ" altLang="cs-CZ" b="1" dirty="0">
                <a:solidFill>
                  <a:srgbClr val="FF0000"/>
                </a:solidFill>
              </a:rPr>
              <a:t> </a:t>
            </a:r>
            <a:r>
              <a:rPr lang="cs-CZ" altLang="cs-CZ" b="1" dirty="0" smtClean="0">
                <a:solidFill>
                  <a:srgbClr val="FF0000"/>
                </a:solidFill>
              </a:rPr>
              <a:t>Jakou roli zde sehrávají principy? </a:t>
            </a:r>
            <a:r>
              <a:rPr lang="cs-CZ" altLang="cs-CZ" b="1" dirty="0" smtClean="0"/>
              <a:t>  </a:t>
            </a:r>
            <a:endParaRPr lang="cs-CZ" altLang="cs-CZ" b="1" dirty="0"/>
          </a:p>
          <a:p>
            <a:pPr marL="274320" indent="-274320">
              <a:buNone/>
              <a:defRPr/>
            </a:pPr>
            <a:r>
              <a:rPr lang="cs-CZ" altLang="cs-CZ" b="1" dirty="0" smtClean="0"/>
              <a:t>Pozitivisté </a:t>
            </a:r>
            <a:r>
              <a:rPr lang="cs-CZ" altLang="cs-CZ" b="1" dirty="0"/>
              <a:t>zastávají  názor, že pokud soudce nemůže </a:t>
            </a:r>
            <a:r>
              <a:rPr lang="cs-CZ" altLang="cs-CZ" b="1" dirty="0" smtClean="0"/>
              <a:t>rozhodnout </a:t>
            </a:r>
            <a:r>
              <a:rPr lang="cs-CZ" altLang="cs-CZ" b="1" dirty="0"/>
              <a:t>nějakou </a:t>
            </a:r>
            <a:r>
              <a:rPr lang="cs-CZ" altLang="cs-CZ" b="1" dirty="0" smtClean="0"/>
              <a:t>kauzu  </a:t>
            </a:r>
            <a:r>
              <a:rPr lang="cs-CZ" altLang="cs-CZ" b="1" dirty="0"/>
              <a:t>podle </a:t>
            </a:r>
            <a:endParaRPr lang="cs-CZ" altLang="cs-CZ" b="1" dirty="0" smtClean="0"/>
          </a:p>
          <a:p>
            <a:pPr marL="274320" indent="-274320">
              <a:buNone/>
              <a:defRPr/>
            </a:pPr>
            <a:r>
              <a:rPr lang="cs-CZ" altLang="cs-CZ" b="1" dirty="0" smtClean="0"/>
              <a:t>existujícího </a:t>
            </a:r>
            <a:r>
              <a:rPr lang="cs-CZ" altLang="cs-CZ" b="1" dirty="0"/>
              <a:t>pravidla, užije své </a:t>
            </a:r>
            <a:r>
              <a:rPr lang="cs-CZ" altLang="cs-CZ" b="1" dirty="0" smtClean="0"/>
              <a:t>diskrece (uvážení).   </a:t>
            </a:r>
            <a:endParaRPr lang="cs-CZ" altLang="cs-CZ" b="1" dirty="0"/>
          </a:p>
          <a:p>
            <a:pPr marL="274320" indent="-274320">
              <a:buNone/>
              <a:defRPr/>
            </a:pPr>
            <a:r>
              <a:rPr lang="cs-CZ" altLang="cs-CZ" b="1" dirty="0"/>
              <a:t>Otázkou </a:t>
            </a:r>
            <a:r>
              <a:rPr lang="cs-CZ" altLang="cs-CZ" b="1" dirty="0" smtClean="0"/>
              <a:t>ale  zůstává  </a:t>
            </a:r>
            <a:r>
              <a:rPr lang="cs-CZ" altLang="cs-CZ" b="1" dirty="0"/>
              <a:t>jakým způsobem? </a:t>
            </a:r>
          </a:p>
          <a:p>
            <a:pPr marL="274320" indent="-274320">
              <a:buNone/>
              <a:defRPr/>
            </a:pPr>
            <a:r>
              <a:rPr lang="cs-CZ" altLang="cs-CZ" b="1" dirty="0"/>
              <a:t>V kontextu tohoto problému stále přetrvávala otázka </a:t>
            </a:r>
            <a:r>
              <a:rPr lang="cs-CZ" altLang="cs-CZ" b="1" dirty="0" smtClean="0"/>
              <a:t>vázanosti  </a:t>
            </a:r>
            <a:r>
              <a:rPr lang="cs-CZ" altLang="cs-CZ" b="1" dirty="0"/>
              <a:t>soudce na </a:t>
            </a:r>
            <a:r>
              <a:rPr lang="cs-CZ" altLang="cs-CZ" b="1" dirty="0" smtClean="0"/>
              <a:t>zákon</a:t>
            </a:r>
            <a:r>
              <a:rPr lang="cs-CZ" altLang="cs-CZ" b="1" dirty="0"/>
              <a:t>;  zda  se  má </a:t>
            </a:r>
            <a:endParaRPr lang="cs-CZ" altLang="cs-CZ" b="1" dirty="0" smtClean="0"/>
          </a:p>
          <a:p>
            <a:pPr marL="274320" indent="-274320">
              <a:buNone/>
              <a:defRPr/>
            </a:pPr>
            <a:r>
              <a:rPr lang="cs-CZ" altLang="cs-CZ" b="1" dirty="0" smtClean="0"/>
              <a:t>jednat  </a:t>
            </a:r>
            <a:r>
              <a:rPr lang="cs-CZ" altLang="cs-CZ" b="1" dirty="0"/>
              <a:t>jen o  </a:t>
            </a:r>
            <a:r>
              <a:rPr lang="cs-CZ" altLang="cs-CZ" b="1" dirty="0" smtClean="0"/>
              <a:t>vázanost </a:t>
            </a:r>
            <a:r>
              <a:rPr lang="cs-CZ" altLang="cs-CZ" b="1" dirty="0"/>
              <a:t>v  úzkém smyslu slova, kdy se </a:t>
            </a:r>
            <a:r>
              <a:rPr lang="cs-CZ" altLang="cs-CZ" b="1" dirty="0" smtClean="0"/>
              <a:t>jedná  </a:t>
            </a:r>
            <a:r>
              <a:rPr lang="cs-CZ" altLang="cs-CZ" b="1" dirty="0"/>
              <a:t>jen o právní </a:t>
            </a:r>
            <a:r>
              <a:rPr lang="cs-CZ" altLang="cs-CZ" b="1" dirty="0" smtClean="0"/>
              <a:t>předpis </a:t>
            </a:r>
            <a:r>
              <a:rPr lang="cs-CZ" altLang="cs-CZ" b="1" dirty="0"/>
              <a:t>v jeho textové </a:t>
            </a:r>
            <a:endParaRPr lang="cs-CZ" altLang="cs-CZ" b="1" dirty="0" smtClean="0"/>
          </a:p>
          <a:p>
            <a:pPr marL="274320" indent="-274320">
              <a:buNone/>
              <a:defRPr/>
            </a:pPr>
            <a:r>
              <a:rPr lang="cs-CZ" altLang="cs-CZ" b="1" dirty="0" smtClean="0"/>
              <a:t>podobě  </a:t>
            </a:r>
            <a:r>
              <a:rPr lang="cs-CZ" altLang="cs-CZ" b="1" dirty="0"/>
              <a:t>nebo  </a:t>
            </a:r>
            <a:r>
              <a:rPr lang="cs-CZ" altLang="cs-CZ" b="1" dirty="0" smtClean="0"/>
              <a:t>kdy </a:t>
            </a:r>
            <a:r>
              <a:rPr lang="cs-CZ" altLang="cs-CZ" b="1" dirty="0"/>
              <a:t>se nemá </a:t>
            </a:r>
            <a:r>
              <a:rPr lang="cs-CZ" altLang="cs-CZ" b="1" dirty="0" smtClean="0"/>
              <a:t>na mysli </a:t>
            </a:r>
            <a:r>
              <a:rPr lang="cs-CZ" altLang="cs-CZ" b="1" dirty="0"/>
              <a:t>jen  text, ale i účel zákona;  tzn. to,  čemu se říká teleologické </a:t>
            </a:r>
            <a:endParaRPr lang="cs-CZ" altLang="cs-CZ" b="1" dirty="0" smtClean="0"/>
          </a:p>
          <a:p>
            <a:pPr marL="274320" indent="-274320">
              <a:buNone/>
              <a:defRPr/>
            </a:pPr>
            <a:r>
              <a:rPr lang="cs-CZ" altLang="cs-CZ" b="1" dirty="0" smtClean="0"/>
              <a:t>pozadí zákona</a:t>
            </a:r>
            <a:r>
              <a:rPr lang="cs-CZ" altLang="cs-CZ" b="1" dirty="0"/>
              <a:t>. </a:t>
            </a:r>
            <a:r>
              <a:rPr lang="cs-CZ" altLang="cs-CZ" b="1" dirty="0" smtClean="0"/>
              <a:t> </a:t>
            </a:r>
            <a:endParaRPr lang="cs-CZ" altLang="cs-CZ" b="1" dirty="0"/>
          </a:p>
          <a:p>
            <a:endParaRPr lang="cs-CZ" dirty="0"/>
          </a:p>
        </p:txBody>
      </p:sp>
    </p:spTree>
    <p:extLst>
      <p:ext uri="{BB962C8B-B14F-4D97-AF65-F5344CB8AC3E}">
        <p14:creationId xmlns:p14="http://schemas.microsoft.com/office/powerpoint/2010/main" val="2702840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Slabiny uplatňování  testu proporcionality českým ÚS</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altLang="cs-CZ" sz="1800" b="1" dirty="0"/>
              <a:t>Obecně můžeme říct, že tento test je hodně  používán ale vykazuje určitou nejednotnost   v   jeho aplikaci.  </a:t>
            </a:r>
          </a:p>
          <a:p>
            <a:pPr algn="just">
              <a:buNone/>
            </a:pPr>
            <a:r>
              <a:rPr lang="cs-CZ" altLang="cs-CZ" dirty="0"/>
              <a:t>Nejčastěji  jsou kritizovány tyto slabiny: </a:t>
            </a:r>
          </a:p>
          <a:p>
            <a:pPr algn="just">
              <a:buFontTx/>
              <a:buAutoNum type="alphaLcParenR"/>
            </a:pPr>
            <a:r>
              <a:rPr lang="cs-CZ" altLang="cs-CZ" dirty="0"/>
              <a:t>Není jasné, </a:t>
            </a:r>
            <a:r>
              <a:rPr lang="cs-CZ" altLang="cs-CZ" dirty="0" smtClean="0"/>
              <a:t>zda-</a:t>
            </a:r>
            <a:r>
              <a:rPr lang="cs-CZ" altLang="cs-CZ" dirty="0" err="1" smtClean="0"/>
              <a:t>li</a:t>
            </a:r>
            <a:r>
              <a:rPr lang="cs-CZ" altLang="cs-CZ" dirty="0" smtClean="0"/>
              <a:t> </a:t>
            </a:r>
            <a:r>
              <a:rPr lang="cs-CZ" altLang="cs-CZ" dirty="0"/>
              <a:t>test minimalizace  zásahu do  základního  práva je součástí testu proporcionality nebo se aplikuje  samostatně</a:t>
            </a:r>
          </a:p>
          <a:p>
            <a:pPr algn="just">
              <a:buNone/>
            </a:pPr>
            <a:r>
              <a:rPr lang="cs-CZ" altLang="cs-CZ" dirty="0"/>
              <a:t>b) třetí kritérium – poměřování je úzce spjato s kritériem druhým, potřebností  a to při abstraktním a konkrétním  přezkumu ústavnosti    </a:t>
            </a:r>
          </a:p>
          <a:p>
            <a:pPr algn="just">
              <a:buNone/>
            </a:pPr>
            <a:r>
              <a:rPr lang="cs-CZ" altLang="cs-CZ" dirty="0"/>
              <a:t>c)aplikuje se   v řízení o abstraktní kontrole norem  test  proporcionality odlišně  od testu v řízení o individuální ústavní  stížnosti; ku příkladu ÚS doposud nikdy nepřistoupil ke zvažování empirických, systémových, kontextových </a:t>
            </a:r>
            <a:r>
              <a:rPr lang="cs-CZ" altLang="cs-CZ" dirty="0" smtClean="0"/>
              <a:t>a hodnotových </a:t>
            </a:r>
            <a:r>
              <a:rPr lang="cs-CZ" altLang="cs-CZ" dirty="0"/>
              <a:t>argumentů;  chybí odůvodnění tohoto přístupu … preferuje ad hoc poměřování…  </a:t>
            </a:r>
          </a:p>
          <a:p>
            <a:pPr algn="just">
              <a:buNone/>
            </a:pPr>
            <a:r>
              <a:rPr lang="cs-CZ" altLang="cs-CZ" sz="1900" b="1" dirty="0"/>
              <a:t>Určitá nedůslednost a redukce  na tři stupně:  a)identifikace základních práv stojících v kolizi, b)snaha zachovat co nejvíce z obou práva, c) pokud to není možné tak  dá se přednost tomu právu, v jehož prospěch svědčí obecná idea spravedlnosti; </a:t>
            </a:r>
          </a:p>
          <a:p>
            <a:endParaRPr lang="cs-CZ" dirty="0"/>
          </a:p>
        </p:txBody>
      </p:sp>
    </p:spTree>
    <p:extLst>
      <p:ext uri="{BB962C8B-B14F-4D97-AF65-F5344CB8AC3E}">
        <p14:creationId xmlns:p14="http://schemas.microsoft.com/office/powerpoint/2010/main" val="1095007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a:t>
            </a:r>
            <a:r>
              <a:rPr lang="cs-CZ" altLang="cs-CZ" dirty="0" err="1"/>
              <a:t>Alexyho</a:t>
            </a:r>
            <a:r>
              <a:rPr lang="cs-CZ" altLang="cs-CZ" dirty="0"/>
              <a:t> pojetí principů: </a:t>
            </a:r>
            <a:endParaRPr lang="cs-CZ" dirty="0"/>
          </a:p>
        </p:txBody>
      </p:sp>
      <p:sp>
        <p:nvSpPr>
          <p:cNvPr id="3" name="Zástupný symbol pro obsah 2"/>
          <p:cNvSpPr>
            <a:spLocks noGrp="1"/>
          </p:cNvSpPr>
          <p:nvPr>
            <p:ph idx="1"/>
          </p:nvPr>
        </p:nvSpPr>
        <p:spPr/>
        <p:txBody>
          <a:bodyPr>
            <a:normAutofit fontScale="92500"/>
          </a:bodyPr>
          <a:lstStyle/>
          <a:p>
            <a:pPr algn="just">
              <a:buNone/>
            </a:pPr>
            <a:r>
              <a:rPr lang="cs-CZ" altLang="cs-CZ" b="1" dirty="0" err="1"/>
              <a:t>Alexyho</a:t>
            </a:r>
            <a:r>
              <a:rPr lang="cs-CZ" altLang="cs-CZ" b="1" dirty="0"/>
              <a:t> koncepce principů vyvolala velkou  vlnu </a:t>
            </a:r>
            <a:r>
              <a:rPr lang="cs-CZ" altLang="cs-CZ" b="1" dirty="0" smtClean="0"/>
              <a:t>diskuse </a:t>
            </a:r>
            <a:r>
              <a:rPr lang="cs-CZ" altLang="cs-CZ" b="1" dirty="0"/>
              <a:t>a také  </a:t>
            </a:r>
            <a:r>
              <a:rPr lang="cs-CZ" altLang="cs-CZ" b="1" dirty="0" smtClean="0"/>
              <a:t>kritiky,  </a:t>
            </a:r>
          </a:p>
          <a:p>
            <a:pPr algn="just">
              <a:buNone/>
            </a:pPr>
            <a:r>
              <a:rPr lang="cs-CZ" altLang="cs-CZ" b="1" dirty="0" smtClean="0"/>
              <a:t>čímž  otevírá dveře </a:t>
            </a:r>
            <a:r>
              <a:rPr lang="cs-CZ" altLang="cs-CZ" b="1" dirty="0"/>
              <a:t>nové </a:t>
            </a:r>
            <a:r>
              <a:rPr lang="cs-CZ" altLang="cs-CZ" b="1" dirty="0" smtClean="0"/>
              <a:t>rovině právního </a:t>
            </a:r>
            <a:r>
              <a:rPr lang="cs-CZ" altLang="cs-CZ" b="1" dirty="0"/>
              <a:t>myšlení, které  již není utvářena  </a:t>
            </a:r>
            <a:endParaRPr lang="cs-CZ" altLang="cs-CZ" b="1" dirty="0" smtClean="0"/>
          </a:p>
          <a:p>
            <a:pPr algn="just">
              <a:buNone/>
            </a:pPr>
            <a:r>
              <a:rPr lang="cs-CZ" altLang="cs-CZ" b="1" dirty="0" smtClean="0"/>
              <a:t>logikou subsumpce </a:t>
            </a:r>
            <a:r>
              <a:rPr lang="cs-CZ" altLang="cs-CZ" b="1" dirty="0"/>
              <a:t>ani  </a:t>
            </a:r>
            <a:r>
              <a:rPr lang="cs-CZ" altLang="cs-CZ" b="1" dirty="0" err="1"/>
              <a:t>Dworkinovým</a:t>
            </a:r>
            <a:r>
              <a:rPr lang="cs-CZ" altLang="cs-CZ" b="1" dirty="0"/>
              <a:t>   </a:t>
            </a:r>
            <a:r>
              <a:rPr lang="cs-CZ" altLang="cs-CZ" b="1" dirty="0" smtClean="0"/>
              <a:t>porozuměním,  </a:t>
            </a:r>
            <a:r>
              <a:rPr lang="cs-CZ" altLang="cs-CZ" b="1" dirty="0"/>
              <a:t>ale </a:t>
            </a:r>
            <a:r>
              <a:rPr lang="cs-CZ" altLang="cs-CZ" b="1" dirty="0" smtClean="0"/>
              <a:t>zaměřuje </a:t>
            </a:r>
            <a:r>
              <a:rPr lang="cs-CZ" altLang="cs-CZ" b="1" dirty="0"/>
              <a:t>se na </a:t>
            </a:r>
            <a:endParaRPr lang="cs-CZ" altLang="cs-CZ" b="1" dirty="0" smtClean="0"/>
          </a:p>
          <a:p>
            <a:pPr algn="just">
              <a:buNone/>
            </a:pPr>
            <a:r>
              <a:rPr lang="cs-CZ" altLang="cs-CZ" b="1" dirty="0" smtClean="0"/>
              <a:t>utváření koherentní  </a:t>
            </a:r>
            <a:r>
              <a:rPr lang="cs-CZ" altLang="cs-CZ" b="1" u="sng" dirty="0"/>
              <a:t>argumentační </a:t>
            </a:r>
            <a:r>
              <a:rPr lang="cs-CZ" altLang="cs-CZ" b="1" u="sng" dirty="0" smtClean="0"/>
              <a:t>strategie; </a:t>
            </a:r>
          </a:p>
          <a:p>
            <a:pPr algn="just">
              <a:buNone/>
            </a:pPr>
            <a:r>
              <a:rPr lang="cs-CZ" altLang="cs-CZ" b="1" dirty="0" smtClean="0"/>
              <a:t>Tento </a:t>
            </a:r>
            <a:r>
              <a:rPr lang="cs-CZ" altLang="cs-CZ" b="1" dirty="0"/>
              <a:t>přístup otevírá řadu  nových teoretických otázek, které se týkají </a:t>
            </a:r>
          </a:p>
          <a:p>
            <a:pPr algn="just">
              <a:buNone/>
            </a:pPr>
            <a:r>
              <a:rPr lang="cs-CZ" altLang="cs-CZ" b="1" dirty="0"/>
              <a:t>pravidel argumentace,  její správnosti a  platnosti či její komunikativnosti v </a:t>
            </a:r>
          </a:p>
          <a:p>
            <a:pPr algn="just">
              <a:buNone/>
            </a:pPr>
            <a:r>
              <a:rPr lang="cs-CZ" altLang="cs-CZ" b="1" dirty="0"/>
              <a:t>rámci právního  diskurzu.   </a:t>
            </a:r>
            <a:r>
              <a:rPr lang="cs-CZ" altLang="cs-CZ" b="1" dirty="0" smtClean="0"/>
              <a:t>    </a:t>
            </a:r>
            <a:endParaRPr lang="cs-CZ" altLang="cs-CZ" b="1" dirty="0"/>
          </a:p>
          <a:p>
            <a:pPr algn="just">
              <a:buNone/>
            </a:pPr>
            <a:r>
              <a:rPr lang="cs-CZ" altLang="cs-CZ" b="1" dirty="0"/>
              <a:t>Test proporcionality  v jeho pojetí můžeme interpretovat jako test – </a:t>
            </a:r>
            <a:endParaRPr lang="cs-CZ" altLang="cs-CZ" b="1" dirty="0" smtClean="0"/>
          </a:p>
          <a:p>
            <a:pPr algn="just">
              <a:buNone/>
            </a:pPr>
            <a:r>
              <a:rPr lang="cs-CZ" altLang="cs-CZ" b="1" dirty="0" smtClean="0"/>
              <a:t>techniku</a:t>
            </a:r>
            <a:r>
              <a:rPr lang="cs-CZ" altLang="cs-CZ" b="1" dirty="0"/>
              <a:t>, </a:t>
            </a:r>
            <a:r>
              <a:rPr lang="cs-CZ" altLang="cs-CZ" b="1" dirty="0" smtClean="0"/>
              <a:t>která </a:t>
            </a:r>
            <a:r>
              <a:rPr lang="cs-CZ" altLang="cs-CZ" b="1" dirty="0"/>
              <a:t>vyžaduje  argumentaci- </a:t>
            </a:r>
            <a:r>
              <a:rPr lang="cs-CZ" altLang="cs-CZ" b="1" dirty="0" smtClean="0"/>
              <a:t>zdůvodnění.   </a:t>
            </a:r>
            <a:endParaRPr lang="cs-CZ" altLang="cs-CZ" b="1" dirty="0"/>
          </a:p>
          <a:p>
            <a:pPr algn="just">
              <a:buNone/>
            </a:pPr>
            <a:endParaRPr lang="cs-CZ" altLang="cs-CZ" b="1" dirty="0"/>
          </a:p>
          <a:p>
            <a:endParaRPr lang="cs-CZ" dirty="0"/>
          </a:p>
        </p:txBody>
      </p:sp>
    </p:spTree>
    <p:extLst>
      <p:ext uri="{BB962C8B-B14F-4D97-AF65-F5344CB8AC3E}">
        <p14:creationId xmlns:p14="http://schemas.microsoft.com/office/powerpoint/2010/main" val="20544201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Kritika testu proporcionality ze strany </a:t>
            </a:r>
            <a:r>
              <a:rPr lang="cs-CZ" dirty="0" err="1" smtClean="0"/>
              <a:t>J.Habermase</a:t>
            </a:r>
            <a:endParaRPr lang="cs-CZ" dirty="0"/>
          </a:p>
        </p:txBody>
      </p:sp>
      <p:sp>
        <p:nvSpPr>
          <p:cNvPr id="3" name="Zástupný symbol pro obsah 2"/>
          <p:cNvSpPr>
            <a:spLocks noGrp="1"/>
          </p:cNvSpPr>
          <p:nvPr>
            <p:ph idx="1"/>
          </p:nvPr>
        </p:nvSpPr>
        <p:spPr/>
        <p:txBody>
          <a:bodyPr/>
          <a:lstStyle/>
          <a:p>
            <a:r>
              <a:rPr lang="cs-CZ" dirty="0" err="1" smtClean="0"/>
              <a:t>Habermas</a:t>
            </a:r>
            <a:r>
              <a:rPr lang="cs-CZ" dirty="0" smtClean="0"/>
              <a:t> je velkým kritikem uplatnění principu proporcionality z těchto důvodů: </a:t>
            </a:r>
          </a:p>
          <a:p>
            <a:r>
              <a:rPr lang="cs-CZ" dirty="0" smtClean="0"/>
              <a:t>Testem proporcionality se dává soudům velká pravomoc, kterou má mít jen zákonodárce … princip proporcionality dává soudům velkou míru diskrece, co vede k nepředvídatelnosti soudních rozhodnutí… </a:t>
            </a:r>
          </a:p>
          <a:p>
            <a:r>
              <a:rPr lang="cs-CZ" dirty="0" smtClean="0"/>
              <a:t>Podle něj je to jen pravomoc zákonodárce posuzovat to, zda přijímané zákony jsou v souladu s ústavou.</a:t>
            </a:r>
          </a:p>
          <a:p>
            <a:r>
              <a:rPr lang="cs-CZ" dirty="0" err="1" smtClean="0"/>
              <a:t>Habermas</a:t>
            </a:r>
            <a:r>
              <a:rPr lang="cs-CZ" dirty="0" smtClean="0"/>
              <a:t> se domnívá, že je potřebné zdůvodnit, proč to má dělat ústavní soud…  </a:t>
            </a:r>
            <a:endParaRPr lang="cs-CZ" dirty="0"/>
          </a:p>
        </p:txBody>
      </p:sp>
    </p:spTree>
    <p:extLst>
      <p:ext uri="{BB962C8B-B14F-4D97-AF65-F5344CB8AC3E}">
        <p14:creationId xmlns:p14="http://schemas.microsoft.com/office/powerpoint/2010/main" val="4000052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Druhý </a:t>
            </a:r>
            <a:r>
              <a:rPr lang="cs-CZ" dirty="0" err="1" smtClean="0"/>
              <a:t>Habermasův</a:t>
            </a:r>
            <a:r>
              <a:rPr lang="cs-CZ" dirty="0" smtClean="0"/>
              <a:t> důvod kritiky </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Princip proporcionality ohrožuje specifickou povahu lidských práv- kritizuje jejich chápaní jako hodnot, dober, protože se podle něj </a:t>
            </a:r>
          </a:p>
          <a:p>
            <a:r>
              <a:rPr lang="cs-CZ" dirty="0" smtClean="0"/>
              <a:t>a) snižuje jejich normativní charakter a prakticky kterýkoliv zájem pak při poměřování může převážit nad lidským právem, které je tak degradováno jen na jeden z mnoha  společenských  zájmů…</a:t>
            </a:r>
          </a:p>
          <a:p>
            <a:r>
              <a:rPr lang="cs-CZ" dirty="0" smtClean="0"/>
              <a:t>b) poukazuje na to, že jazykem lidských práv nemůže být  (ekonomický) jazyk, který z nich dělá statky- dobra, kdy se poměřuje jejich zisk, škoda,  pod.  </a:t>
            </a:r>
          </a:p>
          <a:p>
            <a:r>
              <a:rPr lang="cs-CZ" dirty="0" smtClean="0"/>
              <a:t>Práva podle něj nelze takto poměřovat, buď jsme subjektem daných práv náleží nám,  nebo nám nenáleží… ale nelze je umenšovat či dělit…  </a:t>
            </a:r>
            <a:endParaRPr lang="cs-CZ" dirty="0"/>
          </a:p>
        </p:txBody>
      </p:sp>
    </p:spTree>
    <p:extLst>
      <p:ext uri="{BB962C8B-B14F-4D97-AF65-F5344CB8AC3E}">
        <p14:creationId xmlns:p14="http://schemas.microsoft.com/office/powerpoint/2010/main" val="336975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Třetí </a:t>
            </a:r>
            <a:r>
              <a:rPr lang="cs-CZ" dirty="0" err="1" smtClean="0"/>
              <a:t>Habermasův</a:t>
            </a:r>
            <a:r>
              <a:rPr lang="cs-CZ" dirty="0" smtClean="0"/>
              <a:t> argument proti principu proporcionality: </a:t>
            </a:r>
            <a:endParaRPr lang="cs-CZ" dirty="0"/>
          </a:p>
        </p:txBody>
      </p:sp>
      <p:sp>
        <p:nvSpPr>
          <p:cNvPr id="3" name="Zástupný symbol pro obsah 2"/>
          <p:cNvSpPr>
            <a:spLocks noGrp="1"/>
          </p:cNvSpPr>
          <p:nvPr>
            <p:ph idx="1"/>
          </p:nvPr>
        </p:nvSpPr>
        <p:spPr/>
        <p:txBody>
          <a:bodyPr/>
          <a:lstStyle/>
          <a:p>
            <a:r>
              <a:rPr lang="cs-CZ" dirty="0" smtClean="0"/>
              <a:t>- iracionalita celého </a:t>
            </a:r>
            <a:r>
              <a:rPr lang="cs-CZ" dirty="0" err="1" smtClean="0"/>
              <a:t>proceu</a:t>
            </a:r>
            <a:r>
              <a:rPr lang="cs-CZ" dirty="0" smtClean="0"/>
              <a:t>  poměřování ; </a:t>
            </a:r>
          </a:p>
          <a:p>
            <a:r>
              <a:rPr lang="cs-CZ" dirty="0" smtClean="0"/>
              <a:t>Práva lze poměřovat </a:t>
            </a:r>
            <a:r>
              <a:rPr lang="cs-CZ" dirty="0" err="1" smtClean="0"/>
              <a:t>ejn</a:t>
            </a:r>
            <a:r>
              <a:rPr lang="cs-CZ" dirty="0" smtClean="0"/>
              <a:t> tehdy, kdy jsou souměřitelná, v opačném případě pak  hrozí nebezpečí arbitrárního rozhodnutí, které nemusí </a:t>
            </a:r>
            <a:r>
              <a:rPr lang="cs-CZ" smtClean="0"/>
              <a:t>být racionální; </a:t>
            </a:r>
            <a:endParaRPr lang="cs-CZ"/>
          </a:p>
        </p:txBody>
      </p:sp>
    </p:spTree>
    <p:extLst>
      <p:ext uri="{BB962C8B-B14F-4D97-AF65-F5344CB8AC3E}">
        <p14:creationId xmlns:p14="http://schemas.microsoft.com/office/powerpoint/2010/main" val="2289004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Argumentace a interpretace práva: nová perspektiva řešení </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defRPr/>
            </a:pPr>
            <a:r>
              <a:rPr lang="cs-CZ" altLang="cs-CZ" b="1" dirty="0" smtClean="0"/>
              <a:t>Reakcí na uvedené problémy byl ve </a:t>
            </a:r>
            <a:r>
              <a:rPr lang="cs-CZ" altLang="cs-CZ" b="1" dirty="0"/>
              <a:t>druhé polovině 20. století </a:t>
            </a:r>
            <a:r>
              <a:rPr lang="cs-CZ" altLang="cs-CZ" b="1" dirty="0" smtClean="0"/>
              <a:t> posun v právně-filozofickém tázání a sice </a:t>
            </a:r>
            <a:r>
              <a:rPr lang="cs-CZ" altLang="cs-CZ" b="1" dirty="0" smtClean="0">
                <a:solidFill>
                  <a:srgbClr val="FF0000"/>
                </a:solidFill>
              </a:rPr>
              <a:t> </a:t>
            </a:r>
            <a:r>
              <a:rPr lang="cs-CZ" altLang="cs-CZ" b="1" dirty="0" smtClean="0">
                <a:solidFill>
                  <a:srgbClr val="FF0000"/>
                </a:solidFill>
              </a:rPr>
              <a:t> </a:t>
            </a:r>
            <a:r>
              <a:rPr lang="cs-CZ" altLang="cs-CZ" b="1" dirty="0">
                <a:solidFill>
                  <a:srgbClr val="FF0000"/>
                </a:solidFill>
              </a:rPr>
              <a:t>k  </a:t>
            </a:r>
            <a:r>
              <a:rPr lang="cs-CZ" altLang="cs-CZ" b="1" dirty="0" smtClean="0">
                <a:solidFill>
                  <a:srgbClr val="FF0000"/>
                </a:solidFill>
              </a:rPr>
              <a:t>otázkám  teorie  </a:t>
            </a:r>
            <a:r>
              <a:rPr lang="cs-CZ" altLang="cs-CZ" b="1" dirty="0">
                <a:solidFill>
                  <a:srgbClr val="FF0000"/>
                </a:solidFill>
              </a:rPr>
              <a:t>právní argumentace a </a:t>
            </a:r>
            <a:r>
              <a:rPr lang="cs-CZ" altLang="cs-CZ" b="1" dirty="0" smtClean="0">
                <a:solidFill>
                  <a:srgbClr val="FF0000"/>
                </a:solidFill>
              </a:rPr>
              <a:t>interpretace. </a:t>
            </a:r>
            <a:endParaRPr lang="cs-CZ" altLang="cs-CZ" b="1" dirty="0" smtClean="0"/>
          </a:p>
          <a:p>
            <a:pPr marL="0" indent="0">
              <a:buNone/>
              <a:defRPr/>
            </a:pPr>
            <a:endParaRPr lang="cs-CZ" altLang="cs-CZ" b="1" dirty="0"/>
          </a:p>
          <a:p>
            <a:pPr marL="0" indent="0">
              <a:buNone/>
              <a:defRPr/>
            </a:pPr>
            <a:r>
              <a:rPr lang="cs-CZ" altLang="cs-CZ" b="1" dirty="0" smtClean="0"/>
              <a:t>Poznámka: Tato tendence souvisí s rozvojem filozofie jazyka, na půdě kterého dochází k rozvoji hermeneutiky jako metody interpretace. </a:t>
            </a:r>
          </a:p>
          <a:p>
            <a:r>
              <a:rPr lang="cs-CZ" altLang="cs-CZ" b="1" dirty="0" smtClean="0"/>
              <a:t>Hermeneutika- </a:t>
            </a:r>
            <a:r>
              <a:rPr lang="cs-CZ" dirty="0"/>
              <a:t>(z řeckého </a:t>
            </a:r>
            <a:r>
              <a:rPr lang="cs-CZ" dirty="0" err="1"/>
              <a:t>herméneuein</a:t>
            </a:r>
            <a:r>
              <a:rPr lang="cs-CZ" dirty="0"/>
              <a:t> = vykládat, překládat, vyložit) je filologická a filosofická nauka o metodách správného chápání a výkladu textů, zejména náboženských (exegeze), právních (výklad práva) a filosofických.</a:t>
            </a:r>
          </a:p>
          <a:p>
            <a:r>
              <a:rPr lang="cs-CZ" dirty="0" smtClean="0"/>
              <a:t>Zakladatel: německý filozof </a:t>
            </a:r>
            <a:r>
              <a:rPr lang="cs-CZ" dirty="0" err="1" smtClean="0"/>
              <a:t>H.Gadamer</a:t>
            </a:r>
            <a:r>
              <a:rPr lang="cs-CZ" dirty="0" smtClean="0"/>
              <a:t> </a:t>
            </a:r>
            <a:r>
              <a:rPr lang="cs-CZ" dirty="0"/>
              <a:t/>
            </a:r>
            <a:br>
              <a:rPr lang="cs-CZ" dirty="0"/>
            </a:br>
            <a:endParaRPr lang="cs-CZ" altLang="cs-CZ" b="1" dirty="0"/>
          </a:p>
          <a:p>
            <a:endParaRPr lang="cs-CZ" dirty="0"/>
          </a:p>
        </p:txBody>
      </p:sp>
    </p:spTree>
    <p:extLst>
      <p:ext uri="{BB962C8B-B14F-4D97-AF65-F5344CB8AC3E}">
        <p14:creationId xmlns:p14="http://schemas.microsoft.com/office/powerpoint/2010/main" val="76810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Základní kategorie interpretace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Poznání vs. porozumění</a:t>
            </a:r>
          </a:p>
          <a:p>
            <a:r>
              <a:rPr lang="cs-CZ" dirty="0" smtClean="0"/>
              <a:t>Před-porozumění- porozumění (lingvistická, textová práce, kritika textu, oprava nesrozumitelných pojmů, kontext) –výklad významu  a uvědomění si, že proces porozumění je nutné znovu opakovat- hermeneutický kruh </a:t>
            </a:r>
          </a:p>
          <a:p>
            <a:r>
              <a:rPr lang="cs-CZ" dirty="0" smtClean="0"/>
              <a:t>Vysvětlení vs. Výklad (interpretace)významu</a:t>
            </a:r>
          </a:p>
          <a:p>
            <a:pPr marL="0" indent="0">
              <a:buNone/>
            </a:pPr>
            <a:r>
              <a:rPr lang="cs-CZ" dirty="0" smtClean="0"/>
              <a:t>Platí: </a:t>
            </a:r>
          </a:p>
          <a:p>
            <a:r>
              <a:rPr lang="cs-CZ" b="1" dirty="0" smtClean="0">
                <a:solidFill>
                  <a:srgbClr val="FF0000"/>
                </a:solidFill>
              </a:rPr>
              <a:t>Vždy již něčemu nějak rozumíme.</a:t>
            </a:r>
          </a:p>
          <a:p>
            <a:r>
              <a:rPr lang="cs-CZ" b="1" dirty="0" smtClean="0">
                <a:solidFill>
                  <a:srgbClr val="FF0000"/>
                </a:solidFill>
              </a:rPr>
              <a:t>Proces porozumění je neustále prohlubujícím se </a:t>
            </a:r>
            <a:r>
              <a:rPr lang="cs-CZ" b="1" dirty="0" smtClean="0">
                <a:solidFill>
                  <a:srgbClr val="FF0000"/>
                </a:solidFill>
              </a:rPr>
              <a:t>procesem- hermeneutický kruh; </a:t>
            </a:r>
            <a:endParaRPr lang="cs-CZ" b="1" dirty="0" smtClean="0">
              <a:solidFill>
                <a:srgbClr val="FF0000"/>
              </a:solidFill>
            </a:endParaRPr>
          </a:p>
          <a:p>
            <a:r>
              <a:rPr lang="cs-CZ" b="1" dirty="0" smtClean="0">
                <a:solidFill>
                  <a:srgbClr val="FF0000"/>
                </a:solidFill>
              </a:rPr>
              <a:t>Interpret vždy interpretuje něco někomu  (komunikativní proces)</a:t>
            </a:r>
          </a:p>
          <a:p>
            <a:endParaRPr lang="cs-CZ" dirty="0"/>
          </a:p>
        </p:txBody>
      </p:sp>
    </p:spTree>
    <p:extLst>
      <p:ext uri="{BB962C8B-B14F-4D97-AF65-F5344CB8AC3E}">
        <p14:creationId xmlns:p14="http://schemas.microsoft.com/office/powerpoint/2010/main" val="428646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
            </a:r>
            <a:br>
              <a:rPr lang="cs-CZ" sz="2800" dirty="0"/>
            </a:br>
            <a:r>
              <a:rPr lang="cs-CZ" sz="2800" dirty="0" smtClean="0"/>
              <a:t>Posun k </a:t>
            </a:r>
            <a:r>
              <a:rPr lang="cs-CZ" sz="2800" dirty="0" smtClean="0"/>
              <a:t>otázkám argumentace a interpretace tématizuje roli právních principů. </a:t>
            </a:r>
            <a:endParaRPr lang="cs-CZ" sz="2800" dirty="0"/>
          </a:p>
        </p:txBody>
      </p:sp>
      <p:sp>
        <p:nvSpPr>
          <p:cNvPr id="3" name="Zástupný symbol pro obsah 2"/>
          <p:cNvSpPr>
            <a:spLocks noGrp="1"/>
          </p:cNvSpPr>
          <p:nvPr>
            <p:ph sz="quarter" idx="1"/>
          </p:nvPr>
        </p:nvSpPr>
        <p:spPr/>
        <p:txBody>
          <a:bodyPr>
            <a:noAutofit/>
          </a:bodyPr>
          <a:lstStyle/>
          <a:p>
            <a:pPr marL="0" lvl="0" indent="0">
              <a:buNone/>
            </a:pPr>
            <a:r>
              <a:rPr lang="cs-CZ" sz="1800" dirty="0" smtClean="0"/>
              <a:t> </a:t>
            </a:r>
            <a:r>
              <a:rPr lang="cs-CZ" sz="1800" dirty="0"/>
              <a:t>Důvody tematizace právních principů na půdě dnešní právní filozofie  a </a:t>
            </a:r>
            <a:r>
              <a:rPr lang="cs-CZ" sz="1800" dirty="0" smtClean="0"/>
              <a:t>teorie</a:t>
            </a:r>
            <a:endParaRPr lang="cs-CZ" sz="1800" b="1" dirty="0" smtClean="0">
              <a:solidFill>
                <a:schemeClr val="tx1"/>
              </a:solidFill>
            </a:endParaRPr>
          </a:p>
          <a:p>
            <a:pPr marL="0" lvl="0" indent="0">
              <a:buNone/>
            </a:pPr>
            <a:r>
              <a:rPr lang="cs-CZ" sz="1800" b="1" dirty="0" smtClean="0">
                <a:solidFill>
                  <a:schemeClr val="tx1"/>
                </a:solidFill>
              </a:rPr>
              <a:t>Proměna </a:t>
            </a:r>
            <a:r>
              <a:rPr lang="cs-CZ" sz="1800" b="1" dirty="0" smtClean="0">
                <a:solidFill>
                  <a:schemeClr val="tx1"/>
                </a:solidFill>
              </a:rPr>
              <a:t>společenské struktury post-industriální  společnosti  vede ke  komplexitě  právního řádu; předmětem regulace se stávají nové oblasti lidské činnosti, např., užívání  nových technologií. Komplikuje se i  regulace existujících  oblastí  práva, co  klade  větší požadavky na argumentaci a interpretaci při tvorbě a aplikaci  právních norem.    </a:t>
            </a:r>
          </a:p>
          <a:p>
            <a:pPr marL="0" lvl="0" indent="0">
              <a:buNone/>
            </a:pPr>
            <a:r>
              <a:rPr lang="cs-CZ" sz="1800" b="1" dirty="0" smtClean="0">
                <a:solidFill>
                  <a:schemeClr val="tx1"/>
                </a:solidFill>
              </a:rPr>
              <a:t>Proměna hodnot a hodnotových (morálních)  představ, ze kterých  každý právní řád vychází.  </a:t>
            </a:r>
          </a:p>
          <a:p>
            <a:pPr marL="0" indent="0">
              <a:buNone/>
            </a:pPr>
            <a:r>
              <a:rPr lang="cs-CZ" sz="1800" b="1" dirty="0" smtClean="0">
                <a:solidFill>
                  <a:schemeClr val="tx1"/>
                </a:solidFill>
              </a:rPr>
              <a:t>Morálka přestává být integrační silou ve společnosti.  V právním řádu  právního státu  reprezentují hodnotová hlediska především  </a:t>
            </a:r>
            <a:r>
              <a:rPr lang="cs-CZ" sz="1800" b="1" dirty="0" smtClean="0">
                <a:solidFill>
                  <a:schemeClr val="tx1"/>
                </a:solidFill>
              </a:rPr>
              <a:t>lidská práva, kterým je připisována role principů.  </a:t>
            </a:r>
            <a:r>
              <a:rPr lang="cs-CZ" sz="1800" b="1" dirty="0" smtClean="0"/>
              <a:t> </a:t>
            </a:r>
            <a:endParaRPr lang="cs-CZ" sz="1800" b="1" dirty="0" smtClean="0"/>
          </a:p>
          <a:p>
            <a:pPr marL="0" indent="0">
              <a:buNone/>
            </a:pPr>
            <a:r>
              <a:rPr lang="cs-CZ" sz="1800" b="1" dirty="0" smtClean="0">
                <a:solidFill>
                  <a:schemeClr val="tx1"/>
                </a:solidFill>
              </a:rPr>
              <a:t>Hodnotový relativismus se odráží v pluralitě  ideologických či světonázorových přístupů; „boj za právo“ se stává permanentním  bojem </a:t>
            </a:r>
            <a:r>
              <a:rPr lang="cs-CZ" sz="1800" b="1" dirty="0" smtClean="0">
                <a:solidFill>
                  <a:srgbClr val="FF0000"/>
                </a:solidFill>
              </a:rPr>
              <a:t>za principy právního státu. </a:t>
            </a:r>
            <a:r>
              <a:rPr lang="cs-CZ" sz="1800" b="1" dirty="0" smtClean="0">
                <a:solidFill>
                  <a:schemeClr val="tx1"/>
                </a:solidFill>
              </a:rPr>
              <a:t> </a:t>
            </a:r>
          </a:p>
          <a:p>
            <a:pPr marL="274320" indent="-274320">
              <a:buFont typeface="Wingdings"/>
              <a:buChar char=""/>
              <a:defRPr/>
            </a:pPr>
            <a:r>
              <a:rPr lang="cs-CZ" altLang="cs-CZ" sz="1800" b="1" dirty="0" smtClean="0"/>
              <a:t>Právní principy </a:t>
            </a:r>
            <a:r>
              <a:rPr lang="cs-CZ" altLang="cs-CZ" sz="1800" b="1" dirty="0" smtClean="0"/>
              <a:t>jsou brány  </a:t>
            </a:r>
            <a:r>
              <a:rPr lang="cs-CZ" altLang="cs-CZ" sz="1800" b="1" dirty="0" smtClean="0"/>
              <a:t>jako prostředek transformace  přirozenoprávních </a:t>
            </a:r>
            <a:r>
              <a:rPr lang="cs-CZ" altLang="cs-CZ" sz="1800" b="1" dirty="0" smtClean="0"/>
              <a:t>zásad;</a:t>
            </a:r>
            <a:endParaRPr lang="cs-CZ" altLang="cs-CZ" sz="1800" b="1" dirty="0"/>
          </a:p>
          <a:p>
            <a:pPr marL="274320" indent="-274320">
              <a:buFont typeface="Wingdings"/>
              <a:buChar char=""/>
              <a:defRPr/>
            </a:pPr>
            <a:r>
              <a:rPr lang="cs-CZ" altLang="cs-CZ" sz="1800" b="1" dirty="0"/>
              <a:t>Nejlépe to vystihují slova  právního teoretika O. </a:t>
            </a:r>
            <a:r>
              <a:rPr lang="cs-CZ" altLang="cs-CZ" sz="1800" b="1" dirty="0" err="1"/>
              <a:t>Weinbergera</a:t>
            </a:r>
            <a:r>
              <a:rPr lang="cs-CZ" altLang="cs-CZ" sz="1800" b="1" dirty="0"/>
              <a:t>, který uvádí, že </a:t>
            </a:r>
            <a:r>
              <a:rPr lang="cs-CZ" altLang="cs-CZ" sz="1800" b="1" i="1" dirty="0">
                <a:solidFill>
                  <a:srgbClr val="FF0000"/>
                </a:solidFill>
              </a:rPr>
              <a:t>„prosté tvrzení, že existuje přirozené právo, je zcela bezvýznamné; jen zdůvodnění  platných </a:t>
            </a:r>
            <a:r>
              <a:rPr lang="cs-CZ" altLang="cs-CZ" sz="1800" b="1" i="1" dirty="0" err="1">
                <a:solidFill>
                  <a:srgbClr val="FF0000"/>
                </a:solidFill>
              </a:rPr>
              <a:t>přirozeno</a:t>
            </a:r>
            <a:r>
              <a:rPr lang="cs-CZ" altLang="cs-CZ" sz="1800" b="1" i="1" dirty="0">
                <a:solidFill>
                  <a:srgbClr val="FF0000"/>
                </a:solidFill>
              </a:rPr>
              <a:t> právních  principů, které lze uplatnit jako argumenty  v právnických argumentacích,  je relevantní pro právní filosofii a  juristickou metodologii“. </a:t>
            </a:r>
            <a:r>
              <a:rPr lang="cs-CZ" altLang="cs-CZ" sz="1800" b="1" dirty="0">
                <a:solidFill>
                  <a:srgbClr val="FF0000"/>
                </a:solidFill>
              </a:rPr>
              <a:t> </a:t>
            </a:r>
          </a:p>
          <a:p>
            <a:pPr marL="0" indent="0">
              <a:buNone/>
            </a:pPr>
            <a:r>
              <a:rPr lang="cs-CZ" sz="1800" b="1" dirty="0" smtClean="0">
                <a:solidFill>
                  <a:schemeClr val="tx1"/>
                </a:solidFill>
              </a:rPr>
              <a:t>    </a:t>
            </a:r>
            <a:r>
              <a:rPr lang="cs-CZ" sz="1800" i="1" dirty="0" smtClean="0"/>
              <a:t> </a:t>
            </a:r>
            <a:endParaRPr lang="cs-CZ" sz="1800" dirty="0"/>
          </a:p>
        </p:txBody>
      </p:sp>
    </p:spTree>
    <p:extLst>
      <p:ext uri="{BB962C8B-B14F-4D97-AF65-F5344CB8AC3E}">
        <p14:creationId xmlns:p14="http://schemas.microsoft.com/office/powerpoint/2010/main" val="3963693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Co jsou  to principy?   </a:t>
            </a:r>
            <a:endParaRPr lang="cs-CZ" dirty="0"/>
          </a:p>
        </p:txBody>
      </p:sp>
      <p:sp>
        <p:nvSpPr>
          <p:cNvPr id="3" name="Zástupný symbol pro obsah 2"/>
          <p:cNvSpPr>
            <a:spLocks noGrp="1"/>
          </p:cNvSpPr>
          <p:nvPr>
            <p:ph sz="quarter" idx="1"/>
          </p:nvPr>
        </p:nvSpPr>
        <p:spPr/>
        <p:txBody>
          <a:bodyPr>
            <a:normAutofit fontScale="77500" lnSpcReduction="20000"/>
          </a:bodyPr>
          <a:lstStyle/>
          <a:p>
            <a:pPr>
              <a:buNone/>
            </a:pPr>
            <a:r>
              <a:rPr lang="cs-CZ" b="1" i="1" dirty="0" smtClean="0">
                <a:solidFill>
                  <a:schemeClr val="tx1"/>
                </a:solidFill>
              </a:rPr>
              <a:t>Princip</a:t>
            </a:r>
            <a:r>
              <a:rPr lang="cs-CZ" b="1" dirty="0" smtClean="0">
                <a:solidFill>
                  <a:schemeClr val="tx1"/>
                </a:solidFill>
              </a:rPr>
              <a:t> (z lat. </a:t>
            </a:r>
            <a:r>
              <a:rPr lang="cs-CZ" b="1" i="1" dirty="0" smtClean="0">
                <a:solidFill>
                  <a:schemeClr val="tx1"/>
                </a:solidFill>
              </a:rPr>
              <a:t>principium- </a:t>
            </a:r>
            <a:r>
              <a:rPr lang="cs-CZ" b="1" dirty="0" smtClean="0">
                <a:solidFill>
                  <a:schemeClr val="tx1"/>
                </a:solidFill>
              </a:rPr>
              <a:t>ve významu  počátku, východiska);  v běžném jazyce  je tímto </a:t>
            </a:r>
          </a:p>
          <a:p>
            <a:pPr>
              <a:buNone/>
            </a:pPr>
            <a:r>
              <a:rPr lang="cs-CZ" b="1" dirty="0" smtClean="0">
                <a:solidFill>
                  <a:schemeClr val="tx1"/>
                </a:solidFill>
              </a:rPr>
              <a:t>slovem označováno něco, co je  zásadní. </a:t>
            </a:r>
          </a:p>
          <a:p>
            <a:pPr>
              <a:buNone/>
            </a:pPr>
            <a:r>
              <a:rPr lang="cs-CZ" b="1" dirty="0" smtClean="0">
                <a:solidFill>
                  <a:schemeClr val="tx1"/>
                </a:solidFill>
              </a:rPr>
              <a:t>    </a:t>
            </a:r>
          </a:p>
          <a:p>
            <a:r>
              <a:rPr lang="cs-CZ" b="1" dirty="0" smtClean="0">
                <a:solidFill>
                  <a:schemeClr val="tx1"/>
                </a:solidFill>
              </a:rPr>
              <a:t>Někteří autoři rozlišují význam principů </a:t>
            </a:r>
            <a:r>
              <a:rPr lang="cs-CZ" b="1" i="1" dirty="0" smtClean="0">
                <a:solidFill>
                  <a:schemeClr val="tx1"/>
                </a:solidFill>
              </a:rPr>
              <a:t>v subjektivním </a:t>
            </a:r>
            <a:r>
              <a:rPr lang="cs-CZ" b="1" dirty="0" smtClean="0">
                <a:solidFill>
                  <a:schemeClr val="tx1"/>
                </a:solidFill>
              </a:rPr>
              <a:t> a </a:t>
            </a:r>
            <a:r>
              <a:rPr lang="cs-CZ" b="1" i="1" dirty="0" smtClean="0">
                <a:solidFill>
                  <a:schemeClr val="tx1"/>
                </a:solidFill>
              </a:rPr>
              <a:t>objektivním </a:t>
            </a:r>
            <a:r>
              <a:rPr lang="cs-CZ" b="1" dirty="0" smtClean="0">
                <a:solidFill>
                  <a:schemeClr val="tx1"/>
                </a:solidFill>
              </a:rPr>
              <a:t>smyslu.    </a:t>
            </a:r>
          </a:p>
          <a:p>
            <a:r>
              <a:rPr lang="cs-CZ" b="1" i="1" dirty="0" smtClean="0">
                <a:solidFill>
                  <a:srgbClr val="FF0000"/>
                </a:solidFill>
              </a:rPr>
              <a:t>V subjektivním smyslu </a:t>
            </a:r>
            <a:r>
              <a:rPr lang="cs-CZ" b="1" dirty="0" smtClean="0">
                <a:solidFill>
                  <a:schemeClr val="tx1"/>
                </a:solidFill>
              </a:rPr>
              <a:t>získávají  význam   </a:t>
            </a:r>
            <a:r>
              <a:rPr lang="cs-CZ" b="1" i="1" dirty="0" smtClean="0">
                <a:solidFill>
                  <a:schemeClr val="tx1"/>
                </a:solidFill>
              </a:rPr>
              <a:t> předpokladu </a:t>
            </a:r>
            <a:r>
              <a:rPr lang="cs-CZ" b="1" dirty="0" smtClean="0">
                <a:solidFill>
                  <a:schemeClr val="tx1"/>
                </a:solidFill>
              </a:rPr>
              <a:t>   myšlení, či </a:t>
            </a:r>
            <a:r>
              <a:rPr lang="cs-CZ" b="1" i="1" dirty="0" smtClean="0">
                <a:solidFill>
                  <a:schemeClr val="tx1"/>
                </a:solidFill>
              </a:rPr>
              <a:t>vůdčí výkladové </a:t>
            </a:r>
          </a:p>
          <a:p>
            <a:pPr marL="0" indent="0">
              <a:buNone/>
            </a:pPr>
            <a:r>
              <a:rPr lang="cs-CZ" b="1" i="1" dirty="0" smtClean="0">
                <a:solidFill>
                  <a:schemeClr val="tx1"/>
                </a:solidFill>
              </a:rPr>
              <a:t>myšlenky</a:t>
            </a:r>
            <a:r>
              <a:rPr lang="cs-CZ" b="1" dirty="0" smtClean="0">
                <a:solidFill>
                  <a:schemeClr val="tx1"/>
                </a:solidFill>
              </a:rPr>
              <a:t>, ze které se dají  odvodit a poznat další souvislosti.   </a:t>
            </a:r>
          </a:p>
          <a:p>
            <a:pPr>
              <a:buNone/>
            </a:pPr>
            <a:r>
              <a:rPr lang="cs-CZ" b="1" dirty="0" smtClean="0">
                <a:solidFill>
                  <a:schemeClr val="tx1"/>
                </a:solidFill>
              </a:rPr>
              <a:t>V logice  pak představují výchozí a klíčová vodítka. </a:t>
            </a:r>
          </a:p>
          <a:p>
            <a:pPr>
              <a:buNone/>
            </a:pPr>
            <a:r>
              <a:rPr lang="cs-CZ" b="1" dirty="0" smtClean="0">
                <a:solidFill>
                  <a:schemeClr val="tx1"/>
                </a:solidFill>
              </a:rPr>
              <a:t>Ve vztahu k jednání nabývají význam   „maximy“ (obecné mravní  zásady). </a:t>
            </a:r>
          </a:p>
          <a:p>
            <a:r>
              <a:rPr lang="cs-CZ" b="1" i="1" dirty="0" smtClean="0">
                <a:solidFill>
                  <a:srgbClr val="FF0000"/>
                </a:solidFill>
              </a:rPr>
              <a:t>V objektivním smyslu</a:t>
            </a:r>
            <a:r>
              <a:rPr lang="cs-CZ" b="1" i="1" dirty="0" smtClean="0">
                <a:solidFill>
                  <a:schemeClr val="tx1"/>
                </a:solidFill>
              </a:rPr>
              <a:t> </a:t>
            </a:r>
            <a:r>
              <a:rPr lang="cs-CZ" b="1" dirty="0" smtClean="0">
                <a:solidFill>
                  <a:schemeClr val="tx1"/>
                </a:solidFill>
              </a:rPr>
              <a:t> je principem rozuměno nějaké  východisko, prazáklad, první </a:t>
            </a:r>
          </a:p>
          <a:p>
            <a:pPr marL="0" indent="0">
              <a:buNone/>
            </a:pPr>
            <a:r>
              <a:rPr lang="cs-CZ" b="1" dirty="0" smtClean="0">
                <a:solidFill>
                  <a:schemeClr val="tx1"/>
                </a:solidFill>
              </a:rPr>
              <a:t>příčina, která  určuje povahu všech věcí a jevů.     </a:t>
            </a:r>
          </a:p>
          <a:p>
            <a:pPr>
              <a:buNone/>
            </a:pPr>
            <a:r>
              <a:rPr lang="cs-CZ" dirty="0" smtClean="0"/>
              <a:t>  </a:t>
            </a:r>
          </a:p>
          <a:p>
            <a:endParaRPr lang="cs-CZ" dirty="0"/>
          </a:p>
        </p:txBody>
      </p:sp>
    </p:spTree>
    <p:extLst>
      <p:ext uri="{BB962C8B-B14F-4D97-AF65-F5344CB8AC3E}">
        <p14:creationId xmlns:p14="http://schemas.microsoft.com/office/powerpoint/2010/main" val="3703909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 k tomu, co jsou principy.  </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dirty="0" smtClean="0">
                <a:solidFill>
                  <a:schemeClr val="tx1"/>
                </a:solidFill>
              </a:rPr>
              <a:t>Poznámka: </a:t>
            </a:r>
          </a:p>
          <a:p>
            <a:r>
              <a:rPr lang="cs-CZ" b="1" dirty="0" smtClean="0">
                <a:solidFill>
                  <a:schemeClr val="tx1"/>
                </a:solidFill>
              </a:rPr>
              <a:t>Ve starověké filozofii  byl princip chápán  jako </a:t>
            </a:r>
            <a:r>
              <a:rPr lang="cs-CZ" b="1" i="1" dirty="0" smtClean="0">
                <a:solidFill>
                  <a:schemeClr val="tx1"/>
                </a:solidFill>
              </a:rPr>
              <a:t>„</a:t>
            </a:r>
            <a:r>
              <a:rPr lang="cs-CZ" b="1" i="1" dirty="0" err="1" smtClean="0">
                <a:solidFill>
                  <a:schemeClr val="tx1"/>
                </a:solidFill>
              </a:rPr>
              <a:t>arché</a:t>
            </a:r>
            <a:r>
              <a:rPr lang="cs-CZ" b="1" i="1" dirty="0" smtClean="0">
                <a:solidFill>
                  <a:schemeClr val="tx1"/>
                </a:solidFill>
              </a:rPr>
              <a:t>“</a:t>
            </a:r>
            <a:r>
              <a:rPr lang="cs-CZ" b="1" dirty="0" smtClean="0">
                <a:solidFill>
                  <a:schemeClr val="tx1"/>
                </a:solidFill>
              </a:rPr>
              <a:t>,  jako původ a počátek bytí, skutečnosti. Porozumět principu  znamenalo porozumět původu a příčině toho, co existuje. </a:t>
            </a:r>
          </a:p>
          <a:p>
            <a:r>
              <a:rPr lang="cs-CZ" b="1" dirty="0" smtClean="0">
                <a:solidFill>
                  <a:schemeClr val="tx1"/>
                </a:solidFill>
              </a:rPr>
              <a:t>Později v novověké filozofii spojuje  Descartes otázku principů se zkoumáním podmínek poznání. Později   Kant rozlišuje principy  podle jejich funkce na konstitutivní a regulativní.  </a:t>
            </a:r>
          </a:p>
          <a:p>
            <a:r>
              <a:rPr lang="cs-CZ" b="1" dirty="0" smtClean="0">
                <a:solidFill>
                  <a:srgbClr val="FF0000"/>
                </a:solidFill>
              </a:rPr>
              <a:t>Dnes je otázka principů na půdě filozofie hlavně  předmětem etiky a jejích aplikovaných oborů.   K nejdůležitějším etickým principům patří: </a:t>
            </a:r>
            <a:r>
              <a:rPr lang="cs-CZ" b="1" i="1" dirty="0" smtClean="0">
                <a:solidFill>
                  <a:srgbClr val="FF0000"/>
                </a:solidFill>
              </a:rPr>
              <a:t> princip  úcty k životu jako takovému, princip důstojnosti a jedinečnosti každé lidské osoby; princip odpovědnosti,  princip  solidarity, princip společného  dobra, princip subsidiarity.   </a:t>
            </a:r>
            <a:endParaRPr lang="cs-CZ" b="1" dirty="0" smtClean="0">
              <a:solidFill>
                <a:srgbClr val="FF0000"/>
              </a:solidFill>
            </a:endParaRPr>
          </a:p>
          <a:p>
            <a:endParaRPr lang="cs-CZ" b="1" dirty="0">
              <a:solidFill>
                <a:schemeClr val="tx1"/>
              </a:solidFill>
            </a:endParaRPr>
          </a:p>
        </p:txBody>
      </p:sp>
    </p:spTree>
    <p:extLst>
      <p:ext uri="{BB962C8B-B14F-4D97-AF65-F5344CB8AC3E}">
        <p14:creationId xmlns:p14="http://schemas.microsoft.com/office/powerpoint/2010/main" val="411322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Problémy s   označením: co je co? </a:t>
            </a:r>
            <a:endParaRPr lang="cs-CZ" dirty="0"/>
          </a:p>
        </p:txBody>
      </p:sp>
      <p:sp>
        <p:nvSpPr>
          <p:cNvPr id="3" name="Zástupný symbol pro obsah 2"/>
          <p:cNvSpPr>
            <a:spLocks noGrp="1"/>
          </p:cNvSpPr>
          <p:nvPr>
            <p:ph sz="quarter" idx="1"/>
          </p:nvPr>
        </p:nvSpPr>
        <p:spPr/>
        <p:txBody>
          <a:bodyPr>
            <a:normAutofit/>
          </a:bodyPr>
          <a:lstStyle/>
          <a:p>
            <a:r>
              <a:rPr lang="cs-CZ" dirty="0" smtClean="0"/>
              <a:t>V právní teorii a  filozofii nepanuje jednoznačná shoda s používáním  pojmů pravidlo a princip.  K vysvětlení jejích povahy se často používají pojmy jako norma či zásada.  </a:t>
            </a:r>
          </a:p>
          <a:p>
            <a:pPr marL="0" indent="0">
              <a:buNone/>
            </a:pPr>
            <a:r>
              <a:rPr lang="cs-CZ" dirty="0" smtClean="0"/>
              <a:t> K nejčastějším přístupům patří:  </a:t>
            </a:r>
          </a:p>
          <a:p>
            <a:pPr lvl="0"/>
            <a:r>
              <a:rPr lang="cs-CZ" dirty="0" smtClean="0">
                <a:solidFill>
                  <a:schemeClr val="tx2"/>
                </a:solidFill>
              </a:rPr>
              <a:t>pojem princip je stavěn do protikladu, kontrapozice s právní normou;  </a:t>
            </a:r>
          </a:p>
          <a:p>
            <a:pPr lvl="0"/>
            <a:r>
              <a:rPr lang="cs-CZ" dirty="0" smtClean="0">
                <a:solidFill>
                  <a:schemeClr val="tx2"/>
                </a:solidFill>
              </a:rPr>
              <a:t>princip je chápaný jako  velmi abstraktní  zásada či pravidlo;  </a:t>
            </a:r>
          </a:p>
          <a:p>
            <a:pPr lvl="0"/>
            <a:r>
              <a:rPr lang="cs-CZ" dirty="0" smtClean="0">
                <a:solidFill>
                  <a:schemeClr val="tx2"/>
                </a:solidFill>
              </a:rPr>
              <a:t>právní norma funguje jako zastřešující pojem pro pojmy pravidla a principy. (Alexy)</a:t>
            </a:r>
          </a:p>
          <a:p>
            <a:pPr marL="0" indent="0">
              <a:buNone/>
            </a:pPr>
            <a:endParaRPr lang="cs-CZ" dirty="0"/>
          </a:p>
        </p:txBody>
      </p:sp>
    </p:spTree>
    <p:extLst>
      <p:ext uri="{BB962C8B-B14F-4D97-AF65-F5344CB8AC3E}">
        <p14:creationId xmlns:p14="http://schemas.microsoft.com/office/powerpoint/2010/main" val="37857357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3676</Words>
  <Application>Microsoft Office PowerPoint</Application>
  <PresentationFormat>Širokoúhlá obrazovka</PresentationFormat>
  <Paragraphs>277</Paragraphs>
  <Slides>34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Wingdings</vt:lpstr>
      <vt:lpstr>Motiv Office</vt:lpstr>
      <vt:lpstr>Přednáška č. 8</vt:lpstr>
      <vt:lpstr>Přetrvávající problémy v právní filozofii ve druhé polovině 20. století</vt:lpstr>
      <vt:lpstr>Přetrvávající problémy v právní praxi</vt:lpstr>
      <vt:lpstr>Argumentace a interpretace práva: nová perspektiva řešení </vt:lpstr>
      <vt:lpstr> Základní kategorie interpretace</vt:lpstr>
      <vt:lpstr> Posun k otázkám argumentace a interpretace tématizuje roli právních principů. </vt:lpstr>
      <vt:lpstr> Co jsou  to principy?   </vt:lpstr>
      <vt:lpstr>Poznámka k tomu, co jsou principy.  </vt:lpstr>
      <vt:lpstr> Problémy s   označením: co je co? </vt:lpstr>
      <vt:lpstr> Význam Dworkinova pojetí práva (přínos pro teorii):  </vt:lpstr>
      <vt:lpstr>Kritika Dworkinova pojetí právních principů</vt:lpstr>
      <vt:lpstr> Kritika Dworkinova pojetí principů</vt:lpstr>
      <vt:lpstr>B) Robert Alexy (1945)</vt:lpstr>
      <vt:lpstr>Prezentace aplikace PowerPoint</vt:lpstr>
      <vt:lpstr>Alexy vymezuje tři modely vztahu pravidel a principů </vt:lpstr>
      <vt:lpstr>Alexyho konstruktivní kritika Dworkinova pojetí principů:</vt:lpstr>
      <vt:lpstr>Druhý bod Alexyho kritiky: </vt:lpstr>
      <vt:lpstr>Alexyho pojetí principů</vt:lpstr>
      <vt:lpstr>Právní norma jako pravidlo a princip </vt:lpstr>
      <vt:lpstr> Co zde znamená optimalizace? </vt:lpstr>
      <vt:lpstr> Princip proporcionality- princip umožňující řešit kolizi    principů: </vt:lpstr>
      <vt:lpstr>Kritéria testu proporcionality </vt:lpstr>
      <vt:lpstr>Tři kritéria testu proporcionality </vt:lpstr>
      <vt:lpstr>Příklad k lepšímu porozumění testu proporcionality </vt:lpstr>
      <vt:lpstr>Aplikace testu  proporcionality</vt:lpstr>
      <vt:lpstr>Test potřebnosti </vt:lpstr>
      <vt:lpstr>Test poměřování  (test v užším slova smyslu)</vt:lpstr>
      <vt:lpstr>První  krok při uplatnění třetího kritéria  poměřování: test minimalizace</vt:lpstr>
      <vt:lpstr>Druhý krok: Empirické, systémové kontextové hodnotové argumenty</vt:lpstr>
      <vt:lpstr>Slabiny uplatňování  testu proporcionality českým ÚS</vt:lpstr>
      <vt:lpstr>Význam Alexyho pojetí principů: </vt:lpstr>
      <vt:lpstr>Kritika testu proporcionality ze strany J.Habermase</vt:lpstr>
      <vt:lpstr>Druhý Habermasův důvod kritiky </vt:lpstr>
      <vt:lpstr>Třetí Habermasův argument proti principu proporcionality: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č. 8</dc:title>
  <dc:creator>1844</dc:creator>
  <cp:lastModifiedBy>1844</cp:lastModifiedBy>
  <cp:revision>27</cp:revision>
  <dcterms:created xsi:type="dcterms:W3CDTF">2020-04-23T19:45:44Z</dcterms:created>
  <dcterms:modified xsi:type="dcterms:W3CDTF">2021-04-20T13:14:30Z</dcterms:modified>
</cp:coreProperties>
</file>