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1" r:id="rId3"/>
    <p:sldId id="257" r:id="rId4"/>
    <p:sldId id="285" r:id="rId5"/>
    <p:sldId id="279" r:id="rId6"/>
    <p:sldId id="282" r:id="rId7"/>
    <p:sldId id="286" r:id="rId8"/>
    <p:sldId id="283" r:id="rId9"/>
    <p:sldId id="275" r:id="rId10"/>
    <p:sldId id="277" r:id="rId11"/>
    <p:sldId id="259" r:id="rId12"/>
    <p:sldId id="276" r:id="rId13"/>
    <p:sldId id="284" r:id="rId14"/>
    <p:sldId id="266" r:id="rId15"/>
    <p:sldId id="278" r:id="rId16"/>
    <p:sldId id="267" r:id="rId17"/>
    <p:sldId id="261" r:id="rId18"/>
    <p:sldId id="262" r:id="rId19"/>
    <p:sldId id="263" r:id="rId20"/>
    <p:sldId id="274" r:id="rId21"/>
    <p:sldId id="264" r:id="rId22"/>
    <p:sldId id="287" r:id="rId23"/>
    <p:sldId id="265" r:id="rId24"/>
    <p:sldId id="273" r:id="rId25"/>
    <p:sldId id="270" r:id="rId26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1CFC62CD-2D70-4626-8B05-1F6C83C234AD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68B4E9AD-44D0-4E36-A415-A2124F225E8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66D4C478-630D-49F2-A095-A13F9F1AFF6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D7EB050C-4B5F-451F-A14F-6DB98C863504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067D8EAB-E31C-4C68-8E8A-1DFACCA5085C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C85AEF19-0BAC-4A9A-87BC-7C001AC9EDC1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A7FD9CD6-D844-440C-8D24-6F0F32114419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224505B4-5003-4901-A3E1-1220EA07E25A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9AE674DC-F557-44B8-B14A-6EE19B8A8C0A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AA6D4552-2269-4819-9A09-BD5063053DF2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1EFE5C8-3EA8-4CC0-848F-397B2828516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CF50DAB-E3CC-4542-AEC8-17DCBB8012E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34F8B06-6D38-427C-B85A-89316F2975C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6D20E6C-258A-42B4-8590-BC58C6E6B19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C2CE5F-276D-4863-9658-DF68DF6808D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FB79D376-181B-4B15-9A44-28DDC6E2B1F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FD3D5811-CF6C-44D3-8E73-D6AE46A307D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47C3FBCA-8D19-40BD-B2C4-8CF78E61364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91B64E2C-5BAC-41A4-B47A-A4FC93360C85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E5D933FB-8613-40E3-B014-8C1BCA52CE6E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17939355-E663-4D03-B5C9-7D61756008D8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5B16CB5C-EAF4-46A0-B658-596784F8B9D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ED72112D-9090-42CE-BE2A-669EA61EB4C4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B0F3653A-DACF-4419-8681-2A9DAF46F117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AB0536BB-0654-407D-8889-FE26E04F3AA2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9" name="Oval 27">
              <a:extLst>
                <a:ext uri="{FF2B5EF4-FFF2-40B4-BE49-F238E27FC236}">
                  <a16:creationId xmlns:a16="http://schemas.microsoft.com/office/drawing/2014/main" id="{FB791959-46A6-42B5-947F-528C90C7276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0" name="Oval 28">
              <a:extLst>
                <a:ext uri="{FF2B5EF4-FFF2-40B4-BE49-F238E27FC236}">
                  <a16:creationId xmlns:a16="http://schemas.microsoft.com/office/drawing/2014/main" id="{45648938-D866-40C4-A765-D26C48F6912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1" name="Oval 29">
              <a:extLst>
                <a:ext uri="{FF2B5EF4-FFF2-40B4-BE49-F238E27FC236}">
                  <a16:creationId xmlns:a16="http://schemas.microsoft.com/office/drawing/2014/main" id="{124FF694-1D80-4E8B-A2A3-7B79F01A25B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0E633B66-11E9-43EA-B1C8-2D118CEF695D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88909C34-DB1E-46C4-A717-32A88DA1F70A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A5BB3A6E-827A-4E98-A0FC-5B7E0C66BF1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C52778FB-B593-4D8A-82CF-4CB0CB18C8D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6" name="AutoShape 34">
              <a:extLst>
                <a:ext uri="{FF2B5EF4-FFF2-40B4-BE49-F238E27FC236}">
                  <a16:creationId xmlns:a16="http://schemas.microsoft.com/office/drawing/2014/main" id="{02D65C8F-CB2F-4EDD-A9A6-653C7B6B3AC8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39B52D88-C2DA-487C-BAFF-CB35FDC3F25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0DE4E3F2-E127-46AF-87E8-7911825C433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9" name="Rectangle 37">
            <a:extLst>
              <a:ext uri="{FF2B5EF4-FFF2-40B4-BE49-F238E27FC236}">
                <a16:creationId xmlns:a16="http://schemas.microsoft.com/office/drawing/2014/main" id="{CCAE79A1-0B69-456C-9416-E87D4B51BE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" name="Rectangle 38">
            <a:extLst>
              <a:ext uri="{FF2B5EF4-FFF2-40B4-BE49-F238E27FC236}">
                <a16:creationId xmlns:a16="http://schemas.microsoft.com/office/drawing/2014/main" id="{3948686F-F1DD-422E-BB9A-672EF2F829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" name="Rectangle 41">
            <a:extLst>
              <a:ext uri="{FF2B5EF4-FFF2-40B4-BE49-F238E27FC236}">
                <a16:creationId xmlns:a16="http://schemas.microsoft.com/office/drawing/2014/main" id="{6A8182BA-40C1-4D1F-B93E-2FEF7465B9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B7C3C-AAEC-4755-AB22-901B4E81C3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224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EE4E80DE-5CD2-4F0C-936F-AB464D789D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D9DD6FA0-4C5E-42F7-A2F1-B86FF0C11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A58FE51A-F9CB-4CF9-8987-9FCE00ED6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57279-6B79-4951-BF1F-68DEB469778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5962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BD076863-FD7C-41C1-98C0-20AC40DC5E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0C639A01-511A-43A6-93EC-BEBEABE04C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9A82998D-9ABF-4D5E-8D4B-2A7F54EBC6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539D39-D404-4001-AD04-CA3155E23B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346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89F3B466-177C-4C63-9866-6032DD33F6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B5CEF4B8-F8C5-41B9-B5C7-606ACCFF10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C6634505-8617-4F58-B3BA-E5AF5FB4F0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5F186E-5BD1-47F6-8D9E-553DEF41FD6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126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3D3666B4-0AB3-484D-8CC1-7CCE42D926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C912256E-A7CB-4D8D-940E-56A2BF1C16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7FBE6ED7-3A75-4BCF-A95B-62CFC85109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DAF7D-24BF-41A6-8A48-ED7BAC8250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5307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F381A5F6-D098-4962-99FC-ACB1368C4A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34CAFEED-2CA0-48F3-97A4-EF74773A20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97E6B45D-008C-493C-A26D-409D55A148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95F98D-19E8-4BCF-A9B4-42173750F86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99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9">
            <a:extLst>
              <a:ext uri="{FF2B5EF4-FFF2-40B4-BE49-F238E27FC236}">
                <a16:creationId xmlns:a16="http://schemas.microsoft.com/office/drawing/2014/main" id="{FA100E90-12B2-405F-A86B-C29BE66CC4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0">
            <a:extLst>
              <a:ext uri="{FF2B5EF4-FFF2-40B4-BE49-F238E27FC236}">
                <a16:creationId xmlns:a16="http://schemas.microsoft.com/office/drawing/2014/main" id="{3C6E879A-E862-44F4-B305-404B4B3547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41">
            <a:extLst>
              <a:ext uri="{FF2B5EF4-FFF2-40B4-BE49-F238E27FC236}">
                <a16:creationId xmlns:a16="http://schemas.microsoft.com/office/drawing/2014/main" id="{9263FE50-2DE2-4739-A76A-9ACD0BAF6E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C380B8-8703-46AC-B687-04BB060155B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7086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9">
            <a:extLst>
              <a:ext uri="{FF2B5EF4-FFF2-40B4-BE49-F238E27FC236}">
                <a16:creationId xmlns:a16="http://schemas.microsoft.com/office/drawing/2014/main" id="{DA175B96-49E6-4F72-8626-D677B3492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235F9F46-DE46-48C5-B0E2-72239872E5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9BD4278A-3C0A-4B47-90CB-7F71588139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72C33D-0C99-4CA2-A4D1-BFBBD7795C2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835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>
            <a:extLst>
              <a:ext uri="{FF2B5EF4-FFF2-40B4-BE49-F238E27FC236}">
                <a16:creationId xmlns:a16="http://schemas.microsoft.com/office/drawing/2014/main" id="{6A862D49-9D3C-44B5-A059-A870C31F8B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0">
            <a:extLst>
              <a:ext uri="{FF2B5EF4-FFF2-40B4-BE49-F238E27FC236}">
                <a16:creationId xmlns:a16="http://schemas.microsoft.com/office/drawing/2014/main" id="{42F136B5-74B2-403F-9DF5-2F020CA01A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1">
            <a:extLst>
              <a:ext uri="{FF2B5EF4-FFF2-40B4-BE49-F238E27FC236}">
                <a16:creationId xmlns:a16="http://schemas.microsoft.com/office/drawing/2014/main" id="{640E9671-8024-4F0F-A707-520609E0F5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36470-0EBA-43C2-AB80-67DA98EBB55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065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3ACBD081-38E8-42DA-BA8A-3903E01928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5A69AA2F-15E0-4D25-B311-A7AAA28709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0F429166-0B68-4C64-B7ED-F017445307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51BD8B-4339-421A-B94C-AE16B42B16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886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F57BB0F5-EBB1-40A0-8CC2-BAED63C8F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D78EF5E8-2010-4A86-A69D-476EF6DCC2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94BA2150-C622-4C70-BCC0-76A872E0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6ADF14-E597-4278-905A-BF45022536B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0509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7C0FFDAA-13C3-424C-BCC0-D13701FC1429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099" name="Rectangle 3">
              <a:extLst>
                <a:ext uri="{FF2B5EF4-FFF2-40B4-BE49-F238E27FC236}">
                  <a16:creationId xmlns:a16="http://schemas.microsoft.com/office/drawing/2014/main" id="{4A7DB412-8104-4C6B-8B86-2BE769858930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0" name="Oval 4">
              <a:extLst>
                <a:ext uri="{FF2B5EF4-FFF2-40B4-BE49-F238E27FC236}">
                  <a16:creationId xmlns:a16="http://schemas.microsoft.com/office/drawing/2014/main" id="{5527E94C-9301-4A8A-B6C7-1C89660ED51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1" name="Rectangle 5">
              <a:extLst>
                <a:ext uri="{FF2B5EF4-FFF2-40B4-BE49-F238E27FC236}">
                  <a16:creationId xmlns:a16="http://schemas.microsoft.com/office/drawing/2014/main" id="{48F9FFF3-228D-4E81-9EC5-EEB0017D2A5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2" name="Freeform 6">
              <a:extLst>
                <a:ext uri="{FF2B5EF4-FFF2-40B4-BE49-F238E27FC236}">
                  <a16:creationId xmlns:a16="http://schemas.microsoft.com/office/drawing/2014/main" id="{0FA0EF81-6544-4062-9AEE-FD67D6559F88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3" name="Rectangle 7">
              <a:extLst>
                <a:ext uri="{FF2B5EF4-FFF2-40B4-BE49-F238E27FC236}">
                  <a16:creationId xmlns:a16="http://schemas.microsoft.com/office/drawing/2014/main" id="{ABA86728-DB85-4B69-B6A9-0212F01D0FD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4" name="Rectangle 8">
              <a:extLst>
                <a:ext uri="{FF2B5EF4-FFF2-40B4-BE49-F238E27FC236}">
                  <a16:creationId xmlns:a16="http://schemas.microsoft.com/office/drawing/2014/main" id="{02E2C66C-C8FB-48B0-982C-3A9951FBD95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5" name="Rectangle 9">
              <a:extLst>
                <a:ext uri="{FF2B5EF4-FFF2-40B4-BE49-F238E27FC236}">
                  <a16:creationId xmlns:a16="http://schemas.microsoft.com/office/drawing/2014/main" id="{CEBF575B-114D-4D23-BB5D-404B150DB09D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6" name="Rectangle 10">
              <a:extLst>
                <a:ext uri="{FF2B5EF4-FFF2-40B4-BE49-F238E27FC236}">
                  <a16:creationId xmlns:a16="http://schemas.microsoft.com/office/drawing/2014/main" id="{454B2314-75D1-4FC5-92C1-2305829F65A0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7" name="Rectangle 11">
              <a:extLst>
                <a:ext uri="{FF2B5EF4-FFF2-40B4-BE49-F238E27FC236}">
                  <a16:creationId xmlns:a16="http://schemas.microsoft.com/office/drawing/2014/main" id="{F5AF7EA8-8454-4A07-A7F1-08D584E88C8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8" name="Freeform 12">
              <a:extLst>
                <a:ext uri="{FF2B5EF4-FFF2-40B4-BE49-F238E27FC236}">
                  <a16:creationId xmlns:a16="http://schemas.microsoft.com/office/drawing/2014/main" id="{7C96BA91-F952-41C2-9BF6-C6BE04C6F5A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9" name="Freeform 13">
              <a:extLst>
                <a:ext uri="{FF2B5EF4-FFF2-40B4-BE49-F238E27FC236}">
                  <a16:creationId xmlns:a16="http://schemas.microsoft.com/office/drawing/2014/main" id="{53C01573-5EF0-43E1-929F-7B3A335E8E06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0" name="Freeform 14">
              <a:extLst>
                <a:ext uri="{FF2B5EF4-FFF2-40B4-BE49-F238E27FC236}">
                  <a16:creationId xmlns:a16="http://schemas.microsoft.com/office/drawing/2014/main" id="{FD7A9519-3D71-4BBD-8E98-DDD453122A4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1" name="Freeform 15">
              <a:extLst>
                <a:ext uri="{FF2B5EF4-FFF2-40B4-BE49-F238E27FC236}">
                  <a16:creationId xmlns:a16="http://schemas.microsoft.com/office/drawing/2014/main" id="{5E0207FB-CADD-4873-B2E4-07E8BD8F035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2" name="Freeform 16">
              <a:extLst>
                <a:ext uri="{FF2B5EF4-FFF2-40B4-BE49-F238E27FC236}">
                  <a16:creationId xmlns:a16="http://schemas.microsoft.com/office/drawing/2014/main" id="{8389D1BA-BAF0-4D20-B322-BDD2FE21838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3" name="Freeform 17">
              <a:extLst>
                <a:ext uri="{FF2B5EF4-FFF2-40B4-BE49-F238E27FC236}">
                  <a16:creationId xmlns:a16="http://schemas.microsoft.com/office/drawing/2014/main" id="{1FB37850-A829-411F-B9DE-82D00DCC2D19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4" name="Freeform 18">
              <a:extLst>
                <a:ext uri="{FF2B5EF4-FFF2-40B4-BE49-F238E27FC236}">
                  <a16:creationId xmlns:a16="http://schemas.microsoft.com/office/drawing/2014/main" id="{3043A933-61BC-4DC2-9471-C9AFAE67ABDE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5" name="Freeform 19">
              <a:extLst>
                <a:ext uri="{FF2B5EF4-FFF2-40B4-BE49-F238E27FC236}">
                  <a16:creationId xmlns:a16="http://schemas.microsoft.com/office/drawing/2014/main" id="{5B7C9A8E-B20E-433C-9568-E100D5635B61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6" name="Freeform 20">
              <a:extLst>
                <a:ext uri="{FF2B5EF4-FFF2-40B4-BE49-F238E27FC236}">
                  <a16:creationId xmlns:a16="http://schemas.microsoft.com/office/drawing/2014/main" id="{2D6062A6-B239-4EC4-873B-D2684A2709EB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7" name="Freeform 21">
              <a:extLst>
                <a:ext uri="{FF2B5EF4-FFF2-40B4-BE49-F238E27FC236}">
                  <a16:creationId xmlns:a16="http://schemas.microsoft.com/office/drawing/2014/main" id="{7CF51514-69C2-48DE-AB1C-7ECAEB74814D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8" name="Freeform 22">
              <a:extLst>
                <a:ext uri="{FF2B5EF4-FFF2-40B4-BE49-F238E27FC236}">
                  <a16:creationId xmlns:a16="http://schemas.microsoft.com/office/drawing/2014/main" id="{5A53203B-31A9-4E17-9538-0017CB0ABFE9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9" name="Freeform 23">
              <a:extLst>
                <a:ext uri="{FF2B5EF4-FFF2-40B4-BE49-F238E27FC236}">
                  <a16:creationId xmlns:a16="http://schemas.microsoft.com/office/drawing/2014/main" id="{9E3BEB34-0F5A-49A0-BF23-62FFDDF4E01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0" name="Freeform 24">
              <a:extLst>
                <a:ext uri="{FF2B5EF4-FFF2-40B4-BE49-F238E27FC236}">
                  <a16:creationId xmlns:a16="http://schemas.microsoft.com/office/drawing/2014/main" id="{93E2B5DF-9F91-4769-9C1B-366965058069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1" name="Freeform 25">
              <a:extLst>
                <a:ext uri="{FF2B5EF4-FFF2-40B4-BE49-F238E27FC236}">
                  <a16:creationId xmlns:a16="http://schemas.microsoft.com/office/drawing/2014/main" id="{6A0C5DDF-9E4D-4046-8089-C2C23DC4C98E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2" name="Freeform 26">
              <a:extLst>
                <a:ext uri="{FF2B5EF4-FFF2-40B4-BE49-F238E27FC236}">
                  <a16:creationId xmlns:a16="http://schemas.microsoft.com/office/drawing/2014/main" id="{D5036514-3A5A-4F97-9595-76A3FD2B966B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3" name="Oval 27">
              <a:extLst>
                <a:ext uri="{FF2B5EF4-FFF2-40B4-BE49-F238E27FC236}">
                  <a16:creationId xmlns:a16="http://schemas.microsoft.com/office/drawing/2014/main" id="{6165FC05-8C03-4886-85AF-87A7DACF4E7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4" name="Oval 28">
              <a:extLst>
                <a:ext uri="{FF2B5EF4-FFF2-40B4-BE49-F238E27FC236}">
                  <a16:creationId xmlns:a16="http://schemas.microsoft.com/office/drawing/2014/main" id="{523BDA7F-1C5F-48BD-A23C-F2487D7DBC0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5" name="Oval 29">
              <a:extLst>
                <a:ext uri="{FF2B5EF4-FFF2-40B4-BE49-F238E27FC236}">
                  <a16:creationId xmlns:a16="http://schemas.microsoft.com/office/drawing/2014/main" id="{B9654E97-C97D-4457-8C7F-6CA3F319403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6" name="Freeform 30">
              <a:extLst>
                <a:ext uri="{FF2B5EF4-FFF2-40B4-BE49-F238E27FC236}">
                  <a16:creationId xmlns:a16="http://schemas.microsoft.com/office/drawing/2014/main" id="{6AFDD0F5-C1F1-4988-AC7F-4102A5C2F6EA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7" name="Freeform 31">
              <a:extLst>
                <a:ext uri="{FF2B5EF4-FFF2-40B4-BE49-F238E27FC236}">
                  <a16:creationId xmlns:a16="http://schemas.microsoft.com/office/drawing/2014/main" id="{6EED88D4-57F8-4AE7-A782-7804788843DA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8" name="Rectangle 32">
              <a:extLst>
                <a:ext uri="{FF2B5EF4-FFF2-40B4-BE49-F238E27FC236}">
                  <a16:creationId xmlns:a16="http://schemas.microsoft.com/office/drawing/2014/main" id="{213F5A39-5C1C-44D8-BC3D-54C9A996A0B7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9" name="Rectangle 33">
              <a:extLst>
                <a:ext uri="{FF2B5EF4-FFF2-40B4-BE49-F238E27FC236}">
                  <a16:creationId xmlns:a16="http://schemas.microsoft.com/office/drawing/2014/main" id="{6D38A77B-C3FA-47DA-8253-8675B21DF32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30" name="AutoShape 34">
              <a:extLst>
                <a:ext uri="{FF2B5EF4-FFF2-40B4-BE49-F238E27FC236}">
                  <a16:creationId xmlns:a16="http://schemas.microsoft.com/office/drawing/2014/main" id="{11F526F2-E5B4-4F55-BFEF-8D4AFB2198A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31" name="Freeform 35">
              <a:extLst>
                <a:ext uri="{FF2B5EF4-FFF2-40B4-BE49-F238E27FC236}">
                  <a16:creationId xmlns:a16="http://schemas.microsoft.com/office/drawing/2014/main" id="{76D709DF-6914-47D4-A3F8-9C1457139162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32" name="Freeform 36">
              <a:extLst>
                <a:ext uri="{FF2B5EF4-FFF2-40B4-BE49-F238E27FC236}">
                  <a16:creationId xmlns:a16="http://schemas.microsoft.com/office/drawing/2014/main" id="{888DDC91-44BD-4477-BF8A-245AC3DAA42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</p:grpSp>
      <p:sp>
        <p:nvSpPr>
          <p:cNvPr id="4133" name="Rectangle 37">
            <a:extLst>
              <a:ext uri="{FF2B5EF4-FFF2-40B4-BE49-F238E27FC236}">
                <a16:creationId xmlns:a16="http://schemas.microsoft.com/office/drawing/2014/main" id="{5533C830-AE56-4C66-8CF3-F519903BB0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4134" name="Rectangle 38">
            <a:extLst>
              <a:ext uri="{FF2B5EF4-FFF2-40B4-BE49-F238E27FC236}">
                <a16:creationId xmlns:a16="http://schemas.microsoft.com/office/drawing/2014/main" id="{4272606F-ECDB-4DDF-B221-9D3697E9B2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135" name="Rectangle 39">
            <a:extLst>
              <a:ext uri="{FF2B5EF4-FFF2-40B4-BE49-F238E27FC236}">
                <a16:creationId xmlns:a16="http://schemas.microsoft.com/office/drawing/2014/main" id="{8B97B482-0543-4EAC-8B4B-F31F4E793BC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36" name="Rectangle 40">
            <a:extLst>
              <a:ext uri="{FF2B5EF4-FFF2-40B4-BE49-F238E27FC236}">
                <a16:creationId xmlns:a16="http://schemas.microsoft.com/office/drawing/2014/main" id="{E4C6394C-45BF-47F4-AEC3-9ABC779634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37" name="Rectangle 41">
            <a:extLst>
              <a:ext uri="{FF2B5EF4-FFF2-40B4-BE49-F238E27FC236}">
                <a16:creationId xmlns:a16="http://schemas.microsoft.com/office/drawing/2014/main" id="{B86A7DA3-E13B-4B02-886C-81214D428E5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BB02015-173F-46BB-8D3D-D53711BAC49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DB332F0-DB64-4EB2-993B-D16319D8B6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2165350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dirty="0"/>
              <a:t>Právní hermeneutika </a:t>
            </a:r>
            <a:br>
              <a:rPr lang="cs-CZ" sz="4800" dirty="0"/>
            </a:br>
            <a:endParaRPr lang="cs-CZ" sz="48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3B3E4F8-B327-424A-AB9F-B1CA485B8F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3350" y="4437063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cs-CZ"/>
              <a:t>JUDr. Lukáš Hlouch, Ph.D.</a:t>
            </a:r>
          </a:p>
          <a:p>
            <a:pPr eaLnBrk="1" hangingPunct="1">
              <a:defRPr/>
            </a:pPr>
            <a:r>
              <a:rPr lang="cs-CZ"/>
              <a:t>KPT PrF MU v Brně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AFD8F-D948-47B7-93BB-18D3570B4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H.-G. </a:t>
            </a:r>
            <a:r>
              <a:rPr lang="cs-CZ" dirty="0" err="1"/>
              <a:t>Gadamer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397A28-C919-490B-B97F-11B29C75A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/>
              <a:t>Nejvýznamnější představitel hermeneutiky ve filosofii 20. století (žák M. </a:t>
            </a:r>
            <a:r>
              <a:rPr lang="cs-CZ" sz="2400" dirty="0" err="1"/>
              <a:t>Heideggera</a:t>
            </a:r>
            <a:r>
              <a:rPr lang="cs-CZ" sz="2400" dirty="0"/>
              <a:t>, T. </a:t>
            </a:r>
            <a:r>
              <a:rPr lang="cs-CZ" sz="2400" dirty="0" err="1"/>
              <a:t>Adorna</a:t>
            </a:r>
            <a:r>
              <a:rPr lang="cs-CZ" sz="2400" dirty="0"/>
              <a:t> atd.)</a:t>
            </a:r>
          </a:p>
          <a:p>
            <a:pPr eaLnBrk="1" hangingPunct="1">
              <a:defRPr/>
            </a:pPr>
            <a:r>
              <a:rPr lang="cs-CZ" sz="2400" dirty="0"/>
              <a:t>Tzv. filosofická hermeneutika = „nová“ hermeneutika</a:t>
            </a:r>
          </a:p>
          <a:p>
            <a:pPr eaLnBrk="1" hangingPunct="1">
              <a:defRPr/>
            </a:pPr>
            <a:r>
              <a:rPr lang="cs-CZ" sz="2400" dirty="0"/>
              <a:t>Důraz na časovost bytí (porozumění) a tradici</a:t>
            </a:r>
          </a:p>
          <a:p>
            <a:pPr eaLnBrk="1" hangingPunct="1">
              <a:defRPr/>
            </a:pPr>
            <a:r>
              <a:rPr lang="cs-CZ" sz="2400" dirty="0"/>
              <a:t>Dílo </a:t>
            </a:r>
            <a:r>
              <a:rPr lang="cs-CZ" sz="2400" i="1" dirty="0" err="1"/>
              <a:t>Wahrheit</a:t>
            </a:r>
            <a:r>
              <a:rPr lang="cs-CZ" sz="2400" i="1" dirty="0"/>
              <a:t> </a:t>
            </a:r>
            <a:r>
              <a:rPr lang="cs-CZ" sz="2400" i="1" dirty="0" err="1"/>
              <a:t>und</a:t>
            </a:r>
            <a:r>
              <a:rPr lang="cs-CZ" sz="2400" i="1" dirty="0"/>
              <a:t> </a:t>
            </a:r>
            <a:r>
              <a:rPr lang="cs-CZ" sz="2400" i="1" dirty="0" err="1"/>
              <a:t>Methode</a:t>
            </a:r>
            <a:endParaRPr lang="cs-CZ" sz="2400" i="1" dirty="0"/>
          </a:p>
          <a:p>
            <a:pPr lvl="1" eaLnBrk="1" hangingPunct="1">
              <a:defRPr/>
            </a:pPr>
            <a:r>
              <a:rPr lang="cs-CZ" sz="2000" dirty="0"/>
              <a:t>Návaznost na učení F. D. E. </a:t>
            </a:r>
            <a:r>
              <a:rPr lang="cs-CZ" sz="2000" dirty="0" err="1"/>
              <a:t>Schleirmachera</a:t>
            </a:r>
            <a:r>
              <a:rPr lang="cs-CZ" sz="2000" dirty="0"/>
              <a:t> a Martina </a:t>
            </a:r>
            <a:r>
              <a:rPr lang="cs-CZ" sz="2000" dirty="0" err="1"/>
              <a:t>Heideggera</a:t>
            </a:r>
            <a:endParaRPr lang="cs-CZ" sz="2000" dirty="0"/>
          </a:p>
          <a:p>
            <a:pPr lvl="1" eaLnBrk="1" hangingPunct="1">
              <a:defRPr/>
            </a:pPr>
            <a:r>
              <a:rPr lang="cs-CZ" sz="2000" dirty="0"/>
              <a:t>Otevřel dveře „nové“ hermeneutice do právního myšlení</a:t>
            </a:r>
          </a:p>
          <a:p>
            <a:pPr lvl="1" eaLnBrk="1" hangingPunct="1">
              <a:defRPr/>
            </a:pPr>
            <a:r>
              <a:rPr lang="cs-CZ" sz="2000" dirty="0"/>
              <a:t>Teze o „exemplárním významu právní hermeneutiky“</a:t>
            </a:r>
          </a:p>
          <a:p>
            <a:pPr lvl="1" eaLnBrk="1" hangingPunct="1">
              <a:defRPr/>
            </a:pPr>
            <a:r>
              <a:rPr lang="cs-CZ" sz="2000" dirty="0"/>
              <a:t>Odlišnost juristických výkladových postupů od obecné duchovědné hermeneutiky </a:t>
            </a:r>
            <a:r>
              <a:rPr lang="cs-CZ" sz="2000" b="1" dirty="0"/>
              <a:t>není zásadního charakteru</a:t>
            </a:r>
          </a:p>
          <a:p>
            <a:pPr lvl="1" eaLnBrk="1" hangingPunct="1">
              <a:defRPr/>
            </a:pPr>
            <a:r>
              <a:rPr lang="cs-CZ" sz="2000" b="1" dirty="0"/>
              <a:t>Známá konfrontace horizontu „soudce“ a „historika“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E1886C4-AD29-49F4-929D-70C85B3505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Směry právní hermeneutiky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A46C984-D9FA-4CB1-954F-D7C78D892C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/>
              <a:t>Metodologická právní hermeneutika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tzn. právní metodologie či metodologie výkladu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Subjekt – objektové schéma porozumění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Moderním zakladatelem F. C. </a:t>
            </a:r>
            <a:r>
              <a:rPr lang="cs-CZ" sz="2400" dirty="0" err="1"/>
              <a:t>von</a:t>
            </a:r>
            <a:r>
              <a:rPr lang="cs-CZ" sz="2400" dirty="0"/>
              <a:t> </a:t>
            </a:r>
            <a:r>
              <a:rPr lang="cs-CZ" sz="2400" dirty="0" err="1"/>
              <a:t>Savigny</a:t>
            </a:r>
            <a:r>
              <a:rPr lang="cs-CZ" sz="2400" dirty="0"/>
              <a:t> (1779 – 1861)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Dílo </a:t>
            </a:r>
            <a:r>
              <a:rPr lang="cs-CZ" sz="2000" i="1" dirty="0" err="1"/>
              <a:t>System</a:t>
            </a:r>
            <a:r>
              <a:rPr lang="cs-CZ" sz="2000" i="1" dirty="0"/>
              <a:t> des </a:t>
            </a:r>
            <a:r>
              <a:rPr lang="cs-CZ" sz="2000" i="1" dirty="0" err="1"/>
              <a:t>heutigen</a:t>
            </a:r>
            <a:r>
              <a:rPr lang="cs-CZ" sz="2000" i="1" dirty="0"/>
              <a:t> </a:t>
            </a:r>
            <a:r>
              <a:rPr lang="cs-CZ" sz="2000" i="1" dirty="0" err="1"/>
              <a:t>römischen</a:t>
            </a:r>
            <a:r>
              <a:rPr lang="cs-CZ" sz="2000" i="1" dirty="0"/>
              <a:t> </a:t>
            </a:r>
            <a:r>
              <a:rPr lang="cs-CZ" sz="2000" i="1" dirty="0" err="1"/>
              <a:t>Rechts</a:t>
            </a:r>
            <a:endParaRPr lang="cs-CZ" sz="2000" i="1" dirty="0"/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Cílem je nalézt objektivní poznání práva nezávisle na jeho interpretu </a:t>
            </a:r>
            <a:endParaRPr lang="cs-CZ" sz="2000" i="1" dirty="0"/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Interpretace = „rekonstrukce“ myšlenky obsažené v zákoně (vliv </a:t>
            </a:r>
            <a:r>
              <a:rPr lang="cs-CZ" sz="2000" dirty="0" err="1"/>
              <a:t>Schleiermachera</a:t>
            </a:r>
            <a:r>
              <a:rPr lang="cs-CZ" sz="2000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err="1"/>
              <a:t>Emilio</a:t>
            </a:r>
            <a:r>
              <a:rPr lang="cs-CZ" sz="2400" dirty="0"/>
              <a:t> </a:t>
            </a:r>
            <a:r>
              <a:rPr lang="cs-CZ" sz="2400" dirty="0" err="1"/>
              <a:t>Betti</a:t>
            </a:r>
            <a:r>
              <a:rPr lang="cs-CZ" sz="2400" dirty="0"/>
              <a:t> (italský právník, </a:t>
            </a:r>
            <a:r>
              <a:rPr lang="cs-CZ" altLang="ja-JP" sz="2400" dirty="0"/>
              <a:t>1890 - 1968) </a:t>
            </a:r>
            <a:endParaRPr lang="cs-CZ" sz="2400" dirty="0"/>
          </a:p>
          <a:p>
            <a:pPr lvl="2" eaLnBrk="1" hangingPunct="1">
              <a:lnSpc>
                <a:spcPct val="80000"/>
              </a:lnSpc>
              <a:defRPr/>
            </a:pPr>
            <a:r>
              <a:rPr lang="it-IT" sz="2000" i="1" dirty="0"/>
              <a:t>Teoria generale della interpretazione (1955–1960)</a:t>
            </a:r>
            <a:r>
              <a:rPr lang="cs-CZ" sz="2000" i="1" dirty="0"/>
              <a:t>, </a:t>
            </a:r>
            <a:r>
              <a:rPr lang="cs-CZ" sz="2000" dirty="0"/>
              <a:t>v němčině </a:t>
            </a:r>
            <a:r>
              <a:rPr lang="cs-CZ" sz="2000" i="1" dirty="0" err="1"/>
              <a:t>Allgemeine</a:t>
            </a:r>
            <a:r>
              <a:rPr lang="cs-CZ" sz="2000" i="1" dirty="0"/>
              <a:t> </a:t>
            </a:r>
            <a:r>
              <a:rPr lang="cs-CZ" sz="2000" i="1" dirty="0" err="1"/>
              <a:t>Auslegungslehre</a:t>
            </a:r>
            <a:r>
              <a:rPr lang="cs-CZ" sz="2000" i="1" dirty="0"/>
              <a:t> </a:t>
            </a:r>
            <a:r>
              <a:rPr lang="cs-CZ" sz="2000" i="1" dirty="0" err="1"/>
              <a:t>als</a:t>
            </a:r>
            <a:r>
              <a:rPr lang="cs-CZ" sz="2000" i="1" dirty="0"/>
              <a:t> </a:t>
            </a:r>
            <a:r>
              <a:rPr lang="cs-CZ" sz="2000" i="1" dirty="0" err="1"/>
              <a:t>Methodik</a:t>
            </a:r>
            <a:r>
              <a:rPr lang="cs-CZ" sz="2000" i="1" dirty="0"/>
              <a:t> der </a:t>
            </a:r>
            <a:r>
              <a:rPr lang="cs-CZ" sz="2000" i="1" dirty="0" err="1"/>
              <a:t>Geisteswissenschaften</a:t>
            </a:r>
            <a:r>
              <a:rPr lang="cs-CZ" sz="2000" dirty="0"/>
              <a:t> (1955)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Snaha vytvořit metodologii všech humanitních věd (</a:t>
            </a:r>
            <a:r>
              <a:rPr lang="cs-CZ" sz="2000" dirty="0" err="1"/>
              <a:t>hermeneutica</a:t>
            </a:r>
            <a:r>
              <a:rPr lang="cs-CZ" sz="2000" dirty="0"/>
              <a:t> generalis)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 err="1"/>
              <a:t>Rekonstruktivní</a:t>
            </a:r>
            <a:r>
              <a:rPr lang="cs-CZ" sz="2000" dirty="0"/>
              <a:t> hermeneutika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719E8E1-96E7-4016-A08B-62982EF9EB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Směry právní hermeneutiky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BD976A8-17A8-4CFD-98A8-835D2E8FEB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latin typeface="Arial" charset="0"/>
              </a:rPr>
              <a:t>Ad </a:t>
            </a:r>
            <a:r>
              <a:rPr lang="cs-CZ" sz="2800" dirty="0" err="1">
                <a:latin typeface="Arial" charset="0"/>
              </a:rPr>
              <a:t>Emillio</a:t>
            </a:r>
            <a:r>
              <a:rPr lang="cs-CZ" sz="2800" dirty="0">
                <a:latin typeface="Arial" charset="0"/>
              </a:rPr>
              <a:t> </a:t>
            </a:r>
            <a:r>
              <a:rPr lang="cs-CZ" sz="2800" dirty="0" err="1">
                <a:latin typeface="Arial" charset="0"/>
              </a:rPr>
              <a:t>Betti</a:t>
            </a:r>
            <a:r>
              <a:rPr lang="cs-CZ" sz="2800" dirty="0">
                <a:latin typeface="Arial" charset="0"/>
              </a:rPr>
              <a:t>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latin typeface="Arial" charset="0"/>
              </a:rPr>
              <a:t>Porozumění je </a:t>
            </a:r>
            <a:r>
              <a:rPr lang="cs-CZ" sz="2400" dirty="0" err="1">
                <a:latin typeface="Arial" charset="0"/>
              </a:rPr>
              <a:t>rekonstruktivní</a:t>
            </a:r>
            <a:r>
              <a:rPr lang="cs-CZ" sz="2400" dirty="0">
                <a:latin typeface="Arial" charset="0"/>
              </a:rPr>
              <a:t> proces, ale musí být zachována autonomie objektu (jde o objektivaci lidského ducha)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latin typeface="Arial" charset="0"/>
              </a:rPr>
              <a:t>Odlišuje výklad (</a:t>
            </a:r>
            <a:r>
              <a:rPr lang="cs-CZ" sz="2400" i="1" dirty="0" err="1">
                <a:latin typeface="Arial" charset="0"/>
              </a:rPr>
              <a:t>Auslegung</a:t>
            </a:r>
            <a:r>
              <a:rPr lang="cs-CZ" sz="2400" dirty="0">
                <a:latin typeface="Arial" charset="0"/>
              </a:rPr>
              <a:t>) a porozumění (</a:t>
            </a:r>
            <a:r>
              <a:rPr lang="cs-CZ" sz="2400" i="1" dirty="0" err="1">
                <a:latin typeface="Arial" charset="0"/>
              </a:rPr>
              <a:t>Sinngebung</a:t>
            </a:r>
            <a:r>
              <a:rPr lang="cs-CZ" sz="2400" i="1" dirty="0">
                <a:latin typeface="Arial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latin typeface="Arial" charset="0"/>
              </a:rPr>
              <a:t>Musí být zaručeno, že lze odlišit správné a nesprávné výsledky výkladu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latin typeface="Arial" charset="0"/>
              </a:rPr>
              <a:t>Kritika </a:t>
            </a:r>
            <a:r>
              <a:rPr lang="cs-CZ" sz="2400" dirty="0" err="1">
                <a:latin typeface="Arial" charset="0"/>
              </a:rPr>
              <a:t>Gadamerovy</a:t>
            </a:r>
            <a:r>
              <a:rPr lang="cs-CZ" sz="2400" dirty="0">
                <a:latin typeface="Arial" charset="0"/>
              </a:rPr>
              <a:t> filosofie (viz dále)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AF098D-2835-4031-9207-8DC0C09A4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Směry právní hermeneutiky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C2F20B-AB8A-493B-95BC-FAE907525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>
                <a:latin typeface="Arial" charset="0"/>
              </a:rPr>
              <a:t>Německé metodologické směry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latin typeface="Arial" charset="0"/>
              </a:rPr>
              <a:t>H. </a:t>
            </a:r>
            <a:r>
              <a:rPr lang="cs-CZ" dirty="0" err="1">
                <a:latin typeface="Arial" charset="0"/>
              </a:rPr>
              <a:t>Coing</a:t>
            </a:r>
            <a:r>
              <a:rPr lang="cs-CZ" dirty="0">
                <a:latin typeface="Arial" charset="0"/>
              </a:rPr>
              <a:t>, Karl </a:t>
            </a:r>
            <a:r>
              <a:rPr lang="cs-CZ" dirty="0" err="1">
                <a:latin typeface="Arial" charset="0"/>
              </a:rPr>
              <a:t>Larenz</a:t>
            </a:r>
            <a:r>
              <a:rPr lang="cs-CZ" dirty="0">
                <a:latin typeface="Arial" charset="0"/>
              </a:rPr>
              <a:t>, Karl </a:t>
            </a:r>
            <a:r>
              <a:rPr lang="cs-CZ" dirty="0" err="1">
                <a:latin typeface="Arial" charset="0"/>
              </a:rPr>
              <a:t>Engisch</a:t>
            </a:r>
            <a:r>
              <a:rPr lang="cs-CZ" dirty="0">
                <a:latin typeface="Arial" charset="0"/>
              </a:rPr>
              <a:t>, Ernst </a:t>
            </a:r>
            <a:r>
              <a:rPr lang="cs-CZ" dirty="0" err="1">
                <a:latin typeface="Arial" charset="0"/>
              </a:rPr>
              <a:t>Forsthoff</a:t>
            </a:r>
            <a:r>
              <a:rPr lang="cs-CZ" dirty="0">
                <a:latin typeface="Arial" charset="0"/>
              </a:rPr>
              <a:t>, K. </a:t>
            </a:r>
            <a:r>
              <a:rPr lang="cs-CZ" dirty="0" err="1">
                <a:latin typeface="Arial" charset="0"/>
              </a:rPr>
              <a:t>Adomeit</a:t>
            </a:r>
            <a:r>
              <a:rPr lang="cs-CZ" dirty="0">
                <a:latin typeface="Arial" charset="0"/>
              </a:rPr>
              <a:t>,  Friedrich Müller a Martin </a:t>
            </a:r>
            <a:r>
              <a:rPr lang="cs-CZ" dirty="0" err="1">
                <a:latin typeface="Arial" charset="0"/>
              </a:rPr>
              <a:t>Kriele</a:t>
            </a:r>
            <a:r>
              <a:rPr lang="cs-CZ" dirty="0">
                <a:latin typeface="Arial" charset="0"/>
              </a:rPr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latin typeface="Arial" charset="0"/>
              </a:rPr>
              <a:t>Také F. </a:t>
            </a:r>
            <a:r>
              <a:rPr lang="cs-CZ" dirty="0" err="1">
                <a:latin typeface="Arial" charset="0"/>
              </a:rPr>
              <a:t>Bydlinski</a:t>
            </a:r>
            <a:r>
              <a:rPr lang="cs-CZ" dirty="0">
                <a:latin typeface="Arial" charset="0"/>
              </a:rPr>
              <a:t> (Rak.), E. </a:t>
            </a:r>
            <a:r>
              <a:rPr lang="cs-CZ" dirty="0" err="1">
                <a:latin typeface="Arial" charset="0"/>
              </a:rPr>
              <a:t>Kramer</a:t>
            </a:r>
            <a:r>
              <a:rPr lang="cs-CZ" dirty="0">
                <a:latin typeface="Arial" charset="0"/>
              </a:rPr>
              <a:t> (</a:t>
            </a:r>
            <a:r>
              <a:rPr lang="cs-CZ" dirty="0" err="1">
                <a:latin typeface="Arial" charset="0"/>
              </a:rPr>
              <a:t>Švýc</a:t>
            </a:r>
            <a:r>
              <a:rPr lang="cs-CZ" dirty="0">
                <a:latin typeface="Arial" charset="0"/>
              </a:rPr>
              <a:t>.)</a:t>
            </a:r>
            <a:r>
              <a:rPr lang="cs-CZ" dirty="0"/>
              <a:t> </a:t>
            </a:r>
            <a:endParaRPr lang="cs-CZ" dirty="0"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latin typeface="Arial" charset="0"/>
              </a:rPr>
              <a:t>Alternativa k pozitivismu (zejména v jeho „ryzí“ podobě)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latin typeface="Arial" charset="0"/>
              </a:rPr>
              <a:t>Hledání testů správnosti právní interpretace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dirty="0">
                <a:latin typeface="Arial" charset="0"/>
              </a:rPr>
              <a:t>Pořadí interpretačních metod – pravidla přednosti (</a:t>
            </a:r>
            <a:r>
              <a:rPr lang="cs-CZ" i="1" dirty="0" err="1">
                <a:latin typeface="Arial" charset="0"/>
              </a:rPr>
              <a:t>Vorrangsregeln</a:t>
            </a:r>
            <a:r>
              <a:rPr lang="cs-CZ" dirty="0">
                <a:latin typeface="Arial" charset="0"/>
              </a:rPr>
              <a:t>)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356BD24-8EB8-40B0-BA5D-6DDE03D85B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Směry právní hermeneutiky – fenomenologická hermeneutika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F4E5246-AD9D-46E9-8370-6E8E7906B3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dirty="0"/>
              <a:t>Fenomenologická „nová“ právní hermeneutika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Navazuje na fenomenologickou filosofii (E. </a:t>
            </a:r>
            <a:r>
              <a:rPr lang="cs-CZ" sz="2400" dirty="0" err="1"/>
              <a:t>Husserl</a:t>
            </a:r>
            <a:r>
              <a:rPr lang="cs-CZ" sz="2400" dirty="0"/>
              <a:t> – </a:t>
            </a:r>
            <a:r>
              <a:rPr lang="cs-CZ" sz="2400" i="1" dirty="0" err="1"/>
              <a:t>Logische</a:t>
            </a:r>
            <a:r>
              <a:rPr lang="cs-CZ" sz="2400" i="1" dirty="0"/>
              <a:t> </a:t>
            </a:r>
            <a:r>
              <a:rPr lang="cs-CZ" sz="2400" i="1" dirty="0" err="1"/>
              <a:t>Untersuchungen</a:t>
            </a:r>
            <a:r>
              <a:rPr lang="cs-CZ" sz="2400" dirty="0"/>
              <a:t>, M. </a:t>
            </a:r>
            <a:r>
              <a:rPr lang="cs-CZ" sz="2400" dirty="0" err="1"/>
              <a:t>Heidegger</a:t>
            </a:r>
            <a:r>
              <a:rPr lang="cs-CZ" sz="2400" dirty="0"/>
              <a:t> – </a:t>
            </a:r>
            <a:r>
              <a:rPr lang="cs-CZ" sz="2400" i="1" dirty="0"/>
              <a:t>Sein </a:t>
            </a:r>
            <a:r>
              <a:rPr lang="cs-CZ" sz="2400" i="1" dirty="0" err="1"/>
              <a:t>und</a:t>
            </a:r>
            <a:r>
              <a:rPr lang="cs-CZ" sz="2400" i="1" dirty="0"/>
              <a:t> </a:t>
            </a:r>
            <a:r>
              <a:rPr lang="cs-CZ" sz="2400" i="1" dirty="0" err="1"/>
              <a:t>Zeit</a:t>
            </a:r>
            <a:r>
              <a:rPr lang="cs-CZ" sz="2400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err="1">
                <a:latin typeface="Arial" charset="0"/>
              </a:rPr>
              <a:t>Gadamer</a:t>
            </a:r>
            <a:r>
              <a:rPr lang="cs-CZ" sz="2400" dirty="0">
                <a:latin typeface="Arial" charset="0"/>
              </a:rPr>
              <a:t> vymezuje hermeneutický problém takto: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dirty="0">
                <a:latin typeface="Arial" charset="0"/>
              </a:rPr>
              <a:t>tři propojené momenty: 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cs-CZ" sz="2400" dirty="0">
                <a:latin typeface="Arial" charset="0"/>
              </a:rPr>
              <a:t>porozumění (</a:t>
            </a:r>
            <a:r>
              <a:rPr lang="cs-CZ" sz="2400" i="1" dirty="0" err="1">
                <a:latin typeface="Arial" charset="0"/>
              </a:rPr>
              <a:t>subtilitas</a:t>
            </a:r>
            <a:r>
              <a:rPr lang="cs-CZ" sz="2400" i="1" dirty="0">
                <a:latin typeface="Arial" charset="0"/>
              </a:rPr>
              <a:t> </a:t>
            </a:r>
            <a:r>
              <a:rPr lang="cs-CZ" sz="2400" i="1" dirty="0" err="1">
                <a:latin typeface="Arial" charset="0"/>
              </a:rPr>
              <a:t>intelligendi</a:t>
            </a:r>
            <a:r>
              <a:rPr lang="cs-CZ" sz="2400" dirty="0">
                <a:latin typeface="Arial" charset="0"/>
              </a:rPr>
              <a:t>), 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cs-CZ" sz="2400" dirty="0">
                <a:latin typeface="Arial" charset="0"/>
              </a:rPr>
              <a:t>vysvětlení (</a:t>
            </a:r>
            <a:r>
              <a:rPr lang="cs-CZ" sz="2400" i="1" dirty="0" err="1">
                <a:latin typeface="Arial" charset="0"/>
              </a:rPr>
              <a:t>subtilitas</a:t>
            </a:r>
            <a:r>
              <a:rPr lang="cs-CZ" sz="2400" i="1" dirty="0">
                <a:latin typeface="Arial" charset="0"/>
              </a:rPr>
              <a:t> </a:t>
            </a:r>
            <a:r>
              <a:rPr lang="cs-CZ" sz="2400" i="1" dirty="0" err="1">
                <a:latin typeface="Arial" charset="0"/>
              </a:rPr>
              <a:t>explicandi</a:t>
            </a:r>
            <a:r>
              <a:rPr lang="cs-CZ" sz="2400" dirty="0">
                <a:latin typeface="Arial" charset="0"/>
              </a:rPr>
              <a:t>) 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cs-CZ" sz="2400" b="1" dirty="0">
                <a:latin typeface="Arial" charset="0"/>
              </a:rPr>
              <a:t>aplikace (</a:t>
            </a:r>
            <a:r>
              <a:rPr lang="cs-CZ" sz="2400" b="1" i="1" dirty="0" err="1">
                <a:latin typeface="Arial" charset="0"/>
              </a:rPr>
              <a:t>subtilitas</a:t>
            </a:r>
            <a:r>
              <a:rPr lang="cs-CZ" sz="2400" b="1" i="1" dirty="0">
                <a:latin typeface="Arial" charset="0"/>
              </a:rPr>
              <a:t> </a:t>
            </a:r>
            <a:r>
              <a:rPr lang="cs-CZ" sz="2400" b="1" i="1" dirty="0" err="1">
                <a:latin typeface="Arial" charset="0"/>
              </a:rPr>
              <a:t>applicandi</a:t>
            </a:r>
            <a:r>
              <a:rPr lang="cs-CZ" sz="2400" b="1" dirty="0">
                <a:latin typeface="Arial" charset="0"/>
              </a:rPr>
              <a:t>).</a:t>
            </a:r>
            <a:r>
              <a:rPr lang="cs-CZ" sz="2400" b="1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>
                <a:latin typeface="Arial" charset="0"/>
              </a:rPr>
              <a:t>Teze o totožnosti interpretace a aplikace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71BD31-6443-4D24-BF7D-5C565B045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„Nová“ právní hermeneutika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B54865-29D4-47D2-B055-D42812427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Reprezentanti nové právní hermeneutiky: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dirty="0" err="1"/>
              <a:t>Arthur</a:t>
            </a:r>
            <a:r>
              <a:rPr lang="cs-CZ" dirty="0"/>
              <a:t> </a:t>
            </a:r>
            <a:r>
              <a:rPr lang="cs-CZ" dirty="0" err="1"/>
              <a:t>Kaufmann</a:t>
            </a:r>
            <a:r>
              <a:rPr lang="cs-CZ" dirty="0"/>
              <a:t>, Josef </a:t>
            </a:r>
            <a:r>
              <a:rPr lang="cs-CZ" dirty="0" err="1"/>
              <a:t>Esser</a:t>
            </a:r>
            <a:r>
              <a:rPr lang="cs-CZ" dirty="0"/>
              <a:t>, </a:t>
            </a:r>
            <a:r>
              <a:rPr lang="cs-CZ" dirty="0" err="1"/>
              <a:t>Winfried</a:t>
            </a:r>
            <a:r>
              <a:rPr lang="cs-CZ" dirty="0"/>
              <a:t> </a:t>
            </a:r>
            <a:r>
              <a:rPr lang="cs-CZ" dirty="0" err="1"/>
              <a:t>Hassemer</a:t>
            </a:r>
            <a:r>
              <a:rPr lang="cs-CZ" dirty="0"/>
              <a:t> (2. </a:t>
            </a:r>
            <a:r>
              <a:rPr lang="cs-CZ" dirty="0" err="1"/>
              <a:t>pol</a:t>
            </a:r>
            <a:r>
              <a:rPr lang="cs-CZ" dirty="0"/>
              <a:t>. 20. stol.)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dirty="0"/>
              <a:t>Inspirace také R. </a:t>
            </a:r>
            <a:r>
              <a:rPr lang="cs-CZ" dirty="0" err="1"/>
              <a:t>Dworkin</a:t>
            </a:r>
            <a:r>
              <a:rPr lang="cs-CZ" dirty="0"/>
              <a:t> </a:t>
            </a:r>
            <a:r>
              <a:rPr lang="cs-CZ" i="1" dirty="0"/>
              <a:t>(</a:t>
            </a:r>
            <a:r>
              <a:rPr lang="cs-CZ" i="1" dirty="0" err="1"/>
              <a:t>Law‘s</a:t>
            </a:r>
            <a:r>
              <a:rPr lang="cs-CZ" i="1" dirty="0"/>
              <a:t> Empire), </a:t>
            </a:r>
            <a:r>
              <a:rPr lang="cs-CZ" dirty="0" err="1"/>
              <a:t>Aharon</a:t>
            </a:r>
            <a:r>
              <a:rPr lang="cs-CZ" dirty="0"/>
              <a:t> </a:t>
            </a:r>
            <a:r>
              <a:rPr lang="cs-CZ" dirty="0" err="1"/>
              <a:t>Barak</a:t>
            </a:r>
            <a:r>
              <a:rPr lang="cs-CZ" dirty="0"/>
              <a:t>, P. </a:t>
            </a:r>
            <a:r>
              <a:rPr lang="cs-CZ" dirty="0" err="1"/>
              <a:t>Goodrich</a:t>
            </a:r>
            <a:endParaRPr lang="cs-CZ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Zkoumá strukturu právního porozumění, neprodukuje metody či návody (kruhový pohyb, před-struktury porozumění)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Staví se proti objektivistickému chápání pojmu poznání (formalistický racionalismus)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Důraz na rozumějící subjekt (interpreta)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Pracuje s intuicemi, ale celé porozumění chápe jako racionální proces s racionálním výsledkem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Překonává subjekt-objektové schéma porozumění tradované metodologickou hermeneutikou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16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1174FD0-2DDD-474F-A930-AFB5C002B0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Směry právní hermeneutiky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DBC59D5-9D3A-40BE-9F0C-08179AD796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Analytická právní hermeneutika (T. G. </a:t>
            </a:r>
            <a:r>
              <a:rPr lang="cs-CZ" dirty="0" err="1"/>
              <a:t>Studnicki</a:t>
            </a:r>
            <a:r>
              <a:rPr lang="cs-CZ" dirty="0"/>
              <a:t>)</a:t>
            </a:r>
          </a:p>
          <a:p>
            <a:pPr lvl="1" eaLnBrk="1" hangingPunct="1">
              <a:defRPr/>
            </a:pPr>
            <a:r>
              <a:rPr lang="cs-CZ" dirty="0"/>
              <a:t>H. L. A. </a:t>
            </a:r>
            <a:r>
              <a:rPr lang="cs-CZ" dirty="0" err="1"/>
              <a:t>Hart</a:t>
            </a:r>
            <a:r>
              <a:rPr lang="cs-CZ" dirty="0"/>
              <a:t>, A. </a:t>
            </a:r>
            <a:r>
              <a:rPr lang="cs-CZ" dirty="0" err="1"/>
              <a:t>Aarnio</a:t>
            </a:r>
            <a:r>
              <a:rPr lang="cs-CZ" dirty="0"/>
              <a:t>, O. </a:t>
            </a:r>
            <a:r>
              <a:rPr lang="cs-CZ" dirty="0" err="1"/>
              <a:t>Weinberger</a:t>
            </a:r>
            <a:endParaRPr lang="cs-CZ" dirty="0"/>
          </a:p>
          <a:p>
            <a:pPr lvl="1" eaLnBrk="1" hangingPunct="1">
              <a:defRPr/>
            </a:pPr>
            <a:r>
              <a:rPr lang="cs-CZ" dirty="0"/>
              <a:t>Důraz na výklad textových skutečností v podobě výkladových vět </a:t>
            </a:r>
          </a:p>
          <a:p>
            <a:pPr lvl="1" eaLnBrk="1" hangingPunct="1">
              <a:defRPr/>
            </a:pPr>
            <a:r>
              <a:rPr lang="cs-CZ" dirty="0"/>
              <a:t>Návaznost na filosofii jazyka, logiku norem (</a:t>
            </a:r>
            <a:r>
              <a:rPr lang="cs-CZ" dirty="0" err="1"/>
              <a:t>A</a:t>
            </a:r>
            <a:r>
              <a:rPr lang="cs-CZ" dirty="0"/>
              <a:t>.</a:t>
            </a:r>
            <a:r>
              <a:rPr lang="cs-CZ" dirty="0" err="1"/>
              <a:t>Tarski</a:t>
            </a:r>
            <a:r>
              <a:rPr lang="cs-CZ" dirty="0"/>
              <a:t>, G. H.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Wright</a:t>
            </a:r>
            <a:r>
              <a:rPr lang="cs-CZ" dirty="0"/>
              <a:t>) a skandinávský právní realismus (A. </a:t>
            </a:r>
            <a:r>
              <a:rPr lang="cs-CZ" dirty="0" err="1"/>
              <a:t>Ross</a:t>
            </a:r>
            <a:r>
              <a:rPr lang="cs-CZ" dirty="0"/>
              <a:t>)</a:t>
            </a:r>
          </a:p>
          <a:p>
            <a:pPr lvl="1" eaLnBrk="1" hangingPunct="1">
              <a:defRPr/>
            </a:pPr>
            <a:r>
              <a:rPr lang="cs-CZ" dirty="0"/>
              <a:t>Pro naše prostředí je nejvýznamnější </a:t>
            </a:r>
            <a:r>
              <a:rPr lang="cs-CZ" dirty="0" err="1"/>
              <a:t>Weinbergerovo</a:t>
            </a:r>
            <a:r>
              <a:rPr lang="cs-CZ" dirty="0"/>
              <a:t> pojetí hermeneutiky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4909EA2-0EBF-409A-A7CA-3DB4A551F6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Právně-hermeneutické kategorie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8B82C4D-8F90-4F94-A5CD-785781A56C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29600" cy="4530725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cs-CZ" sz="2800" dirty="0"/>
              <a:t>Předvědění (G. H. </a:t>
            </a:r>
            <a:r>
              <a:rPr lang="cs-CZ" sz="2800" dirty="0" err="1"/>
              <a:t>von</a:t>
            </a:r>
            <a:r>
              <a:rPr lang="cs-CZ" sz="2800" dirty="0"/>
              <a:t> </a:t>
            </a:r>
            <a:r>
              <a:rPr lang="cs-CZ" sz="2800" dirty="0" err="1"/>
              <a:t>Wright</a:t>
            </a:r>
            <a:r>
              <a:rPr lang="cs-CZ" sz="2800" dirty="0"/>
              <a:t>)</a:t>
            </a:r>
          </a:p>
          <a:p>
            <a:pPr marL="990600" lvl="1" indent="-533400" eaLnBrk="1" hangingPunct="1">
              <a:defRPr/>
            </a:pPr>
            <a:r>
              <a:rPr lang="cs-CZ" sz="2400" dirty="0"/>
              <a:t>heuristické východisko porozumění</a:t>
            </a:r>
          </a:p>
          <a:p>
            <a:pPr marL="990600" lvl="1" indent="-533400" eaLnBrk="1" hangingPunct="1">
              <a:defRPr/>
            </a:pPr>
            <a:r>
              <a:rPr lang="cs-CZ" sz="2400" dirty="0"/>
              <a:t>základy právních znalostí (základy právní dogmatiky, znalost fungování jednotlivých právních institutů...)</a:t>
            </a:r>
          </a:p>
          <a:p>
            <a:pPr marL="990600" lvl="1" indent="-533400" eaLnBrk="1" hangingPunct="1">
              <a:defRPr/>
            </a:pPr>
            <a:r>
              <a:rPr lang="cs-CZ" sz="2400" dirty="0"/>
              <a:t>pravidla, koncepce a přístupy v juristické metodologii (znalost interpretačních pravidel)</a:t>
            </a:r>
          </a:p>
          <a:p>
            <a:pPr marL="990600" lvl="1" indent="-533400" eaLnBrk="1" hangingPunct="1">
              <a:defRPr/>
            </a:pPr>
            <a:r>
              <a:rPr lang="cs-CZ" sz="2400" dirty="0"/>
              <a:t>vědomosti o struktuře oblasti právní úpravy (tj. obeznámenost s danou oblastí společenských vztahů, na něž dopadají normy konkrétního právního odvětví).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75A112C-569E-475F-8555-3F0A32A002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Právně-hermeneutické kategorie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CF9DCA6-F060-41EA-9060-49FFA08CE8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/>
              <a:t>Předporozumění (základní subjektivní předstruktura porozumění)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/>
              <a:t>conditio sine qua non právní argumentace a interpretace, a tedy i rozhodování právních případů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/>
              <a:t>vztahuje nejen na skutkové a právní jazykové vyjádření právního případu, ale i na společenské souvislosti, rozložení zájmů, strukturu životních vztahů, na něž se právní normy vztahují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/>
              <a:t>Z předporozumění vzniká </a:t>
            </a:r>
            <a:r>
              <a:rPr lang="cs-CZ" sz="2400" b="1"/>
              <a:t>tzv. očekávání smyslu </a:t>
            </a:r>
            <a:r>
              <a:rPr lang="cs-CZ" sz="2400" i="1"/>
              <a:t>(Sinnerwartung)</a:t>
            </a:r>
            <a:r>
              <a:rPr lang="cs-CZ" sz="2400"/>
              <a:t> práva v konkrétním případě, příbuznou kategorií je též intuice (</a:t>
            </a:r>
            <a:r>
              <a:rPr lang="cs-CZ" sz="2400" i="1"/>
              <a:t>Rechtsgefühl </a:t>
            </a:r>
            <a:r>
              <a:rPr lang="cs-CZ" sz="2400"/>
              <a:t>- právní cit) interpreta (srv. v angloamerickém pojetí  - hunch theory, intuitivismus)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/>
              <a:t>V aplikaci práva má předporozumění institucionální rozměr vytvářený řídícími idejemi orgánů aplikace práva (ústavnost, zákonnost, služební vázanost)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E857444-DDE8-4DCB-860D-93A04A53EE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Právně-hermeneutické kategorie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4A3B683-F6F3-421E-BBAB-6939A7903C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/>
              <a:t>Předsudek (H. G. </a:t>
            </a:r>
            <a:r>
              <a:rPr lang="cs-CZ" sz="2800" dirty="0" err="1"/>
              <a:t>Gadamer</a:t>
            </a:r>
            <a:r>
              <a:rPr lang="cs-CZ" sz="2800" dirty="0"/>
              <a:t>)</a:t>
            </a:r>
          </a:p>
          <a:p>
            <a:pPr lvl="1" eaLnBrk="1" hangingPunct="1">
              <a:defRPr/>
            </a:pPr>
            <a:r>
              <a:rPr lang="cs-CZ" sz="2400" dirty="0"/>
              <a:t>Navazuje na </a:t>
            </a:r>
            <a:r>
              <a:rPr lang="cs-CZ" sz="2400" dirty="0" err="1"/>
              <a:t>předporozumění</a:t>
            </a:r>
            <a:r>
              <a:rPr lang="cs-CZ" sz="2400" dirty="0"/>
              <a:t> interpreta</a:t>
            </a:r>
          </a:p>
          <a:p>
            <a:pPr lvl="1" eaLnBrk="1" hangingPunct="1">
              <a:defRPr/>
            </a:pPr>
            <a:r>
              <a:rPr lang="cs-CZ" sz="2400" dirty="0"/>
              <a:t>V negativní podobě je zdrojem </a:t>
            </a:r>
            <a:r>
              <a:rPr lang="cs-CZ" sz="2400" b="1" dirty="0"/>
              <a:t>tendenčního výkladu</a:t>
            </a:r>
            <a:r>
              <a:rPr lang="cs-CZ" sz="2400" dirty="0"/>
              <a:t> (tzn. interpret záměrně přetváří a přizpůsobuje vykládaný objekt svému předsudku)</a:t>
            </a:r>
          </a:p>
          <a:p>
            <a:pPr lvl="1" eaLnBrk="1" hangingPunct="1">
              <a:defRPr/>
            </a:pPr>
            <a:r>
              <a:rPr lang="cs-CZ" sz="2400" dirty="0"/>
              <a:t>Nemusí vždy vést k nesprávnému řešení</a:t>
            </a:r>
          </a:p>
          <a:p>
            <a:pPr lvl="1" eaLnBrk="1" hangingPunct="1">
              <a:defRPr/>
            </a:pPr>
            <a:r>
              <a:rPr lang="cs-CZ" sz="2400" dirty="0"/>
              <a:t>Právní interpretace by se měla s předsudky vyrovnávat</a:t>
            </a:r>
          </a:p>
          <a:p>
            <a:pPr lvl="1" eaLnBrk="1" hangingPunct="1">
              <a:defRPr/>
            </a:pPr>
            <a:r>
              <a:rPr lang="cs-CZ" sz="2400" dirty="0"/>
              <a:t>Platná právní úprava soudci zakazuje mít některé typy „předsudků“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73FE265-2C40-4B6E-9F28-3BA55277E4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Magie, nebo věda?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BB137B0-F6F2-46AB-A09A-CAB612BF85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46612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/>
              <a:t>Terminologie</a:t>
            </a:r>
          </a:p>
          <a:p>
            <a:pPr lvl="1" eaLnBrk="1" hangingPunct="1">
              <a:defRPr/>
            </a:pPr>
            <a:r>
              <a:rPr lang="cs-CZ" sz="2000" dirty="0"/>
              <a:t>„Hermeneutika“ vs. „Hermetika“ (tzv. hermetická filosofie, hermetické nauky- astrologie, magie, alchymie)</a:t>
            </a:r>
          </a:p>
          <a:p>
            <a:pPr lvl="1" eaLnBrk="1" hangingPunct="1">
              <a:defRPr/>
            </a:pPr>
            <a:r>
              <a:rPr lang="cs-CZ" sz="2000" dirty="0"/>
              <a:t>Cílem hermeneutické filosofie je </a:t>
            </a:r>
            <a:r>
              <a:rPr lang="cs-CZ" sz="2000" b="1" dirty="0"/>
              <a:t>porozumění</a:t>
            </a:r>
            <a:r>
              <a:rPr lang="cs-CZ" sz="2000" dirty="0"/>
              <a:t>, zatímco hlavním cílem hermetismu je </a:t>
            </a:r>
            <a:r>
              <a:rPr lang="cs-CZ" sz="2000" b="1" dirty="0"/>
              <a:t>transformace</a:t>
            </a:r>
            <a:r>
              <a:rPr lang="cs-CZ" sz="2000" dirty="0"/>
              <a:t> jedince.</a:t>
            </a:r>
          </a:p>
          <a:p>
            <a:pPr eaLnBrk="1" hangingPunct="1">
              <a:defRPr/>
            </a:pPr>
            <a:r>
              <a:rPr lang="cs-CZ" sz="2400" dirty="0"/>
              <a:t>Některé termíny hermeneutického myšlení jsou rovněž poněkud „zvláštní“ – „tajemno“:</a:t>
            </a:r>
          </a:p>
          <a:p>
            <a:pPr lvl="1" eaLnBrk="1" hangingPunct="1">
              <a:defRPr/>
            </a:pPr>
            <a:r>
              <a:rPr lang="cs-CZ" sz="2400" dirty="0"/>
              <a:t>Hermeneutický kruh</a:t>
            </a:r>
          </a:p>
          <a:p>
            <a:pPr lvl="1" eaLnBrk="1" hangingPunct="1">
              <a:defRPr/>
            </a:pPr>
            <a:r>
              <a:rPr lang="cs-CZ" sz="2400" dirty="0"/>
              <a:t>Horizont porozumění</a:t>
            </a:r>
          </a:p>
          <a:p>
            <a:pPr lvl="1" eaLnBrk="1" hangingPunct="1">
              <a:defRPr/>
            </a:pPr>
            <a:r>
              <a:rPr lang="cs-CZ" sz="2400" dirty="0"/>
              <a:t>Předvědění</a:t>
            </a:r>
          </a:p>
          <a:p>
            <a:pPr lvl="1" eaLnBrk="1" hangingPunct="1">
              <a:defRPr/>
            </a:pPr>
            <a:r>
              <a:rPr lang="cs-CZ" sz="2400" dirty="0" err="1"/>
              <a:t>Předporozumění</a:t>
            </a:r>
            <a:endParaRPr lang="cs-CZ" sz="2400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1755A78-416F-4DC0-BDEF-CE9D16E7E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Soudce a předsudek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8EE4324-459A-416C-9D76-C7F0EBB2F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560" y="1420813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1800" dirty="0"/>
              <a:t>§ 80 zákona č. 6/2002 Sb., o soudech a soudcích: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1800" dirty="0"/>
              <a:t>(2) V zájmu záruk nezávislosti a nestrannosti výkonu soudcovské funkce soudce zejména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/>
              <a:t>a) je povinen prosazovat a obhajovat nezávislost soudnictví a jeho dobrou pověst,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18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/>
              <a:t>b) je povinen chovat se tak, aby nezavdal příčinu ke snížení důvěry v soudnictví a důstojnosti soudcovské funkce,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18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/>
              <a:t>c) je povinen odmítnout jakýkoliv zásah, nátlak, vliv, přání nebo žádost, jejichž důsledkem by mohlo být ohrožení nezávislosti soudnictví,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18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/>
              <a:t>d) se nesmí při výkonu své funkce nechat ovlivnit zájmy politických stran, veřejným míněním a sdělovacími prostředky,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18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/>
              <a:t>e) musí vystupovat nezaujatě a ke stranám nebo účastníkům řízení přistupovat bez ekonomických, sociálních, rasových, etnických, sexuálních, náboženských nebo jiných předsudků,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1800" b="1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/>
              <a:t>f) dbá svým chováním o to, aby jeho nestrannost nebyla důvodně zpochybňována.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1800" dirty="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20813CE-3865-42AD-8BD0-02B9A678F1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Právně-hermeneutické kategorie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D45A569-15B3-4DDA-867A-67268DF4BD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/>
              <a:t>Hermeneutický kruh (spirála)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kruhová struktura duchovního porozumění dějinným skutečnostem, tedy i právního rozumění / metoda porozumění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od celku k části a od části k celku (kruh)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>
                <a:latin typeface="Arial" charset="0"/>
              </a:rPr>
              <a:t>Hroch: </a:t>
            </a:r>
            <a:r>
              <a:rPr lang="cs-CZ" sz="2000" i="1" dirty="0">
                <a:latin typeface="Arial" charset="0"/>
              </a:rPr>
              <a:t>„teze o dialektické totožnosti poznávajícího s poznávaným, interpretujícího s interpretovaným na podkladě procesu, v němž opětovně postupujeme od části k celku, od celku k části, abychom mohli najít cestu ke stanovení jednotného smyslu interpretovaného textu.“</a:t>
            </a:r>
            <a:endParaRPr lang="cs-CZ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Časový a kvalitativní faktor – tzv. hermeneutická spirála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Transcendentní model právního myšlení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normativní text - </a:t>
            </a:r>
            <a:r>
              <a:rPr lang="cs-CZ" sz="1800" dirty="0" err="1"/>
              <a:t>předporozumění</a:t>
            </a:r>
            <a:r>
              <a:rPr lang="cs-CZ" sz="1800" dirty="0"/>
              <a:t> jeho smyslu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právní norma (normy) - systém práva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Skutkové zjištění – skutkový stav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právní norma - skutkový stav 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lvl="1" eaLnBrk="1" hangingPunct="1">
              <a:lnSpc>
                <a:spcPct val="90000"/>
              </a:lnSpc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B21D74-5845-4138-B430-D69B6BE21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sylogismus jako hermeneutický kruh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694C1E-2566-439B-BC50-137CBBE51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2. polovina 20. století:</a:t>
            </a:r>
          </a:p>
          <a:p>
            <a:pPr lvl="1"/>
            <a:r>
              <a:rPr lang="cs-CZ" dirty="0"/>
              <a:t>Model hermeneutického kruhu rezonuje v metodologickém právním myšlení (K. </a:t>
            </a:r>
            <a:r>
              <a:rPr lang="cs-CZ" dirty="0" err="1"/>
              <a:t>Engisch</a:t>
            </a:r>
            <a:r>
              <a:rPr lang="cs-CZ" dirty="0"/>
              <a:t>, J. </a:t>
            </a:r>
            <a:r>
              <a:rPr lang="cs-CZ" dirty="0" err="1"/>
              <a:t>Esser</a:t>
            </a:r>
            <a:r>
              <a:rPr lang="cs-CZ" dirty="0"/>
              <a:t>, </a:t>
            </a:r>
            <a:r>
              <a:rPr lang="cs-CZ" dirty="0" err="1"/>
              <a:t>Fikentscher</a:t>
            </a:r>
            <a:r>
              <a:rPr lang="cs-CZ" dirty="0"/>
              <a:t>, F. Müller  atd.)</a:t>
            </a:r>
          </a:p>
          <a:p>
            <a:pPr lvl="1"/>
            <a:r>
              <a:rPr lang="cs-CZ" dirty="0"/>
              <a:t>Rekonstrukce schématu právního sylogismu</a:t>
            </a:r>
          </a:p>
          <a:p>
            <a:pPr lvl="2"/>
            <a:r>
              <a:rPr lang="cs-CZ" dirty="0"/>
              <a:t>Horní premisa (normativní věta)</a:t>
            </a:r>
          </a:p>
          <a:p>
            <a:pPr lvl="2"/>
            <a:r>
              <a:rPr lang="cs-CZ" dirty="0"/>
              <a:t>Dolní premisa (skutková věta)</a:t>
            </a:r>
          </a:p>
          <a:p>
            <a:pPr lvl="2"/>
            <a:r>
              <a:rPr lang="cs-CZ" dirty="0"/>
              <a:t>Závěr (právní následek) </a:t>
            </a:r>
          </a:p>
          <a:p>
            <a:pPr lvl="2"/>
            <a:r>
              <a:rPr lang="cs-CZ" dirty="0"/>
              <a:t>Hledání (nalézání) horní premisy – rekonstrukce právního pravidla</a:t>
            </a:r>
          </a:p>
          <a:p>
            <a:pPr lvl="2"/>
            <a:r>
              <a:rPr lang="cs-CZ" dirty="0"/>
              <a:t>Pohyb sem a tam mezi dolní a horní premisou </a:t>
            </a:r>
          </a:p>
        </p:txBody>
      </p:sp>
    </p:spTree>
    <p:extLst>
      <p:ext uri="{BB962C8B-B14F-4D97-AF65-F5344CB8AC3E}">
        <p14:creationId xmlns:p14="http://schemas.microsoft.com/office/powerpoint/2010/main" val="21729417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B125C22-9F41-41FC-9C13-C7307F63B8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Vztah hermeneutických struktur a právní argumentace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8285014-3878-420D-97C9-C63A7B9572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/>
              <a:t>Každá dílčí premisa (skutková, právní) je výkladovou větou (skutkovou, právní)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/>
              <a:t>Výkladové věty jsou prostředkem i výsledkem výkladu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/>
              <a:t>Schémata právního porozumění jsou skryta v argumentačních řetězcích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/>
              <a:t>Hermeneutická spirála je podstatou jak jednotlivých argumentů, tak i celého právního porozumění případu.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48761FD-1D3A-4953-8811-536A684FBA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Kritika hermeneutiky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495683F-9124-4FBC-8BF8-DDDADC627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>
                <a:latin typeface="Arial" charset="0"/>
              </a:rPr>
              <a:t>Filosofické směry kritické k hermeneutice:</a:t>
            </a:r>
          </a:p>
          <a:p>
            <a:pPr lvl="1" eaLnBrk="1" hangingPunct="1">
              <a:defRPr/>
            </a:pPr>
            <a:r>
              <a:rPr lang="cs-CZ" sz="2400" dirty="0">
                <a:latin typeface="Arial" charset="0"/>
              </a:rPr>
              <a:t>Postmoderna (J. F. </a:t>
            </a:r>
            <a:r>
              <a:rPr lang="cs-CZ" sz="2400" dirty="0" err="1">
                <a:latin typeface="Arial" charset="0"/>
              </a:rPr>
              <a:t>Lyotard</a:t>
            </a:r>
            <a:r>
              <a:rPr lang="cs-CZ" sz="2400" dirty="0">
                <a:latin typeface="Arial" charset="0"/>
              </a:rPr>
              <a:t>, J. </a:t>
            </a:r>
            <a:r>
              <a:rPr lang="cs-CZ" sz="2400" dirty="0" err="1">
                <a:latin typeface="Arial" charset="0"/>
              </a:rPr>
              <a:t>Derrida</a:t>
            </a:r>
            <a:r>
              <a:rPr lang="cs-CZ" sz="2400" dirty="0">
                <a:latin typeface="Arial" charset="0"/>
              </a:rPr>
              <a:t>)</a:t>
            </a:r>
          </a:p>
          <a:p>
            <a:pPr lvl="1" eaLnBrk="1" hangingPunct="1">
              <a:defRPr/>
            </a:pPr>
            <a:r>
              <a:rPr lang="cs-CZ" sz="2400" dirty="0">
                <a:latin typeface="Arial" charset="0"/>
              </a:rPr>
              <a:t>Diskursivní teorie (J. </a:t>
            </a:r>
            <a:r>
              <a:rPr lang="cs-CZ" sz="2400" dirty="0" err="1">
                <a:latin typeface="Arial" charset="0"/>
              </a:rPr>
              <a:t>Habermas</a:t>
            </a:r>
            <a:r>
              <a:rPr lang="cs-CZ" sz="2400" dirty="0">
                <a:latin typeface="Arial" charset="0"/>
              </a:rPr>
              <a:t>, R. Alexy)</a:t>
            </a:r>
          </a:p>
          <a:p>
            <a:pPr lvl="1" eaLnBrk="1" hangingPunct="1">
              <a:defRPr/>
            </a:pPr>
            <a:r>
              <a:rPr lang="cs-CZ" sz="2400" dirty="0">
                <a:latin typeface="Arial" charset="0"/>
              </a:rPr>
              <a:t>Normativní </a:t>
            </a:r>
            <a:r>
              <a:rPr lang="cs-CZ" sz="2400" dirty="0" err="1">
                <a:latin typeface="Arial" charset="0"/>
              </a:rPr>
              <a:t>institucionalismus</a:t>
            </a:r>
            <a:r>
              <a:rPr lang="cs-CZ" sz="2400" dirty="0">
                <a:latin typeface="Arial" charset="0"/>
              </a:rPr>
              <a:t> (O. </a:t>
            </a:r>
            <a:r>
              <a:rPr lang="cs-CZ" sz="2400" dirty="0" err="1">
                <a:latin typeface="Arial" charset="0"/>
              </a:rPr>
              <a:t>Weinberger</a:t>
            </a:r>
            <a:r>
              <a:rPr lang="cs-CZ" sz="2400" dirty="0">
                <a:latin typeface="Arial" charset="0"/>
              </a:rPr>
              <a:t>, N. </a:t>
            </a:r>
            <a:r>
              <a:rPr lang="cs-CZ" sz="2400" dirty="0" err="1">
                <a:latin typeface="Arial" charset="0"/>
              </a:rPr>
              <a:t>MacCormick</a:t>
            </a:r>
            <a:r>
              <a:rPr lang="cs-CZ" sz="2400" dirty="0">
                <a:latin typeface="Arial" charset="0"/>
              </a:rPr>
              <a:t>)</a:t>
            </a:r>
          </a:p>
          <a:p>
            <a:pPr eaLnBrk="1" hangingPunct="1">
              <a:defRPr/>
            </a:pPr>
            <a:r>
              <a:rPr lang="cs-CZ" sz="2800" dirty="0">
                <a:latin typeface="Arial" charset="0"/>
              </a:rPr>
              <a:t>Hermeneutika je vnímána zároveň jako základní věda o výkladu, ve své nové podobě pak alternativní směr</a:t>
            </a:r>
          </a:p>
          <a:p>
            <a:pPr eaLnBrk="1" hangingPunct="1">
              <a:defRPr/>
            </a:pPr>
            <a:r>
              <a:rPr lang="cs-CZ" sz="2800" dirty="0">
                <a:latin typeface="Arial" charset="0"/>
              </a:rPr>
              <a:t>Uvedené teorie hermeneutiku v určitých ohledech překonávají (důraz na argumentační a pragmatický charakter porozumění)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3D680AF-8A3D-4C6A-A553-EDC1E4A4CA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492375"/>
            <a:ext cx="8229600" cy="1800225"/>
          </a:xfrm>
        </p:spPr>
        <p:txBody>
          <a:bodyPr/>
          <a:lstStyle/>
          <a:p>
            <a:pPr eaLnBrk="1" hangingPunct="1">
              <a:defRPr/>
            </a:pPr>
            <a:r>
              <a:rPr lang="cs-CZ"/>
              <a:t>Děkuji za pozornost.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B932FB3-D6CD-4CD9-BF9E-DA9194B988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/>
              <a:t>Hermeneutika jako filosofický směr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08561BC-F421-4D15-98E4-6C0C0380A0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268761"/>
            <a:ext cx="8229600" cy="54003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/>
              <a:t>nauka o porozumění, výkladu a interpretaci </a:t>
            </a:r>
            <a:r>
              <a:rPr lang="cs-CZ" sz="2400" i="1" dirty="0"/>
              <a:t>(</a:t>
            </a:r>
            <a:r>
              <a:rPr lang="cs-CZ" sz="2400" i="1" dirty="0" err="1"/>
              <a:t>techné</a:t>
            </a:r>
            <a:r>
              <a:rPr lang="cs-CZ" sz="2400" i="1" dirty="0"/>
              <a:t> </a:t>
            </a:r>
            <a:r>
              <a:rPr lang="cs-CZ" sz="2400" i="1" dirty="0" err="1"/>
              <a:t>hermeneutiké</a:t>
            </a:r>
            <a:r>
              <a:rPr lang="cs-CZ" sz="2400" i="1" dirty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/>
              <a:t>Kořeny hermeneutického myšlení v antickém myšlení (</a:t>
            </a:r>
            <a:r>
              <a:rPr lang="cs-CZ" sz="2400" dirty="0" err="1"/>
              <a:t>Hérakleitos</a:t>
            </a:r>
            <a:r>
              <a:rPr lang="cs-CZ" sz="2400" dirty="0"/>
              <a:t>, Sokrates, Platón…) – zejména tzv. sokratovsko-platónský dialog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/>
              <a:t>Bůh </a:t>
            </a:r>
            <a:r>
              <a:rPr lang="cs-CZ" sz="2400" dirty="0" err="1"/>
              <a:t>Hermés</a:t>
            </a:r>
            <a:r>
              <a:rPr lang="cs-CZ" sz="2400" dirty="0"/>
              <a:t>, termín „</a:t>
            </a:r>
            <a:r>
              <a:rPr lang="cs-CZ" sz="2400" i="1" dirty="0" err="1"/>
              <a:t>hermenéus</a:t>
            </a:r>
            <a:r>
              <a:rPr lang="cs-CZ" sz="2400" dirty="0"/>
              <a:t> “ (skrytý smysl)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/>
              <a:t>Hermeneutika zkoumá vztah mezi jednotlivcem a světem skrze řeč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Pojem „bytí v řeči“  - statické vnímání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Pojem „řečové dění“ </a:t>
            </a:r>
            <a:r>
              <a:rPr lang="cs-CZ" sz="2000" i="1" dirty="0"/>
              <a:t>(</a:t>
            </a:r>
            <a:r>
              <a:rPr lang="cs-CZ" sz="2000" i="1" dirty="0" err="1"/>
              <a:t>sprachliches</a:t>
            </a:r>
            <a:r>
              <a:rPr lang="cs-CZ" sz="2000" i="1" dirty="0"/>
              <a:t> </a:t>
            </a:r>
            <a:r>
              <a:rPr lang="cs-CZ" sz="2000" i="1" dirty="0" err="1"/>
              <a:t>Geschehen</a:t>
            </a:r>
            <a:r>
              <a:rPr lang="cs-CZ" sz="2000" i="1" dirty="0"/>
              <a:t>) – </a:t>
            </a:r>
            <a:r>
              <a:rPr lang="cs-CZ" sz="2000" dirty="0"/>
              <a:t>dynamické vnímání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err="1"/>
              <a:t>Aristotelés</a:t>
            </a:r>
            <a:r>
              <a:rPr lang="cs-CZ" sz="2400" dirty="0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spis Peri </a:t>
            </a:r>
            <a:r>
              <a:rPr lang="cs-CZ" sz="2000" dirty="0" err="1"/>
              <a:t>hermeneias</a:t>
            </a:r>
            <a:r>
              <a:rPr lang="cs-CZ" sz="2000" dirty="0"/>
              <a:t> (2. kniha Organon) – lat. De 		 </a:t>
            </a:r>
            <a:r>
              <a:rPr lang="cs-CZ" sz="2000" dirty="0" err="1"/>
              <a:t>interpretatione</a:t>
            </a:r>
            <a:endParaRPr lang="cs-CZ" sz="20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Zabývá se vztahem řeči a logiky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Definuje slovo, větu, logické modality</a:t>
            </a:r>
            <a:endParaRPr lang="cs-CZ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053DB-6039-4084-9F15-2EBF737B5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Hermeneutika – věda o výkladu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EA186C-BD59-488A-85E6-17EA40A90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/>
              <a:t>Rozvíjí se od počátku na půdorysu všech vědních oborů týkajících se lidského společenství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err="1"/>
              <a:t>Hermeneutica</a:t>
            </a:r>
            <a:r>
              <a:rPr lang="cs-CZ" sz="2400" dirty="0"/>
              <a:t> specialis x </a:t>
            </a:r>
            <a:r>
              <a:rPr lang="cs-CZ" sz="2400" dirty="0" err="1"/>
              <a:t>hermeneutica</a:t>
            </a:r>
            <a:r>
              <a:rPr lang="cs-CZ" sz="2400" dirty="0"/>
              <a:t> generalis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Teologická hermeneutika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600" dirty="0"/>
              <a:t>Až do 18 století dominantní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600" dirty="0"/>
              <a:t>Patristika (Aurelius Augustinus), scholastika (Tomáš Akvinský), </a:t>
            </a:r>
            <a:r>
              <a:rPr lang="cs-CZ" sz="1600" dirty="0" err="1"/>
              <a:t>Chladenius</a:t>
            </a:r>
            <a:r>
              <a:rPr lang="cs-CZ" sz="1600" dirty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Estetická hermeneutika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Filologická hermeneutika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Juristická (právní) hermeneutika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600" dirty="0"/>
              <a:t>Svébytný vývoj – jako pomocná disciplína jurisprudence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600" dirty="0"/>
              <a:t>Římskoprávní základy – výkladové principy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Hlubinná hermeneutika</a:t>
            </a:r>
          </a:p>
          <a:p>
            <a:pPr>
              <a:defRPr/>
            </a:pPr>
            <a:r>
              <a:rPr lang="cs-CZ" sz="2400" dirty="0"/>
              <a:t>Snaha o nalezení společné výkladové disciplíny od 17. století – </a:t>
            </a:r>
            <a:r>
              <a:rPr lang="cs-CZ" sz="2400" dirty="0" err="1"/>
              <a:t>hermeneutica</a:t>
            </a:r>
            <a:r>
              <a:rPr lang="cs-CZ" sz="2400" dirty="0"/>
              <a:t> </a:t>
            </a:r>
            <a:r>
              <a:rPr lang="cs-CZ" sz="2400" dirty="0" err="1"/>
              <a:t>generalis</a:t>
            </a:r>
            <a:r>
              <a:rPr lang="cs-CZ" sz="2400" dirty="0"/>
              <a:t> (J. C. </a:t>
            </a:r>
            <a:r>
              <a:rPr lang="cs-CZ" sz="2400" dirty="0" err="1"/>
              <a:t>Dannhauer</a:t>
            </a:r>
            <a:r>
              <a:rPr lang="cs-CZ" sz="2400" dirty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AB9AE9-C284-4F60-98CD-9ED4F65A9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Moderní hermeneutické myšlení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293889-EE2D-4E8F-99AF-9BCA373B0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/>
              <a:t>Od 17. století snaha najít obecnou teorii výkladu dějinných skutečností (skutečností souvisejících s činností lidského ducha)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/>
              <a:t>Johann </a:t>
            </a:r>
            <a:r>
              <a:rPr lang="cs-CZ" sz="2400" dirty="0" err="1"/>
              <a:t>Conrad</a:t>
            </a:r>
            <a:r>
              <a:rPr lang="cs-CZ" sz="2400" dirty="0"/>
              <a:t> </a:t>
            </a:r>
            <a:r>
              <a:rPr lang="cs-CZ" sz="2400" dirty="0" err="1"/>
              <a:t>Dannhauer</a:t>
            </a:r>
            <a:r>
              <a:rPr lang="cs-CZ" sz="2400" dirty="0"/>
              <a:t> (1603 – 1666)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Švýcarský teolog a filosof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i="1" dirty="0" err="1"/>
              <a:t>Hermeneutica</a:t>
            </a:r>
            <a:r>
              <a:rPr lang="cs-CZ" sz="2000" i="1" dirty="0"/>
              <a:t> </a:t>
            </a:r>
            <a:r>
              <a:rPr lang="cs-CZ" sz="2000" i="1" dirty="0" err="1"/>
              <a:t>sacra</a:t>
            </a:r>
            <a:r>
              <a:rPr lang="cs-CZ" sz="2000" i="1" dirty="0"/>
              <a:t> </a:t>
            </a:r>
            <a:r>
              <a:rPr lang="cs-CZ" sz="2000" dirty="0"/>
              <a:t>(1654)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Idea universální hermeneutiky – nauky o výkladu (</a:t>
            </a:r>
            <a:r>
              <a:rPr lang="cs-CZ" sz="2000" dirty="0" err="1"/>
              <a:t>hermeneutica</a:t>
            </a:r>
            <a:r>
              <a:rPr lang="cs-CZ" sz="2000" dirty="0"/>
              <a:t> </a:t>
            </a:r>
            <a:r>
              <a:rPr lang="cs-CZ" sz="2000" dirty="0" err="1"/>
              <a:t>generalis</a:t>
            </a:r>
            <a:r>
              <a:rPr lang="cs-CZ" sz="2000" dirty="0"/>
              <a:t>)</a:t>
            </a:r>
          </a:p>
          <a:p>
            <a:pPr marL="342900" lvl="2" indent="-342900" eaLnBrk="1" hangingPunct="1">
              <a:lnSpc>
                <a:spcPct val="90000"/>
              </a:lnSpc>
              <a:buClr>
                <a:schemeClr val="hlink"/>
              </a:buClr>
              <a:defRPr/>
            </a:pPr>
            <a:r>
              <a:rPr lang="cs-CZ" dirty="0" err="1"/>
              <a:t>Giambattista</a:t>
            </a:r>
            <a:r>
              <a:rPr lang="cs-CZ" dirty="0"/>
              <a:t> </a:t>
            </a:r>
            <a:r>
              <a:rPr lang="cs-CZ" dirty="0" err="1"/>
              <a:t>Vico</a:t>
            </a:r>
            <a:r>
              <a:rPr lang="cs-CZ" dirty="0"/>
              <a:t> (</a:t>
            </a:r>
            <a:r>
              <a:rPr lang="cs-CZ" dirty="0">
                <a:effectLst/>
              </a:rPr>
              <a:t>1668 –1744, </a:t>
            </a:r>
            <a:r>
              <a:rPr lang="cs-CZ" dirty="0"/>
              <a:t>italský osvícenec)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Filosof, historik a právník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000" i="1" dirty="0"/>
              <a:t>Scienza Nuova </a:t>
            </a:r>
            <a:r>
              <a:rPr lang="it-IT" sz="2000" dirty="0"/>
              <a:t>(1725) </a:t>
            </a:r>
            <a:r>
              <a:rPr lang="cs-CZ" sz="2000" dirty="0"/>
              <a:t>– nový systém humanitních věd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Úvahy o hermeneutickém kruhu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lvl="1" eaLnBrk="1" hangingPunct="1">
              <a:lnSpc>
                <a:spcPct val="90000"/>
              </a:lnSpc>
              <a:defRPr/>
            </a:pPr>
            <a:endParaRPr lang="cs-CZ" sz="2000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E6E85-C1D1-42B6-ADCD-82E2FECB1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Moderní hermeneutické myšlení</a:t>
            </a:r>
            <a:br>
              <a:rPr lang="cs-CZ" dirty="0"/>
            </a:br>
            <a:r>
              <a:rPr lang="cs-CZ" dirty="0"/>
              <a:t>„německá tradice“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301C16-D8E1-4551-83AD-D0D98D994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/>
              <a:t>Friedrich Ast (1778 – 1841)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Filologie, literární hermeneutika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Základem úvah o jednotě porozumění je koncept ducha (</a:t>
            </a:r>
            <a:r>
              <a:rPr lang="cs-CZ" sz="2000" i="1" dirty="0" err="1"/>
              <a:t>Geist</a:t>
            </a:r>
            <a:r>
              <a:rPr lang="cs-CZ" sz="20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Úvahy o hermeneutickém kruhu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Tři formy porozumění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600" dirty="0"/>
              <a:t>Historická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600" dirty="0"/>
              <a:t>Gramatická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600" dirty="0"/>
              <a:t>Duchovní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Koncept </a:t>
            </a:r>
            <a:r>
              <a:rPr lang="cs-CZ" sz="2000" i="1" dirty="0"/>
              <a:t>„</a:t>
            </a:r>
            <a:r>
              <a:rPr lang="cs-CZ" sz="2000" i="1" dirty="0" err="1"/>
              <a:t>Nachbildung</a:t>
            </a:r>
            <a:r>
              <a:rPr lang="cs-CZ" sz="2000" i="1" dirty="0"/>
              <a:t>“ </a:t>
            </a:r>
            <a:r>
              <a:rPr lang="cs-CZ" sz="2000" dirty="0"/>
              <a:t>– rekonstrukce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600" dirty="0"/>
              <a:t>Porozumění je opakování tvůrčího procesu !!</a:t>
            </a:r>
            <a:endParaRPr lang="cs-CZ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/>
              <a:t>Friedrich August Wolf (1759 – 1824)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Hermeneutika je vědou o pravidlech, která určují význam znaků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600" dirty="0"/>
              <a:t>Jsou odvozena ze zkušenosti a nepředstavují systém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Objektová determinace těchto pravidel – objekt je primární entitou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B29C3-A021-4898-888E-CCB4B0B75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Moderní hermeneutické myšlení</a:t>
            </a:r>
            <a:br>
              <a:rPr lang="cs-CZ" dirty="0"/>
            </a:br>
            <a:r>
              <a:rPr lang="cs-CZ" dirty="0"/>
              <a:t>německá tradice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560C16-2840-4406-96E7-76FFA25F2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5040312"/>
          </a:xfrm>
        </p:spPr>
        <p:txBody>
          <a:bodyPr/>
          <a:lstStyle/>
          <a:p>
            <a:pPr>
              <a:defRPr/>
            </a:pPr>
            <a:r>
              <a:rPr lang="cs-CZ" dirty="0"/>
              <a:t>Ad F. A. Wolf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Rozdělení tří forem porozumění/interpretace </a:t>
            </a:r>
            <a:r>
              <a:rPr lang="cs-CZ" sz="2400" i="1" dirty="0"/>
              <a:t>(</a:t>
            </a:r>
            <a:r>
              <a:rPr lang="cs-CZ" sz="2400" i="1" dirty="0" err="1"/>
              <a:t>interpretatio</a:t>
            </a:r>
            <a:r>
              <a:rPr lang="cs-CZ" sz="2400" i="1" dirty="0"/>
              <a:t>) – stupňovitý model porozumění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Gramatická forma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Historická forma (zahrnuje konfrontaci s faktickou znalostí)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Filosofická forma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Důraz na praktický rozměr hermeneutiky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/>
          </a:p>
          <a:p>
            <a:pPr lvl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55E33-4102-4289-AABE-3576B5BC2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Moderní hermeneutické myšlení</a:t>
            </a:r>
            <a:br>
              <a:rPr lang="cs-CZ" dirty="0"/>
            </a:br>
            <a:r>
              <a:rPr lang="cs-CZ" dirty="0"/>
              <a:t>„německá tradice“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BF4219-DF17-48EA-BCA4-65C48A1D2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/>
              <a:t>Nové hermeneutické myšlení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200" b="1" dirty="0"/>
              <a:t>F. D. E. </a:t>
            </a:r>
            <a:r>
              <a:rPr lang="cs-CZ" sz="2200" b="1" dirty="0" err="1"/>
              <a:t>Schleiermacher</a:t>
            </a:r>
            <a:r>
              <a:rPr lang="cs-CZ" sz="2200" b="1" dirty="0"/>
              <a:t> (1768 – 1834)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b="1" dirty="0"/>
              <a:t>Východisko: existují pouze speciální hermeneutiky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i="1" dirty="0"/>
              <a:t>„úkol hermeneutiky se objevuje všude kde zachycujeme myšlenky nebo řady myšlenek pomocí slov</a:t>
            </a:r>
            <a:r>
              <a:rPr lang="cs-CZ" dirty="0"/>
              <a:t>.“ – universalita hermeneutiky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dirty="0"/>
              <a:t>Spojení hermeneutiky a jazyka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dirty="0"/>
              <a:t>Hermeneutika jako umění porozumění, resp. umění vyvarovat se neporozumění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dirty="0"/>
              <a:t>Gramatický x psychologický rozměr výkladu textu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dirty="0"/>
              <a:t>Důraz na psychologický aspekt – tzv. divinace (transformace vědomí interpreta do vědomí autora)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dirty="0"/>
              <a:t>Porozumění jako </a:t>
            </a:r>
            <a:r>
              <a:rPr lang="cs-CZ" dirty="0" err="1"/>
              <a:t>rekonstruktivní</a:t>
            </a:r>
            <a:r>
              <a:rPr lang="cs-CZ" dirty="0"/>
              <a:t> proces – vychází z tzv. hermeneutického kruhu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60B39D4-DB53-486F-A93E-E1889E1554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/>
              <a:t>Moderní hermeneutické myšlení</a:t>
            </a:r>
            <a:br>
              <a:rPr lang="cs-CZ" sz="4000" dirty="0"/>
            </a:br>
            <a:r>
              <a:rPr lang="cs-CZ" sz="4000" dirty="0"/>
              <a:t>„německá tradice“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DA7E0C0-DBAD-4F32-AA33-FF35C6633C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8050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2400" b="1" dirty="0" err="1">
                <a:latin typeface="Arial" charset="0"/>
              </a:rPr>
              <a:t>Wilhelm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Dilthey</a:t>
            </a:r>
            <a:r>
              <a:rPr lang="cs-CZ" sz="2400" b="1" dirty="0">
                <a:latin typeface="Arial" charset="0"/>
              </a:rPr>
              <a:t> (1833 – 1911)</a:t>
            </a:r>
          </a:p>
          <a:p>
            <a:pPr lvl="2" eaLnBrk="1" hangingPunct="1">
              <a:defRPr/>
            </a:pPr>
            <a:r>
              <a:rPr lang="cs-CZ" sz="2000" dirty="0">
                <a:latin typeface="Arial" charset="0"/>
              </a:rPr>
              <a:t>Rozlišení „rozumění“ jako metody poznávání typické pro duchovní disciplíny</a:t>
            </a:r>
            <a:r>
              <a:rPr lang="cs-CZ" sz="2000" i="1" dirty="0"/>
              <a:t>(</a:t>
            </a:r>
            <a:r>
              <a:rPr lang="cs-CZ" sz="2000" i="1" dirty="0" err="1"/>
              <a:t>Geisteswissenschaften</a:t>
            </a:r>
            <a:r>
              <a:rPr lang="cs-CZ" sz="2000" i="1" dirty="0"/>
              <a:t>)</a:t>
            </a:r>
            <a:r>
              <a:rPr lang="cs-CZ" sz="2000" i="1" dirty="0">
                <a:latin typeface="Arial" charset="0"/>
              </a:rPr>
              <a:t> </a:t>
            </a:r>
            <a:r>
              <a:rPr lang="cs-CZ" sz="2000" dirty="0">
                <a:latin typeface="Arial" charset="0"/>
              </a:rPr>
              <a:t>proti metodě „vysvětlení“ typické pro vědecké poznání v přírodních vědách</a:t>
            </a:r>
          </a:p>
          <a:p>
            <a:pPr lvl="3" eaLnBrk="1" hangingPunct="1">
              <a:defRPr/>
            </a:pPr>
            <a:r>
              <a:rPr lang="cs-CZ" sz="1600" dirty="0">
                <a:latin typeface="Arial" charset="0"/>
              </a:rPr>
              <a:t>Předmětem je člověk a jeho dílo</a:t>
            </a:r>
          </a:p>
          <a:p>
            <a:pPr lvl="3" eaLnBrk="1" hangingPunct="1">
              <a:defRPr/>
            </a:pPr>
            <a:r>
              <a:rPr lang="cs-CZ" sz="1600" dirty="0">
                <a:latin typeface="Arial" charset="0"/>
              </a:rPr>
              <a:t>Metody vcítění a znovuprožívání</a:t>
            </a:r>
          </a:p>
          <a:p>
            <a:pPr lvl="2" eaLnBrk="1" hangingPunct="1">
              <a:defRPr/>
            </a:pPr>
            <a:r>
              <a:rPr lang="cs-CZ" sz="2000" dirty="0">
                <a:latin typeface="Arial" charset="0"/>
              </a:rPr>
              <a:t>Význam dějinné skutečnosti je tvořen „</a:t>
            </a:r>
            <a:r>
              <a:rPr lang="cs-CZ" sz="2000" dirty="0" err="1">
                <a:latin typeface="Arial" charset="0"/>
              </a:rPr>
              <a:t>souvislostním</a:t>
            </a:r>
            <a:r>
              <a:rPr lang="cs-CZ" sz="2000" dirty="0">
                <a:latin typeface="Arial" charset="0"/>
              </a:rPr>
              <a:t> působením“ –pouze smysluplné souvislosti</a:t>
            </a:r>
          </a:p>
          <a:p>
            <a:pPr lvl="2" eaLnBrk="1" hangingPunct="1">
              <a:defRPr/>
            </a:pPr>
            <a:r>
              <a:rPr lang="cs-CZ" sz="2000" dirty="0"/>
              <a:t>Právní věda je jednou z tzv. </a:t>
            </a:r>
            <a:r>
              <a:rPr lang="cs-CZ" sz="2000" dirty="0" err="1"/>
              <a:t>duchověd</a:t>
            </a:r>
            <a:r>
              <a:rPr lang="cs-CZ" sz="2000" dirty="0"/>
              <a:t> </a:t>
            </a:r>
          </a:p>
          <a:p>
            <a:pPr lvl="2" eaLnBrk="1" hangingPunct="1">
              <a:defRPr/>
            </a:pPr>
            <a:r>
              <a:rPr lang="cs-CZ" sz="2000" dirty="0"/>
              <a:t>Hermeneutika je univerzálním nástrojem historie pro zkoumání lidské společnosti</a:t>
            </a:r>
          </a:p>
          <a:p>
            <a:pPr lvl="2" eaLnBrk="1" hangingPunct="1">
              <a:defRPr/>
            </a:pPr>
            <a:r>
              <a:rPr lang="cs-CZ" sz="2000" dirty="0"/>
              <a:t>Prožitek (</a:t>
            </a:r>
            <a:r>
              <a:rPr lang="cs-CZ" sz="2000" i="1" dirty="0" err="1"/>
              <a:t>Erlebnis</a:t>
            </a:r>
            <a:r>
              <a:rPr lang="cs-CZ" sz="2000" dirty="0"/>
              <a:t>) – Výraz (</a:t>
            </a:r>
            <a:r>
              <a:rPr lang="cs-CZ" sz="2000" i="1" dirty="0" err="1"/>
              <a:t>Ausdruck</a:t>
            </a:r>
            <a:r>
              <a:rPr lang="cs-CZ" sz="2000" i="1" dirty="0"/>
              <a:t>)</a:t>
            </a:r>
            <a:r>
              <a:rPr lang="cs-CZ" sz="2000" dirty="0"/>
              <a:t> – Porozumění (</a:t>
            </a:r>
            <a:r>
              <a:rPr lang="cs-CZ" sz="2000" i="1" dirty="0" err="1"/>
              <a:t>Verstehen</a:t>
            </a:r>
            <a:r>
              <a:rPr lang="cs-CZ" sz="2000" i="1" dirty="0"/>
              <a:t>)</a:t>
            </a:r>
          </a:p>
          <a:p>
            <a:pPr eaLnBrk="1" hangingPunct="1">
              <a:defRPr/>
            </a:pPr>
            <a:r>
              <a:rPr lang="cs-CZ" sz="2800" dirty="0">
                <a:latin typeface="Arial" charset="0"/>
              </a:rPr>
              <a:t>20. století – tzv. hermeneutický obrat</a:t>
            </a:r>
          </a:p>
          <a:p>
            <a:pPr lvl="1" eaLnBrk="1" hangingPunct="1">
              <a:defRPr/>
            </a:pPr>
            <a:r>
              <a:rPr lang="cs-CZ" sz="1800" dirty="0">
                <a:latin typeface="Arial" charset="0"/>
              </a:rPr>
              <a:t>Podmíněn tzv. jazykovým obratem (</a:t>
            </a:r>
            <a:r>
              <a:rPr lang="cs-CZ" sz="1800" dirty="0" err="1">
                <a:latin typeface="Arial" charset="0"/>
              </a:rPr>
              <a:t>linguistic</a:t>
            </a:r>
            <a:r>
              <a:rPr lang="cs-CZ" sz="1800" dirty="0">
                <a:latin typeface="Arial" charset="0"/>
              </a:rPr>
              <a:t> </a:t>
            </a:r>
            <a:r>
              <a:rPr lang="cs-CZ" sz="1800" dirty="0" err="1">
                <a:latin typeface="Arial" charset="0"/>
              </a:rPr>
              <a:t>turn</a:t>
            </a:r>
            <a:r>
              <a:rPr lang="cs-CZ" sz="1800" dirty="0">
                <a:latin typeface="Arial" charset="0"/>
              </a:rPr>
              <a:t>)</a:t>
            </a:r>
          </a:p>
          <a:p>
            <a:pPr eaLnBrk="1" hangingPunct="1"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1017</TotalTime>
  <Words>1957</Words>
  <Application>Microsoft Office PowerPoint</Application>
  <PresentationFormat>Předvádění na obrazovce (4:3)</PresentationFormat>
  <Paragraphs>216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Tahoma</vt:lpstr>
      <vt:lpstr>Arial</vt:lpstr>
      <vt:lpstr>Wingdings</vt:lpstr>
      <vt:lpstr>Calibri</vt:lpstr>
      <vt:lpstr>Váhy</vt:lpstr>
      <vt:lpstr>Právní hermeneutika  </vt:lpstr>
      <vt:lpstr>Magie, nebo věda?</vt:lpstr>
      <vt:lpstr>Hermeneutika jako filosofický směr</vt:lpstr>
      <vt:lpstr>Hermeneutika – věda o výkladu</vt:lpstr>
      <vt:lpstr>Moderní hermeneutické myšlení</vt:lpstr>
      <vt:lpstr>Moderní hermeneutické myšlení „německá tradice“</vt:lpstr>
      <vt:lpstr>Moderní hermeneutické myšlení německá tradice</vt:lpstr>
      <vt:lpstr>Moderní hermeneutické myšlení „německá tradice“</vt:lpstr>
      <vt:lpstr>Moderní hermeneutické myšlení „německá tradice“</vt:lpstr>
      <vt:lpstr>H.-G. Gadamer</vt:lpstr>
      <vt:lpstr>Směry právní hermeneutiky</vt:lpstr>
      <vt:lpstr>Směry právní hermeneutiky</vt:lpstr>
      <vt:lpstr>Směry právní hermeneutiky</vt:lpstr>
      <vt:lpstr>Směry právní hermeneutiky – fenomenologická hermeneutika</vt:lpstr>
      <vt:lpstr>„Nová“ právní hermeneutika</vt:lpstr>
      <vt:lpstr>Směry právní hermeneutiky</vt:lpstr>
      <vt:lpstr>Právně-hermeneutické kategorie</vt:lpstr>
      <vt:lpstr>Právně-hermeneutické kategorie</vt:lpstr>
      <vt:lpstr>Právně-hermeneutické kategorie</vt:lpstr>
      <vt:lpstr>Soudce a předsudek</vt:lpstr>
      <vt:lpstr>Právně-hermeneutické kategorie</vt:lpstr>
      <vt:lpstr>Právní sylogismus jako hermeneutický kruh</vt:lpstr>
      <vt:lpstr>Vztah hermeneutických struktur a právní argumentace</vt:lpstr>
      <vt:lpstr>Kritika hermeneutiky</vt:lpstr>
      <vt:lpstr>Děkuji za pozornost.</vt:lpstr>
    </vt:vector>
  </TitlesOfParts>
  <Company>NSS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hermeneutika a právní argumentace</dc:title>
  <dc:creator>Asistent_2</dc:creator>
  <cp:lastModifiedBy>Lukáš Hlouch</cp:lastModifiedBy>
  <cp:revision>49</cp:revision>
  <dcterms:created xsi:type="dcterms:W3CDTF">2010-03-13T13:56:30Z</dcterms:created>
  <dcterms:modified xsi:type="dcterms:W3CDTF">2021-05-01T20:12:24Z</dcterms:modified>
</cp:coreProperties>
</file>