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72" r:id="rId3"/>
    <p:sldId id="258" r:id="rId4"/>
    <p:sldId id="259" r:id="rId5"/>
    <p:sldId id="260" r:id="rId6"/>
    <p:sldId id="261" r:id="rId7"/>
    <p:sldId id="273" r:id="rId8"/>
    <p:sldId id="274" r:id="rId9"/>
    <p:sldId id="262" r:id="rId10"/>
    <p:sldId id="266" r:id="rId11"/>
    <p:sldId id="267" r:id="rId12"/>
    <p:sldId id="268" r:id="rId13"/>
    <p:sldId id="275" r:id="rId14"/>
    <p:sldId id="269" r:id="rId15"/>
    <p:sldId id="271" r:id="rId16"/>
    <p:sldId id="278" r:id="rId17"/>
    <p:sldId id="279" r:id="rId18"/>
    <p:sldId id="290" r:id="rId19"/>
    <p:sldId id="289" r:id="rId20"/>
    <p:sldId id="292" r:id="rId21"/>
    <p:sldId id="280" r:id="rId22"/>
    <p:sldId id="281" r:id="rId23"/>
    <p:sldId id="293" r:id="rId24"/>
    <p:sldId id="282" r:id="rId25"/>
    <p:sldId id="276" r:id="rId26"/>
    <p:sldId id="294" r:id="rId27"/>
    <p:sldId id="285" r:id="rId28"/>
    <p:sldId id="286" r:id="rId29"/>
    <p:sldId id="287" r:id="rId30"/>
    <p:sldId id="295" r:id="rId31"/>
    <p:sldId id="288" r:id="rId32"/>
    <p:sldId id="291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" y="-1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C9C55-6B3F-45F2-A146-0D4FECA2C04C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78C7F7-7BA3-4B60-A964-21CB91F32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18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BBB2E3-43F3-41B7-B288-13938FA283D7}" type="slidenum">
              <a:rPr lang="cs-CZ" altLang="cs-CZ" smtClean="0"/>
              <a:pPr>
                <a:defRPr/>
              </a:pPr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3124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8C7F7-7BA3-4B60-A964-21CB91F32EA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157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04E04-3757-4881-B954-2BE18F167110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337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04E04-3757-4881-B954-2BE18F167110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01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cs-CZ" altLang="cs-CZ" noProof="0" dirty="0" smtClean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2BC9F84-2313-4484-BF46-AF97B3CBA48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1102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.gov.cz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4338" y="6248400"/>
            <a:ext cx="6313487" cy="457200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MP615Z Správní právo I 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xfrm rot="20726080">
            <a:off x="6858000" y="6248400"/>
            <a:ext cx="1833563" cy="457200"/>
          </a:xfrm>
        </p:spPr>
        <p:txBody>
          <a:bodyPr/>
          <a:lstStyle/>
          <a:p>
            <a:pPr>
              <a:defRPr/>
            </a:pPr>
            <a:fld id="{6067CDC1-3622-4B09-9268-C7AE6D086E74}" type="slidenum">
              <a:rPr lang="cs-CZ" altLang="cs-CZ"/>
              <a:pPr>
                <a:defRPr/>
              </a:pPr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7647" y="1844824"/>
            <a:ext cx="7643132" cy="3135825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MP615Z </a:t>
            </a:r>
            <a:r>
              <a:rPr lang="cs-CZ" altLang="cs-CZ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Správní právo </a:t>
            </a:r>
            <a:r>
              <a:rPr lang="cs-CZ" altLang="cs-CZ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cs-CZ" altLang="cs-CZ" sz="27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27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10. přednáška  6.5.2020</a:t>
            </a:r>
            <a:br>
              <a:rPr lang="cs-CZ" altLang="cs-CZ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2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2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2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600" b="1" dirty="0" smtClean="0"/>
              <a:t>Podíl </a:t>
            </a:r>
            <a:r>
              <a:rPr lang="cs-CZ" sz="3600" b="1" dirty="0"/>
              <a:t>občanů na veřejné </a:t>
            </a:r>
            <a:r>
              <a:rPr lang="cs-CZ" sz="3600" b="1" dirty="0" smtClean="0"/>
              <a:t>správě</a:t>
            </a:r>
            <a:r>
              <a:rPr lang="cs-CZ" sz="2700" b="1" dirty="0" smtClean="0"/>
              <a:t/>
            </a:r>
            <a:br>
              <a:rPr lang="cs-CZ" sz="2700" b="1" dirty="0" smtClean="0"/>
            </a:br>
            <a:r>
              <a:rPr lang="cs-CZ" sz="2700" b="1" dirty="0"/>
              <a:t/>
            </a:r>
            <a:br>
              <a:rPr lang="cs-CZ" sz="2700" b="1" dirty="0"/>
            </a:br>
            <a:r>
              <a:rPr lang="cs-CZ" sz="2800" dirty="0" smtClean="0"/>
              <a:t> </a:t>
            </a:r>
            <a:r>
              <a:rPr lang="cs-CZ" altLang="cs-CZ" sz="27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doc.JUDr</a:t>
            </a:r>
            <a:r>
              <a:rPr lang="cs-CZ" altLang="cs-CZ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Soňa Skulová, Ph.D.</a:t>
            </a:r>
            <a:br>
              <a:rPr lang="cs-CZ" altLang="cs-CZ" sz="27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altLang="cs-CZ" sz="2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72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b="1" dirty="0" smtClean="0"/>
              <a:t>I.3 Participace </a:t>
            </a:r>
            <a:r>
              <a:rPr lang="cs-CZ" sz="2400" b="1" dirty="0"/>
              <a:t>občanů </a:t>
            </a:r>
            <a:r>
              <a:rPr lang="cs-CZ" sz="2400" b="1" dirty="0" smtClean="0"/>
              <a:t>na územní </a:t>
            </a:r>
            <a:r>
              <a:rPr lang="cs-CZ" sz="2400" b="1" dirty="0"/>
              <a:t>samosprávě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7342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sz="2800" b="1" dirty="0"/>
              <a:t>Povaha a formy vycházejí z povahy a  obecných znaků územní 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</a:t>
            </a:r>
            <a:r>
              <a:rPr lang="cs-CZ" sz="2800" b="1" dirty="0"/>
              <a:t>správy</a:t>
            </a:r>
            <a:r>
              <a:rPr lang="cs-CZ" sz="2800" b="1" dirty="0" smtClean="0"/>
              <a:t>:</a:t>
            </a:r>
          </a:p>
          <a:p>
            <a:pPr marL="0" indent="0" algn="just">
              <a:buNone/>
            </a:pPr>
            <a:endParaRPr lang="cs-CZ" sz="2800" b="1" dirty="0" smtClean="0"/>
          </a:p>
          <a:p>
            <a:pPr lvl="0"/>
            <a:r>
              <a:rPr lang="cs-CZ" sz="2600" dirty="0" smtClean="0"/>
              <a:t>je  </a:t>
            </a:r>
            <a:r>
              <a:rPr lang="cs-CZ" sz="2600" dirty="0"/>
              <a:t>výrazem </a:t>
            </a:r>
            <a:r>
              <a:rPr lang="cs-CZ" sz="2600" i="1" dirty="0"/>
              <a:t>decentralizace</a:t>
            </a:r>
            <a:r>
              <a:rPr lang="cs-CZ" sz="2600" dirty="0"/>
              <a:t> veřejné moci a správy,</a:t>
            </a:r>
          </a:p>
          <a:p>
            <a:pPr lvl="0"/>
            <a:r>
              <a:rPr lang="cs-CZ" sz="2600" dirty="0" smtClean="0"/>
              <a:t>ÚSC </a:t>
            </a:r>
            <a:r>
              <a:rPr lang="cs-CZ" sz="2600" i="1" dirty="0"/>
              <a:t>nejsou součástí hierarchického systému</a:t>
            </a:r>
            <a:r>
              <a:rPr lang="cs-CZ" sz="2600" dirty="0"/>
              <a:t> státní </a:t>
            </a:r>
            <a:r>
              <a:rPr lang="cs-CZ" sz="2600" dirty="0" smtClean="0"/>
              <a:t>správy,</a:t>
            </a:r>
          </a:p>
          <a:p>
            <a:pPr lvl="0" algn="just"/>
            <a:r>
              <a:rPr lang="cs-CZ" sz="2600" dirty="0" smtClean="0"/>
              <a:t>zasahovat </a:t>
            </a:r>
            <a:r>
              <a:rPr lang="cs-CZ" sz="2600" dirty="0"/>
              <a:t>do výkonu územní samosprávy lze pouze na základě zákona,</a:t>
            </a:r>
          </a:p>
          <a:p>
            <a:pPr lvl="0" algn="just"/>
            <a:r>
              <a:rPr lang="cs-CZ" sz="2600" dirty="0" smtClean="0"/>
              <a:t>stát </a:t>
            </a:r>
            <a:r>
              <a:rPr lang="cs-CZ" sz="2600" dirty="0"/>
              <a:t>vykonává vůči ÚSC nikoliv řídící, ale dozorovou činnost, resp. může být </a:t>
            </a:r>
            <a:r>
              <a:rPr lang="cs-CZ" sz="2600" dirty="0" smtClean="0"/>
              <a:t>uplatněn </a:t>
            </a:r>
            <a:r>
              <a:rPr lang="cs-CZ" sz="2600" dirty="0"/>
              <a:t>soudní </a:t>
            </a:r>
            <a:r>
              <a:rPr lang="cs-CZ" sz="2600" dirty="0" smtClean="0"/>
              <a:t>přezkum ( „žaloby ve věcech samosprávy“ - § 67 </a:t>
            </a:r>
            <a:r>
              <a:rPr lang="cs-CZ" sz="2600" dirty="0" err="1" smtClean="0"/>
              <a:t>s.ř.s</a:t>
            </a:r>
            <a:r>
              <a:rPr lang="cs-CZ" sz="2600" dirty="0" smtClean="0"/>
              <a:t>.), </a:t>
            </a:r>
            <a:endParaRPr lang="cs-CZ" sz="2600" dirty="0"/>
          </a:p>
          <a:p>
            <a:pPr lvl="0" algn="just"/>
            <a:r>
              <a:rPr lang="cs-CZ" sz="2600" dirty="0" smtClean="0"/>
              <a:t>ÚSC </a:t>
            </a:r>
            <a:r>
              <a:rPr lang="cs-CZ" sz="2600" dirty="0"/>
              <a:t>jsou  </a:t>
            </a:r>
            <a:r>
              <a:rPr lang="cs-CZ" sz="2600" i="1" dirty="0"/>
              <a:t>veřejnoprávními korporacemi</a:t>
            </a:r>
            <a:r>
              <a:rPr lang="cs-CZ" sz="2600" dirty="0"/>
              <a:t>, s vlastním majetkem, samostatně </a:t>
            </a:r>
            <a:r>
              <a:rPr lang="cs-CZ" sz="2600" dirty="0" smtClean="0"/>
              <a:t>hospodařící.</a:t>
            </a:r>
            <a:endParaRPr lang="cs-CZ" sz="2600" dirty="0"/>
          </a:p>
          <a:p>
            <a:pPr lvl="0"/>
            <a:r>
              <a:rPr lang="cs-CZ" sz="2600" b="1" i="1" dirty="0" smtClean="0"/>
              <a:t>osobní </a:t>
            </a:r>
            <a:r>
              <a:rPr lang="cs-CZ" sz="2600" b="1" i="1" dirty="0"/>
              <a:t>základ</a:t>
            </a:r>
            <a:r>
              <a:rPr lang="cs-CZ" sz="2600" dirty="0"/>
              <a:t> </a:t>
            </a:r>
            <a:r>
              <a:rPr lang="cs-CZ" sz="2600" dirty="0" smtClean="0"/>
              <a:t>územní samosprávy – tvořený </a:t>
            </a:r>
            <a:r>
              <a:rPr lang="cs-CZ" sz="2600" i="1" dirty="0" smtClean="0"/>
              <a:t>občany</a:t>
            </a:r>
            <a:r>
              <a:rPr lang="cs-CZ" sz="2600" dirty="0" smtClean="0"/>
              <a:t> </a:t>
            </a:r>
            <a:r>
              <a:rPr lang="cs-CZ" sz="2600" dirty="0"/>
              <a:t>obce, kraje.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25942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I.3 </a:t>
            </a:r>
            <a:r>
              <a:rPr lang="cs-CZ" sz="2400" b="1" dirty="0"/>
              <a:t>Participace občanů </a:t>
            </a:r>
            <a:r>
              <a:rPr lang="cs-CZ" sz="2400" b="1" dirty="0" smtClean="0"/>
              <a:t>na </a:t>
            </a:r>
            <a:r>
              <a:rPr lang="cs-CZ" sz="2400" b="1" dirty="0"/>
              <a:t>územní samosprávě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b="1" dirty="0" smtClean="0"/>
              <a:t> vedle </a:t>
            </a:r>
            <a:r>
              <a:rPr lang="cs-CZ" sz="2400" b="1" dirty="0"/>
              <a:t>shora uvedených prostředků podílu na výkonu veřejné správy </a:t>
            </a:r>
            <a:r>
              <a:rPr lang="cs-CZ" sz="2400" dirty="0"/>
              <a:t>(právo na informace, petice, stížnosti</a:t>
            </a:r>
            <a:r>
              <a:rPr lang="cs-CZ" sz="2400" dirty="0" smtClean="0"/>
              <a:t>) lze podíl uplatnit: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- prostřednictvím</a:t>
            </a:r>
            <a:r>
              <a:rPr lang="cs-CZ" sz="2400" b="1" dirty="0" smtClean="0"/>
              <a:t> </a:t>
            </a:r>
            <a:r>
              <a:rPr lang="cs-CZ" sz="2400" b="1" i="1" dirty="0"/>
              <a:t>práv občana obce, resp. </a:t>
            </a:r>
            <a:r>
              <a:rPr lang="cs-CZ" sz="2400" b="1" i="1" dirty="0" smtClean="0"/>
              <a:t>kraje </a:t>
            </a:r>
            <a:r>
              <a:rPr lang="cs-CZ" sz="2400" dirty="0" smtClean="0"/>
              <a:t>- </a:t>
            </a:r>
            <a:r>
              <a:rPr lang="cs-CZ" sz="2400" dirty="0"/>
              <a:t>dle zákona o obcích (§ 16), zákona o krajích (§ 13</a:t>
            </a:r>
            <a:r>
              <a:rPr lang="cs-CZ" sz="2400" dirty="0" smtClean="0"/>
              <a:t>)</a:t>
            </a:r>
            <a:r>
              <a:rPr lang="cs-CZ" sz="2400" b="1" dirty="0" smtClean="0"/>
              <a:t>:</a:t>
            </a:r>
          </a:p>
          <a:p>
            <a:pPr marL="0" indent="0">
              <a:buNone/>
            </a:pPr>
            <a:endParaRPr lang="cs-CZ" sz="2400" dirty="0"/>
          </a:p>
          <a:p>
            <a:pPr lvl="0">
              <a:buFont typeface="Wingdings" pitchFamily="2" charset="2"/>
              <a:buChar char="§"/>
            </a:pPr>
            <a:r>
              <a:rPr lang="cs-CZ" sz="2400" dirty="0" smtClean="0"/>
              <a:t>účast </a:t>
            </a:r>
            <a:r>
              <a:rPr lang="cs-CZ" sz="2400" dirty="0"/>
              <a:t>na </a:t>
            </a:r>
            <a:r>
              <a:rPr lang="cs-CZ" sz="2400" b="1" dirty="0"/>
              <a:t>volbách do zastupitelstva</a:t>
            </a:r>
            <a:r>
              <a:rPr lang="cs-CZ" sz="2400" dirty="0"/>
              <a:t> obce, resp. </a:t>
            </a:r>
            <a:r>
              <a:rPr lang="cs-CZ" sz="2400" dirty="0" smtClean="0"/>
              <a:t>kraje:</a:t>
            </a:r>
          </a:p>
          <a:p>
            <a:pPr marL="0" indent="0" algn="just">
              <a:buNone/>
            </a:pPr>
            <a:r>
              <a:rPr lang="cs-CZ" sz="2400" dirty="0" smtClean="0"/>
              <a:t>- zákon </a:t>
            </a:r>
            <a:r>
              <a:rPr lang="cs-CZ" sz="2400" dirty="0"/>
              <a:t>č. 491/2001 Sb., </a:t>
            </a:r>
            <a:r>
              <a:rPr lang="cs-CZ" sz="2400" i="1" dirty="0"/>
              <a:t>o volbách do zastupitelstev obcí </a:t>
            </a:r>
            <a:r>
              <a:rPr lang="cs-CZ" sz="2400" dirty="0"/>
              <a:t>a o změně některých zákonů, ve znění pozdějších předpisů /vztahuje se i na volby v </a:t>
            </a:r>
            <a:r>
              <a:rPr lang="cs-CZ" sz="2400" dirty="0" err="1"/>
              <a:t>hl.m</a:t>
            </a:r>
            <a:r>
              <a:rPr lang="cs-CZ" sz="2400" dirty="0"/>
              <a:t>. Praze</a:t>
            </a:r>
            <a:r>
              <a:rPr lang="cs-CZ" sz="2400" dirty="0" smtClean="0"/>
              <a:t>/,</a:t>
            </a:r>
          </a:p>
          <a:p>
            <a:pPr marL="0" indent="0" algn="just">
              <a:buNone/>
            </a:pPr>
            <a:r>
              <a:rPr lang="cs-CZ" sz="2400" dirty="0" smtClean="0"/>
              <a:t>- zákon </a:t>
            </a:r>
            <a:r>
              <a:rPr lang="cs-CZ" sz="2400" dirty="0"/>
              <a:t>č. 130/2000 Sb., </a:t>
            </a:r>
            <a:r>
              <a:rPr lang="cs-CZ" sz="2400" i="1" dirty="0"/>
              <a:t>o volbách do zastupitelstev krajů </a:t>
            </a:r>
            <a:r>
              <a:rPr lang="cs-CZ" sz="2400" dirty="0"/>
              <a:t>a o změně některých zákonů, ve znění pozdějších předpisů).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56002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I.3 </a:t>
            </a:r>
            <a:r>
              <a:rPr lang="cs-CZ" sz="2400" b="1" dirty="0"/>
              <a:t>Participace občanů </a:t>
            </a:r>
            <a:r>
              <a:rPr lang="cs-CZ" sz="2400" b="1" dirty="0" smtClean="0"/>
              <a:t>na </a:t>
            </a:r>
            <a:r>
              <a:rPr lang="cs-CZ" sz="2400" b="1" dirty="0"/>
              <a:t>územní samosprávě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§"/>
            </a:pPr>
            <a:r>
              <a:rPr lang="cs-CZ" sz="2400" b="1" dirty="0" smtClean="0"/>
              <a:t>hlasováním </a:t>
            </a:r>
            <a:r>
              <a:rPr lang="cs-CZ" sz="2400" b="1" dirty="0"/>
              <a:t>v místním či krajském </a:t>
            </a:r>
            <a:r>
              <a:rPr lang="cs-CZ" sz="2400" b="1" dirty="0" smtClean="0"/>
              <a:t>referendu:</a:t>
            </a:r>
            <a:endParaRPr lang="cs-CZ" sz="2400" dirty="0"/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zákon </a:t>
            </a:r>
            <a:r>
              <a:rPr lang="cs-CZ" sz="2000" dirty="0"/>
              <a:t>č. 22/2004 Sb., </a:t>
            </a:r>
            <a:r>
              <a:rPr lang="cs-CZ" sz="2000" i="1" dirty="0"/>
              <a:t>o místním referendu</a:t>
            </a:r>
            <a:r>
              <a:rPr lang="cs-CZ" sz="2000" dirty="0"/>
              <a:t>,  a o změně některých předpisů, ve znění pozdějších předpisů, </a:t>
            </a: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pPr algn="just">
              <a:buFontTx/>
              <a:buChar char="-"/>
            </a:pPr>
            <a:r>
              <a:rPr lang="cs-CZ" sz="2000" dirty="0" smtClean="0"/>
              <a:t>zákon č</a:t>
            </a:r>
            <a:r>
              <a:rPr lang="cs-CZ" sz="2000" dirty="0"/>
              <a:t>. </a:t>
            </a:r>
            <a:r>
              <a:rPr lang="cs-CZ" sz="2000" dirty="0" smtClean="0"/>
              <a:t>118/2010 Sb.,  </a:t>
            </a:r>
            <a:r>
              <a:rPr lang="cs-CZ" sz="2000" i="1" dirty="0" smtClean="0"/>
              <a:t>o </a:t>
            </a:r>
            <a:r>
              <a:rPr lang="cs-CZ" sz="2000" i="1" dirty="0"/>
              <a:t>krajském referendu</a:t>
            </a:r>
            <a:r>
              <a:rPr lang="cs-CZ" sz="2000" dirty="0"/>
              <a:t>, a o změně některých zákonů,  ve znění pozdějších předpisů).</a:t>
            </a:r>
          </a:p>
          <a:p>
            <a:pPr marL="0" lvl="0" indent="0">
              <a:buNone/>
            </a:pPr>
            <a:endParaRPr lang="cs-C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 pouze:</a:t>
            </a:r>
          </a:p>
          <a:p>
            <a:pPr lvl="0">
              <a:buFontTx/>
              <a:buChar char="-"/>
            </a:pPr>
            <a:r>
              <a:rPr lang="cs-CZ" sz="2000" i="1" dirty="0" smtClean="0"/>
              <a:t>v</a:t>
            </a:r>
            <a:r>
              <a:rPr lang="cs-CZ" sz="2000" i="1" dirty="0"/>
              <a:t> otázkách samostatné působnosti</a:t>
            </a:r>
            <a:r>
              <a:rPr lang="cs-CZ" sz="2000" dirty="0"/>
              <a:t> </a:t>
            </a:r>
            <a:endParaRPr lang="cs-CZ" sz="2000" dirty="0" smtClean="0"/>
          </a:p>
          <a:p>
            <a:pPr marL="0" lvl="0" indent="0">
              <a:buNone/>
            </a:pPr>
            <a:r>
              <a:rPr lang="cs-CZ" sz="2000" dirty="0" smtClean="0"/>
              <a:t> (avšak: nepřípustné </a:t>
            </a:r>
            <a:r>
              <a:rPr lang="cs-CZ" sz="2000" dirty="0"/>
              <a:t>u stanoveného okruhu </a:t>
            </a:r>
            <a:r>
              <a:rPr lang="cs-CZ" sz="2000" dirty="0" smtClean="0"/>
              <a:t>záležitostí, např. místní poplatky, rozpočet, OZV, do uplynutí 24 měsíců od  rozhodnutí v minulém referendu …),</a:t>
            </a:r>
          </a:p>
          <a:p>
            <a:pPr lvl="0">
              <a:buFontTx/>
              <a:buChar char="-"/>
            </a:pPr>
            <a:r>
              <a:rPr lang="cs-CZ" sz="2000" dirty="0" smtClean="0"/>
              <a:t>požadován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potřebný počet podpisů </a:t>
            </a:r>
            <a:r>
              <a:rPr lang="cs-CZ" sz="2000" dirty="0"/>
              <a:t>tzv. </a:t>
            </a:r>
            <a:r>
              <a:rPr lang="cs-CZ" sz="2000" dirty="0" smtClean="0"/>
              <a:t>podporovatelů </a:t>
            </a:r>
            <a:r>
              <a:rPr lang="cs-CZ" sz="2000" dirty="0"/>
              <a:t>(u obce podle počtu obyvatel obce v rozmezí </a:t>
            </a:r>
            <a:r>
              <a:rPr lang="cs-CZ" sz="2000" dirty="0" smtClean="0"/>
              <a:t>6-30 </a:t>
            </a:r>
            <a:r>
              <a:rPr lang="cs-CZ" sz="2000" dirty="0"/>
              <a:t>%,  u krajů jednotně 6 </a:t>
            </a:r>
            <a:r>
              <a:rPr lang="cs-CZ" sz="2000" dirty="0" smtClean="0"/>
              <a:t>%).</a:t>
            </a:r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3938461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087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I.3 </a:t>
            </a:r>
            <a:r>
              <a:rPr lang="cs-CZ" sz="2400" b="1" dirty="0"/>
              <a:t>Participace občanů </a:t>
            </a:r>
            <a:r>
              <a:rPr lang="cs-CZ" sz="2400" b="1" dirty="0" smtClean="0"/>
              <a:t>na </a:t>
            </a:r>
            <a:r>
              <a:rPr lang="cs-CZ" sz="2400" b="1" dirty="0"/>
              <a:t>územní samosprávě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sz="2400" dirty="0" smtClean="0"/>
          </a:p>
          <a:p>
            <a:pPr marL="0" lvl="0" indent="0">
              <a:buNone/>
            </a:pPr>
            <a:r>
              <a:rPr lang="cs-CZ" sz="2400" dirty="0" smtClean="0"/>
              <a:t>Hlasováním </a:t>
            </a:r>
            <a:r>
              <a:rPr lang="cs-CZ" sz="2400" dirty="0"/>
              <a:t>v místním </a:t>
            </a:r>
            <a:r>
              <a:rPr lang="cs-CZ" sz="2400" dirty="0" smtClean="0"/>
              <a:t>referendu:</a:t>
            </a:r>
            <a:endParaRPr lang="cs-CZ" sz="2400" dirty="0"/>
          </a:p>
          <a:p>
            <a:pPr marL="0" lvl="0" indent="0">
              <a:buNone/>
            </a:pPr>
            <a:r>
              <a:rPr lang="cs-CZ" sz="2000" dirty="0" smtClean="0"/>
              <a:t>- u </a:t>
            </a:r>
            <a:r>
              <a:rPr lang="cs-CZ" sz="2000" dirty="0"/>
              <a:t>sloučení obcí nebo návrhu na oddělení části obce – vyžaduje </a:t>
            </a:r>
            <a:r>
              <a:rPr lang="cs-CZ" sz="2000" i="1" dirty="0"/>
              <a:t>zákon obcích.</a:t>
            </a:r>
            <a:r>
              <a:rPr lang="cs-CZ" sz="2000" dirty="0"/>
              <a:t> </a:t>
            </a:r>
          </a:p>
          <a:p>
            <a:pPr marL="0" lvl="0" indent="0">
              <a:buNone/>
            </a:pPr>
            <a:endParaRPr lang="cs-CZ" sz="2000" i="1" dirty="0" smtClean="0"/>
          </a:p>
          <a:p>
            <a:pPr marL="0" lvl="0" indent="0">
              <a:buNone/>
            </a:pPr>
            <a:r>
              <a:rPr lang="cs-CZ" sz="2000" i="1" dirty="0" smtClean="0"/>
              <a:t>Právo </a:t>
            </a:r>
            <a:r>
              <a:rPr lang="cs-CZ" sz="2000" i="1" dirty="0"/>
              <a:t>hlasovat v referendu </a:t>
            </a:r>
            <a:r>
              <a:rPr lang="cs-CZ" sz="2000" dirty="0"/>
              <a:t>má každá osoba, která má zároveň právo volit do zastupitelstva příslušného ÚSC (tzv. „oprávněná osoba“). 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Právo volební a místní a krajské referendum </a:t>
            </a:r>
            <a:r>
              <a:rPr lang="cs-CZ" sz="2000" dirty="0" smtClean="0"/>
              <a:t>– pod soudní ochranou:</a:t>
            </a:r>
          </a:p>
          <a:p>
            <a:pPr marL="0" indent="0">
              <a:buNone/>
            </a:pPr>
            <a:r>
              <a:rPr lang="cs-CZ" sz="2000" dirty="0" smtClean="0"/>
              <a:t>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„Soudnictví ve věcech volebních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věcech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místního a krajského referenda </a:t>
            </a:r>
            <a:r>
              <a:rPr lang="cs-CZ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sz="2000" dirty="0" smtClean="0"/>
              <a:t> (§§ 88 – 93  </a:t>
            </a:r>
            <a:r>
              <a:rPr lang="cs-CZ" sz="2000" dirty="0" err="1" smtClean="0"/>
              <a:t>s.ř.s</a:t>
            </a:r>
            <a:r>
              <a:rPr lang="cs-CZ" sz="2000" dirty="0" smtClean="0"/>
              <a:t>.).  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3938461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559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I.3 </a:t>
            </a:r>
            <a:r>
              <a:rPr lang="cs-CZ" sz="2400" b="1" dirty="0"/>
              <a:t>Participace občanů na územní samosprávě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Další práva občanů obce</a:t>
            </a:r>
            <a:r>
              <a:rPr lang="cs-CZ" sz="2000" dirty="0"/>
              <a:t>, resp. </a:t>
            </a:r>
            <a:r>
              <a:rPr lang="cs-CZ" sz="2000" b="1" dirty="0"/>
              <a:t>kraje</a:t>
            </a:r>
            <a:r>
              <a:rPr lang="cs-CZ" sz="2000" dirty="0"/>
              <a:t>: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pPr marL="0" indent="0">
              <a:buNone/>
            </a:pPr>
            <a:endParaRPr lang="cs-CZ" sz="2000" dirty="0"/>
          </a:p>
          <a:p>
            <a:pPr lvl="0" algn="just"/>
            <a:r>
              <a:rPr lang="cs-CZ" sz="2000" b="1" dirty="0"/>
              <a:t>účast na zasedání zastupitelstva</a:t>
            </a:r>
            <a:r>
              <a:rPr lang="cs-CZ" sz="2000" dirty="0"/>
              <a:t> a právo </a:t>
            </a:r>
            <a:r>
              <a:rPr lang="cs-CZ" sz="2000" b="1" dirty="0"/>
              <a:t>vyjadřovat  zde svá stanoviska</a:t>
            </a:r>
            <a:r>
              <a:rPr lang="cs-CZ" sz="2000" dirty="0"/>
              <a:t> k projednávaným věcem, </a:t>
            </a:r>
          </a:p>
          <a:p>
            <a:pPr lvl="0" algn="just"/>
            <a:r>
              <a:rPr lang="cs-CZ" sz="2000" dirty="0"/>
              <a:t>právo </a:t>
            </a:r>
            <a:r>
              <a:rPr lang="cs-CZ" sz="2000" b="1" dirty="0"/>
              <a:t>nahlížet do usnesení a zápisů z jednání zastupitelstva</a:t>
            </a:r>
            <a:r>
              <a:rPr lang="cs-CZ" sz="2000" dirty="0"/>
              <a:t> obce, do </a:t>
            </a:r>
            <a:r>
              <a:rPr lang="cs-CZ" sz="2000" b="1" dirty="0"/>
              <a:t>usnesení rady</a:t>
            </a:r>
            <a:r>
              <a:rPr lang="cs-CZ" sz="2000" dirty="0"/>
              <a:t> obce, výborů zastupitelstva obce a komisí rady obce a pořizovat si z nich výpisy, </a:t>
            </a:r>
          </a:p>
          <a:p>
            <a:pPr lvl="0"/>
            <a:r>
              <a:rPr lang="cs-CZ" sz="2000" dirty="0"/>
              <a:t>právo </a:t>
            </a:r>
            <a:r>
              <a:rPr lang="cs-CZ" sz="2000" b="1" dirty="0"/>
              <a:t>nahlížet do rozpočtu</a:t>
            </a:r>
            <a:r>
              <a:rPr lang="cs-CZ" sz="2000" dirty="0"/>
              <a:t> obce a do </a:t>
            </a:r>
            <a:r>
              <a:rPr lang="cs-CZ" sz="2000" b="1" dirty="0"/>
              <a:t>závěrečného účtu</a:t>
            </a:r>
            <a:r>
              <a:rPr lang="cs-CZ" sz="2000" dirty="0"/>
              <a:t> obce za uplynulý kalendářní rok,  </a:t>
            </a:r>
          </a:p>
          <a:p>
            <a:pPr lvl="0" algn="just"/>
            <a:r>
              <a:rPr lang="cs-CZ" sz="2000" dirty="0"/>
              <a:t>právo </a:t>
            </a:r>
            <a:r>
              <a:rPr lang="cs-CZ" sz="2000" b="1" dirty="0"/>
              <a:t>požadovat</a:t>
            </a:r>
            <a:r>
              <a:rPr lang="cs-CZ" sz="2000" dirty="0"/>
              <a:t> ( za stanovených podmínek) </a:t>
            </a:r>
            <a:r>
              <a:rPr lang="cs-CZ" sz="2000" b="1" dirty="0"/>
              <a:t>projednání určité záležitosti</a:t>
            </a:r>
            <a:r>
              <a:rPr lang="cs-CZ" sz="2000" dirty="0"/>
              <a:t> v oblasti samostatné působnosti radou obce nebo zastupitelstvem obce </a:t>
            </a:r>
          </a:p>
          <a:p>
            <a:pPr lvl="0" algn="just"/>
            <a:r>
              <a:rPr lang="cs-CZ" sz="2000" dirty="0"/>
              <a:t>právo podávat orgánům obce </a:t>
            </a:r>
            <a:r>
              <a:rPr lang="cs-CZ" sz="2000" b="1" dirty="0"/>
              <a:t>návrhy, připomínky a podněty</a:t>
            </a:r>
            <a:r>
              <a:rPr lang="cs-CZ" sz="2000" dirty="0"/>
              <a:t> (vyřizují bezodkladně, nejdéle však do 60 dnů, z působnosti zastupitelstva - do 90 dnů).</a:t>
            </a:r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08568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I.3 </a:t>
            </a:r>
            <a:r>
              <a:rPr lang="cs-CZ" sz="2400" b="1" dirty="0"/>
              <a:t>Participace občanů na územní samosprávě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b="1" dirty="0"/>
              <a:t> + projev pasivního volebního práva </a:t>
            </a:r>
            <a:r>
              <a:rPr lang="cs-CZ" sz="2400" dirty="0"/>
              <a:t>- právo podílet se činnosti ÚSC v rámci:</a:t>
            </a:r>
          </a:p>
          <a:p>
            <a:pPr marL="0" lvl="0" indent="0">
              <a:buNone/>
            </a:pPr>
            <a:r>
              <a:rPr lang="cs-CZ" sz="2400" dirty="0"/>
              <a:t>výkonu </a:t>
            </a:r>
            <a:r>
              <a:rPr lang="cs-CZ" sz="2400" b="1" dirty="0"/>
              <a:t>funkce člena zastupitelstva</a:t>
            </a:r>
            <a:r>
              <a:rPr lang="cs-CZ" sz="2400" dirty="0"/>
              <a:t> obce či kraje, </a:t>
            </a:r>
          </a:p>
          <a:p>
            <a:pPr marL="0" lvl="0" indent="0">
              <a:buNone/>
            </a:pPr>
            <a:r>
              <a:rPr lang="cs-CZ" sz="2400" dirty="0"/>
              <a:t>výkonu </a:t>
            </a:r>
            <a:r>
              <a:rPr lang="cs-CZ" sz="2400" b="1" dirty="0"/>
              <a:t>funkce člena rady, výboru, komise</a:t>
            </a:r>
            <a:r>
              <a:rPr lang="cs-CZ" sz="2400" dirty="0"/>
              <a:t> či </a:t>
            </a:r>
            <a:r>
              <a:rPr lang="cs-CZ" sz="2400" b="1" dirty="0"/>
              <a:t>zvláštního orgánu</a:t>
            </a:r>
            <a:r>
              <a:rPr lang="cs-CZ" sz="2400" dirty="0"/>
              <a:t> obce nebo kraje. </a:t>
            </a:r>
            <a:endParaRPr lang="cs-CZ" sz="2400" dirty="0" smtClean="0"/>
          </a:p>
          <a:p>
            <a:pPr marL="0" lvl="0" indent="0">
              <a:buNone/>
            </a:pPr>
            <a:r>
              <a:rPr lang="cs-CZ" sz="2400" dirty="0" smtClean="0"/>
              <a:t>---------------------------------------------------------------------------------------------</a:t>
            </a: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 </a:t>
            </a:r>
            <a:endParaRPr lang="cs-CZ" sz="2400" dirty="0"/>
          </a:p>
          <a:p>
            <a:pPr marL="0" lvl="0" indent="0" algn="just">
              <a:buNone/>
            </a:pPr>
            <a:r>
              <a:rPr lang="cs-CZ" sz="2600" b="1" dirty="0"/>
              <a:t>POZN. </a:t>
            </a:r>
            <a:r>
              <a:rPr lang="cs-CZ" sz="2600" b="1" dirty="0" smtClean="0"/>
              <a:t>ad Profesní samospráva: </a:t>
            </a:r>
          </a:p>
          <a:p>
            <a:pPr lvl="0" algn="just">
              <a:buFontTx/>
              <a:buChar char="-"/>
            </a:pP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specifické znaky </a:t>
            </a:r>
            <a:r>
              <a:rPr lang="cs-CZ" sz="2200" dirty="0" smtClean="0"/>
              <a:t>- </a:t>
            </a:r>
            <a:r>
              <a:rPr lang="cs-CZ" sz="2200" dirty="0"/>
              <a:t>odlišné od státní správy, a od </a:t>
            </a:r>
            <a:r>
              <a:rPr lang="cs-CZ" sz="2200" dirty="0" smtClean="0"/>
              <a:t>ÚSC.</a:t>
            </a:r>
          </a:p>
          <a:p>
            <a:pPr lvl="0" algn="just">
              <a:buFontTx/>
              <a:buChar char="-"/>
            </a:pPr>
            <a:endParaRPr lang="cs-CZ" sz="2200" dirty="0" smtClean="0"/>
          </a:p>
          <a:p>
            <a:pPr marL="0" lvl="0" indent="0" algn="just">
              <a:buNone/>
            </a:pPr>
            <a:r>
              <a:rPr lang="cs-CZ" sz="2200" dirty="0" smtClean="0"/>
              <a:t>Osobní </a:t>
            </a:r>
            <a:r>
              <a:rPr lang="cs-CZ" sz="2200" dirty="0"/>
              <a:t>základ – specificky </a:t>
            </a:r>
            <a:r>
              <a:rPr lang="cs-CZ" sz="2200" dirty="0" smtClean="0"/>
              <a:t>upraveno členství </a:t>
            </a:r>
            <a:r>
              <a:rPr lang="cs-CZ" sz="2200" dirty="0"/>
              <a:t>– povinné pro výkon </a:t>
            </a:r>
            <a:r>
              <a:rPr lang="cs-CZ" sz="2200" dirty="0" smtClean="0"/>
              <a:t>povolání.    	Stavovské předpisy. Kárná odpovědnost. </a:t>
            </a:r>
          </a:p>
          <a:p>
            <a:pPr marL="0" lvl="0" indent="0" algn="just">
              <a:buNone/>
            </a:pPr>
            <a:r>
              <a:rPr lang="cs-CZ" sz="2200" dirty="0" smtClean="0"/>
              <a:t>Právo </a:t>
            </a:r>
            <a:r>
              <a:rPr lang="cs-CZ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zapojit se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činnost </a:t>
            </a:r>
            <a:r>
              <a:rPr lang="cs-CZ" sz="2200" dirty="0" smtClean="0"/>
              <a:t>komory,  podílet se na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volbě orgánů </a:t>
            </a:r>
            <a:r>
              <a:rPr lang="cs-CZ" sz="2200" dirty="0" smtClean="0"/>
              <a:t>komory a na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jejich činnosti</a:t>
            </a:r>
            <a:r>
              <a:rPr lang="cs-CZ" sz="2200" dirty="0" smtClean="0"/>
              <a:t>.</a:t>
            </a:r>
            <a:endParaRPr lang="cs-CZ" sz="2200" dirty="0"/>
          </a:p>
          <a:p>
            <a:pPr marL="0" indent="0">
              <a:buNone/>
            </a:pPr>
            <a:r>
              <a:rPr lang="cs-CZ" sz="2600" b="1" dirty="0"/>
              <a:t> </a:t>
            </a:r>
            <a:endParaRPr lang="cs-CZ" sz="2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191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 smtClean="0">
                <a:latin typeface="Arial" pitchFamily="34" charset="0"/>
                <a:cs typeface="Arial" pitchFamily="34" charset="0"/>
              </a:rPr>
              <a:t>II. Právo </a:t>
            </a:r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na informace ve </a:t>
            </a:r>
            <a:r>
              <a:rPr lang="cs-CZ" altLang="cs-CZ" sz="2400" b="1" dirty="0" smtClean="0">
                <a:latin typeface="Arial" pitchFamily="34" charset="0"/>
                <a:cs typeface="Arial" pitchFamily="34" charset="0"/>
              </a:rPr>
              <a:t>veřejné správě</a:t>
            </a:r>
            <a:endParaRPr lang="cs-CZ" alt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/>
          <a:lstStyle/>
          <a:p>
            <a:pPr eaLnBrk="1" hangingPunct="1"/>
            <a:r>
              <a:rPr lang="cs-CZ" altLang="cs-CZ" sz="2400" dirty="0" smtClean="0">
                <a:cs typeface="Arial" pitchFamily="34" charset="0"/>
              </a:rPr>
              <a:t>náleží mezi </a:t>
            </a:r>
            <a:r>
              <a:rPr lang="cs-CZ" altLang="cs-CZ" sz="2400" b="1" dirty="0" smtClean="0">
                <a:cs typeface="Arial" pitchFamily="34" charset="0"/>
              </a:rPr>
              <a:t>právních záruky </a:t>
            </a:r>
            <a:r>
              <a:rPr lang="cs-CZ" altLang="cs-CZ" sz="2400" b="1" dirty="0">
                <a:cs typeface="Arial" pitchFamily="34" charset="0"/>
              </a:rPr>
              <a:t>(zákonnosti) ve VS</a:t>
            </a:r>
          </a:p>
          <a:p>
            <a:pPr lvl="1" eaLnBrk="1" hangingPunct="1"/>
            <a:r>
              <a:rPr lang="cs-CZ" altLang="cs-CZ" sz="2400" dirty="0" smtClean="0">
                <a:cs typeface="Arial" pitchFamily="34" charset="0"/>
              </a:rPr>
              <a:t>řazeno </a:t>
            </a:r>
            <a:r>
              <a:rPr lang="cs-CZ" alt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do rámce kontroly </a:t>
            </a:r>
            <a:r>
              <a:rPr lang="cs-CZ" alt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ve </a:t>
            </a:r>
            <a:r>
              <a:rPr lang="cs-CZ" alt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VS</a:t>
            </a:r>
            <a:r>
              <a:rPr lang="cs-CZ" altLang="cs-CZ" sz="2400" i="1" dirty="0" smtClean="0">
                <a:cs typeface="Arial" pitchFamily="34" charset="0"/>
              </a:rPr>
              <a:t>, </a:t>
            </a:r>
            <a:r>
              <a:rPr lang="cs-CZ" altLang="cs-CZ" sz="2400" dirty="0">
                <a:cs typeface="Arial" pitchFamily="34" charset="0"/>
              </a:rPr>
              <a:t>ale </a:t>
            </a:r>
            <a:r>
              <a:rPr lang="cs-CZ" altLang="cs-CZ" sz="2400" dirty="0" smtClean="0">
                <a:cs typeface="Arial" pitchFamily="34" charset="0"/>
              </a:rPr>
              <a:t>také </a:t>
            </a:r>
            <a:r>
              <a:rPr lang="cs-CZ" altLang="cs-CZ" sz="2400" i="1" dirty="0" smtClean="0">
                <a:cs typeface="Arial" pitchFamily="34" charset="0"/>
              </a:rPr>
              <a:t> </a:t>
            </a:r>
            <a:r>
              <a:rPr lang="cs-CZ" altLang="cs-CZ" sz="2400" dirty="0" smtClean="0">
                <a:cs typeface="Arial" pitchFamily="34" charset="0"/>
              </a:rPr>
              <a:t>stojí</a:t>
            </a:r>
            <a:r>
              <a:rPr lang="cs-CZ" altLang="cs-CZ" sz="2400" i="1" dirty="0" smtClean="0">
                <a:cs typeface="Arial" pitchFamily="34" charset="0"/>
              </a:rPr>
              <a:t> samostatně .</a:t>
            </a:r>
            <a:endParaRPr lang="cs-CZ" altLang="cs-CZ" sz="2400" dirty="0">
              <a:cs typeface="Arial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400" dirty="0">
                <a:cs typeface="Arial" pitchFamily="34" charset="0"/>
              </a:rPr>
              <a:t> </a:t>
            </a:r>
          </a:p>
          <a:p>
            <a:pPr eaLnBrk="1" hangingPunct="1"/>
            <a:r>
              <a:rPr lang="cs-CZ" altLang="cs-CZ" sz="2400" dirty="0">
                <a:cs typeface="Arial" pitchFamily="34" charset="0"/>
              </a:rPr>
              <a:t>ústavně </a:t>
            </a:r>
            <a:r>
              <a:rPr lang="cs-CZ" altLang="cs-CZ" sz="2400" dirty="0" smtClean="0">
                <a:cs typeface="Arial" pitchFamily="34" charset="0"/>
              </a:rPr>
              <a:t>zaručeno - </a:t>
            </a:r>
            <a:r>
              <a:rPr lang="cs-CZ" altLang="cs-CZ" sz="2400" b="1" dirty="0" smtClean="0">
                <a:cs typeface="Arial" pitchFamily="34" charset="0"/>
              </a:rPr>
              <a:t>čl</a:t>
            </a:r>
            <a:r>
              <a:rPr lang="cs-CZ" altLang="cs-CZ" sz="2400" b="1" dirty="0">
                <a:cs typeface="Arial" pitchFamily="34" charset="0"/>
              </a:rPr>
              <a:t>. 17 </a:t>
            </a:r>
            <a:r>
              <a:rPr lang="cs-CZ" altLang="cs-CZ" sz="2400" b="1" dirty="0" smtClean="0">
                <a:cs typeface="Arial" pitchFamily="34" charset="0"/>
              </a:rPr>
              <a:t>LZPS</a:t>
            </a:r>
            <a:r>
              <a:rPr lang="cs-CZ" altLang="cs-CZ" sz="2400" dirty="0" smtClean="0">
                <a:cs typeface="Arial" pitchFamily="34" charset="0"/>
              </a:rPr>
              <a:t>:</a:t>
            </a:r>
            <a:endParaRPr lang="cs-CZ" altLang="cs-CZ" sz="2400" dirty="0">
              <a:cs typeface="Arial" pitchFamily="34" charset="0"/>
            </a:endParaRPr>
          </a:p>
          <a:p>
            <a:pPr lvl="1" algn="just" eaLnBrk="1" hangingPunct="1"/>
            <a:r>
              <a:rPr lang="cs-CZ" sz="2400" i="1" dirty="0">
                <a:cs typeface="Arial" pitchFamily="34" charset="0"/>
              </a:rPr>
              <a:t>(1) Svoboda projevu a </a:t>
            </a:r>
            <a:r>
              <a:rPr lang="cs-CZ" sz="2400" b="1" i="1" dirty="0">
                <a:cs typeface="Arial" pitchFamily="34" charset="0"/>
              </a:rPr>
              <a:t>právo na informace jsou zaručeny</a:t>
            </a:r>
            <a:r>
              <a:rPr lang="cs-CZ" sz="2400" i="1" dirty="0">
                <a:cs typeface="Arial" pitchFamily="34" charset="0"/>
              </a:rPr>
              <a:t>.</a:t>
            </a:r>
          </a:p>
          <a:p>
            <a:pPr lvl="1" algn="just" eaLnBrk="1" hangingPunct="1"/>
            <a:r>
              <a:rPr lang="cs-CZ" sz="2400" i="1" dirty="0">
                <a:cs typeface="Arial" pitchFamily="34" charset="0"/>
              </a:rPr>
              <a:t>(5) Státní orgány a orgány územní samosprávy jsou </a:t>
            </a:r>
            <a:r>
              <a:rPr lang="cs-CZ" sz="2400" b="1" i="1" dirty="0">
                <a:cs typeface="Arial" pitchFamily="34" charset="0"/>
              </a:rPr>
              <a:t>povinny</a:t>
            </a:r>
            <a:r>
              <a:rPr lang="cs-CZ" sz="2400" i="1" dirty="0">
                <a:cs typeface="Arial" pitchFamily="34" charset="0"/>
              </a:rPr>
              <a:t> přiměřeným způsobem 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poskytovat informace o své činnosti</a:t>
            </a:r>
            <a:r>
              <a:rPr lang="cs-CZ" sz="2400" i="1" dirty="0">
                <a:cs typeface="Arial" pitchFamily="34" charset="0"/>
              </a:rPr>
              <a:t>. Podmínky a provedení </a:t>
            </a:r>
            <a:r>
              <a:rPr lang="cs-CZ" sz="2400" b="1" i="1" dirty="0">
                <a:cs typeface="Arial" pitchFamily="34" charset="0"/>
              </a:rPr>
              <a:t>stanoví zákon</a:t>
            </a:r>
            <a:r>
              <a:rPr lang="cs-CZ" sz="2400" i="1" dirty="0">
                <a:cs typeface="Arial" pitchFamily="34" charset="0"/>
              </a:rPr>
              <a:t>.</a:t>
            </a:r>
          </a:p>
          <a:p>
            <a:pPr eaLnBrk="1" hangingPunct="1"/>
            <a:endParaRPr lang="cs-CZ" altLang="cs-CZ" sz="2400" i="1" dirty="0">
              <a:cs typeface="Arial" pitchFamily="34" charset="0"/>
            </a:endParaRPr>
          </a:p>
          <a:p>
            <a:pPr lvl="2"/>
            <a:endParaRPr lang="cs-CZ" altLang="cs-CZ" dirty="0"/>
          </a:p>
          <a:p>
            <a:pPr lvl="2"/>
            <a:endParaRPr lang="cs-CZ" alt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</p:txBody>
      </p:sp>
      <p:sp>
        <p:nvSpPr>
          <p:cNvPr id="614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C6F28DB-7637-4448-A5BD-66568C23438A}" type="slidenum">
              <a:rPr lang="cs-CZ" altLang="cs-CZ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33124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Právo na informace ve </a:t>
            </a:r>
            <a:r>
              <a:rPr lang="cs-CZ" altLang="cs-CZ" sz="2400" b="1" dirty="0" smtClean="0">
                <a:latin typeface="Arial" pitchFamily="34" charset="0"/>
                <a:cs typeface="Arial" pitchFamily="34" charset="0"/>
              </a:rPr>
              <a:t>VS:</a:t>
            </a:r>
            <a:endParaRPr lang="cs-CZ" alt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5052219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cs-CZ" altLang="cs-CZ" sz="2000" b="1" dirty="0" smtClean="0">
                <a:latin typeface="Arial" pitchFamily="34" charset="0"/>
                <a:cs typeface="Arial" pitchFamily="34" charset="0"/>
              </a:rPr>
              <a:t>Limity práva na informace </a:t>
            </a:r>
            <a:r>
              <a:rPr lang="cs-CZ" altLang="cs-CZ" sz="2000" dirty="0" smtClean="0">
                <a:latin typeface="Arial" pitchFamily="34" charset="0"/>
                <a:cs typeface="Arial" pitchFamily="34" charset="0"/>
              </a:rPr>
              <a:t>(čl.17 LZPS odst.4) – tedy principu publicity:</a:t>
            </a:r>
          </a:p>
          <a:p>
            <a:pPr>
              <a:buFontTx/>
              <a:buChar char="-"/>
            </a:pPr>
            <a:r>
              <a:rPr lang="cs-CZ" sz="2000" b="1" dirty="0" smtClean="0"/>
              <a:t>zákonná forma,</a:t>
            </a:r>
          </a:p>
          <a:p>
            <a:pPr>
              <a:buFontTx/>
              <a:buChar char="-"/>
            </a:pPr>
            <a:r>
              <a:rPr lang="cs-CZ" sz="2000" b="1" dirty="0" smtClean="0"/>
              <a:t>+ pouze ze stanovených (okruhů) důvodů :</a:t>
            </a:r>
          </a:p>
          <a:p>
            <a:pPr marL="0" indent="0">
              <a:buNone/>
            </a:pPr>
            <a:r>
              <a:rPr lang="cs-CZ" sz="2000" dirty="0" smtClean="0"/>
              <a:t>         1.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 a svobod druhých </a:t>
            </a:r>
            <a:r>
              <a:rPr lang="cs-CZ" sz="2000" dirty="0"/>
              <a:t>(osobnost, soukromí, </a:t>
            </a:r>
            <a:r>
              <a:rPr lang="cs-CZ" sz="2000" dirty="0" smtClean="0"/>
              <a:t> 	</a:t>
            </a:r>
            <a:r>
              <a:rPr lang="cs-CZ" sz="2000" b="1" dirty="0" smtClean="0"/>
              <a:t>osobní  	údaje</a:t>
            </a:r>
            <a:r>
              <a:rPr lang="cs-CZ" sz="2000" dirty="0" smtClean="0"/>
              <a:t>, obchodní </a:t>
            </a:r>
            <a:r>
              <a:rPr lang="cs-CZ" sz="2000" dirty="0"/>
              <a:t>tajemství, autorská práva</a:t>
            </a:r>
            <a:r>
              <a:rPr lang="cs-CZ" sz="2000" dirty="0" smtClean="0"/>
              <a:t>…),</a:t>
            </a:r>
          </a:p>
          <a:p>
            <a:pPr marL="457200" lvl="1" indent="0">
              <a:buNone/>
            </a:pPr>
            <a:r>
              <a:rPr lang="cs-CZ" sz="2000" dirty="0" smtClean="0"/>
              <a:t> 2.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veřejného zdraví a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mravnosti,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cs-CZ" sz="2000" dirty="0" smtClean="0"/>
              <a:t> 3.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bezpečnost státu a veřejná bezpečnost.</a:t>
            </a:r>
            <a:r>
              <a:rPr lang="cs-CZ" sz="2000" dirty="0" smtClean="0"/>
              <a:t> </a:t>
            </a:r>
          </a:p>
          <a:p>
            <a:pPr marL="457200" lvl="1" indent="0">
              <a:buNone/>
            </a:pPr>
            <a:endParaRPr lang="cs-CZ" altLang="cs-CZ" sz="2000" b="1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cs-CZ" altLang="cs-CZ" sz="2000" b="1" dirty="0" smtClean="0">
                <a:latin typeface="Arial" pitchFamily="34" charset="0"/>
                <a:cs typeface="Arial" pitchFamily="34" charset="0"/>
              </a:rPr>
              <a:t>= Oblasti kolizí : </a:t>
            </a:r>
            <a:r>
              <a:rPr lang="cs-CZ" altLang="cs-CZ" sz="2000" dirty="0" smtClean="0">
                <a:latin typeface="Arial" pitchFamily="34" charset="0"/>
                <a:cs typeface="Arial" pitchFamily="34" charset="0"/>
              </a:rPr>
              <a:t>právo </a:t>
            </a:r>
            <a:r>
              <a:rPr lang="cs-CZ" altLang="cs-CZ" sz="2000" dirty="0">
                <a:latin typeface="Arial" pitchFamily="34" charset="0"/>
                <a:cs typeface="Arial" pitchFamily="34" charset="0"/>
              </a:rPr>
              <a:t>na </a:t>
            </a:r>
            <a:r>
              <a:rPr lang="cs-CZ" altLang="cs-CZ" sz="2000" dirty="0" smtClean="0">
                <a:latin typeface="Arial" pitchFamily="34" charset="0"/>
                <a:cs typeface="Arial" pitchFamily="34" charset="0"/>
              </a:rPr>
              <a:t>informace = 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princip transparentnosti </a:t>
            </a:r>
          </a:p>
          <a:p>
            <a:pPr marL="457200" lvl="1" indent="0">
              <a:buNone/>
            </a:pP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vs.  princip diskrétnosti.</a:t>
            </a:r>
            <a:endParaRPr lang="cs-CZ" alt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 algn="just">
              <a:buNone/>
            </a:pPr>
            <a:r>
              <a:rPr lang="cs-CZ" altLang="cs-CZ" sz="2000" b="1" dirty="0" smtClean="0">
                <a:latin typeface="Arial" pitchFamily="34" charset="0"/>
                <a:cs typeface="Arial" pitchFamily="34" charset="0"/>
              </a:rPr>
              <a:t>Řešení – poměřováním  = uplatněním </a:t>
            </a: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principu proporcionality</a:t>
            </a:r>
            <a:r>
              <a:rPr lang="cs-CZ" altLang="cs-CZ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000" dirty="0">
                <a:latin typeface="Arial" pitchFamily="34" charset="0"/>
                <a:cs typeface="Arial" pitchFamily="34" charset="0"/>
              </a:rPr>
              <a:t>(zachování nejvyšší míry obou</a:t>
            </a:r>
            <a:r>
              <a:rPr lang="cs-CZ" altLang="cs-CZ" sz="2000" dirty="0" smtClean="0">
                <a:latin typeface="Arial" pitchFamily="34" charset="0"/>
                <a:cs typeface="Arial" pitchFamily="34" charset="0"/>
              </a:rPr>
              <a:t>), pokud není výslovná a jednoznačná úprava.</a:t>
            </a:r>
            <a:endParaRPr lang="cs-CZ" altLang="cs-CZ" sz="2000" dirty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57200" y="6309320"/>
            <a:ext cx="2133600" cy="365125"/>
          </a:xfrm>
        </p:spPr>
        <p:txBody>
          <a:bodyPr/>
          <a:lstStyle/>
          <a:p>
            <a:pPr>
              <a:defRPr/>
            </a:pPr>
            <a:endParaRPr lang="cs-CZ" altLang="cs-CZ" dirty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D059F0-B366-4A78-8CF0-8DD7293EB3F8}" type="slidenum">
              <a:rPr lang="cs-CZ" altLang="cs-CZ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93421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Právo na informace ve </a:t>
            </a:r>
            <a:r>
              <a:rPr lang="cs-CZ" altLang="cs-CZ" sz="2400" b="1" dirty="0" smtClean="0">
                <a:latin typeface="Arial" pitchFamily="34" charset="0"/>
                <a:cs typeface="Arial" pitchFamily="34" charset="0"/>
              </a:rPr>
              <a:t>VS:</a:t>
            </a:r>
            <a:endParaRPr lang="cs-CZ" alt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b="1" dirty="0" smtClean="0"/>
              <a:t>Povinnými subjekty</a:t>
            </a:r>
            <a:r>
              <a:rPr lang="cs-CZ" sz="2400" dirty="0" smtClean="0"/>
              <a:t> (k poskytování informací):</a:t>
            </a:r>
          </a:p>
          <a:p>
            <a:pPr algn="just">
              <a:buNone/>
            </a:pPr>
            <a:r>
              <a:rPr lang="cs-CZ" sz="2400" dirty="0" smtClean="0"/>
              <a:t>     - státní orgány, </a:t>
            </a:r>
          </a:p>
          <a:p>
            <a:pPr algn="just">
              <a:buNone/>
            </a:pPr>
            <a:r>
              <a:rPr lang="cs-CZ" sz="2400" dirty="0" smtClean="0"/>
              <a:t>     - územní samosprávné celky a jejich orgány,</a:t>
            </a:r>
          </a:p>
          <a:p>
            <a:pPr algn="just">
              <a:buNone/>
            </a:pPr>
            <a:r>
              <a:rPr lang="cs-CZ" sz="2400" dirty="0" smtClean="0"/>
              <a:t>     - a „veřejné instituce“ (neurčitý pojem, vývoj výkladu - </a:t>
            </a:r>
          </a:p>
          <a:p>
            <a:pPr algn="just">
              <a:buNone/>
            </a:pPr>
            <a:r>
              <a:rPr lang="cs-CZ" sz="2000" dirty="0" smtClean="0"/>
              <a:t>            NSS – vícekrát řešil, hlediska pro určení – IV.ÚS 1146/16).</a:t>
            </a:r>
            <a:r>
              <a:rPr lang="cs-CZ" sz="2400" dirty="0" smtClean="0"/>
              <a:t> </a:t>
            </a:r>
          </a:p>
          <a:p>
            <a:pPr algn="just">
              <a:buNone/>
            </a:pPr>
            <a:endParaRPr lang="cs-CZ" sz="2400" dirty="0"/>
          </a:p>
          <a:p>
            <a:pPr algn="just">
              <a:buNone/>
            </a:pPr>
            <a:r>
              <a:rPr lang="cs-CZ" sz="2400" dirty="0" smtClean="0"/>
              <a:t>LZPS předvídala přijetí zákona – stalo se až</a:t>
            </a:r>
          </a:p>
          <a:p>
            <a:pPr algn="just"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zákonem č.106/199 Sb., o svobodném přístupu k informacím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tzv. „stošestka“. </a:t>
            </a:r>
          </a:p>
          <a:p>
            <a:pPr lvl="1">
              <a:buFont typeface="Wingdings" pitchFamily="2" charset="2"/>
              <a:buChar char="q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57200" y="6309320"/>
            <a:ext cx="2133600" cy="365125"/>
          </a:xfrm>
        </p:spPr>
        <p:txBody>
          <a:bodyPr/>
          <a:lstStyle/>
          <a:p>
            <a:pPr>
              <a:defRPr/>
            </a:pPr>
            <a:endParaRPr lang="cs-CZ" altLang="cs-CZ" dirty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D059F0-B366-4A78-8CF0-8DD7293EB3F8}" type="slidenum">
              <a:rPr lang="cs-CZ" altLang="cs-CZ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8374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Právo na informace a informační povinnost</a:t>
            </a:r>
            <a:endParaRPr lang="cs-CZ" sz="2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196752"/>
            <a:ext cx="8643966" cy="5798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 o svobodném přístupu k informacím – č.106/1999 Sb., </a:t>
            </a:r>
            <a:r>
              <a:rPr lang="cs-CZ" sz="2400" dirty="0" smtClean="0"/>
              <a:t>v platném znění, </a:t>
            </a:r>
          </a:p>
          <a:p>
            <a:pPr marL="0" lvl="0" indent="0">
              <a:buNone/>
            </a:pPr>
            <a:r>
              <a:rPr lang="cs-CZ" sz="2400" dirty="0" smtClean="0"/>
              <a:t> </a:t>
            </a:r>
            <a:r>
              <a:rPr lang="cs-CZ" sz="2400" b="1" dirty="0" smtClean="0"/>
              <a:t>= obecná úprava:</a:t>
            </a:r>
          </a:p>
          <a:p>
            <a:pPr lvl="0">
              <a:buNone/>
            </a:pPr>
            <a:r>
              <a:rPr lang="cs-CZ" sz="2000" b="1" dirty="0" smtClean="0"/>
              <a:t>	</a:t>
            </a:r>
            <a:r>
              <a:rPr lang="cs-CZ" sz="2400" b="1" dirty="0" smtClean="0"/>
              <a:t>Použije se,</a:t>
            </a:r>
            <a:r>
              <a:rPr lang="cs-CZ" sz="2400" dirty="0" smtClean="0"/>
              <a:t> pokud režim poskytování informací (zejména na žádost) není obsažen uceleně v jiném zákoně </a:t>
            </a:r>
          </a:p>
          <a:p>
            <a:pPr lvl="0">
              <a:buNone/>
            </a:pPr>
            <a:r>
              <a:rPr lang="cs-CZ" sz="2400" dirty="0" smtClean="0"/>
              <a:t>	(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např. z.č. 123/1998 Sb., o právu na informace o životním prostředí, </a:t>
            </a:r>
            <a:r>
              <a:rPr lang="cs-CZ" sz="2400" dirty="0" smtClean="0"/>
              <a:t>katastrální zákon, zákon o archivnictví,…). </a:t>
            </a:r>
          </a:p>
          <a:p>
            <a:pPr lvl="0">
              <a:buNone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cs-CZ" sz="2400" dirty="0"/>
              <a:t> Vícekrát novelizován( </a:t>
            </a:r>
            <a:r>
              <a:rPr lang="cs-CZ" sz="2400" dirty="0" err="1"/>
              <a:t>posl</a:t>
            </a:r>
            <a:r>
              <a:rPr lang="cs-CZ" sz="2400" dirty="0"/>
              <a:t>. významná změna – z.č.111/2019 (změnový k adaptačnímu zákonu ke GDPR – </a:t>
            </a:r>
            <a:r>
              <a:rPr lang="cs-CZ" sz="2400" dirty="0" smtClean="0"/>
              <a:t>informační příkaz</a:t>
            </a:r>
            <a:r>
              <a:rPr lang="cs-CZ" sz="2400" dirty="0"/>
              <a:t>, přezkum</a:t>
            </a:r>
            <a:r>
              <a:rPr lang="cs-CZ" sz="2400" dirty="0" smtClean="0"/>
              <a:t>).</a:t>
            </a:r>
            <a:endParaRPr lang="cs-CZ" sz="2400" dirty="0"/>
          </a:p>
          <a:p>
            <a:pPr>
              <a:buNone/>
            </a:pPr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4711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dirty="0" smtClean="0"/>
              <a:t>Obsah přednášky: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400" b="1" dirty="0" smtClean="0"/>
              <a:t>         I. Podíl </a:t>
            </a:r>
            <a:r>
              <a:rPr lang="cs-CZ" sz="2400" b="1" dirty="0"/>
              <a:t>občanů </a:t>
            </a:r>
            <a:r>
              <a:rPr lang="cs-CZ" sz="2400" b="1" dirty="0" smtClean="0"/>
              <a:t>na veřejné správě:</a:t>
            </a:r>
            <a:endParaRPr lang="cs-CZ" sz="2200" b="1" dirty="0" smtClean="0"/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r>
              <a:rPr lang="cs-CZ" sz="2200" b="1" dirty="0" smtClean="0"/>
              <a:t>I.1 Obecná východiska - poslání a význam účasti občanů na veřejné správě.</a:t>
            </a:r>
          </a:p>
          <a:p>
            <a:pPr marL="0" indent="0">
              <a:buNone/>
            </a:pPr>
            <a:r>
              <a:rPr lang="cs-CZ" sz="2200" b="1" dirty="0" smtClean="0"/>
              <a:t> </a:t>
            </a:r>
          </a:p>
          <a:p>
            <a:pPr marL="0" indent="0">
              <a:buNone/>
            </a:pPr>
            <a:r>
              <a:rPr lang="cs-CZ" sz="2200" b="1" dirty="0" smtClean="0"/>
              <a:t>I.2 Podíl na výkonu  na státní správy </a:t>
            </a:r>
          </a:p>
          <a:p>
            <a:pPr marL="0" indent="0">
              <a:buNone/>
            </a:pPr>
            <a:r>
              <a:rPr lang="cs-CZ" sz="2200" b="1" dirty="0" smtClean="0"/>
              <a:t>           </a:t>
            </a:r>
            <a:r>
              <a:rPr lang="cs-CZ" sz="2200" dirty="0" smtClean="0"/>
              <a:t>(orientace na petice, stížnosti, právo na informace),</a:t>
            </a:r>
            <a:endParaRPr lang="cs-CZ" sz="2200" b="1" dirty="0" smtClean="0"/>
          </a:p>
          <a:p>
            <a:pPr marL="0" indent="0">
              <a:buNone/>
            </a:pPr>
            <a:r>
              <a:rPr lang="cs-CZ" sz="2200" b="1" dirty="0" smtClean="0"/>
              <a:t> </a:t>
            </a:r>
          </a:p>
          <a:p>
            <a:pPr marL="0" indent="0">
              <a:buNone/>
            </a:pPr>
            <a:r>
              <a:rPr lang="cs-CZ" sz="2200" b="1" dirty="0" smtClean="0"/>
              <a:t>I.3  Participace  občanů na územní samosprávě 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rgbClr val="FF0000"/>
                </a:solidFill>
              </a:rPr>
              <a:t>           </a:t>
            </a:r>
            <a:r>
              <a:rPr lang="cs-CZ" sz="2200" dirty="0" smtClean="0"/>
              <a:t>(připomenutí obecných a specifických forem podílu v této oblasti).</a:t>
            </a:r>
          </a:p>
          <a:p>
            <a:pPr marL="0" indent="0">
              <a:buNone/>
            </a:pP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altLang="cs-CZ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II. </a:t>
            </a:r>
            <a:r>
              <a:rPr lang="cs-CZ" alt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cs-CZ" sz="2600" b="1" dirty="0" smtClean="0"/>
              <a:t>rávo na informace ve veřejné </a:t>
            </a:r>
            <a:r>
              <a:rPr lang="cs-CZ" sz="2600" b="1" dirty="0" smtClean="0"/>
              <a:t>správě</a:t>
            </a:r>
          </a:p>
          <a:p>
            <a:pPr marL="0" indent="0">
              <a:buNone/>
            </a:pPr>
            <a:endParaRPr lang="cs-CZ" sz="2600" b="1" dirty="0" smtClean="0"/>
          </a:p>
          <a:p>
            <a:pPr marL="0" indent="0">
              <a:buNone/>
            </a:pPr>
            <a:r>
              <a:rPr lang="cs-CZ" sz="2100" dirty="0" smtClean="0"/>
              <a:t>(svobodný přístup k informacím, informace o životním prostředí, ochrana utajovaných informací, ochrana osobních údajů)  </a:t>
            </a:r>
            <a:r>
              <a:rPr lang="cs-CZ" sz="2100" i="1" dirty="0" smtClean="0"/>
              <a:t/>
            </a:r>
            <a:br>
              <a:rPr lang="cs-CZ" sz="2100" i="1" dirty="0" smtClean="0"/>
            </a:br>
            <a:r>
              <a:rPr lang="cs-CZ" altLang="cs-CZ" sz="2100" dirty="0" smtClean="0">
                <a:solidFill>
                  <a:srgbClr val="7030A0"/>
                </a:solidFill>
              </a:rPr>
              <a:t/>
            </a:r>
            <a:br>
              <a:rPr lang="cs-CZ" altLang="cs-CZ" sz="2100" dirty="0" smtClean="0">
                <a:solidFill>
                  <a:srgbClr val="7030A0"/>
                </a:solidFill>
              </a:rPr>
            </a:b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6529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 smtClean="0">
                <a:latin typeface="Arial" pitchFamily="34" charset="0"/>
                <a:cs typeface="Arial" pitchFamily="34" charset="0"/>
              </a:rPr>
              <a:t>Právo na informace</a:t>
            </a:r>
            <a:endParaRPr lang="cs-CZ" alt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628650" y="1268760"/>
            <a:ext cx="7886700" cy="4908203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cs-CZ" altLang="cs-CZ" sz="2000" b="1" dirty="0" smtClean="0">
                <a:cs typeface="Arial" pitchFamily="34" charset="0"/>
              </a:rPr>
              <a:t>Dvě formy  </a:t>
            </a:r>
            <a:r>
              <a:rPr lang="cs-CZ" altLang="cs-CZ" sz="2000" b="1" dirty="0">
                <a:cs typeface="Arial" pitchFamily="34" charset="0"/>
              </a:rPr>
              <a:t>poskytování </a:t>
            </a:r>
            <a:r>
              <a:rPr lang="cs-CZ" altLang="cs-CZ" sz="2000" b="1" dirty="0" smtClean="0">
                <a:cs typeface="Arial" pitchFamily="34" charset="0"/>
              </a:rPr>
              <a:t>informací:</a:t>
            </a:r>
            <a:endParaRPr lang="cs-CZ" altLang="cs-CZ" sz="2000" b="1" dirty="0">
              <a:cs typeface="Arial" pitchFamily="34" charset="0"/>
            </a:endParaRPr>
          </a:p>
          <a:p>
            <a:pPr lvl="1" eaLnBrk="1" hangingPunct="1"/>
            <a:r>
              <a:rPr lang="cs-CZ" altLang="cs-CZ" sz="2000" b="1" dirty="0">
                <a:cs typeface="Calibri" pitchFamily="34" charset="0"/>
              </a:rPr>
              <a:t>na žádost</a:t>
            </a:r>
          </a:p>
          <a:p>
            <a:pPr lvl="1" eaLnBrk="1" hangingPunct="1"/>
            <a:r>
              <a:rPr lang="cs-CZ" altLang="cs-CZ" sz="2000" b="1" dirty="0" smtClean="0">
                <a:cs typeface="Calibri" pitchFamily="34" charset="0"/>
              </a:rPr>
              <a:t>zveřejněním</a:t>
            </a:r>
            <a:r>
              <a:rPr lang="cs-CZ" altLang="cs-CZ" sz="2000" dirty="0" smtClean="0">
                <a:cs typeface="Calibri" pitchFamily="34" charset="0"/>
              </a:rPr>
              <a:t> .</a:t>
            </a:r>
          </a:p>
          <a:p>
            <a:pPr marL="457200" lvl="1" indent="0" algn="just" eaLnBrk="1" hangingPunct="1">
              <a:buNone/>
            </a:pPr>
            <a:r>
              <a:rPr lang="cs-CZ" altLang="cs-CZ" sz="2000" dirty="0" smtClean="0">
                <a:cs typeface="Calibri" pitchFamily="34" charset="0"/>
              </a:rPr>
              <a:t>Povinné subjekty zveřejňují základní údaje o sobě a své působnosti (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„povinně zveřejňované údaje“ </a:t>
            </a:r>
            <a:r>
              <a:rPr lang="cs-CZ" altLang="cs-CZ" sz="2000" dirty="0" smtClean="0">
                <a:cs typeface="Calibri" pitchFamily="34" charset="0"/>
              </a:rPr>
              <a:t>- § 5)</a:t>
            </a:r>
          </a:p>
          <a:p>
            <a:pPr lvl="1" eaLnBrk="1" hangingPunct="1"/>
            <a:endParaRPr lang="cs-CZ" altLang="cs-CZ" sz="1800" dirty="0">
              <a:cs typeface="Calibri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1800" dirty="0" smtClean="0">
                <a:cs typeface="Calibri" pitchFamily="34" charset="0"/>
              </a:rPr>
              <a:t>            </a:t>
            </a:r>
            <a:r>
              <a:rPr lang="cs-CZ" altLang="cs-CZ" sz="2000" dirty="0" smtClean="0">
                <a:cs typeface="Calibri" pitchFamily="34" charset="0"/>
              </a:rPr>
              <a:t>Nově - „</a:t>
            </a:r>
            <a:r>
              <a:rPr lang="cs-CZ" alt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Otevřená data</a:t>
            </a:r>
            <a:r>
              <a:rPr lang="cs-CZ" altLang="cs-CZ" sz="2000" dirty="0" smtClean="0">
                <a:cs typeface="Calibri" pitchFamily="34" charset="0"/>
              </a:rPr>
              <a:t>“ (EU):</a:t>
            </a:r>
            <a:endParaRPr lang="cs-CZ" altLang="cs-CZ" sz="2000" dirty="0">
              <a:cs typeface="Calibri" pitchFamily="34" charset="0"/>
            </a:endParaRPr>
          </a:p>
          <a:p>
            <a:pPr lvl="1" eaLnBrk="1" hangingPunct="1"/>
            <a:r>
              <a:rPr lang="cs-CZ" altLang="cs-CZ" sz="1800" dirty="0">
                <a:cs typeface="Calibri" pitchFamily="34" charset="0"/>
              </a:rPr>
              <a:t>definice v zákoně č. 106/1999 Sb.:</a:t>
            </a:r>
          </a:p>
          <a:p>
            <a:pPr marL="457200" lvl="1" indent="0" algn="just" eaLnBrk="1" hangingPunct="1">
              <a:buNone/>
            </a:pPr>
            <a:r>
              <a:rPr lang="cs-CZ" sz="1800" dirty="0" smtClean="0">
                <a:cs typeface="Calibri" pitchFamily="34" charset="0"/>
              </a:rPr>
              <a:t>„…informace </a:t>
            </a:r>
            <a:r>
              <a:rPr lang="cs-CZ" sz="1800" dirty="0">
                <a:cs typeface="Calibri" pitchFamily="34" charset="0"/>
              </a:rPr>
              <a:t>zveřejňované způsobem umožňujícím dálkový přístup v otevřeném a strojově čitelném formátu, jejichž způsob ani účel následného využití není omezen a které jsou evidovány v národním katalogu otevřených </a:t>
            </a:r>
            <a:r>
              <a:rPr lang="cs-CZ" sz="1800" dirty="0" smtClean="0">
                <a:cs typeface="Calibri" pitchFamily="34" charset="0"/>
              </a:rPr>
              <a:t>dat.“ (§ 4b odst.2)</a:t>
            </a:r>
          </a:p>
          <a:p>
            <a:pPr marL="457200" lvl="1" indent="0" algn="just" eaLnBrk="1" hangingPunct="1">
              <a:buNone/>
            </a:pPr>
            <a:endParaRPr lang="cs-CZ" altLang="cs-CZ" sz="1800" dirty="0">
              <a:cs typeface="Calibri" pitchFamily="34" charset="0"/>
            </a:endParaRPr>
          </a:p>
          <a:p>
            <a:pPr lvl="1" eaLnBrk="1" hangingPunct="1"/>
            <a:r>
              <a:rPr lang="cs-CZ" alt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národní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katalog otevřených dat</a:t>
            </a:r>
            <a:r>
              <a:rPr lang="cs-CZ" altLang="cs-CZ" sz="1800" dirty="0">
                <a:cs typeface="Calibri" pitchFamily="34" charset="0"/>
              </a:rPr>
              <a:t> - </a:t>
            </a:r>
            <a:r>
              <a:rPr lang="cs-CZ" altLang="cs-CZ" sz="1800" dirty="0">
                <a:cs typeface="Calibri" pitchFamily="34" charset="0"/>
                <a:hlinkClick r:id="rId2"/>
              </a:rPr>
              <a:t>https://data.gov.cz</a:t>
            </a:r>
            <a:r>
              <a:rPr lang="cs-CZ" altLang="cs-CZ" sz="1800" dirty="0" smtClean="0">
                <a:cs typeface="Calibri" pitchFamily="34" charset="0"/>
                <a:hlinkClick r:id="rId2"/>
              </a:rPr>
              <a:t>/</a:t>
            </a:r>
            <a:r>
              <a:rPr lang="cs-CZ" altLang="cs-CZ" sz="1800" dirty="0" smtClean="0">
                <a:cs typeface="Calibri" pitchFamily="34" charset="0"/>
              </a:rPr>
              <a:t> - seznam stanoven v nařízení vlády (č.425/2016 Sb.).</a:t>
            </a:r>
            <a:endParaRPr lang="cs-CZ" altLang="cs-CZ" sz="1800" dirty="0">
              <a:cs typeface="Calibri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D059F0-B366-4A78-8CF0-8DD7293EB3F8}" type="slidenum">
              <a:rPr lang="cs-CZ" altLang="cs-CZ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557753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Právo na informace ve VS </a:t>
            </a:r>
            <a:r>
              <a:rPr lang="cs-CZ" altLang="cs-CZ" sz="2400" b="1" dirty="0" smtClean="0">
                <a:latin typeface="Arial" pitchFamily="34" charset="0"/>
                <a:cs typeface="Arial" pitchFamily="34" charset="0"/>
              </a:rPr>
              <a:t>dle </a:t>
            </a:r>
            <a:r>
              <a:rPr lang="cs-CZ" altLang="cs-CZ" sz="2400" b="1" dirty="0" err="1" smtClean="0">
                <a:latin typeface="Arial" pitchFamily="34" charset="0"/>
                <a:cs typeface="Arial" pitchFamily="34" charset="0"/>
              </a:rPr>
              <a:t>z.č</a:t>
            </a:r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. 106/1999 Sb</a:t>
            </a:r>
            <a:r>
              <a:rPr lang="cs-CZ" altLang="cs-CZ" sz="2400" b="1" dirty="0" smtClean="0">
                <a:latin typeface="Arial" pitchFamily="34" charset="0"/>
                <a:cs typeface="Arial" pitchFamily="34" charset="0"/>
              </a:rPr>
              <a:t>.:</a:t>
            </a:r>
            <a:endParaRPr lang="cs-CZ" alt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4836195"/>
          </a:xfrm>
        </p:spPr>
        <p:txBody>
          <a:bodyPr>
            <a:no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cs-CZ" altLang="cs-CZ" sz="2000" dirty="0" smtClean="0">
                <a:cs typeface="Arial" pitchFamily="34" charset="0"/>
              </a:rPr>
              <a:t>informace </a:t>
            </a:r>
            <a:r>
              <a:rPr lang="cs-CZ" altLang="cs-CZ" sz="2000" dirty="0">
                <a:cs typeface="Arial" pitchFamily="34" charset="0"/>
              </a:rPr>
              <a:t>poskytují </a:t>
            </a:r>
            <a:r>
              <a:rPr lang="cs-CZ" altLang="cs-CZ" sz="2000" b="1" dirty="0">
                <a:cs typeface="Arial" pitchFamily="34" charset="0"/>
              </a:rPr>
              <a:t>povinné </a:t>
            </a:r>
            <a:r>
              <a:rPr lang="cs-CZ" altLang="cs-CZ" sz="2000" b="1" dirty="0" smtClean="0">
                <a:cs typeface="Arial" pitchFamily="34" charset="0"/>
              </a:rPr>
              <a:t>subjekty</a:t>
            </a:r>
            <a:r>
              <a:rPr lang="cs-CZ" sz="2000" dirty="0" smtClean="0">
                <a:cs typeface="Arial" pitchFamily="34" charset="0"/>
              </a:rPr>
              <a:t>, </a:t>
            </a:r>
            <a:r>
              <a:rPr lang="cs-CZ" sz="2000" dirty="0">
                <a:cs typeface="Arial" pitchFamily="34" charset="0"/>
              </a:rPr>
              <a:t>vztahují-li se </a:t>
            </a:r>
            <a:r>
              <a:rPr lang="cs-CZ" sz="2000" dirty="0" smtClean="0">
                <a:cs typeface="Arial" pitchFamily="34" charset="0"/>
              </a:rPr>
              <a:t>k </a:t>
            </a:r>
            <a:r>
              <a:rPr lang="cs-CZ" sz="2000" dirty="0">
                <a:cs typeface="Arial" pitchFamily="34" charset="0"/>
              </a:rPr>
              <a:t>jejich </a:t>
            </a:r>
            <a:r>
              <a:rPr lang="cs-CZ" sz="2000" dirty="0" smtClean="0">
                <a:cs typeface="Arial" pitchFamily="34" charset="0"/>
              </a:rPr>
              <a:t>působnosti,</a:t>
            </a:r>
            <a:endParaRPr lang="cs-CZ" sz="2000" dirty="0">
              <a:cs typeface="Arial" pitchFamily="34" charset="0"/>
            </a:endParaRP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cs-CZ" altLang="cs-CZ" sz="2000" dirty="0" smtClean="0">
                <a:cs typeface="Arial" pitchFamily="34" charset="0"/>
              </a:rPr>
              <a:t>žádost - </a:t>
            </a:r>
            <a:r>
              <a:rPr lang="cs-CZ" altLang="cs-CZ" sz="2000" b="1" dirty="0">
                <a:cs typeface="Arial" pitchFamily="34" charset="0"/>
              </a:rPr>
              <a:t>kdokoli </a:t>
            </a:r>
            <a:r>
              <a:rPr lang="cs-CZ" altLang="cs-CZ" sz="2000" dirty="0">
                <a:cs typeface="Arial" pitchFamily="34" charset="0"/>
              </a:rPr>
              <a:t>(</a:t>
            </a:r>
            <a:r>
              <a:rPr lang="cs-CZ" altLang="cs-CZ" sz="2000" i="1" dirty="0">
                <a:cs typeface="Arial" pitchFamily="34" charset="0"/>
              </a:rPr>
              <a:t>princip otevřenosti VS</a:t>
            </a:r>
            <a:r>
              <a:rPr lang="cs-CZ" altLang="cs-CZ" sz="2000" dirty="0" smtClean="0">
                <a:cs typeface="Arial" pitchFamily="34" charset="0"/>
              </a:rPr>
              <a:t>),</a:t>
            </a:r>
            <a:endParaRPr lang="cs-CZ" altLang="cs-CZ" sz="2000" dirty="0">
              <a:cs typeface="Arial" pitchFamily="34" charset="0"/>
            </a:endParaRP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cs-CZ" altLang="cs-CZ" sz="2000" dirty="0">
                <a:cs typeface="Arial" pitchFamily="34" charset="0"/>
              </a:rPr>
              <a:t>písemně i ústně (tomu odpovídá způsob vyřízení</a:t>
            </a:r>
            <a:r>
              <a:rPr lang="cs-CZ" altLang="cs-CZ" sz="2000" dirty="0" smtClean="0">
                <a:cs typeface="Arial" pitchFamily="34" charset="0"/>
              </a:rPr>
              <a:t>),</a:t>
            </a:r>
          </a:p>
          <a:p>
            <a:pPr lvl="1" algn="just" eaLnBrk="1" hangingPunct="1">
              <a:buFont typeface="Wingdings" pitchFamily="2" charset="2"/>
              <a:buChar char="§"/>
            </a:pPr>
            <a:endParaRPr lang="cs-CZ" altLang="cs-CZ" sz="2000" dirty="0">
              <a:cs typeface="Arial" pitchFamily="34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cs-CZ" sz="2000" b="1" dirty="0" smtClean="0">
                <a:cs typeface="Arial" pitchFamily="34" charset="0"/>
              </a:rPr>
              <a:t>povinnost </a:t>
            </a:r>
            <a:r>
              <a:rPr lang="cs-CZ" sz="2000" dirty="0" smtClean="0">
                <a:cs typeface="Arial" pitchFamily="34" charset="0"/>
              </a:rPr>
              <a:t>poskytnout </a:t>
            </a:r>
            <a:r>
              <a:rPr lang="cs-CZ" sz="2000" dirty="0">
                <a:cs typeface="Arial" pitchFamily="34" charset="0"/>
              </a:rPr>
              <a:t>informaci                                                               </a:t>
            </a:r>
            <a:r>
              <a:rPr lang="cs-CZ" sz="2000" dirty="0" smtClean="0">
                <a:cs typeface="Arial" pitchFamily="34" charset="0"/>
              </a:rPr>
              <a:t>(možnost odkázat na zveřejněné informace),</a:t>
            </a:r>
            <a:endParaRPr lang="cs-CZ" sz="2000" dirty="0">
              <a:cs typeface="Arial" pitchFamily="34" charset="0"/>
            </a:endParaRP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cs-CZ" sz="2000" dirty="0" smtClean="0">
                <a:cs typeface="Arial" pitchFamily="34" charset="0"/>
              </a:rPr>
              <a:t>stanovena </a:t>
            </a:r>
            <a:r>
              <a:rPr lang="cs-CZ" sz="2000" b="1" dirty="0">
                <a:cs typeface="Arial" pitchFamily="34" charset="0"/>
              </a:rPr>
              <a:t>omezení </a:t>
            </a:r>
            <a:r>
              <a:rPr lang="cs-CZ" sz="2000" dirty="0">
                <a:cs typeface="Arial" pitchFamily="34" charset="0"/>
              </a:rPr>
              <a:t>(</a:t>
            </a:r>
            <a:r>
              <a:rPr lang="cs-CZ" sz="2000" i="1" dirty="0">
                <a:cs typeface="Arial" pitchFamily="34" charset="0"/>
              </a:rPr>
              <a:t>utajované okolnosti, ochrana soukromí, obchodní tajemství, v některých případech mlčenlivost apod</a:t>
            </a:r>
            <a:r>
              <a:rPr lang="cs-CZ" sz="2000" i="1" dirty="0" smtClean="0">
                <a:cs typeface="Arial" pitchFamily="34" charset="0"/>
              </a:rPr>
              <a:t>.</a:t>
            </a:r>
            <a:r>
              <a:rPr lang="cs-CZ" sz="2000" dirty="0" smtClean="0">
                <a:cs typeface="Arial" pitchFamily="34" charset="0"/>
              </a:rPr>
              <a:t>),</a:t>
            </a:r>
            <a:endParaRPr lang="cs-CZ" sz="2000" dirty="0">
              <a:cs typeface="Arial" pitchFamily="34" charset="0"/>
            </a:endParaRP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cs-CZ" sz="2000" dirty="0">
                <a:cs typeface="Arial" pitchFamily="34" charset="0"/>
              </a:rPr>
              <a:t>obecné pravidlo = oddělení informace, kterou nelze </a:t>
            </a:r>
            <a:r>
              <a:rPr lang="cs-CZ" sz="2000" dirty="0" smtClean="0">
                <a:cs typeface="Arial" pitchFamily="34" charset="0"/>
              </a:rPr>
              <a:t>poskytnout („minimalizace omezení“),</a:t>
            </a:r>
            <a:endParaRPr lang="cs-CZ" sz="2000" dirty="0">
              <a:cs typeface="Arial" pitchFamily="34" charset="0"/>
            </a:endParaRP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cs-CZ" altLang="cs-CZ" sz="2000" b="1" dirty="0" smtClean="0">
                <a:cs typeface="Arial" pitchFamily="34" charset="0"/>
              </a:rPr>
              <a:t>pravidla postupu vyřizování </a:t>
            </a:r>
            <a:r>
              <a:rPr lang="cs-CZ" altLang="cs-CZ" sz="2000" dirty="0">
                <a:cs typeface="Arial" pitchFamily="34" charset="0"/>
              </a:rPr>
              <a:t>písemné </a:t>
            </a:r>
            <a:r>
              <a:rPr lang="cs-CZ" altLang="cs-CZ" sz="2000" dirty="0" smtClean="0">
                <a:cs typeface="Arial" pitchFamily="34" charset="0"/>
              </a:rPr>
              <a:t>(</a:t>
            </a:r>
            <a:r>
              <a:rPr lang="cs-CZ" altLang="cs-CZ" sz="2000" dirty="0" err="1" smtClean="0">
                <a:cs typeface="Arial" pitchFamily="34" charset="0"/>
              </a:rPr>
              <a:t>info</a:t>
            </a:r>
            <a:r>
              <a:rPr lang="cs-CZ" altLang="cs-CZ" sz="2000" dirty="0" smtClean="0">
                <a:cs typeface="Arial" pitchFamily="34" charset="0"/>
              </a:rPr>
              <a:t>)žádosti.</a:t>
            </a:r>
            <a:r>
              <a:rPr lang="cs-CZ" altLang="cs-CZ" sz="2000" dirty="0" smtClean="0">
                <a:latin typeface="Arial" pitchFamily="34" charset="0"/>
                <a:cs typeface="Arial" pitchFamily="34" charset="0"/>
              </a:rPr>
              <a:t>    </a:t>
            </a:r>
            <a:endParaRPr lang="cs-CZ" altLang="cs-CZ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D059F0-B366-4A78-8CF0-8DD7293EB3F8}" type="slidenum">
              <a:rPr lang="cs-CZ" altLang="cs-CZ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5239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Právo na informace ve VS dle </a:t>
            </a:r>
            <a:r>
              <a:rPr lang="cs-CZ" altLang="cs-CZ" sz="2400" b="1" dirty="0" err="1">
                <a:latin typeface="Arial" pitchFamily="34" charset="0"/>
                <a:cs typeface="Arial" pitchFamily="34" charset="0"/>
              </a:rPr>
              <a:t>z.č</a:t>
            </a:r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. 106/1999 Sb.: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877272"/>
          </a:xfrm>
        </p:spPr>
        <p:txBody>
          <a:bodyPr>
            <a:normAutofit fontScale="40000" lnSpcReduction="20000"/>
          </a:bodyPr>
          <a:lstStyle/>
          <a:p>
            <a:pPr lvl="1" eaLnBrk="1" hangingPunct="1">
              <a:buFont typeface="Wingdings" pitchFamily="2" charset="2"/>
              <a:buChar char="§"/>
            </a:pPr>
            <a:endParaRPr lang="cs-CZ" altLang="cs-CZ" sz="4200" dirty="0" smtClean="0">
              <a:cs typeface="Arial" pitchFamily="34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cs-CZ" altLang="cs-CZ" sz="5000" dirty="0" smtClean="0">
                <a:cs typeface="Arial" pitchFamily="34" charset="0"/>
              </a:rPr>
              <a:t>lhůta </a:t>
            </a:r>
            <a:r>
              <a:rPr lang="cs-CZ" altLang="cs-CZ" sz="5000" dirty="0">
                <a:cs typeface="Arial" pitchFamily="34" charset="0"/>
              </a:rPr>
              <a:t>7 dní pro </a:t>
            </a:r>
            <a:r>
              <a:rPr lang="cs-CZ" altLang="cs-CZ" sz="5000" dirty="0" smtClean="0">
                <a:cs typeface="Arial" pitchFamily="34" charset="0"/>
              </a:rPr>
              <a:t>event. doplnění žádosti,</a:t>
            </a:r>
            <a:endParaRPr lang="cs-CZ" altLang="cs-CZ" sz="5000" dirty="0">
              <a:cs typeface="Arial" pitchFamily="34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cs-CZ" altLang="cs-CZ" sz="5000" dirty="0">
                <a:cs typeface="Arial" pitchFamily="34" charset="0"/>
              </a:rPr>
              <a:t>pokud není </a:t>
            </a:r>
            <a:r>
              <a:rPr lang="cs-CZ" altLang="cs-CZ" sz="5000" dirty="0" smtClean="0">
                <a:cs typeface="Arial" pitchFamily="34" charset="0"/>
              </a:rPr>
              <a:t>žádost </a:t>
            </a:r>
            <a:r>
              <a:rPr lang="cs-CZ" altLang="cs-CZ" sz="5000" dirty="0">
                <a:cs typeface="Arial" pitchFamily="34" charset="0"/>
              </a:rPr>
              <a:t>odložena, </a:t>
            </a:r>
            <a:r>
              <a:rPr lang="cs-CZ" altLang="cs-CZ" sz="5000" b="1" dirty="0">
                <a:cs typeface="Arial" pitchFamily="34" charset="0"/>
              </a:rPr>
              <a:t>poskytnutí do 15 dnů </a:t>
            </a:r>
            <a:r>
              <a:rPr lang="cs-CZ" altLang="cs-CZ" sz="5000" dirty="0" smtClean="0">
                <a:cs typeface="Arial" pitchFamily="34" charset="0"/>
              </a:rPr>
              <a:t>(</a:t>
            </a:r>
            <a:r>
              <a:rPr lang="cs-CZ" altLang="cs-CZ" sz="5000" dirty="0">
                <a:cs typeface="Arial" pitchFamily="34" charset="0"/>
              </a:rPr>
              <a:t>lze prodloužit nejvýše o 10 dnů</a:t>
            </a:r>
            <a:r>
              <a:rPr lang="cs-CZ" altLang="cs-CZ" sz="5000" dirty="0" smtClean="0">
                <a:cs typeface="Arial" pitchFamily="34" charset="0"/>
              </a:rPr>
              <a:t>),</a:t>
            </a:r>
            <a:endParaRPr lang="cs-CZ" altLang="cs-CZ" sz="5000" dirty="0">
              <a:cs typeface="Arial" pitchFamily="34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cs-CZ" altLang="cs-CZ" sz="5000" dirty="0">
                <a:cs typeface="Arial" pitchFamily="34" charset="0"/>
              </a:rPr>
              <a:t>pokud není </a:t>
            </a:r>
            <a:r>
              <a:rPr lang="cs-CZ" altLang="cs-CZ" sz="5000" dirty="0" smtClean="0">
                <a:cs typeface="Arial" pitchFamily="34" charset="0"/>
              </a:rPr>
              <a:t>žádosti </a:t>
            </a:r>
            <a:r>
              <a:rPr lang="cs-CZ" altLang="cs-CZ" sz="5000" dirty="0">
                <a:cs typeface="Arial" pitchFamily="34" charset="0"/>
              </a:rPr>
              <a:t>vyhověno (zcela či zčásti</a:t>
            </a:r>
            <a:r>
              <a:rPr lang="cs-CZ" altLang="cs-CZ" sz="5000" dirty="0" smtClean="0">
                <a:cs typeface="Arial" pitchFamily="34" charset="0"/>
              </a:rPr>
              <a:t>), </a:t>
            </a:r>
            <a:r>
              <a:rPr lang="cs-CZ" altLang="cs-CZ" sz="5000" dirty="0">
                <a:cs typeface="Arial" pitchFamily="34" charset="0"/>
              </a:rPr>
              <a:t>vydáno </a:t>
            </a:r>
            <a:r>
              <a:rPr lang="cs-CZ" altLang="cs-CZ" sz="5000" b="1" dirty="0" smtClean="0">
                <a:cs typeface="Arial" pitchFamily="34" charset="0"/>
              </a:rPr>
              <a:t>rozhodnutí,</a:t>
            </a:r>
            <a:endParaRPr lang="cs-CZ" altLang="cs-CZ" sz="5000" b="1" dirty="0">
              <a:cs typeface="Arial" pitchFamily="34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cs-CZ" altLang="cs-CZ" sz="5000" dirty="0">
                <a:cs typeface="Arial" pitchFamily="34" charset="0"/>
              </a:rPr>
              <a:t>možnost </a:t>
            </a:r>
            <a:r>
              <a:rPr lang="cs-CZ" altLang="cs-CZ" sz="5000" b="1" dirty="0">
                <a:cs typeface="Arial" pitchFamily="34" charset="0"/>
              </a:rPr>
              <a:t>odvolání </a:t>
            </a:r>
            <a:r>
              <a:rPr lang="cs-CZ" altLang="cs-CZ" sz="5000" dirty="0">
                <a:cs typeface="Arial" pitchFamily="34" charset="0"/>
              </a:rPr>
              <a:t>do 15 </a:t>
            </a:r>
            <a:r>
              <a:rPr lang="cs-CZ" altLang="cs-CZ" sz="5000" dirty="0" smtClean="0">
                <a:cs typeface="Arial" pitchFamily="34" charset="0"/>
              </a:rPr>
              <a:t>dnů, nadřízený orgán, není-li důvod odepřít – </a:t>
            </a:r>
            <a:r>
              <a:rPr lang="cs-CZ" altLang="cs-CZ" sz="5000" dirty="0" err="1" smtClean="0">
                <a:cs typeface="Arial" pitchFamily="34" charset="0"/>
              </a:rPr>
              <a:t>rozh</a:t>
            </a:r>
            <a:r>
              <a:rPr lang="cs-CZ" altLang="cs-CZ" sz="5000" dirty="0" smtClean="0">
                <a:cs typeface="Arial" pitchFamily="34" charset="0"/>
              </a:rPr>
              <a:t>. zruší, řízení zastaví, a </a:t>
            </a:r>
            <a:r>
              <a:rPr lang="cs-CZ" altLang="cs-CZ" sz="5000" b="1" dirty="0" smtClean="0">
                <a:cs typeface="Arial" pitchFamily="34" charset="0"/>
              </a:rPr>
              <a:t>rozhodnutím přikáže povinnému subjektu</a:t>
            </a:r>
            <a:r>
              <a:rPr lang="cs-CZ" altLang="cs-CZ" sz="5000" dirty="0" smtClean="0">
                <a:cs typeface="Arial" pitchFamily="34" charset="0"/>
              </a:rPr>
              <a:t> informaci </a:t>
            </a:r>
            <a:r>
              <a:rPr lang="cs-CZ" altLang="cs-CZ" sz="5000" b="1" dirty="0" smtClean="0">
                <a:cs typeface="Arial" pitchFamily="34" charset="0"/>
              </a:rPr>
              <a:t>poskytnout,</a:t>
            </a:r>
            <a:r>
              <a:rPr lang="cs-CZ" altLang="cs-CZ" sz="5000" dirty="0" smtClean="0">
                <a:cs typeface="Arial" pitchFamily="34" charset="0"/>
              </a:rPr>
              <a:t>  </a:t>
            </a: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cs-CZ" altLang="cs-CZ" sz="5000" dirty="0" smtClean="0">
                <a:cs typeface="Arial" pitchFamily="34" charset="0"/>
              </a:rPr>
              <a:t>Vůči rozhodnutí nadřízeného orgánu – </a:t>
            </a:r>
            <a:r>
              <a:rPr lang="cs-CZ" altLang="cs-CZ" sz="5000" b="1" dirty="0" smtClean="0">
                <a:cs typeface="Arial" pitchFamily="34" charset="0"/>
              </a:rPr>
              <a:t>přezkumné řízení ú Úřadu pro ochranu osobních údajů</a:t>
            </a:r>
            <a:r>
              <a:rPr lang="cs-CZ" altLang="cs-CZ" sz="5000" dirty="0" smtClean="0">
                <a:cs typeface="Arial" pitchFamily="34" charset="0"/>
              </a:rPr>
              <a:t> (zruší rozhodnutí, </a:t>
            </a:r>
            <a:r>
              <a:rPr lang="cs-CZ" altLang="cs-CZ" sz="5000" b="1" dirty="0" smtClean="0">
                <a:cs typeface="Arial" pitchFamily="34" charset="0"/>
              </a:rPr>
              <a:t>přikáže povinnému </a:t>
            </a:r>
            <a:r>
              <a:rPr lang="cs-CZ" altLang="cs-CZ" sz="5000" dirty="0" smtClean="0">
                <a:cs typeface="Arial" pitchFamily="34" charset="0"/>
              </a:rPr>
              <a:t>subjektu poskytnout),</a:t>
            </a:r>
          </a:p>
          <a:p>
            <a:pPr lvl="1" algn="just" eaLnBrk="1" hangingPunct="1">
              <a:buFont typeface="Wingdings" pitchFamily="2" charset="2"/>
              <a:buChar char="§"/>
            </a:pPr>
            <a:endParaRPr lang="cs-CZ" altLang="cs-CZ" sz="5000" dirty="0">
              <a:cs typeface="Arial" pitchFamily="34" charset="0"/>
            </a:endParaRP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cs-CZ" altLang="cs-CZ" sz="5000" dirty="0" smtClean="0">
                <a:cs typeface="Arial" pitchFamily="34" charset="0"/>
              </a:rPr>
              <a:t>Podléhá </a:t>
            </a:r>
            <a:r>
              <a:rPr lang="cs-CZ" altLang="cs-CZ" sz="5000" b="1" dirty="0" smtClean="0">
                <a:cs typeface="Arial" pitchFamily="34" charset="0"/>
              </a:rPr>
              <a:t>soudnímu přezkumu – správní soudnictví, ÚS</a:t>
            </a:r>
            <a:r>
              <a:rPr lang="cs-CZ" altLang="cs-CZ" sz="5000" dirty="0" smtClean="0">
                <a:cs typeface="Arial" pitchFamily="34" charset="0"/>
              </a:rPr>
              <a:t>. Poměrně hojná judikatura, kterou odráží některé změny zákonné úpravy ( určení povinných subjektů, informace o platech a odměnách úředníků, resp. „příjemcích veřejných prostředků“ /Nález IV. ÚS 1378/2016/, informace o kvalifikaci úředníků  nebo členů Vězeňské služby, poskytování  informací jimiž povinný subjekt disponuje) . Názory se vyvíjí.      </a:t>
            </a:r>
          </a:p>
          <a:p>
            <a:pPr lvl="1" algn="just" eaLnBrk="1" hangingPunct="1">
              <a:buFont typeface="Wingdings" pitchFamily="2" charset="2"/>
              <a:buChar char="§"/>
            </a:pPr>
            <a:endParaRPr lang="cs-CZ" altLang="cs-CZ" sz="5000" dirty="0" smtClean="0">
              <a:cs typeface="Arial" pitchFamily="34" charset="0"/>
            </a:endParaRPr>
          </a:p>
          <a:p>
            <a:pPr lvl="1" eaLnBrk="1" hangingPunct="1"/>
            <a:endParaRPr lang="cs-CZ" altLang="cs-CZ" sz="5000" i="1" dirty="0">
              <a:cs typeface="Arial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D059F0-B366-4A78-8CF0-8DD7293EB3F8}" type="slidenum">
              <a:rPr lang="cs-CZ" altLang="cs-CZ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214911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Právo na informace ve VS dle </a:t>
            </a:r>
            <a:r>
              <a:rPr lang="cs-CZ" altLang="cs-CZ" sz="2400" b="1" dirty="0" err="1">
                <a:latin typeface="Arial" pitchFamily="34" charset="0"/>
                <a:cs typeface="Arial" pitchFamily="34" charset="0"/>
              </a:rPr>
              <a:t>z.č</a:t>
            </a:r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. 106/1999 Sb.: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877272"/>
          </a:xfrm>
        </p:spPr>
        <p:txBody>
          <a:bodyPr>
            <a:normAutofit/>
          </a:bodyPr>
          <a:lstStyle/>
          <a:p>
            <a:pPr lvl="1" eaLnBrk="1" hangingPunct="1">
              <a:buFont typeface="Wingdings" pitchFamily="2" charset="2"/>
              <a:buChar char="§"/>
            </a:pPr>
            <a:endParaRPr lang="cs-CZ" altLang="cs-CZ" sz="4200" dirty="0" smtClean="0">
              <a:cs typeface="Arial" pitchFamily="34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cs-CZ" altLang="cs-CZ" sz="2200" dirty="0" smtClean="0">
                <a:cs typeface="Arial" pitchFamily="34" charset="0"/>
              </a:rPr>
              <a:t>dále </a:t>
            </a:r>
            <a:r>
              <a:rPr lang="cs-CZ" altLang="cs-CZ" sz="2200" dirty="0">
                <a:cs typeface="Arial" pitchFamily="34" charset="0"/>
              </a:rPr>
              <a:t>možnost obrany prostřednictvím </a:t>
            </a:r>
            <a:r>
              <a:rPr lang="cs-CZ" altLang="cs-CZ" sz="2200" b="1" dirty="0">
                <a:cs typeface="Arial" pitchFamily="34" charset="0"/>
              </a:rPr>
              <a:t>stížností </a:t>
            </a:r>
            <a:r>
              <a:rPr lang="cs-CZ" altLang="cs-CZ" sz="2200" dirty="0">
                <a:cs typeface="Arial" pitchFamily="34" charset="0"/>
              </a:rPr>
              <a:t>do 30 dnů (zejména proti nedodržení lhůty pro poskytnutí informace či proti požadované náhradě</a:t>
            </a:r>
            <a:r>
              <a:rPr lang="cs-CZ" altLang="cs-CZ" sz="2200" dirty="0" smtClean="0">
                <a:cs typeface="Arial" pitchFamily="34" charset="0"/>
              </a:rPr>
              <a:t>),</a:t>
            </a:r>
          </a:p>
          <a:p>
            <a:pPr lvl="1" eaLnBrk="1" hangingPunct="1">
              <a:buFont typeface="Wingdings" pitchFamily="2" charset="2"/>
              <a:buChar char="§"/>
            </a:pPr>
            <a:endParaRPr lang="cs-CZ" altLang="cs-CZ" sz="2200" dirty="0" smtClean="0">
              <a:cs typeface="Arial" pitchFamily="34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cs-CZ" altLang="cs-CZ" sz="2200" dirty="0" smtClean="0">
                <a:cs typeface="Arial" pitchFamily="34" charset="0"/>
              </a:rPr>
              <a:t>informace poskytovány </a:t>
            </a:r>
            <a:r>
              <a:rPr lang="cs-CZ" altLang="cs-CZ" sz="2200" b="1" dirty="0">
                <a:cs typeface="Arial" pitchFamily="34" charset="0"/>
              </a:rPr>
              <a:t>zásadně bezplatně</a:t>
            </a:r>
            <a:r>
              <a:rPr lang="cs-CZ" altLang="cs-CZ" sz="2200" dirty="0">
                <a:cs typeface="Arial" pitchFamily="34" charset="0"/>
              </a:rPr>
              <a:t>, ale také lze požadovat </a:t>
            </a:r>
            <a:r>
              <a:rPr lang="cs-CZ" alt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hrazení nákladů</a:t>
            </a:r>
            <a:r>
              <a:rPr lang="cs-CZ" altLang="cs-CZ" sz="2200" i="1" dirty="0">
                <a:cs typeface="Arial" pitchFamily="34" charset="0"/>
              </a:rPr>
              <a:t> </a:t>
            </a:r>
            <a:r>
              <a:rPr lang="cs-CZ" altLang="cs-CZ" sz="2200" dirty="0">
                <a:cs typeface="Arial" pitchFamily="34" charset="0"/>
              </a:rPr>
              <a:t>spojených s vyhledáváním a poskytováním </a:t>
            </a:r>
            <a:r>
              <a:rPr lang="cs-CZ" altLang="cs-CZ" sz="2200" dirty="0" smtClean="0">
                <a:cs typeface="Arial" pitchFamily="34" charset="0"/>
              </a:rPr>
              <a:t>informací, </a:t>
            </a:r>
            <a:endParaRPr lang="cs-CZ" altLang="cs-CZ" sz="2200" dirty="0">
              <a:cs typeface="Arial" pitchFamily="34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cs-CZ" altLang="cs-CZ" sz="2200" dirty="0">
                <a:cs typeface="Arial" pitchFamily="34" charset="0"/>
              </a:rPr>
              <a:t>vyhodnocování poskytování informací prostřednictvím </a:t>
            </a:r>
            <a:r>
              <a:rPr lang="cs-CZ" alt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výroční zprávy</a:t>
            </a:r>
            <a:r>
              <a:rPr lang="cs-CZ" altLang="cs-CZ" sz="2200" dirty="0">
                <a:cs typeface="Arial" pitchFamily="34" charset="0"/>
              </a:rPr>
              <a:t>, která je každoročně </a:t>
            </a:r>
            <a:r>
              <a:rPr lang="cs-CZ" altLang="cs-CZ" sz="2200" dirty="0" smtClean="0">
                <a:cs typeface="Arial" pitchFamily="34" charset="0"/>
              </a:rPr>
              <a:t>zveřejňována </a:t>
            </a:r>
            <a:r>
              <a:rPr lang="cs-CZ" altLang="cs-CZ" sz="2200" dirty="0">
                <a:cs typeface="Arial" pitchFamily="34" charset="0"/>
              </a:rPr>
              <a:t>povinnými </a:t>
            </a:r>
            <a:r>
              <a:rPr lang="cs-CZ" altLang="cs-CZ" sz="2200" dirty="0" smtClean="0">
                <a:cs typeface="Arial" pitchFamily="34" charset="0"/>
              </a:rPr>
              <a:t>subjekty.</a:t>
            </a:r>
            <a:endParaRPr lang="cs-CZ" altLang="cs-CZ" sz="2200" dirty="0">
              <a:cs typeface="Arial" pitchFamily="34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endParaRPr lang="cs-CZ" altLang="cs-CZ" sz="5000" dirty="0">
              <a:cs typeface="Arial" pitchFamily="34" charset="0"/>
            </a:endParaRPr>
          </a:p>
          <a:p>
            <a:pPr lvl="1" eaLnBrk="1" hangingPunct="1"/>
            <a:endParaRPr lang="cs-CZ" altLang="cs-CZ" sz="5000" i="1" dirty="0">
              <a:cs typeface="Arial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D059F0-B366-4A78-8CF0-8DD7293EB3F8}" type="slidenum">
              <a:rPr lang="cs-CZ" altLang="cs-CZ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2720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Právo na informace ve </a:t>
            </a:r>
            <a:r>
              <a:rPr lang="cs-CZ" altLang="cs-CZ" sz="2400" b="1" dirty="0" smtClean="0">
                <a:latin typeface="Arial" pitchFamily="34" charset="0"/>
                <a:cs typeface="Arial" pitchFamily="34" charset="0"/>
              </a:rPr>
              <a:t>dle zákon </a:t>
            </a:r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č. 123/1998 Sb</a:t>
            </a:r>
            <a:r>
              <a:rPr lang="cs-CZ" altLang="cs-CZ" sz="2400" b="1" dirty="0" smtClean="0">
                <a:latin typeface="Arial" pitchFamily="34" charset="0"/>
                <a:cs typeface="Arial" pitchFamily="34" charset="0"/>
              </a:rPr>
              <a:t>. – </a:t>
            </a:r>
            <a:r>
              <a:rPr lang="cs-CZ" altLang="cs-CZ" sz="1800" b="1" dirty="0" smtClean="0">
                <a:latin typeface="Arial" pitchFamily="34" charset="0"/>
                <a:cs typeface="Arial" pitchFamily="34" charset="0"/>
              </a:rPr>
              <a:t>informace o stavu životního prostředí:</a:t>
            </a:r>
            <a:endParaRPr lang="cs-CZ" altLang="cs-CZ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628650" y="1700808"/>
            <a:ext cx="7886700" cy="4476155"/>
          </a:xfrm>
        </p:spPr>
        <p:txBody>
          <a:bodyPr/>
          <a:lstStyle/>
          <a:p>
            <a:pPr marL="457200" lvl="1" indent="0" eaLnBrk="1" hangingPunct="1">
              <a:buNone/>
            </a:pPr>
            <a:r>
              <a:rPr lang="cs-CZ" sz="2000" b="1" dirty="0" smtClean="0">
                <a:cs typeface="Arial" pitchFamily="34" charset="0"/>
              </a:rPr>
              <a:t>speciální úprava,</a:t>
            </a:r>
          </a:p>
          <a:p>
            <a:pPr marL="457200" lvl="1" indent="0" eaLnBrk="1" hangingPunct="1">
              <a:buNone/>
            </a:pPr>
            <a:r>
              <a:rPr lang="cs-CZ" sz="2000" dirty="0" smtClean="0">
                <a:cs typeface="Arial" pitchFamily="34" charset="0"/>
              </a:rPr>
              <a:t>       avšak </a:t>
            </a:r>
            <a:r>
              <a:rPr lang="cs-CZ" altLang="cs-CZ" sz="2000" b="1" dirty="0" smtClean="0">
                <a:cs typeface="Arial" pitchFamily="34" charset="0"/>
              </a:rPr>
              <a:t>obdobné principy jako v zákoně č.106/1999 Sb.</a:t>
            </a:r>
            <a:endParaRPr lang="cs-CZ" altLang="cs-CZ" sz="2000" dirty="0">
              <a:cs typeface="Arial" pitchFamily="34" charset="0"/>
            </a:endParaRPr>
          </a:p>
          <a:p>
            <a:pPr marL="457200" lvl="1" indent="0" eaLnBrk="1" hangingPunct="1">
              <a:buNone/>
            </a:pPr>
            <a:r>
              <a:rPr lang="cs-CZ" altLang="cs-CZ" sz="2000" b="1" dirty="0" smtClean="0">
                <a:cs typeface="Arial" pitchFamily="34" charset="0"/>
              </a:rPr>
              <a:t>      </a:t>
            </a:r>
          </a:p>
          <a:p>
            <a:pPr marL="457200" lvl="1" indent="0" eaLnBrk="1" hangingPunct="1">
              <a:buNone/>
            </a:pPr>
            <a:r>
              <a:rPr lang="cs-CZ" altLang="cs-CZ" sz="2000" b="1" dirty="0" smtClean="0">
                <a:cs typeface="Arial" pitchFamily="34" charset="0"/>
              </a:rPr>
              <a:t>Odlišnosti  úpravy:</a:t>
            </a:r>
            <a:endParaRPr lang="cs-CZ" altLang="cs-CZ" sz="2000" b="1" dirty="0">
              <a:cs typeface="Arial" pitchFamily="34" charset="0"/>
            </a:endParaRPr>
          </a:p>
          <a:p>
            <a:pPr marL="457200" lvl="1" indent="0" eaLnBrk="1" hangingPunct="1">
              <a:buNone/>
            </a:pPr>
            <a:r>
              <a:rPr lang="cs-CZ" altLang="cs-CZ" sz="2000" dirty="0" smtClean="0">
                <a:cs typeface="Arial" pitchFamily="34" charset="0"/>
              </a:rPr>
              <a:t>- informace </a:t>
            </a:r>
            <a:r>
              <a:rPr lang="cs-CZ" altLang="cs-CZ" sz="2000" dirty="0">
                <a:cs typeface="Arial" pitchFamily="34" charset="0"/>
              </a:rPr>
              <a:t>se poskytují ve lhůtě 30 </a:t>
            </a:r>
            <a:r>
              <a:rPr lang="cs-CZ" altLang="cs-CZ" sz="2000" dirty="0" smtClean="0">
                <a:cs typeface="Arial" pitchFamily="34" charset="0"/>
              </a:rPr>
              <a:t>dnů, </a:t>
            </a:r>
            <a:endParaRPr lang="cs-CZ" altLang="cs-CZ" sz="2000" dirty="0">
              <a:cs typeface="Arial" pitchFamily="34" charset="0"/>
            </a:endParaRPr>
          </a:p>
          <a:p>
            <a:pPr marL="457200" lvl="1" indent="0" eaLnBrk="1" hangingPunct="1">
              <a:buNone/>
            </a:pPr>
            <a:r>
              <a:rPr lang="cs-CZ" altLang="cs-CZ" sz="2000" dirty="0" smtClean="0">
                <a:cs typeface="Arial" pitchFamily="34" charset="0"/>
              </a:rPr>
              <a:t>- nelze </a:t>
            </a:r>
            <a:r>
              <a:rPr lang="cs-CZ" altLang="cs-CZ" sz="2000" dirty="0">
                <a:cs typeface="Arial" pitchFamily="34" charset="0"/>
              </a:rPr>
              <a:t>požadovat náhradu nákladů (s výjimkou nákladů spojených s pořízením kopií, technických nosičů dat a odesláním)</a:t>
            </a:r>
          </a:p>
          <a:p>
            <a:pPr marL="457200" lvl="1" indent="0" eaLnBrk="1" hangingPunct="1">
              <a:buNone/>
            </a:pPr>
            <a:r>
              <a:rPr lang="cs-CZ" altLang="cs-CZ" sz="2000" dirty="0" smtClean="0">
                <a:cs typeface="Arial" pitchFamily="34" charset="0"/>
              </a:rPr>
              <a:t>- neupravuje </a:t>
            </a:r>
            <a:r>
              <a:rPr lang="cs-CZ" altLang="cs-CZ" sz="2000" dirty="0">
                <a:cs typeface="Arial" pitchFamily="34" charset="0"/>
              </a:rPr>
              <a:t>institut </a:t>
            </a:r>
            <a:r>
              <a:rPr lang="cs-CZ" altLang="cs-CZ" sz="2000" dirty="0" smtClean="0">
                <a:cs typeface="Arial" pitchFamily="34" charset="0"/>
              </a:rPr>
              <a:t>stížnosti, namísto něj </a:t>
            </a:r>
            <a:r>
              <a:rPr lang="cs-CZ" altLang="cs-CZ" sz="2000" b="1" dirty="0" smtClean="0">
                <a:cs typeface="Arial" pitchFamily="34" charset="0"/>
              </a:rPr>
              <a:t>fikce negativního rozhodnutí </a:t>
            </a:r>
            <a:r>
              <a:rPr lang="cs-CZ" altLang="cs-CZ" sz="2000" dirty="0" smtClean="0">
                <a:cs typeface="Arial" pitchFamily="34" charset="0"/>
              </a:rPr>
              <a:t>(povinný </a:t>
            </a:r>
            <a:r>
              <a:rPr lang="cs-CZ" altLang="cs-CZ" sz="2000" dirty="0">
                <a:cs typeface="Arial" pitchFamily="34" charset="0"/>
              </a:rPr>
              <a:t>subjekt </a:t>
            </a:r>
            <a:r>
              <a:rPr lang="cs-CZ" altLang="cs-CZ" sz="2000" dirty="0" smtClean="0">
                <a:cs typeface="Arial" pitchFamily="34" charset="0"/>
              </a:rPr>
              <a:t> neposkytl informace ve </a:t>
            </a:r>
            <a:r>
              <a:rPr lang="cs-CZ" altLang="cs-CZ" sz="2000" dirty="0">
                <a:cs typeface="Arial" pitchFamily="34" charset="0"/>
              </a:rPr>
              <a:t>stanovené lhůtě </a:t>
            </a:r>
            <a:r>
              <a:rPr lang="cs-CZ" altLang="cs-CZ" sz="2000" dirty="0" smtClean="0">
                <a:cs typeface="Arial" pitchFamily="34" charset="0"/>
              </a:rPr>
              <a:t>či </a:t>
            </a:r>
            <a:r>
              <a:rPr lang="cs-CZ" altLang="cs-CZ" sz="2000" dirty="0">
                <a:cs typeface="Arial" pitchFamily="34" charset="0"/>
              </a:rPr>
              <a:t>nevydal rozhodnutí, má se za to, že </a:t>
            </a:r>
            <a:r>
              <a:rPr lang="cs-CZ" altLang="cs-CZ" sz="2000" dirty="0" smtClean="0">
                <a:cs typeface="Arial" pitchFamily="34" charset="0"/>
              </a:rPr>
              <a:t>rozhodl o odepření informace).</a:t>
            </a:r>
            <a:endParaRPr lang="cs-CZ" altLang="cs-CZ" sz="2000" dirty="0">
              <a:cs typeface="Arial" pitchFamily="34" charset="0"/>
            </a:endParaRPr>
          </a:p>
          <a:p>
            <a:pPr lvl="1" eaLnBrk="1" hangingPunct="1"/>
            <a:endParaRPr lang="cs-CZ" altLang="cs-CZ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Vybrané otázky správního práva a veřejné správy III</a:t>
            </a:r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D059F0-B366-4A78-8CF0-8DD7293EB3F8}" type="slidenum">
              <a:rPr lang="cs-CZ" altLang="cs-CZ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494767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Ochrana utajovaných informací: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pPr marL="457200" lvl="3" indent="0">
              <a:lnSpc>
                <a:spcPct val="80000"/>
              </a:lnSpc>
              <a:buClr>
                <a:schemeClr val="hlink"/>
              </a:buClr>
              <a:buNone/>
              <a:defRPr/>
            </a:pPr>
            <a:r>
              <a:rPr lang="cs-CZ" altLang="cs-CZ" sz="2200" b="1" dirty="0" smtClean="0"/>
              <a:t>Zákon </a:t>
            </a:r>
            <a:r>
              <a:rPr lang="cs-CZ" altLang="cs-CZ" sz="2200" b="1" dirty="0"/>
              <a:t>č. 412/2005 Sb., o ochraně utajovaných informací a o bezpečnostní </a:t>
            </a:r>
            <a:r>
              <a:rPr lang="cs-CZ" altLang="cs-CZ" sz="2200" b="1" dirty="0" smtClean="0"/>
              <a:t>způsobilosti:</a:t>
            </a:r>
          </a:p>
          <a:p>
            <a:pPr marL="457200" lvl="3" indent="0">
              <a:lnSpc>
                <a:spcPct val="80000"/>
              </a:lnSpc>
              <a:buClr>
                <a:schemeClr val="hlink"/>
              </a:buClr>
              <a:buNone/>
              <a:defRPr/>
            </a:pPr>
            <a:endParaRPr lang="cs-CZ" altLang="cs-CZ" sz="2200" b="1" dirty="0" smtClean="0"/>
          </a:p>
          <a:p>
            <a:pPr lvl="1">
              <a:lnSpc>
                <a:spcPct val="80000"/>
              </a:lnSpc>
              <a:buClr>
                <a:srgbClr val="FFFFFF"/>
              </a:buClr>
              <a:defRPr/>
            </a:pPr>
            <a:r>
              <a:rPr lang="cs-CZ" altLang="cs-CZ" sz="2200" dirty="0" smtClean="0"/>
              <a:t>                utajované informace jsou klasifikovány </a:t>
            </a:r>
            <a:r>
              <a:rPr lang="cs-CZ" altLang="cs-CZ" sz="2200" b="1" dirty="0" smtClean="0"/>
              <a:t>dle stupně utajení</a:t>
            </a:r>
            <a:r>
              <a:rPr lang="cs-CZ" altLang="cs-CZ" sz="2200" dirty="0" smtClean="0"/>
              <a:t>:</a:t>
            </a:r>
          </a:p>
          <a:p>
            <a:pPr lvl="1">
              <a:lnSpc>
                <a:spcPct val="80000"/>
              </a:lnSpc>
              <a:buClr>
                <a:srgbClr val="FFFFFF"/>
              </a:buClr>
              <a:defRPr/>
            </a:pPr>
            <a:endParaRPr lang="cs-CZ" altLang="cs-CZ" sz="2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q"/>
              <a:defRPr/>
            </a:pPr>
            <a:r>
              <a:rPr lang="cs-CZ" altLang="cs-CZ" sz="2200" dirty="0" smtClean="0"/>
              <a:t>Přísně </a:t>
            </a:r>
            <a:r>
              <a:rPr lang="cs-CZ" altLang="cs-CZ" sz="2200" dirty="0"/>
              <a:t>tajné</a:t>
            </a:r>
            <a:r>
              <a:rPr lang="cs-CZ" altLang="cs-CZ" sz="2200" u="sng" dirty="0"/>
              <a:t>, </a:t>
            </a:r>
            <a:r>
              <a:rPr lang="cs-CZ" altLang="cs-CZ" sz="2200" dirty="0"/>
              <a:t>jestliže její vyzrazení neoprávněné osobě nebo zneužití může způsobit mimořádně vážnou újmu zájmům České republiky,</a:t>
            </a:r>
          </a:p>
          <a:p>
            <a:pPr lvl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q"/>
              <a:defRPr/>
            </a:pPr>
            <a:endParaRPr lang="cs-CZ" altLang="cs-CZ" sz="2200" dirty="0"/>
          </a:p>
          <a:p>
            <a:pPr lvl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q"/>
              <a:defRPr/>
            </a:pPr>
            <a:r>
              <a:rPr lang="cs-CZ" altLang="cs-CZ" sz="2200" dirty="0"/>
              <a:t>Tajné</a:t>
            </a:r>
            <a:r>
              <a:rPr lang="cs-CZ" altLang="cs-CZ" sz="2200" u="sng" dirty="0"/>
              <a:t>,</a:t>
            </a:r>
            <a:r>
              <a:rPr lang="cs-CZ" altLang="cs-CZ" sz="2200" dirty="0"/>
              <a:t> jestliže její vyzrazení neoprávněné osobě nebo zneužití může způsobit vážnou újmu zájmům České republiky,</a:t>
            </a:r>
          </a:p>
          <a:p>
            <a:pPr lvl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q"/>
              <a:defRPr/>
            </a:pPr>
            <a:endParaRPr lang="cs-CZ" altLang="cs-CZ" sz="2200" dirty="0"/>
          </a:p>
          <a:p>
            <a:pPr lvl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q"/>
              <a:defRPr/>
            </a:pPr>
            <a:r>
              <a:rPr lang="cs-CZ" altLang="cs-CZ" sz="2200" dirty="0"/>
              <a:t>Důvěrné, jestliže její vyzrazení neoprávněné osobě nebo zneužití může způsobit prostou újmu zájmům České republiky,</a:t>
            </a:r>
          </a:p>
          <a:p>
            <a:pPr lvl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q"/>
              <a:defRPr/>
            </a:pPr>
            <a:endParaRPr lang="cs-CZ" altLang="cs-CZ" sz="2200" dirty="0"/>
          </a:p>
          <a:p>
            <a:pPr lvl="1">
              <a:lnSpc>
                <a:spcPct val="80000"/>
              </a:lnSpc>
              <a:buClr>
                <a:srgbClr val="FFFFFF"/>
              </a:buClr>
              <a:buFont typeface="Wingdings" pitchFamily="2" charset="2"/>
              <a:buChar char="q"/>
              <a:defRPr/>
            </a:pPr>
            <a:r>
              <a:rPr lang="cs-CZ" altLang="cs-CZ" sz="2200" dirty="0"/>
              <a:t>Vyhrazené, jestliže její vyzrazení neoprávněné osobě nebo zneužití může být nevýhodné pro zájmy České republiky</a:t>
            </a:r>
            <a:r>
              <a:rPr lang="cs-CZ" altLang="cs-CZ" sz="2200" dirty="0" smtClean="0"/>
              <a:t>.</a:t>
            </a:r>
          </a:p>
          <a:p>
            <a:pPr marL="457200" lvl="1" indent="0">
              <a:lnSpc>
                <a:spcPct val="80000"/>
              </a:lnSpc>
              <a:buClr>
                <a:srgbClr val="FFFFFF"/>
              </a:buClr>
              <a:buNone/>
              <a:defRPr/>
            </a:pPr>
            <a:endParaRPr lang="cs-CZ" altLang="cs-CZ" sz="2200" dirty="0"/>
          </a:p>
          <a:p>
            <a:pPr marL="457200" lvl="1" indent="0">
              <a:lnSpc>
                <a:spcPct val="80000"/>
              </a:lnSpc>
              <a:buClr>
                <a:srgbClr val="FFFFFF"/>
              </a:buClr>
              <a:buNone/>
              <a:defRPr/>
            </a:pPr>
            <a:r>
              <a:rPr lang="cs-CZ" altLang="cs-CZ" sz="2200" dirty="0" smtClean="0"/>
              <a:t>Seznam utajovaných informací – vláda nařízením.</a:t>
            </a:r>
          </a:p>
          <a:p>
            <a:pPr marL="457200" lvl="1" indent="0">
              <a:lnSpc>
                <a:spcPct val="80000"/>
              </a:lnSpc>
              <a:buClr>
                <a:srgbClr val="FFFFFF"/>
              </a:buClr>
              <a:buNone/>
              <a:defRPr/>
            </a:pPr>
            <a:endParaRPr lang="cs-CZ" alt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lnSpc>
                <a:spcPct val="80000"/>
              </a:lnSpc>
              <a:buClr>
                <a:srgbClr val="FFFFFF"/>
              </a:buClr>
              <a:buNone/>
              <a:defRPr/>
            </a:pPr>
            <a:r>
              <a:rPr lang="cs-CZ" alt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Bezpečnostní způsobilost (osob) - bezpečnostní řízení, </a:t>
            </a:r>
          </a:p>
          <a:p>
            <a:pPr marL="457200" lvl="1" indent="0">
              <a:lnSpc>
                <a:spcPct val="80000"/>
              </a:lnSpc>
              <a:buClr>
                <a:srgbClr val="FFFFFF"/>
              </a:buClr>
              <a:buNone/>
              <a:defRPr/>
            </a:pPr>
            <a:endParaRPr lang="cs-CZ" altLang="cs-CZ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lnSpc>
                <a:spcPct val="80000"/>
              </a:lnSpc>
              <a:buClr>
                <a:srgbClr val="FFFFFF"/>
              </a:buClr>
              <a:buNone/>
              <a:defRPr/>
            </a:pPr>
            <a:r>
              <a:rPr lang="cs-CZ" alt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bezpečnostní úřad </a:t>
            </a:r>
            <a:r>
              <a:rPr lang="cs-CZ" altLang="cs-CZ" sz="2200" b="1" dirty="0" smtClean="0"/>
              <a:t>(NBÚ).</a:t>
            </a:r>
            <a:endParaRPr lang="cs-CZ" altLang="cs-CZ" sz="2200" b="1" dirty="0"/>
          </a:p>
          <a:p>
            <a:pPr lvl="2">
              <a:lnSpc>
                <a:spcPct val="80000"/>
              </a:lnSpc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3846158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3040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cs-CZ" sz="2800" b="1" dirty="0" smtClean="0">
                <a:solidFill>
                  <a:srgbClr val="002060"/>
                </a:solidFill>
                <a:latin typeface="+mn-lt"/>
              </a:rPr>
            </a:br>
            <a:r>
              <a:rPr lang="cs-CZ" sz="2800" b="1" dirty="0" smtClean="0">
                <a:solidFill>
                  <a:srgbClr val="002060"/>
                </a:solidFill>
                <a:latin typeface="+mn-lt"/>
              </a:rPr>
              <a:t>Ústavní základ ochrany soukromí a osobních údajů:</a:t>
            </a:r>
            <a:r>
              <a:rPr lang="cs-CZ" sz="31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cs-CZ" sz="31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cs-CZ" sz="31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31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cs-CZ" sz="31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2800" b="1" dirty="0" smtClean="0">
                <a:solidFill>
                  <a:srgbClr val="002060"/>
                </a:solidFill>
                <a:latin typeface="+mn-lt"/>
              </a:rPr>
              <a:t>Listina ZPS:</a:t>
            </a:r>
            <a:endParaRPr lang="cs-CZ" sz="28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/>
              <a:t>Čl. 7</a:t>
            </a:r>
          </a:p>
          <a:p>
            <a:pPr algn="just"/>
            <a:r>
              <a:rPr lang="cs-CZ" dirty="0"/>
              <a:t>(1) </a:t>
            </a:r>
            <a:r>
              <a:rPr lang="cs-CZ" dirty="0">
                <a:solidFill>
                  <a:srgbClr val="7030A0"/>
                </a:solidFill>
              </a:rPr>
              <a:t>Nedotknutelnost</a:t>
            </a:r>
            <a:r>
              <a:rPr lang="cs-CZ" dirty="0"/>
              <a:t> osoby a jejího </a:t>
            </a:r>
            <a:r>
              <a:rPr lang="cs-CZ" dirty="0">
                <a:solidFill>
                  <a:srgbClr val="7030A0"/>
                </a:solidFill>
              </a:rPr>
              <a:t>soukromí</a:t>
            </a:r>
            <a:r>
              <a:rPr lang="cs-CZ" dirty="0"/>
              <a:t> je zaručena. </a:t>
            </a: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Omezena může být jen v případech stanovených zákonem.</a:t>
            </a:r>
          </a:p>
          <a:p>
            <a:pPr algn="just"/>
            <a:r>
              <a:rPr lang="cs-CZ" dirty="0"/>
              <a:t>(2) Nikdo nesmí být mučen ani podroben krutému, nelidskému nebo ponižujícímu zacházení nebo trestu.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Čl</a:t>
            </a:r>
            <a:r>
              <a:rPr lang="cs-CZ" dirty="0"/>
              <a:t>. 10</a:t>
            </a:r>
          </a:p>
          <a:p>
            <a:pPr algn="just"/>
            <a:r>
              <a:rPr lang="cs-CZ" dirty="0"/>
              <a:t>(1) Každý občan má právo, aby byla </a:t>
            </a:r>
            <a:r>
              <a:rPr lang="cs-CZ" dirty="0">
                <a:solidFill>
                  <a:srgbClr val="7030A0"/>
                </a:solidFill>
              </a:rPr>
              <a:t>zachována jeho lidská důstojnost, osobní čest, dobrá pověst a chráněno jeho jméno.</a:t>
            </a:r>
          </a:p>
          <a:p>
            <a:pPr algn="just"/>
            <a:r>
              <a:rPr lang="cs-CZ" dirty="0"/>
              <a:t>(2) Každý má právo </a:t>
            </a:r>
            <a:r>
              <a:rPr lang="cs-CZ" i="1" dirty="0">
                <a:solidFill>
                  <a:srgbClr val="7030A0"/>
                </a:solidFill>
              </a:rPr>
              <a:t>na ochranu před neoprávněným zasahováním do soukromého a rodinného života.</a:t>
            </a:r>
          </a:p>
          <a:p>
            <a:pPr algn="just"/>
            <a:r>
              <a:rPr lang="cs-CZ" dirty="0"/>
              <a:t>(3) Každý má právo </a:t>
            </a:r>
            <a:r>
              <a:rPr lang="cs-CZ" b="1" i="1" dirty="0">
                <a:solidFill>
                  <a:srgbClr val="7030A0"/>
                </a:solidFill>
              </a:rPr>
              <a:t>na ochranu před neoprávněným shromažďováním, zveřejňováním nebo jiným zneužíváním údajů o své osobě.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1555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Základ režimu ochrany osobních údajů</a:t>
            </a:r>
            <a:br>
              <a:rPr lang="cs-CZ" sz="2400" b="1" dirty="0" smtClean="0">
                <a:latin typeface="Arial" pitchFamily="34" charset="0"/>
                <a:cs typeface="Arial" pitchFamily="34" charset="0"/>
              </a:rPr>
            </a:b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Autofit/>
          </a:bodyPr>
          <a:lstStyle/>
          <a:p>
            <a:pPr marL="400050" indent="-400050" algn="just">
              <a:lnSpc>
                <a:spcPct val="100000"/>
              </a:lnSpc>
              <a:buAutoNum type="romanUcPeriod"/>
            </a:pPr>
            <a:r>
              <a:rPr lang="cs-CZ" sz="1800" b="1" dirty="0" smtClean="0"/>
              <a:t>„GDPR“ </a:t>
            </a:r>
            <a:r>
              <a:rPr lang="cs-CZ" sz="1800" dirty="0" smtClean="0"/>
              <a:t>- </a:t>
            </a:r>
            <a:r>
              <a:rPr lang="cs-CZ" sz="1800" b="1" dirty="0" smtClean="0"/>
              <a:t>Nařízení</a:t>
            </a:r>
            <a:r>
              <a:rPr lang="cs-CZ" sz="1800" dirty="0" smtClean="0"/>
              <a:t> </a:t>
            </a:r>
            <a:r>
              <a:rPr lang="cs-CZ" sz="1800" dirty="0"/>
              <a:t>Evropského parlamentu a Rady (EU) </a:t>
            </a:r>
            <a:r>
              <a:rPr lang="cs-CZ" sz="1800" b="1" dirty="0"/>
              <a:t>2016/679</a:t>
            </a:r>
            <a:r>
              <a:rPr lang="cs-CZ" sz="1800" dirty="0"/>
              <a:t> ze dne 27. dubna 2016 o ochraně fyzických osob v souvislosti se zpracováním osobních údajů a o volném pohybu těchto údajů a o zrušení směrnice 95/46/ES (obecné nařízení o ochraně osobních údajů</a:t>
            </a:r>
            <a:r>
              <a:rPr lang="cs-CZ" sz="1800" dirty="0" smtClean="0"/>
              <a:t>),</a:t>
            </a:r>
          </a:p>
          <a:p>
            <a:pPr marL="400050" indent="-400050" algn="just">
              <a:lnSpc>
                <a:spcPct val="100000"/>
              </a:lnSpc>
              <a:buAutoNum type="romanUcPeriod"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II. („trestněprávní“) Směrnice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o ochraně fyzických osob v souvislosti se zpracováním osobních údajů příslušnými orgány </a:t>
            </a:r>
            <a:r>
              <a:rPr lang="cs-CZ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za účelem prevence, vyšetřování, odhalování či stíhání trestných činů nebo výkonu trestů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o volném pohybu těchto údajů (2016/680).</a:t>
            </a:r>
          </a:p>
          <a:p>
            <a:pPr marL="400050" indent="-400050" algn="just">
              <a:lnSpc>
                <a:spcPct val="100000"/>
              </a:lnSpc>
              <a:buAutoNum type="romanUcPeriod"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S účinností od 24.4.2019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III.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(„adaptační“)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z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ákon č.110/2019 Sb., o </a:t>
            </a:r>
            <a:r>
              <a:rPr lang="cs-CZ" sz="1800" b="1" dirty="0">
                <a:latin typeface="Arial" pitchFamily="34" charset="0"/>
                <a:cs typeface="Arial" pitchFamily="34" charset="0"/>
              </a:rPr>
              <a:t>zpracování osobních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údajů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který dále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upravuje </a:t>
            </a:r>
            <a:r>
              <a:rPr lang="cs-CZ" sz="1800" b="1" dirty="0">
                <a:latin typeface="Arial" pitchFamily="34" charset="0"/>
                <a:cs typeface="Arial" pitchFamily="34" charset="0"/>
              </a:rPr>
              <a:t>i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otázky neupravené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GDPR, či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přináší odchylnou vnitrostátní úpravu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(kde jsou k tomu Nařízením členské státy zmocněny).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Založena působnost hlavy druhé zákona a GDPR také 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na zpracování </a:t>
            </a:r>
            <a:r>
              <a:rPr lang="cs-CZ" sz="1800" i="1" dirty="0" err="1" smtClean="0">
                <a:latin typeface="Arial" pitchFamily="34" charset="0"/>
                <a:cs typeface="Arial" pitchFamily="34" charset="0"/>
              </a:rPr>
              <a:t>os.údajů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která </a:t>
            </a:r>
            <a:r>
              <a:rPr lang="cs-CZ" sz="1800" i="1" dirty="0">
                <a:latin typeface="Arial" pitchFamily="34" charset="0"/>
                <a:cs typeface="Arial" pitchFamily="34" charset="0"/>
              </a:rPr>
              <a:t>nespadají do oblasti působnosti práva 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EU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(§ 4).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 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Zrušen zákon o ochraně osobních údajů (č. 101/2000 Sb.)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cs-CZ" sz="1800" b="1" i="1" dirty="0" smtClean="0">
                <a:latin typeface="Arial" pitchFamily="34" charset="0"/>
                <a:cs typeface="Arial" pitchFamily="34" charset="0"/>
              </a:rPr>
              <a:t>IV.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Změnový zákon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(z.č.111/2019 Sb. - 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včetně </a:t>
            </a:r>
            <a:r>
              <a:rPr lang="cs-CZ" sz="1800" i="1" dirty="0">
                <a:latin typeface="Arial" pitchFamily="34" charset="0"/>
                <a:cs typeface="Arial" pitchFamily="34" charset="0"/>
              </a:rPr>
              <a:t>změny </a:t>
            </a:r>
            <a:r>
              <a:rPr lang="cs-CZ" sz="1800" i="1" dirty="0" err="1">
                <a:latin typeface="Arial" pitchFamily="34" charset="0"/>
                <a:cs typeface="Arial" pitchFamily="34" charset="0"/>
              </a:rPr>
              <a:t>z.č</a:t>
            </a:r>
            <a:r>
              <a:rPr lang="cs-CZ" sz="1800" i="1" dirty="0">
                <a:latin typeface="Arial" pitchFamily="34" charset="0"/>
                <a:cs typeface="Arial" pitchFamily="34" charset="0"/>
              </a:rPr>
              <a:t>. 106/1999 Sb.,  z. o archivnictví, z. o evidenci obyvatel, z. o kybernetické bezpečnosti, </a:t>
            </a:r>
            <a:r>
              <a:rPr lang="cs-CZ" sz="1800" i="1" dirty="0" err="1">
                <a:latin typeface="Arial" pitchFamily="34" charset="0"/>
                <a:cs typeface="Arial" pitchFamily="34" charset="0"/>
              </a:rPr>
              <a:t>s.ř.s</a:t>
            </a:r>
            <a:r>
              <a:rPr lang="cs-CZ" sz="1800" i="1" dirty="0">
                <a:latin typeface="Arial" pitchFamily="34" charset="0"/>
                <a:cs typeface="Arial" pitchFamily="34" charset="0"/>
              </a:rPr>
              <a:t>.,  a d.)  	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97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008112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GDPR: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980728"/>
            <a:ext cx="7886700" cy="547260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přebírá 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všechny dosavadní zásady ochrany a zpracování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údajů, na nichž unijní systém ochrany osobních údajů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stojí. </a:t>
            </a:r>
          </a:p>
          <a:p>
            <a:pPr marL="0" indent="0" algn="just"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Posílení práv subjektů údajů (FO).  Stejný  základ a úroveň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v rámci celé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EU, včetně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usnadnění domoci se nápravy 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ochrany (i na úrovni EU). 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cs-CZ" sz="19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Posílena  </a:t>
            </a:r>
            <a:r>
              <a:rPr lang="cs-CZ" sz="19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odpovědnost </a:t>
            </a:r>
            <a:r>
              <a:rPr lang="cs-CZ" sz="195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správců</a:t>
            </a:r>
            <a:r>
              <a:rPr lang="cs-CZ" sz="19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1950" dirty="0" smtClean="0">
                <a:latin typeface="Arial" pitchFamily="34" charset="0"/>
                <a:cs typeface="Arial" pitchFamily="34" charset="0"/>
              </a:rPr>
              <a:t>osobních údajů.    </a:t>
            </a:r>
          </a:p>
          <a:p>
            <a:pPr marL="0" indent="0">
              <a:buNone/>
            </a:pPr>
            <a:endParaRPr lang="cs-CZ" sz="1950" dirty="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Rozsah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působnosti </a:t>
            </a:r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úpravy - široký</a:t>
            </a:r>
            <a:r>
              <a:rPr lang="cs-CZ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cs-CZ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GDPR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(čl. 2 odst. 1)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– vztahuje se na automatizované, </a:t>
            </a:r>
            <a:r>
              <a:rPr lang="cs-CZ" sz="1800" dirty="0" err="1">
                <a:latin typeface="Arial" pitchFamily="34" charset="0"/>
                <a:cs typeface="Arial" pitchFamily="34" charset="0"/>
              </a:rPr>
              <a:t>poloautomatiz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., </a:t>
            </a:r>
            <a:r>
              <a:rPr lang="cs-CZ" sz="1800" dirty="0" err="1">
                <a:latin typeface="Arial" pitchFamily="34" charset="0"/>
                <a:cs typeface="Arial" pitchFamily="34" charset="0"/>
              </a:rPr>
              <a:t>neautomatiz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. zpracování (= 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údaje jsou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nebo budou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zařazeny v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evidenci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>
              <a:buFontTx/>
              <a:buChar char="-"/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   Výjimka z aplikace  - FO při výlučně osobních či domácích činnostech (GDPR - čl. 2 odst.2. písm. c).  </a:t>
            </a:r>
          </a:p>
          <a:p>
            <a:pPr marL="0" indent="0">
              <a:buNone/>
            </a:pPr>
            <a:endParaRPr lang="cs-CZ" sz="195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950" dirty="0" smtClean="0">
                <a:latin typeface="Arial" pitchFamily="34" charset="0"/>
                <a:cs typeface="Arial" pitchFamily="34" charset="0"/>
              </a:rPr>
              <a:t>Zavádí či posunuje speciální terminologii (subjekt údajů,  osobní údaj, zvláštní kategorie /dříve „citlivý údaj“/, správce, zpracovatel, zpracování,  evidence, profilování, </a:t>
            </a:r>
            <a:r>
              <a:rPr lang="cs-CZ" sz="1950" dirty="0" err="1" smtClean="0">
                <a:latin typeface="Arial" pitchFamily="34" charset="0"/>
                <a:cs typeface="Arial" pitchFamily="34" charset="0"/>
              </a:rPr>
              <a:t>pseudonymizace</a:t>
            </a:r>
            <a:r>
              <a:rPr lang="cs-CZ" sz="1950" dirty="0" smtClean="0">
                <a:latin typeface="Arial" pitchFamily="34" charset="0"/>
                <a:cs typeface="Arial" pitchFamily="34" charset="0"/>
              </a:rPr>
              <a:t>, porušení zabezpečení, námitka, stížnost…)   - viz zejména čl.4.               </a:t>
            </a:r>
            <a:endParaRPr lang="cs-CZ" sz="195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95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11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-315416"/>
            <a:ext cx="8229600" cy="2420888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latin typeface="+mn-lt"/>
                <a:cs typeface="Arial" pitchFamily="34" charset="0"/>
              </a:rPr>
              <a:t>Zásady zpracování osobních</a:t>
            </a:r>
            <a:r>
              <a:rPr lang="cs-CZ" sz="2400" dirty="0">
                <a:latin typeface="+mn-lt"/>
                <a:cs typeface="Arial" pitchFamily="34" charset="0"/>
              </a:rPr>
              <a:t> </a:t>
            </a:r>
            <a:r>
              <a:rPr lang="cs-CZ" sz="2400" b="1" dirty="0" smtClean="0">
                <a:latin typeface="+mn-lt"/>
                <a:cs typeface="Arial" pitchFamily="34" charset="0"/>
              </a:rPr>
              <a:t>údajů</a:t>
            </a:r>
            <a:r>
              <a:rPr lang="cs-CZ" sz="2400" dirty="0" smtClean="0">
                <a:latin typeface="+mn-lt"/>
                <a:cs typeface="Arial" pitchFamily="34" charset="0"/>
              </a:rPr>
              <a:t>:</a:t>
            </a:r>
            <a:r>
              <a:rPr lang="cs-CZ" sz="2400" dirty="0">
                <a:latin typeface="+mn-lt"/>
                <a:cs typeface="Arial" pitchFamily="34" charset="0"/>
              </a:rPr>
              <a:t/>
            </a:r>
            <a:br>
              <a:rPr lang="cs-CZ" sz="2400" dirty="0">
                <a:latin typeface="+mn-lt"/>
                <a:cs typeface="Arial" pitchFamily="34" charset="0"/>
              </a:rPr>
            </a:br>
            <a:r>
              <a:rPr lang="cs-CZ" sz="2400" dirty="0">
                <a:latin typeface="+mn-lt"/>
                <a:cs typeface="Arial" pitchFamily="34" charset="0"/>
              </a:rPr>
              <a:t/>
            </a:r>
            <a:br>
              <a:rPr lang="cs-CZ" sz="2400" dirty="0">
                <a:latin typeface="+mn-lt"/>
                <a:cs typeface="Arial" pitchFamily="34" charset="0"/>
              </a:rPr>
            </a:br>
            <a:endParaRPr lang="cs-CZ" sz="2400" b="1" dirty="0">
              <a:solidFill>
                <a:srgbClr val="0070C0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1242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200" b="1" dirty="0" smtClean="0">
                <a:cs typeface="Arial" pitchFamily="34" charset="0"/>
              </a:rPr>
              <a:t>Zákonnost</a:t>
            </a:r>
            <a:r>
              <a:rPr lang="cs-CZ" sz="2200" b="1" dirty="0">
                <a:cs typeface="Arial" pitchFamily="34" charset="0"/>
              </a:rPr>
              <a:t>, </a:t>
            </a:r>
            <a:r>
              <a:rPr lang="cs-CZ" sz="2200" b="1" dirty="0" smtClean="0">
                <a:cs typeface="Arial" pitchFamily="34" charset="0"/>
              </a:rPr>
              <a:t>korektnost </a:t>
            </a:r>
            <a:r>
              <a:rPr lang="cs-CZ" sz="2200" dirty="0" smtClean="0">
                <a:cs typeface="Arial" pitchFamily="34" charset="0"/>
              </a:rPr>
              <a:t>(legitimní účel zpracování – ve VS zpravidla </a:t>
            </a:r>
            <a:r>
              <a:rPr lang="cs-CZ" sz="2200" dirty="0"/>
              <a:t> </a:t>
            </a:r>
            <a:r>
              <a:rPr lang="cs-CZ" sz="2200" dirty="0" smtClean="0"/>
              <a:t>kdy je to nezbytné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úkoly ve veřejném zájmu </a:t>
            </a:r>
            <a:r>
              <a:rPr lang="cs-CZ" sz="2200" dirty="0"/>
              <a:t>nebo pro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výkon veřejné moci </a:t>
            </a:r>
            <a:r>
              <a:rPr lang="cs-CZ" sz="2200" dirty="0"/>
              <a:t>jímž je správce </a:t>
            </a:r>
            <a:r>
              <a:rPr lang="cs-CZ" sz="2200" dirty="0" smtClean="0"/>
              <a:t>pověřen).</a:t>
            </a:r>
          </a:p>
          <a:p>
            <a:pPr marL="0" indent="0" algn="just">
              <a:buNone/>
            </a:pPr>
            <a:r>
              <a:rPr lang="cs-CZ" sz="2200" dirty="0" smtClean="0"/>
              <a:t> </a:t>
            </a:r>
            <a:endParaRPr lang="cs-CZ" sz="2200" dirty="0" smtClean="0">
              <a:cs typeface="Arial" pitchFamily="34" charset="0"/>
            </a:endParaRPr>
          </a:p>
          <a:p>
            <a:pPr algn="just"/>
            <a:r>
              <a:rPr lang="cs-CZ" sz="2200" b="1" dirty="0" smtClean="0">
                <a:cs typeface="Arial" pitchFamily="34" charset="0"/>
              </a:rPr>
              <a:t>Transparentnost</a:t>
            </a:r>
            <a:r>
              <a:rPr lang="cs-CZ" sz="2200" dirty="0" smtClean="0">
                <a:cs typeface="Arial" pitchFamily="34" charset="0"/>
              </a:rPr>
              <a:t> vůči SÚ(= </a:t>
            </a:r>
            <a:r>
              <a:rPr lang="cs-CZ" sz="2200" dirty="0">
                <a:cs typeface="Arial" pitchFamily="34" charset="0"/>
              </a:rPr>
              <a:t>respektovat oznámený účel </a:t>
            </a:r>
            <a:r>
              <a:rPr lang="cs-CZ" sz="2200" dirty="0" smtClean="0">
                <a:cs typeface="Arial" pitchFamily="34" charset="0"/>
              </a:rPr>
              <a:t>zpracování),</a:t>
            </a:r>
          </a:p>
          <a:p>
            <a:pPr algn="just"/>
            <a:r>
              <a:rPr lang="cs-CZ" sz="2200" b="1" dirty="0" smtClean="0">
                <a:cs typeface="Arial" pitchFamily="34" charset="0"/>
              </a:rPr>
              <a:t>Přesnost</a:t>
            </a:r>
            <a:r>
              <a:rPr lang="cs-CZ" sz="2200" dirty="0" smtClean="0">
                <a:cs typeface="Arial" pitchFamily="34" charset="0"/>
              </a:rPr>
              <a:t> </a:t>
            </a:r>
            <a:r>
              <a:rPr lang="cs-CZ" sz="2200" dirty="0">
                <a:cs typeface="Arial" pitchFamily="34" charset="0"/>
              </a:rPr>
              <a:t>zpracovávaných </a:t>
            </a:r>
            <a:r>
              <a:rPr lang="cs-CZ" sz="2200" dirty="0" smtClean="0">
                <a:cs typeface="Arial" pitchFamily="34" charset="0"/>
              </a:rPr>
              <a:t>údajů = nelze vědomě nepřesné + povinnost aktualizace, vymazání, včetně event. práva býti zapomenut, opravy.</a:t>
            </a:r>
          </a:p>
          <a:p>
            <a:r>
              <a:rPr lang="cs-CZ" sz="2200" b="1" dirty="0">
                <a:cs typeface="Arial" pitchFamily="34" charset="0"/>
              </a:rPr>
              <a:t>„Integrita a důvěrnost“ </a:t>
            </a:r>
            <a:r>
              <a:rPr lang="cs-CZ" sz="2200" dirty="0">
                <a:cs typeface="Arial" pitchFamily="34" charset="0"/>
              </a:rPr>
              <a:t>zpracování a </a:t>
            </a:r>
            <a:r>
              <a:rPr lang="cs-CZ" sz="2200" dirty="0" smtClean="0">
                <a:cs typeface="Arial" pitchFamily="34" charset="0"/>
              </a:rPr>
              <a:t>systémů </a:t>
            </a:r>
            <a:r>
              <a:rPr lang="cs-CZ" sz="2200" b="1" dirty="0" smtClean="0">
                <a:cs typeface="Arial" pitchFamily="34" charset="0"/>
              </a:rPr>
              <a:t>= </a:t>
            </a:r>
            <a:r>
              <a:rPr 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zajištění</a:t>
            </a:r>
            <a:r>
              <a:rPr lang="cs-CZ" sz="2200" i="1" dirty="0">
                <a:cs typeface="Arial" pitchFamily="34" charset="0"/>
              </a:rPr>
              <a:t> </a:t>
            </a:r>
            <a:r>
              <a:rPr 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bezpečnosti</a:t>
            </a:r>
            <a:r>
              <a:rPr lang="cs-CZ" sz="2200" i="1" dirty="0">
                <a:cs typeface="Arial" pitchFamily="34" charset="0"/>
              </a:rPr>
              <a:t> </a:t>
            </a:r>
            <a:r>
              <a:rPr 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dat</a:t>
            </a:r>
            <a:r>
              <a:rPr lang="cs-CZ" sz="2200" dirty="0">
                <a:cs typeface="Arial" pitchFamily="34" charset="0"/>
              </a:rPr>
              <a:t>, ochrana před neoprávněným a nezákonným zpracováním), </a:t>
            </a:r>
            <a:r>
              <a:rPr lang="cs-CZ" sz="2200" b="1" dirty="0">
                <a:cs typeface="Arial" pitchFamily="34" charset="0"/>
              </a:rPr>
              <a:t>+ </a:t>
            </a:r>
            <a:r>
              <a:rPr lang="cs-CZ" sz="2200" b="1" i="1" dirty="0">
                <a:cs typeface="Arial" pitchFamily="34" charset="0"/>
              </a:rPr>
              <a:t>prevence </a:t>
            </a:r>
            <a:r>
              <a:rPr lang="cs-CZ" sz="2200" i="1" dirty="0">
                <a:cs typeface="Arial" pitchFamily="34" charset="0"/>
              </a:rPr>
              <a:t>(opatrnost, </a:t>
            </a:r>
            <a:r>
              <a:rPr lang="cs-CZ" sz="2200" i="1" dirty="0" smtClean="0">
                <a:cs typeface="Arial" pitchFamily="34" charset="0"/>
              </a:rPr>
              <a:t>uvážlivost). </a:t>
            </a:r>
          </a:p>
          <a:p>
            <a:pPr marL="0" indent="0" algn="just">
              <a:buNone/>
            </a:pPr>
            <a:endParaRPr lang="cs-CZ" sz="2200" i="1" dirty="0"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cs typeface="Arial" pitchFamily="34" charset="0"/>
              </a:rPr>
              <a:t>Institucionální zajištění:</a:t>
            </a:r>
            <a:endParaRPr lang="cs-CZ" sz="2200" b="1" dirty="0">
              <a:cs typeface="Arial" pitchFamily="34" charset="0"/>
            </a:endParaRPr>
          </a:p>
          <a:p>
            <a:pPr marL="0" indent="0" algn="just">
              <a:buNone/>
            </a:pPr>
            <a:r>
              <a:rPr lang="cs-CZ" sz="2200" dirty="0">
                <a:cs typeface="Arial" pitchFamily="34" charset="0"/>
              </a:rPr>
              <a:t>      </a:t>
            </a:r>
            <a:r>
              <a:rPr lang="cs-CZ" sz="2200" dirty="0" smtClean="0">
                <a:cs typeface="Arial" pitchFamily="34" charset="0"/>
              </a:rPr>
              <a:t>Ustavení </a:t>
            </a:r>
            <a:r>
              <a:rPr lang="cs-CZ" sz="2200" b="1" i="1" dirty="0">
                <a:cs typeface="Arial" pitchFamily="34" charset="0"/>
              </a:rPr>
              <a:t>pověřence pro ochranu osobních údajů </a:t>
            </a:r>
            <a:r>
              <a:rPr lang="cs-CZ" sz="2200" dirty="0">
                <a:cs typeface="Arial" pitchFamily="34" charset="0"/>
              </a:rPr>
              <a:t>a vytvořit podmínky pro  jeho činnost </a:t>
            </a:r>
            <a:r>
              <a:rPr lang="cs-CZ" sz="2200" dirty="0" smtClean="0">
                <a:cs typeface="Arial" pitchFamily="34" charset="0"/>
              </a:rPr>
              <a:t>- </a:t>
            </a:r>
            <a:r>
              <a:rPr lang="cs-CZ" sz="2200" b="1" dirty="0" smtClean="0">
                <a:cs typeface="Arial" pitchFamily="34" charset="0"/>
              </a:rPr>
              <a:t>vždy </a:t>
            </a:r>
            <a:r>
              <a:rPr lang="cs-CZ" sz="2200" b="1" dirty="0">
                <a:cs typeface="Arial" pitchFamily="34" charset="0"/>
              </a:rPr>
              <a:t>u orgánu veřejné  moci a veřejného  subjektu</a:t>
            </a:r>
            <a:r>
              <a:rPr lang="cs-CZ" sz="2200" dirty="0">
                <a:cs typeface="Arial" pitchFamily="34" charset="0"/>
              </a:rPr>
              <a:t>  (+ dle </a:t>
            </a:r>
            <a:r>
              <a:rPr lang="cs-CZ" sz="2200" dirty="0" smtClean="0">
                <a:cs typeface="Arial" pitchFamily="34" charset="0"/>
              </a:rPr>
              <a:t>z.č.110/2019 </a:t>
            </a:r>
            <a:r>
              <a:rPr lang="cs-CZ" sz="2200" dirty="0">
                <a:cs typeface="Arial" pitchFamily="34" charset="0"/>
              </a:rPr>
              <a:t>Sb. - </a:t>
            </a:r>
            <a:r>
              <a:rPr lang="cs-CZ" sz="2200" dirty="0" smtClean="0">
                <a:cs typeface="Arial" pitchFamily="34" charset="0"/>
              </a:rPr>
              <a:t>orgánů zřízených </a:t>
            </a:r>
            <a:r>
              <a:rPr lang="cs-CZ" sz="2200" dirty="0">
                <a:cs typeface="Arial" pitchFamily="34" charset="0"/>
              </a:rPr>
              <a:t>zákonem, které plní zákonem stanovené úkoly ve veřejném zájmu).</a:t>
            </a:r>
          </a:p>
          <a:p>
            <a:pPr marL="0" indent="0" algn="just">
              <a:buNone/>
            </a:pPr>
            <a:endParaRPr lang="cs-CZ" sz="2200" dirty="0">
              <a:cs typeface="Arial" pitchFamily="34" charset="0"/>
            </a:endParaRPr>
          </a:p>
          <a:p>
            <a:pPr algn="just"/>
            <a:endParaRPr lang="cs-CZ" sz="2200" b="1" dirty="0" smtClean="0"/>
          </a:p>
          <a:p>
            <a:pPr algn="just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9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cs-CZ" sz="2700" b="1" dirty="0"/>
              <a:t>Podíl občanů na veřejné </a:t>
            </a:r>
            <a:r>
              <a:rPr lang="cs-CZ" sz="2700" b="1" dirty="0" smtClean="0"/>
              <a:t>správě</a:t>
            </a:r>
            <a:br>
              <a:rPr lang="cs-CZ" sz="2700" b="1" dirty="0" smtClean="0"/>
            </a:br>
            <a:r>
              <a:rPr lang="cs-CZ" sz="2800" b="1" dirty="0" smtClean="0"/>
              <a:t>I.1 </a:t>
            </a:r>
            <a:r>
              <a:rPr lang="cs-CZ" sz="2800" b="1" dirty="0"/>
              <a:t>Obecná východiska</a:t>
            </a:r>
            <a:br>
              <a:rPr lang="cs-CZ" sz="2800" b="1" dirty="0"/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b="1" dirty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/>
              <a:t>			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b="1" dirty="0" smtClean="0"/>
              <a:t>Podíl občanů: </a:t>
            </a:r>
            <a:endParaRPr lang="cs-CZ" sz="2000" dirty="0" smtClean="0"/>
          </a:p>
          <a:p>
            <a:pPr lvl="0"/>
            <a:r>
              <a:rPr lang="cs-CZ" sz="2000" dirty="0" smtClean="0"/>
              <a:t>náleží </a:t>
            </a:r>
            <a:r>
              <a:rPr lang="cs-CZ" sz="2000" dirty="0"/>
              <a:t>k předpokladům a znakům  moderního demokratického a právního státu,</a:t>
            </a:r>
          </a:p>
          <a:p>
            <a:pPr lvl="0"/>
            <a:r>
              <a:rPr lang="cs-CZ" sz="2000" dirty="0"/>
              <a:t>předpokladem  přímé, a také zastupitelské demokracie v podmínkách veřejné správy.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 algn="just">
              <a:buNone/>
            </a:pPr>
            <a:r>
              <a:rPr lang="cs-CZ" sz="2000" dirty="0"/>
              <a:t>Občanům je dána možnost projevit své zájmy (individuální či skupinové), nebo  uplatňovat  názory.  </a:t>
            </a:r>
            <a:endParaRPr lang="cs-CZ" sz="2000" dirty="0" smtClean="0"/>
          </a:p>
          <a:p>
            <a:pPr marL="0" indent="0" algn="just">
              <a:buNone/>
            </a:pPr>
            <a:r>
              <a:rPr lang="cs-CZ" sz="2000" dirty="0" smtClean="0"/>
              <a:t>Jde </a:t>
            </a:r>
            <a:r>
              <a:rPr lang="cs-CZ" sz="2000" dirty="0"/>
              <a:t>o nastavení </a:t>
            </a:r>
            <a:r>
              <a:rPr lang="cs-CZ" sz="2000" b="1" dirty="0"/>
              <a:t>institucionálních, resp. procesních nástrojů</a:t>
            </a:r>
            <a:r>
              <a:rPr lang="cs-CZ" sz="2000" dirty="0"/>
              <a:t> k nacházení společenského konsenzu, resp. </a:t>
            </a:r>
            <a:r>
              <a:rPr lang="cs-CZ" sz="2000" b="1" dirty="0"/>
              <a:t>řešení rozporů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 algn="just">
              <a:buNone/>
            </a:pPr>
            <a:r>
              <a:rPr lang="cs-CZ" sz="2000" dirty="0"/>
              <a:t>Z pohledu </a:t>
            </a:r>
            <a:r>
              <a:rPr lang="cs-CZ" sz="2000" b="1" dirty="0"/>
              <a:t>efektivního výkonu veřejné správy</a:t>
            </a:r>
            <a:r>
              <a:rPr lang="cs-CZ" sz="2000" dirty="0"/>
              <a:t> může jít také o určitou zpětnou vazbu, resp. signály ze strany společnosti o dopadech působení či záměrů veřejné správy. </a:t>
            </a:r>
          </a:p>
        </p:txBody>
      </p:sp>
    </p:spTree>
    <p:extLst>
      <p:ext uri="{BB962C8B-B14F-4D97-AF65-F5344CB8AC3E}">
        <p14:creationId xmlns:p14="http://schemas.microsoft.com/office/powerpoint/2010/main" val="17098005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K Zásadě „zákonnosti </a:t>
            </a:r>
            <a:r>
              <a:rPr lang="cs-CZ" sz="2400" b="1" dirty="0" smtClean="0">
                <a:latin typeface="Calibri" panose="020F0502020204030204" pitchFamily="34" charset="0"/>
              </a:rPr>
              <a:t>zpracování“</a:t>
            </a:r>
            <a:r>
              <a:rPr lang="cs-CZ" sz="2400" b="1" dirty="0" smtClean="0">
                <a:latin typeface="Calibri" panose="020F0502020204030204" pitchFamily="34" charset="0"/>
              </a:rPr>
              <a:t/>
            </a:r>
            <a:br>
              <a:rPr lang="cs-CZ" sz="2400" b="1" dirty="0" smtClean="0">
                <a:latin typeface="Calibri" panose="020F0502020204030204" pitchFamily="34" charset="0"/>
              </a:rPr>
            </a:br>
            <a:r>
              <a:rPr lang="cs-CZ" sz="2400" b="1" dirty="0" smtClean="0">
                <a:latin typeface="Calibri" panose="020F0502020204030204" pitchFamily="34" charset="0"/>
              </a:rPr>
              <a:t> </a:t>
            </a:r>
            <a:br>
              <a:rPr lang="cs-CZ" sz="2400" b="1" dirty="0" smtClean="0">
                <a:latin typeface="Calibri" panose="020F0502020204030204" pitchFamily="34" charset="0"/>
              </a:rPr>
            </a:br>
            <a:endParaRPr lang="cs-CZ" sz="200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505221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                         </a:t>
            </a:r>
            <a:r>
              <a:rPr lang="cs-CZ" b="1" dirty="0" smtClean="0"/>
              <a:t>Legitimní účel zpracování - taxativní výčet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 souhlas </a:t>
            </a:r>
            <a:r>
              <a:rPr lang="cs-CZ" dirty="0" smtClean="0"/>
              <a:t>subjektu </a:t>
            </a:r>
            <a:r>
              <a:rPr lang="cs-CZ" dirty="0" smtClean="0"/>
              <a:t>údajů,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nezbytné pro </a:t>
            </a:r>
            <a:r>
              <a:rPr lang="cs-CZ" b="1" dirty="0" smtClean="0">
                <a:solidFill>
                  <a:srgbClr val="002060"/>
                </a:solidFill>
              </a:rPr>
              <a:t>splnění </a:t>
            </a:r>
            <a:r>
              <a:rPr lang="cs-CZ" b="1" dirty="0" smtClean="0">
                <a:solidFill>
                  <a:srgbClr val="002060"/>
                </a:solidFill>
              </a:rPr>
              <a:t>smlouvy</a:t>
            </a:r>
            <a:r>
              <a:rPr lang="cs-CZ" dirty="0" smtClean="0"/>
              <a:t>,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nezbytné pro </a:t>
            </a:r>
            <a:r>
              <a:rPr lang="cs-CZ" b="1" dirty="0" smtClean="0">
                <a:solidFill>
                  <a:srgbClr val="002060"/>
                </a:solidFill>
              </a:rPr>
              <a:t>splnění právní povinnosti </a:t>
            </a:r>
            <a:r>
              <a:rPr lang="cs-CZ" dirty="0" smtClean="0">
                <a:solidFill>
                  <a:srgbClr val="002060"/>
                </a:solidFill>
              </a:rPr>
              <a:t>správce,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nezbytné </a:t>
            </a:r>
            <a:r>
              <a:rPr lang="cs-CZ" dirty="0" smtClean="0"/>
              <a:t>pro </a:t>
            </a:r>
            <a:r>
              <a:rPr lang="cs-CZ" b="1" dirty="0" smtClean="0"/>
              <a:t>ochranu životně důležitých zájmů </a:t>
            </a:r>
            <a:r>
              <a:rPr lang="cs-CZ" b="1" dirty="0" err="1" smtClean="0"/>
              <a:t>s.ú</a:t>
            </a:r>
            <a:r>
              <a:rPr lang="cs-CZ" dirty="0" smtClean="0"/>
              <a:t>. či jiné </a:t>
            </a:r>
            <a:r>
              <a:rPr lang="cs-CZ" dirty="0" smtClean="0"/>
              <a:t>FO,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nezbytné pro </a:t>
            </a:r>
            <a:r>
              <a:rPr lang="cs-CZ" b="1" dirty="0" smtClean="0">
                <a:solidFill>
                  <a:srgbClr val="002060"/>
                </a:solidFill>
              </a:rPr>
              <a:t>účely oprávněných zájmů správce </a:t>
            </a:r>
            <a:r>
              <a:rPr lang="cs-CZ" dirty="0" smtClean="0"/>
              <a:t>nebo 3. strany ( </a:t>
            </a:r>
            <a:r>
              <a:rPr lang="cs-CZ" b="1" dirty="0" smtClean="0"/>
              <a:t>s vyvážením </a:t>
            </a:r>
            <a:r>
              <a:rPr lang="cs-CZ" dirty="0" smtClean="0"/>
              <a:t>zájmů či základních práv </a:t>
            </a:r>
            <a:r>
              <a:rPr lang="cs-CZ" dirty="0" err="1" smtClean="0"/>
              <a:t>s.ú</a:t>
            </a:r>
            <a:r>
              <a:rPr lang="cs-CZ" dirty="0" smtClean="0"/>
              <a:t>.),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smtClean="0"/>
              <a:t>nezbytné </a:t>
            </a:r>
            <a:r>
              <a:rPr lang="cs-CZ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úkoly ve veřejném zájmu nebo pro výkon veřejné moci </a:t>
            </a:r>
            <a:r>
              <a:rPr lang="cs-CZ" dirty="0" smtClean="0"/>
              <a:t>jímž je správce pověřen (musí mít právní základ, může být konkretizováno – typicky ve zvl. předpisech </a:t>
            </a:r>
            <a:r>
              <a:rPr lang="cs-CZ" dirty="0" smtClean="0">
                <a:solidFill>
                  <a:srgbClr val="002060"/>
                </a:solidFill>
              </a:rPr>
              <a:t>+ </a:t>
            </a:r>
            <a:r>
              <a:rPr lang="cs-CZ" b="1" dirty="0" smtClean="0">
                <a:solidFill>
                  <a:srgbClr val="002060"/>
                </a:solidFill>
              </a:rPr>
              <a:t>úprava přiměřená </a:t>
            </a:r>
            <a:r>
              <a:rPr lang="cs-CZ" dirty="0" smtClean="0"/>
              <a:t>sledovaném u legitimnímu </a:t>
            </a:r>
            <a:r>
              <a:rPr lang="cs-CZ" dirty="0" smtClean="0"/>
              <a:t>cíli). </a:t>
            </a:r>
            <a:endParaRPr lang="cs-CZ" dirty="0" smtClean="0"/>
          </a:p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r>
              <a:rPr lang="cs-CZ" b="1" dirty="0" smtClean="0"/>
              <a:t>+ </a:t>
            </a:r>
            <a:r>
              <a:rPr lang="cs-CZ" b="1" dirty="0" smtClean="0"/>
              <a:t>stanoveny podmínky </a:t>
            </a:r>
            <a:r>
              <a:rPr lang="cs-CZ" dirty="0" smtClean="0"/>
              <a:t>event. využití </a:t>
            </a:r>
            <a:r>
              <a:rPr lang="cs-CZ" b="1" u="sng" dirty="0" smtClean="0"/>
              <a:t>pro jiný než pro účel, než pro který byly </a:t>
            </a:r>
            <a:r>
              <a:rPr lang="cs-CZ" b="1" u="sng" dirty="0" smtClean="0"/>
              <a:t>shromážděny </a:t>
            </a:r>
            <a:r>
              <a:rPr lang="cs-CZ" dirty="0" smtClean="0"/>
              <a:t>+ </a:t>
            </a:r>
            <a:r>
              <a:rPr lang="cs-CZ" dirty="0" smtClean="0"/>
              <a:t>§ 6 ZOZ.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0685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9" y="1"/>
            <a:ext cx="7416824" cy="1124743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Práva </a:t>
            </a:r>
            <a:r>
              <a:rPr lang="cs-CZ" sz="2400" b="1" dirty="0">
                <a:latin typeface="Calibri" pitchFamily="34" charset="0"/>
                <a:cs typeface="Calibri" pitchFamily="34" charset="0"/>
              </a:rPr>
              <a:t>subjektů </a:t>
            </a: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údajů:</a:t>
            </a:r>
            <a:endParaRPr lang="cs-CZ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980728"/>
            <a:ext cx="7886700" cy="4824536"/>
          </a:xfrm>
        </p:spPr>
        <p:txBody>
          <a:bodyPr>
            <a:normAutofit fontScale="92500" lnSpcReduction="20000"/>
          </a:bodyPr>
          <a:lstStyle/>
          <a:p>
            <a:r>
              <a:rPr lang="cs-CZ" sz="2200" dirty="0" smtClean="0">
                <a:latin typeface="Calibri" pitchFamily="34" charset="0"/>
                <a:cs typeface="Calibri" pitchFamily="34" charset="0"/>
              </a:rPr>
              <a:t>právo </a:t>
            </a:r>
            <a:r>
              <a:rPr lang="cs-CZ" sz="2200" i="1" dirty="0">
                <a:latin typeface="Calibri" pitchFamily="34" charset="0"/>
                <a:cs typeface="Calibri" pitchFamily="34" charset="0"/>
              </a:rPr>
              <a:t>na přístup k osobním údajům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, </a:t>
            </a:r>
            <a:endParaRPr lang="cs-CZ" sz="22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cs-CZ" sz="2200" dirty="0" smtClean="0">
                <a:latin typeface="Calibri" pitchFamily="34" charset="0"/>
                <a:cs typeface="Calibri" pitchFamily="34" charset="0"/>
              </a:rPr>
              <a:t>právo </a:t>
            </a:r>
            <a:r>
              <a:rPr lang="cs-CZ" sz="2200" i="1" dirty="0">
                <a:latin typeface="Calibri" pitchFamily="34" charset="0"/>
                <a:cs typeface="Calibri" pitchFamily="34" charset="0"/>
              </a:rPr>
              <a:t>na  opravu, resp. doplnění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, </a:t>
            </a:r>
            <a:endParaRPr lang="cs-CZ" sz="22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cs-CZ" sz="2200" dirty="0" smtClean="0">
                <a:latin typeface="Calibri" pitchFamily="34" charset="0"/>
                <a:cs typeface="Calibri" pitchFamily="34" charset="0"/>
              </a:rPr>
              <a:t>právo </a:t>
            </a:r>
            <a:r>
              <a:rPr lang="cs-CZ" sz="2200" i="1" dirty="0" smtClean="0">
                <a:latin typeface="Calibri" pitchFamily="34" charset="0"/>
                <a:cs typeface="Calibri" pitchFamily="34" charset="0"/>
              </a:rPr>
              <a:t>na výmaz („být zapomenut“)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,  </a:t>
            </a:r>
          </a:p>
          <a:p>
            <a:pPr lvl="0"/>
            <a:r>
              <a:rPr lang="cs-CZ" sz="2200" dirty="0" smtClean="0">
                <a:latin typeface="Calibri" pitchFamily="34" charset="0"/>
                <a:cs typeface="Calibri" pitchFamily="34" charset="0"/>
              </a:rPr>
              <a:t>právo </a:t>
            </a:r>
            <a:r>
              <a:rPr lang="cs-CZ" sz="2200" i="1" dirty="0">
                <a:latin typeface="Calibri" pitchFamily="34" charset="0"/>
                <a:cs typeface="Calibri" pitchFamily="34" charset="0"/>
              </a:rPr>
              <a:t>na omezení zpracování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, </a:t>
            </a:r>
          </a:p>
          <a:p>
            <a:pPr lvl="0"/>
            <a:r>
              <a:rPr lang="cs-CZ" sz="2200" dirty="0" smtClean="0">
                <a:latin typeface="Calibri" pitchFamily="34" charset="0"/>
                <a:cs typeface="Calibri" pitchFamily="34" charset="0"/>
              </a:rPr>
              <a:t>právo </a:t>
            </a:r>
            <a:r>
              <a:rPr lang="cs-CZ" sz="2200" i="1" dirty="0">
                <a:latin typeface="Calibri" pitchFamily="34" charset="0"/>
                <a:cs typeface="Calibri" pitchFamily="34" charset="0"/>
              </a:rPr>
              <a:t>na přenositelnost údajů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, </a:t>
            </a:r>
            <a:endParaRPr lang="cs-CZ" sz="22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cs-CZ" sz="2200" dirty="0">
                <a:latin typeface="Calibri" pitchFamily="34" charset="0"/>
                <a:cs typeface="Calibri" pitchFamily="34" charset="0"/>
              </a:rPr>
              <a:t>právo </a:t>
            </a:r>
            <a:r>
              <a:rPr lang="cs-CZ" sz="2200" i="1" dirty="0">
                <a:latin typeface="Calibri" pitchFamily="34" charset="0"/>
                <a:cs typeface="Calibri" pitchFamily="34" charset="0"/>
              </a:rPr>
              <a:t>vznést námitku, </a:t>
            </a:r>
            <a:endParaRPr lang="cs-CZ" sz="2200" i="1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cs-CZ" sz="2200" dirty="0" smtClean="0">
                <a:latin typeface="Calibri" pitchFamily="34" charset="0"/>
                <a:cs typeface="Calibri" pitchFamily="34" charset="0"/>
              </a:rPr>
              <a:t>právo </a:t>
            </a:r>
            <a:r>
              <a:rPr lang="cs-CZ" sz="2200" i="1" dirty="0">
                <a:latin typeface="Calibri" pitchFamily="34" charset="0"/>
                <a:cs typeface="Calibri" pitchFamily="34" charset="0"/>
              </a:rPr>
              <a:t>nebýt předmětem automatizovaného 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individuálního rozhodování, včetně </a:t>
            </a:r>
            <a:r>
              <a:rPr lang="cs-CZ" sz="2200" i="1" dirty="0">
                <a:latin typeface="Calibri" pitchFamily="34" charset="0"/>
                <a:cs typeface="Calibri" pitchFamily="34" charset="0"/>
              </a:rPr>
              <a:t>profilování</a:t>
            </a:r>
            <a:r>
              <a:rPr lang="cs-CZ" sz="2200" i="1" dirty="0" smtClean="0">
                <a:latin typeface="Calibri" pitchFamily="34" charset="0"/>
                <a:cs typeface="Calibri" pitchFamily="34" charset="0"/>
              </a:rPr>
              <a:t>. </a:t>
            </a:r>
            <a:endParaRPr lang="cs-CZ" sz="2200" dirty="0" smtClean="0">
              <a:latin typeface="Calibri" pitchFamily="34" charset="0"/>
              <a:cs typeface="Calibri" pitchFamily="34" charset="0"/>
            </a:endParaRPr>
          </a:p>
          <a:p>
            <a:endParaRPr lang="cs-CZ" sz="22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+ Právo na právní ochranu: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cs-CZ" sz="2200" dirty="0" smtClean="0">
                <a:latin typeface="Calibri" pitchFamily="34" charset="0"/>
                <a:cs typeface="Calibri" pitchFamily="34" charset="0"/>
              </a:rPr>
              <a:t>právo na stížnost, - na soudní ochranu vůči Úřadu a vůči správci nebo zpracovateli, - na zastupování, - na náhradu újmy. 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/>
            </a:r>
            <a:br>
              <a:rPr lang="cs-CZ" sz="2200" dirty="0">
                <a:latin typeface="Calibri" pitchFamily="34" charset="0"/>
                <a:cs typeface="Calibri" pitchFamily="34" charset="0"/>
              </a:rPr>
            </a:br>
            <a:r>
              <a:rPr lang="cs-CZ" sz="2200" dirty="0" smtClean="0">
                <a:latin typeface="Calibri" pitchFamily="34" charset="0"/>
                <a:cs typeface="Calibri" pitchFamily="34" charset="0"/>
              </a:rPr>
              <a:t>- právo na to </a:t>
            </a:r>
            <a:r>
              <a:rPr lang="cs-CZ" sz="2200" i="1" dirty="0" smtClean="0">
                <a:latin typeface="Calibri" pitchFamily="34" charset="0"/>
                <a:cs typeface="Calibri" pitchFamily="34" charset="0"/>
              </a:rPr>
              <a:t>být informován o zpracování 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osobních údajů.</a:t>
            </a:r>
          </a:p>
          <a:p>
            <a:pPr>
              <a:buFontTx/>
              <a:buChar char="-"/>
            </a:pPr>
            <a:endParaRPr lang="cs-CZ" sz="22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sz="2200" dirty="0" smtClean="0">
                <a:latin typeface="Calibri" pitchFamily="34" charset="0"/>
                <a:cs typeface="Calibri" pitchFamily="34" charset="0"/>
              </a:rPr>
              <a:t>Nezávislý dozorový orgán – </a:t>
            </a:r>
            <a:r>
              <a:rPr lang="cs-CZ" sz="2200" b="1" dirty="0" smtClean="0">
                <a:latin typeface="Calibri" pitchFamily="34" charset="0"/>
                <a:cs typeface="Calibri" pitchFamily="34" charset="0"/>
              </a:rPr>
              <a:t>Úřad pro ochranu osobních údajů </a:t>
            </a:r>
          </a:p>
          <a:p>
            <a:pPr marL="0" indent="0">
              <a:buNone/>
            </a:pPr>
            <a:r>
              <a:rPr lang="cs-CZ" sz="2200" dirty="0" smtClean="0">
                <a:latin typeface="Calibri" pitchFamily="34" charset="0"/>
                <a:cs typeface="Calibri" pitchFamily="34" charset="0"/>
              </a:rPr>
              <a:t>(+ Evropský sbor pro ochranu osobních údajů).</a:t>
            </a:r>
          </a:p>
          <a:p>
            <a:pPr marL="0" indent="0"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8423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</p:spPr>
        <p:txBody>
          <a:bodyPr>
            <a:normAutofit/>
          </a:bodyPr>
          <a:lstStyle/>
          <a:p>
            <a:pPr algn="l"/>
            <a:r>
              <a:rPr lang="cs-CZ" sz="2800" i="1" dirty="0" smtClean="0">
                <a:latin typeface="Bookman Old Style" pitchFamily="18" charset="0"/>
              </a:rPr>
              <a:t>Děkuji za pozornost.</a:t>
            </a:r>
            <a:endParaRPr lang="cs-CZ" sz="2800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08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2400" b="1" dirty="0"/>
              <a:t>Podíl občanů na veřejné správě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b="1" dirty="0" smtClean="0"/>
              <a:t>I.1 </a:t>
            </a:r>
            <a:r>
              <a:rPr lang="cs-CZ" sz="2400" b="1" dirty="0"/>
              <a:t>Obecná 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Občané </a:t>
            </a:r>
            <a:r>
              <a:rPr lang="cs-CZ" sz="2400" b="1" i="1" dirty="0"/>
              <a:t>se mohou podílet</a:t>
            </a:r>
            <a:r>
              <a:rPr lang="cs-CZ" sz="2400" b="1" dirty="0"/>
              <a:t> </a:t>
            </a:r>
            <a:r>
              <a:rPr lang="cs-CZ" sz="2400" dirty="0"/>
              <a:t>na rozhodování veřejné správy </a:t>
            </a:r>
            <a:r>
              <a:rPr lang="cs-CZ" sz="2400" b="1" i="1" dirty="0"/>
              <a:t>přímo</a:t>
            </a:r>
            <a:r>
              <a:rPr lang="cs-CZ" sz="2400" dirty="0"/>
              <a:t>, nebo </a:t>
            </a:r>
            <a:r>
              <a:rPr lang="cs-CZ" sz="2400" b="1" i="1" dirty="0"/>
              <a:t>zprostředkovaně</a:t>
            </a:r>
            <a:r>
              <a:rPr lang="cs-CZ" sz="2400" dirty="0"/>
              <a:t>.</a:t>
            </a:r>
          </a:p>
          <a:p>
            <a:pPr marL="0" indent="0" algn="just">
              <a:buNone/>
            </a:pPr>
            <a:r>
              <a:rPr lang="cs-CZ" sz="2400" dirty="0" smtClean="0"/>
              <a:t>(Čl</a:t>
            </a:r>
            <a:r>
              <a:rPr lang="cs-CZ" sz="2400" dirty="0"/>
              <a:t>. 21 odst. 1 Listiny základních práv a svobod : </a:t>
            </a:r>
            <a:r>
              <a:rPr lang="cs-CZ" sz="2400" i="1" dirty="0"/>
              <a:t>„Občané mají právo podílet se na správě veřejných věcí přímo nebo svobodnou volbou svých zástupců</a:t>
            </a:r>
            <a:r>
              <a:rPr lang="cs-CZ" sz="2400" i="1" dirty="0" smtClean="0"/>
              <a:t>.“)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Podíl </a:t>
            </a:r>
            <a:r>
              <a:rPr lang="cs-CZ" sz="2400" dirty="0"/>
              <a:t>občanů na správě věcí veřejných -  </a:t>
            </a:r>
            <a:r>
              <a:rPr lang="cs-CZ" sz="2400" b="1" i="1" dirty="0"/>
              <a:t>právem stanoven</a:t>
            </a:r>
            <a:r>
              <a:rPr lang="cs-CZ" sz="2400" dirty="0"/>
              <a:t> a také </a:t>
            </a:r>
            <a:r>
              <a:rPr lang="cs-CZ" sz="2400" b="1" i="1" dirty="0"/>
              <a:t>zaručen</a:t>
            </a:r>
            <a:r>
              <a:rPr lang="cs-CZ" sz="2400" dirty="0"/>
              <a:t>, </a:t>
            </a:r>
            <a:r>
              <a:rPr lang="cs-CZ" sz="2400" dirty="0" smtClean="0"/>
              <a:t> až </a:t>
            </a:r>
            <a:r>
              <a:rPr lang="cs-CZ" sz="2400" dirty="0"/>
              <a:t>po event. </a:t>
            </a:r>
            <a:r>
              <a:rPr lang="cs-CZ" sz="2400" b="1" dirty="0"/>
              <a:t>soudní ochranu </a:t>
            </a:r>
            <a:r>
              <a:rPr lang="cs-CZ" sz="2400" dirty="0"/>
              <a:t>-  dle povahy a založení jednotlivých forem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pPr algn="just"/>
            <a:r>
              <a:rPr lang="cs-CZ" sz="2400" dirty="0"/>
              <a:t>Problematika </a:t>
            </a:r>
            <a:r>
              <a:rPr lang="cs-CZ" sz="2400" i="1" dirty="0"/>
              <a:t>ochrany práva podílet se na výkonu veřejné správy</a:t>
            </a:r>
            <a:r>
              <a:rPr lang="cs-CZ" sz="2400" dirty="0"/>
              <a:t> náleží svým  obsahem  </a:t>
            </a:r>
            <a:r>
              <a:rPr lang="cs-CZ" sz="2400" b="1" dirty="0"/>
              <a:t>rovněž do oblasti </a:t>
            </a:r>
            <a:r>
              <a:rPr lang="cs-CZ" sz="2400" b="1" i="1" dirty="0"/>
              <a:t>právních záruk ve veřejné správě </a:t>
            </a:r>
            <a:r>
              <a:rPr lang="cs-CZ" sz="2400" dirty="0"/>
              <a:t>(systém a jednotlivé formy  právních záruk - více v předmětu Správní právo II,  zejm. přednášky č. 6. až  8.).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837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Podíl občanů na veřejné správě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b="1" dirty="0" smtClean="0"/>
              <a:t>I.1 </a:t>
            </a:r>
            <a:r>
              <a:rPr lang="cs-CZ" sz="2400" b="1" dirty="0"/>
              <a:t>Obecná východiska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sz="2600" b="1" dirty="0"/>
              <a:t>Odlišuje se</a:t>
            </a:r>
            <a:r>
              <a:rPr lang="cs-CZ" sz="2600" dirty="0"/>
              <a:t> možnost podílu občanů </a:t>
            </a:r>
            <a:r>
              <a:rPr lang="cs-CZ" sz="2600" b="1" dirty="0"/>
              <a:t>na výkonu správy státní</a:t>
            </a:r>
            <a:r>
              <a:rPr lang="cs-CZ" sz="2600" dirty="0"/>
              <a:t>, a na </a:t>
            </a:r>
            <a:r>
              <a:rPr lang="cs-CZ" sz="2600" b="1" dirty="0"/>
              <a:t>výkonu samosprávy</a:t>
            </a:r>
            <a:r>
              <a:rPr lang="cs-CZ" sz="2600" dirty="0"/>
              <a:t>.</a:t>
            </a:r>
          </a:p>
          <a:p>
            <a:pPr lvl="0" algn="just"/>
            <a:r>
              <a:rPr lang="cs-CZ" sz="2600" dirty="0"/>
              <a:t>spojen </a:t>
            </a:r>
            <a:r>
              <a:rPr lang="cs-CZ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typicky a převážně s výkonem územní samosprávy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/>
              <a:t>– při výkonu samostatné působnosti.</a:t>
            </a:r>
          </a:p>
          <a:p>
            <a:r>
              <a:rPr lang="cs-CZ" sz="2600" dirty="0" smtClean="0"/>
              <a:t>Rozdíl vyplývá </a:t>
            </a:r>
            <a:r>
              <a:rPr lang="cs-CZ" sz="2600" i="1" dirty="0"/>
              <a:t>z odlišné povahy  a rozdílných základů</a:t>
            </a:r>
            <a:r>
              <a:rPr lang="cs-CZ" sz="2600" dirty="0"/>
              <a:t> obou součástí, resp. subsystémů veřejné správy</a:t>
            </a:r>
            <a:r>
              <a:rPr lang="cs-CZ" sz="2600" dirty="0" smtClean="0"/>
              <a:t>.</a:t>
            </a:r>
          </a:p>
          <a:p>
            <a:pPr marL="0" indent="0">
              <a:buNone/>
            </a:pPr>
            <a:r>
              <a:rPr lang="cs-CZ" sz="2600" dirty="0" smtClean="0"/>
              <a:t>--------------------------------------------------------------------------------------</a:t>
            </a:r>
          </a:p>
          <a:p>
            <a:pPr marL="0" indent="0" algn="just">
              <a:buNone/>
            </a:pPr>
            <a:r>
              <a:rPr lang="cs-CZ" dirty="0" smtClean="0"/>
              <a:t>    </a:t>
            </a:r>
            <a:r>
              <a:rPr lang="cs-CZ" sz="2600" dirty="0"/>
              <a:t>/</a:t>
            </a:r>
            <a:r>
              <a:rPr lang="cs-CZ" sz="2600" b="1" dirty="0"/>
              <a:t>Pozn.</a:t>
            </a:r>
            <a:r>
              <a:rPr lang="cs-CZ" sz="2600" dirty="0"/>
              <a:t>: Od „</a:t>
            </a:r>
            <a:r>
              <a:rPr lang="cs-CZ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práva podílet se</a:t>
            </a:r>
            <a:r>
              <a:rPr lang="cs-CZ" sz="2600" dirty="0"/>
              <a:t>“ na výkonu veřejné správy </a:t>
            </a:r>
            <a:r>
              <a:rPr lang="cs-CZ" sz="2600" dirty="0" smtClean="0"/>
              <a:t>uvedenými formami - </a:t>
            </a:r>
            <a:r>
              <a:rPr lang="cs-CZ" sz="2600" dirty="0"/>
              <a:t>nutno rozlišovat 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možnost, resp. právo ovlivňovat</a:t>
            </a:r>
            <a:r>
              <a:rPr lang="cs-CZ" sz="2600" i="1" dirty="0" smtClean="0"/>
              <a:t> </a:t>
            </a:r>
            <a:r>
              <a:rPr lang="cs-CZ" sz="2600" dirty="0"/>
              <a:t>výkon a rozhodování veřejné správy </a:t>
            </a:r>
            <a:r>
              <a:rPr lang="cs-CZ" sz="2600" b="1" dirty="0"/>
              <a:t>prostřednictvím</a:t>
            </a:r>
            <a:r>
              <a:rPr lang="cs-CZ" sz="2600" dirty="0"/>
              <a:t> zejména </a:t>
            </a:r>
            <a:r>
              <a:rPr lang="cs-CZ" sz="2600" i="1" dirty="0"/>
              <a:t>svobody projevu</a:t>
            </a:r>
            <a:r>
              <a:rPr lang="cs-CZ" sz="2600" dirty="0"/>
              <a:t>, </a:t>
            </a:r>
            <a:r>
              <a:rPr lang="cs-CZ" sz="2600" i="1" dirty="0"/>
              <a:t>práva shromažďovacího</a:t>
            </a:r>
            <a:r>
              <a:rPr lang="cs-CZ" sz="2600" dirty="0"/>
              <a:t>, </a:t>
            </a:r>
            <a:r>
              <a:rPr lang="cs-CZ" sz="2600" i="1" dirty="0"/>
              <a:t>sdružovacího</a:t>
            </a:r>
            <a:r>
              <a:rPr lang="cs-CZ" sz="2600" dirty="0"/>
              <a:t>, a dalšími legálními prostředky</a:t>
            </a:r>
            <a:r>
              <a:rPr lang="cs-CZ" sz="2600" dirty="0" smtClean="0"/>
              <a:t>.</a:t>
            </a:r>
          </a:p>
          <a:p>
            <a:pPr marL="0" indent="0" algn="just">
              <a:buNone/>
            </a:pPr>
            <a:endParaRPr lang="cs-CZ" sz="2600" dirty="0" smtClean="0"/>
          </a:p>
          <a:p>
            <a:pPr marL="0" indent="0" algn="just">
              <a:buNone/>
            </a:pPr>
            <a:r>
              <a:rPr lang="cs-CZ" sz="2600" dirty="0" smtClean="0"/>
              <a:t>V tomto směru významná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otázka </a:t>
            </a:r>
            <a:r>
              <a:rPr lang="cs-CZ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zapojení do řízení</a:t>
            </a:r>
            <a:r>
              <a:rPr lang="cs-CZ" sz="2600" i="1" dirty="0" smtClean="0"/>
              <a:t> v nichž se rozhodují záležitosti veřejného zájmu – zejména z oblasti životního prostředí.</a:t>
            </a:r>
          </a:p>
          <a:p>
            <a:pPr marL="0" indent="0" algn="just">
              <a:buNone/>
            </a:pPr>
            <a:r>
              <a:rPr lang="cs-CZ" sz="2600" dirty="0" smtClean="0"/>
              <a:t>S účastenstvím spojena</a:t>
            </a:r>
            <a:r>
              <a:rPr lang="cs-CZ" sz="2600" i="1" dirty="0" smtClean="0"/>
              <a:t> </a:t>
            </a:r>
            <a:r>
              <a:rPr lang="cs-CZ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procesní práva</a:t>
            </a:r>
            <a:r>
              <a:rPr lang="cs-CZ" sz="2600" i="1" dirty="0" smtClean="0"/>
              <a:t>. </a:t>
            </a:r>
            <a:r>
              <a:rPr lang="cs-CZ" sz="2600" dirty="0" smtClean="0"/>
              <a:t>K tomu více – předmět  Správní právo procesní, Správní právo III/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3015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Autofit/>
          </a:bodyPr>
          <a:lstStyle/>
          <a:p>
            <a:pPr lvl="0"/>
            <a:r>
              <a:rPr lang="cs-CZ" sz="2400" b="1" dirty="0" smtClean="0"/>
              <a:t>I.2 „Podíl</a:t>
            </a:r>
            <a:r>
              <a:rPr lang="cs-CZ" sz="2400" b="1" dirty="0"/>
              <a:t>“ na výkonu státní správy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cs-CZ" sz="2200" b="1" dirty="0" smtClean="0"/>
              <a:t>obecné znaky:</a:t>
            </a:r>
          </a:p>
          <a:p>
            <a:pPr algn="just">
              <a:buFontTx/>
              <a:buChar char="-"/>
            </a:pPr>
            <a:endParaRPr lang="cs-CZ" sz="2200" dirty="0"/>
          </a:p>
          <a:p>
            <a:pPr algn="just"/>
            <a:r>
              <a:rPr lang="cs-CZ" sz="2200" dirty="0" smtClean="0"/>
              <a:t>předznamenán </a:t>
            </a:r>
            <a:r>
              <a:rPr lang="cs-CZ" sz="2200" dirty="0"/>
              <a:t>skutečností, že jde o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realizaci výkonné moci</a:t>
            </a:r>
            <a:r>
              <a:rPr lang="cs-CZ" sz="2200" dirty="0"/>
              <a:t>, a to </a:t>
            </a:r>
            <a:r>
              <a:rPr 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podzákonné povahy</a:t>
            </a:r>
            <a:r>
              <a:rPr lang="cs-CZ" sz="2200" i="1" dirty="0"/>
              <a:t>. </a:t>
            </a:r>
            <a:r>
              <a:rPr lang="cs-CZ" sz="2200" dirty="0"/>
              <a:t>V rámci plnění tzv. mocensko-ochranné funkce jde o činnost </a:t>
            </a:r>
            <a:r>
              <a:rPr lang="cs-CZ" sz="2200" i="1" dirty="0"/>
              <a:t>povahy </a:t>
            </a:r>
            <a:r>
              <a:rPr 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nařizovací</a:t>
            </a:r>
            <a:r>
              <a:rPr lang="cs-CZ" sz="2200" i="1" dirty="0" smtClean="0"/>
              <a:t>.</a:t>
            </a:r>
          </a:p>
          <a:p>
            <a:pPr>
              <a:buFontTx/>
              <a:buChar char="-"/>
            </a:pPr>
            <a:endParaRPr lang="cs-CZ" sz="2200" dirty="0"/>
          </a:p>
          <a:p>
            <a:pPr algn="just"/>
            <a:r>
              <a:rPr lang="cs-CZ" sz="2200" dirty="0"/>
              <a:t>Státní správa realizována většinově </a:t>
            </a:r>
            <a:r>
              <a:rPr lang="cs-CZ" sz="2200" i="1" dirty="0"/>
              <a:t>správními úřady</a:t>
            </a:r>
            <a:r>
              <a:rPr lang="cs-CZ" sz="2200" dirty="0"/>
              <a:t>, v hierarchicky uspořádaném systému, přičemž výkon správních agend zajištěn převážně </a:t>
            </a:r>
            <a:r>
              <a:rPr lang="cs-CZ" sz="2200" i="1" dirty="0"/>
              <a:t>úředníky v režimu státní služby</a:t>
            </a:r>
            <a:r>
              <a:rPr lang="cs-CZ" sz="2200" dirty="0"/>
              <a:t>. </a:t>
            </a:r>
            <a:endParaRPr lang="cs-CZ" sz="2200" dirty="0" smtClean="0"/>
          </a:p>
          <a:p>
            <a:endParaRPr lang="cs-CZ" sz="2200" dirty="0"/>
          </a:p>
          <a:p>
            <a:pPr algn="just"/>
            <a:r>
              <a:rPr lang="cs-CZ" sz="2200" dirty="0"/>
              <a:t>V úvahu připadá event.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zapojení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občanů do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orgánů odborných</a:t>
            </a:r>
            <a:r>
              <a:rPr lang="cs-CZ" sz="2200" dirty="0"/>
              <a:t>,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poradní povahy </a:t>
            </a:r>
            <a:r>
              <a:rPr lang="cs-CZ" sz="2200" dirty="0"/>
              <a:t>(např. rozkladová komise ministra).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35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I.2  </a:t>
            </a:r>
            <a:r>
              <a:rPr lang="cs-CZ" sz="2400" b="1" dirty="0"/>
              <a:t>„Podíl“ na výkonu státní správy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dirty="0"/>
              <a:t>V oblasti státní správy lze využít </a:t>
            </a:r>
            <a:r>
              <a:rPr lang="cs-CZ" sz="2400" b="1" dirty="0"/>
              <a:t>obecné prostředky</a:t>
            </a:r>
            <a:r>
              <a:rPr lang="cs-CZ" sz="2400" dirty="0" smtClean="0"/>
              <a:t>:</a:t>
            </a:r>
          </a:p>
          <a:p>
            <a:pPr marL="457200" indent="-457200">
              <a:buAutoNum type="arabicPeriod"/>
            </a:pPr>
            <a:r>
              <a:rPr lang="cs-CZ" sz="2800" b="1" dirty="0" smtClean="0"/>
              <a:t>Podání  petice</a:t>
            </a:r>
            <a:r>
              <a:rPr lang="cs-CZ" sz="2200" b="1" dirty="0" smtClean="0"/>
              <a:t>  </a:t>
            </a:r>
          </a:p>
          <a:p>
            <a:pPr marL="457200" indent="-457200">
              <a:buAutoNum type="arabicPeriod"/>
            </a:pPr>
            <a:endParaRPr lang="cs-CZ" sz="2200" b="1" dirty="0"/>
          </a:p>
          <a:p>
            <a:pPr marL="0" indent="0">
              <a:buNone/>
            </a:pPr>
            <a:r>
              <a:rPr lang="cs-CZ" sz="2400" dirty="0" smtClean="0"/>
              <a:t>Základ  -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„petiční právo“</a:t>
            </a:r>
            <a:r>
              <a:rPr lang="cs-CZ" sz="2400" dirty="0" smtClean="0"/>
              <a:t> -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čl.18 Listiny </a:t>
            </a:r>
            <a:r>
              <a:rPr lang="cs-CZ" sz="2400" dirty="0"/>
              <a:t>základních práv a </a:t>
            </a:r>
            <a:r>
              <a:rPr lang="cs-CZ" sz="2400" dirty="0" smtClean="0"/>
              <a:t>svobod). </a:t>
            </a:r>
          </a:p>
          <a:p>
            <a:pPr marL="0" lvl="0" indent="0" algn="just">
              <a:buNone/>
            </a:pPr>
            <a:r>
              <a:rPr lang="cs-CZ" sz="2400" dirty="0" smtClean="0"/>
              <a:t>        </a:t>
            </a:r>
          </a:p>
          <a:p>
            <a:pPr marL="0" lvl="0" indent="0" algn="just">
              <a:buNone/>
            </a:pPr>
            <a:r>
              <a:rPr lang="cs-CZ" sz="2400" dirty="0" smtClean="0"/>
              <a:t>Konkrétní úprava: - 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č.85/1990 Sb.,  o právu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petičním  </a:t>
            </a:r>
            <a:r>
              <a:rPr lang="cs-CZ" sz="2400" dirty="0" smtClean="0"/>
              <a:t>- </a:t>
            </a:r>
            <a:r>
              <a:rPr lang="cs-CZ" sz="2400" i="1" dirty="0" smtClean="0"/>
              <a:t>„Každý </a:t>
            </a:r>
            <a:r>
              <a:rPr lang="cs-CZ" sz="2400" i="1" dirty="0"/>
              <a:t>má právo sám nebo společně s jinými obracet se na státní orgány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žádostmi, návrhy a stížnostmi </a:t>
            </a:r>
            <a:r>
              <a:rPr lang="cs-CZ" sz="2400" i="1" dirty="0"/>
              <a:t>ve věcech veřejného nebo jiného společného zájmu, které patří do působnosti těchto orgánů </a:t>
            </a:r>
            <a:r>
              <a:rPr lang="cs-CZ" sz="2400" i="1" dirty="0" smtClean="0"/>
              <a:t> (</a:t>
            </a:r>
            <a:r>
              <a:rPr lang="cs-CZ" sz="2400" i="1" dirty="0"/>
              <a:t>dále jen "petice</a:t>
            </a:r>
            <a:r>
              <a:rPr lang="cs-CZ" sz="2400" i="1" dirty="0" smtClean="0"/>
              <a:t>")“.</a:t>
            </a:r>
          </a:p>
          <a:p>
            <a:pPr marL="0" lvl="0" indent="0" algn="just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Občané mohou vytvořit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petiční výbor</a:t>
            </a:r>
            <a:r>
              <a:rPr lang="cs-CZ" sz="2400" dirty="0" smtClean="0"/>
              <a:t>, úprava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shromažďování podpisů</a:t>
            </a:r>
            <a:r>
              <a:rPr lang="cs-CZ" sz="2400" dirty="0" smtClean="0"/>
              <a:t>.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Znakem </a:t>
            </a:r>
            <a:r>
              <a:rPr lang="cs-CZ" sz="2400" dirty="0"/>
              <a:t>– lze podat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jednotlivě nebo společně</a:t>
            </a:r>
            <a:r>
              <a:rPr lang="cs-CZ" sz="2400" dirty="0"/>
              <a:t>, </a:t>
            </a:r>
            <a:r>
              <a:rPr lang="cs-CZ" sz="2400" dirty="0" smtClean="0"/>
              <a:t>na rozdíl od stížnosti  však </a:t>
            </a:r>
            <a:r>
              <a:rPr lang="cs-CZ" sz="2400" dirty="0"/>
              <a:t>pouze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věcech veřejného nebo jiného společného zájmu</a:t>
            </a:r>
            <a:r>
              <a:rPr lang="cs-CZ" sz="2400" dirty="0"/>
              <a:t>. 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Správní </a:t>
            </a:r>
            <a:r>
              <a:rPr lang="cs-CZ" sz="2400" dirty="0"/>
              <a:t>orgán povinen petici </a:t>
            </a:r>
            <a:r>
              <a:rPr lang="cs-CZ" sz="2400" i="1" dirty="0"/>
              <a:t>přijmout</a:t>
            </a:r>
            <a:r>
              <a:rPr lang="cs-CZ" sz="2400" dirty="0"/>
              <a:t>, a ve stanovené lhůtě odpovědět.      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26539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I.2 </a:t>
            </a:r>
            <a:r>
              <a:rPr lang="cs-CZ" sz="2400" b="1" dirty="0"/>
              <a:t>„Podíl“ na výkonu státní správy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25000" lnSpcReduction="20000"/>
          </a:bodyPr>
          <a:lstStyle/>
          <a:p>
            <a:pPr marL="0" lvl="0" indent="0" algn="just">
              <a:buNone/>
            </a:pPr>
            <a:r>
              <a:rPr lang="cs-CZ" sz="9600" b="1" dirty="0" smtClean="0"/>
              <a:t>2. Podání stížnosti:</a:t>
            </a:r>
          </a:p>
          <a:p>
            <a:pPr marL="0" lvl="0" indent="0" algn="just">
              <a:buNone/>
            </a:pPr>
            <a:endParaRPr lang="cs-CZ" sz="9600" b="1" dirty="0" smtClean="0"/>
          </a:p>
          <a:p>
            <a:pPr lvl="0" algn="just">
              <a:buFontTx/>
              <a:buChar char="-"/>
            </a:pPr>
            <a:r>
              <a:rPr lang="cs-CZ" sz="8000" dirty="0" smtClean="0"/>
              <a:t>vedle petice - </a:t>
            </a:r>
            <a:r>
              <a:rPr lang="cs-CZ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cs-CZ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rámci </a:t>
            </a:r>
            <a:r>
              <a:rPr lang="cs-CZ" sz="8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postupů podle správního řádu</a:t>
            </a:r>
            <a:r>
              <a:rPr lang="cs-CZ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8000" dirty="0" smtClean="0"/>
              <a:t>(stížnost na </a:t>
            </a:r>
            <a:r>
              <a:rPr lang="cs-CZ" sz="8000" dirty="0"/>
              <a:t>postup správního orgánu, </a:t>
            </a:r>
            <a:r>
              <a:rPr lang="cs-CZ" sz="8000" dirty="0" smtClean="0"/>
              <a:t>nebo na </a:t>
            </a:r>
            <a:r>
              <a:rPr lang="cs-CZ" sz="8000" dirty="0"/>
              <a:t>chování úřední osoby ) </a:t>
            </a:r>
            <a:endParaRPr lang="cs-CZ" sz="8000" dirty="0" smtClean="0"/>
          </a:p>
          <a:p>
            <a:pPr lvl="0" algn="just">
              <a:buFontTx/>
              <a:buChar char="-"/>
            </a:pPr>
            <a:r>
              <a:rPr lang="cs-CZ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obecná </a:t>
            </a:r>
            <a:r>
              <a:rPr lang="cs-CZ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úprava</a:t>
            </a:r>
            <a:r>
              <a:rPr lang="cs-CZ" sz="8000" dirty="0"/>
              <a:t> </a:t>
            </a:r>
            <a:r>
              <a:rPr lang="cs-CZ" sz="8000" dirty="0" smtClean="0"/>
              <a:t> - § 175 z.č.5 00/2004  </a:t>
            </a:r>
            <a:r>
              <a:rPr lang="cs-CZ" sz="8000" dirty="0"/>
              <a:t>Sb</a:t>
            </a:r>
            <a:r>
              <a:rPr lang="cs-CZ" sz="8000" dirty="0" smtClean="0"/>
              <a:t>.).</a:t>
            </a:r>
          </a:p>
          <a:p>
            <a:pPr lvl="0" algn="just">
              <a:buFontTx/>
              <a:buChar char="-"/>
            </a:pPr>
            <a:endParaRPr lang="cs-CZ" sz="8000" dirty="0" smtClean="0"/>
          </a:p>
          <a:p>
            <a:pPr lvl="0" algn="just">
              <a:buFontTx/>
              <a:buChar char="-"/>
            </a:pPr>
            <a:r>
              <a:rPr lang="cs-CZ" sz="8000" dirty="0" smtClean="0"/>
              <a:t>Neformální </a:t>
            </a:r>
            <a:r>
              <a:rPr lang="cs-CZ" sz="8000" dirty="0"/>
              <a:t>podání, není opravným prostředkem. Na rozdíl od petice stěžovatel podává</a:t>
            </a:r>
            <a:r>
              <a:rPr lang="cs-CZ" sz="8000" b="1" i="1" dirty="0"/>
              <a:t> ve „své“ věci</a:t>
            </a:r>
            <a:r>
              <a:rPr lang="cs-CZ" sz="8000" dirty="0"/>
              <a:t>.</a:t>
            </a:r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r>
              <a:rPr lang="cs-CZ" sz="8000" dirty="0" smtClean="0"/>
              <a:t> </a:t>
            </a:r>
            <a:r>
              <a:rPr lang="cs-CZ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cs-CZ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speciální </a:t>
            </a:r>
            <a:r>
              <a:rPr lang="cs-CZ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úprava</a:t>
            </a:r>
            <a:r>
              <a:rPr lang="cs-CZ" sz="8000" dirty="0"/>
              <a:t> v některých zvláštních zákonech (např. tzv. „</a:t>
            </a:r>
            <a:r>
              <a:rPr lang="cs-CZ" sz="8000" dirty="0" err="1"/>
              <a:t>infostížnost</a:t>
            </a:r>
            <a:r>
              <a:rPr lang="cs-CZ" sz="8000" dirty="0"/>
              <a:t>“ - § 16a </a:t>
            </a:r>
            <a:r>
              <a:rPr lang="cs-CZ" sz="8000" dirty="0" smtClean="0"/>
              <a:t> z.č.106/1999 </a:t>
            </a:r>
            <a:r>
              <a:rPr lang="cs-CZ" sz="8000" dirty="0"/>
              <a:t>Sb.).</a:t>
            </a:r>
          </a:p>
          <a:p>
            <a:pPr marL="0" indent="0">
              <a:buNone/>
            </a:pPr>
            <a:r>
              <a:rPr lang="cs-CZ" sz="8000" dirty="0"/>
              <a:t> </a:t>
            </a:r>
            <a:endParaRPr lang="cs-CZ" sz="8000" dirty="0" smtClean="0"/>
          </a:p>
          <a:p>
            <a:pPr marL="0" indent="0">
              <a:buNone/>
            </a:pPr>
            <a:r>
              <a:rPr lang="cs-CZ" sz="8000" b="1" dirty="0" smtClean="0"/>
              <a:t>Důležité</a:t>
            </a:r>
            <a:r>
              <a:rPr lang="cs-CZ" sz="8000" b="1" dirty="0"/>
              <a:t>:</a:t>
            </a:r>
            <a:endParaRPr lang="cs-CZ" sz="8000" dirty="0"/>
          </a:p>
          <a:p>
            <a:pPr marL="0" indent="0" algn="just">
              <a:buNone/>
            </a:pPr>
            <a:r>
              <a:rPr lang="cs-CZ" sz="8000" dirty="0" smtClean="0"/>
              <a:t>Stížnosti </a:t>
            </a:r>
            <a:r>
              <a:rPr lang="cs-CZ" sz="8000" dirty="0"/>
              <a:t>a petice lze podat v souvislosti s výkonem státní správy, </a:t>
            </a:r>
            <a:r>
              <a:rPr lang="cs-CZ" sz="8000" dirty="0" smtClean="0"/>
              <a:t>včetně </a:t>
            </a:r>
            <a:r>
              <a:rPr lang="cs-CZ" sz="8000" b="1" dirty="0" smtClean="0"/>
              <a:t>přenesené působnosti </a:t>
            </a:r>
            <a:r>
              <a:rPr lang="cs-CZ" sz="8000" dirty="0" smtClean="0"/>
              <a:t>obcí a krajů a </a:t>
            </a:r>
            <a:r>
              <a:rPr lang="cs-CZ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také v souvislosti s výkonem samostatné </a:t>
            </a:r>
            <a:r>
              <a:rPr lang="cs-CZ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působnosti </a:t>
            </a:r>
            <a:r>
              <a:rPr lang="cs-CZ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územních samosprávných celků. </a:t>
            </a:r>
            <a:endParaRPr lang="cs-CZ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8000" dirty="0" smtClean="0"/>
              <a:t>Obecně lze uplatnit </a:t>
            </a:r>
            <a:r>
              <a:rPr lang="cs-CZ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také</a:t>
            </a:r>
            <a:r>
              <a:rPr lang="cs-CZ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právo </a:t>
            </a:r>
            <a:r>
              <a:rPr lang="cs-CZ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informace</a:t>
            </a:r>
            <a:r>
              <a:rPr lang="cs-CZ" sz="8000" b="1" dirty="0"/>
              <a:t>.</a:t>
            </a:r>
            <a:endParaRPr lang="cs-CZ" sz="8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4790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I.2 </a:t>
            </a:r>
            <a:r>
              <a:rPr lang="cs-CZ" sz="2400" b="1" dirty="0"/>
              <a:t>„Podíl“ na výkonu státní správy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cs-CZ" sz="3800" b="1" dirty="0" smtClean="0"/>
              <a:t>3. Právo </a:t>
            </a:r>
            <a:r>
              <a:rPr lang="cs-CZ" sz="3800" b="1" dirty="0"/>
              <a:t>na informace</a:t>
            </a:r>
            <a:r>
              <a:rPr lang="cs-CZ" sz="3800" dirty="0"/>
              <a:t>:</a:t>
            </a:r>
          </a:p>
          <a:p>
            <a:pPr marL="0" lvl="0" indent="0">
              <a:buNone/>
            </a:pP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čl.17 Listiny</a:t>
            </a:r>
            <a:r>
              <a:rPr lang="cs-CZ" dirty="0"/>
              <a:t> základních práv a svobod</a:t>
            </a:r>
            <a:r>
              <a:rPr lang="cs-CZ" dirty="0" smtClean="0"/>
              <a:t>,</a:t>
            </a:r>
          </a:p>
          <a:p>
            <a:pPr lvl="0">
              <a:buFontTx/>
              <a:buChar char="-"/>
            </a:pPr>
            <a:endParaRPr lang="cs-CZ" dirty="0"/>
          </a:p>
          <a:p>
            <a:pPr marL="0" lvl="0" indent="0" algn="just">
              <a:buNone/>
            </a:pPr>
            <a:r>
              <a:rPr lang="cs-CZ" dirty="0" smtClean="0"/>
              <a:t>- 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obecná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úprava práva na informace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z.č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106/1999 Sb.</a:t>
            </a:r>
            <a:r>
              <a:rPr lang="cs-CZ" dirty="0"/>
              <a:t>, o svobodném přístupu k informacím, ve znění pozdějších změn a doplnění.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 algn="just">
              <a:buNone/>
            </a:pPr>
            <a:r>
              <a:rPr lang="cs-CZ" dirty="0" smtClean="0"/>
              <a:t>- představuje </a:t>
            </a:r>
            <a:r>
              <a:rPr lang="cs-CZ" dirty="0"/>
              <a:t>pro občany </a:t>
            </a:r>
            <a:r>
              <a:rPr lang="cs-CZ" i="1" dirty="0"/>
              <a:t>(„žadatele“</a:t>
            </a:r>
            <a:r>
              <a:rPr lang="cs-CZ" dirty="0"/>
              <a:t>) základ pro event. uplatnění dalších postupů vůči veřejné správě. 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Správní </a:t>
            </a:r>
            <a:r>
              <a:rPr lang="cs-CZ" dirty="0"/>
              <a:t>orgány jako tzv.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„povinné subjekty“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– povinny poskytovat přiměřeným způsobem informace o své činnosti, se stanovenými výjimkami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 algn="just">
              <a:buNone/>
            </a:pPr>
            <a:r>
              <a:rPr lang="cs-CZ" dirty="0" smtClean="0"/>
              <a:t>Nastavena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 nečinností</a:t>
            </a:r>
            <a:r>
              <a:rPr lang="cs-CZ" i="1" dirty="0"/>
              <a:t>,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přezkum rozhodnutí</a:t>
            </a:r>
            <a:r>
              <a:rPr lang="cs-CZ" dirty="0"/>
              <a:t> nadřízeným orgánem,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informační příkaz</a:t>
            </a:r>
            <a:r>
              <a:rPr lang="cs-CZ" dirty="0"/>
              <a:t>. </a:t>
            </a:r>
            <a:r>
              <a:rPr lang="cs-CZ" dirty="0" smtClean="0"/>
              <a:t>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Soudní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přezkum </a:t>
            </a:r>
            <a:r>
              <a:rPr lang="cs-CZ" dirty="0"/>
              <a:t>v rámci správního soudnictví. </a:t>
            </a:r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dirty="0" smtClean="0"/>
              <a:t>                   Podrobněji samostatně -  níže sub II.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1867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2123</Words>
  <Application>Microsoft Office PowerPoint</Application>
  <PresentationFormat>Předvádění na obrazovce (4:3)</PresentationFormat>
  <Paragraphs>327</Paragraphs>
  <Slides>32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Motiv sady Office</vt:lpstr>
      <vt:lpstr> MP615Z Správní právo I 10. přednáška  6.5.2020    Podíl občanů na veřejné správě   doc.JUDr. Soňa Skulová, Ph.D.  </vt:lpstr>
      <vt:lpstr>Obsah přednášky:</vt:lpstr>
      <vt:lpstr>Podíl občanů na veřejné správě I.1 Obecná východiska   </vt:lpstr>
      <vt:lpstr>Podíl občanů na veřejné správě I.1 Obecná východiska</vt:lpstr>
      <vt:lpstr>Podíl občanů na veřejné správě I.1 Obecná východiska</vt:lpstr>
      <vt:lpstr>I.2 „Podíl“ na výkonu státní správy </vt:lpstr>
      <vt:lpstr>I.2  „Podíl“ na výkonu státní správy</vt:lpstr>
      <vt:lpstr>I.2 „Podíl“ na výkonu státní správy</vt:lpstr>
      <vt:lpstr>I.2 „Podíl“ na výkonu státní správy </vt:lpstr>
      <vt:lpstr>I.3 Participace občanů na územní samosprávě </vt:lpstr>
      <vt:lpstr>I.3 Participace občanů na územní samosprávě</vt:lpstr>
      <vt:lpstr>I.3 Participace občanů na územní samosprávě</vt:lpstr>
      <vt:lpstr>I.3 Participace občanů na územní samosprávě</vt:lpstr>
      <vt:lpstr>I.3 Participace občanů na územní samosprávě</vt:lpstr>
      <vt:lpstr>I.3 Participace občanů na územní samosprávě</vt:lpstr>
      <vt:lpstr>II. Právo na informace ve veřejné správě</vt:lpstr>
      <vt:lpstr>Právo na informace ve VS:</vt:lpstr>
      <vt:lpstr>Právo na informace ve VS:</vt:lpstr>
      <vt:lpstr>Právo na informace a informační povinnost</vt:lpstr>
      <vt:lpstr>Právo na informace</vt:lpstr>
      <vt:lpstr>Právo na informace ve VS dle z.č. 106/1999 Sb.:</vt:lpstr>
      <vt:lpstr>Právo na informace ve VS dle z.č. 106/1999 Sb.:</vt:lpstr>
      <vt:lpstr>Právo na informace ve VS dle z.č. 106/1999 Sb.:</vt:lpstr>
      <vt:lpstr>Právo na informace ve dle zákon č. 123/1998 Sb. – informace o stavu životního prostředí:</vt:lpstr>
      <vt:lpstr>Ochrana utajovaných informací:</vt:lpstr>
      <vt:lpstr> Ústavní základ ochrany soukromí a osobních údajů:   Listina ZPS:</vt:lpstr>
      <vt:lpstr>Základ režimu ochrany osobních údajů </vt:lpstr>
      <vt:lpstr>GDPR:</vt:lpstr>
      <vt:lpstr> Zásady zpracování osobních údajů:  </vt:lpstr>
      <vt:lpstr>K Zásadě „zákonnosti zpracování“   </vt:lpstr>
      <vt:lpstr>Práva subjektů údajů: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MP615Z Správní právo I 10. přednáška  30.4.2019   Podíl občanů na veřejné správě. Determinace účasti na státní správě.  Podíl občanů na územní samosprávě            doc.JUDr. Soňa Skulová, Ph.D.  </dc:title>
  <dc:creator>Uzivatel</dc:creator>
  <cp:lastModifiedBy>Uzivatel</cp:lastModifiedBy>
  <cp:revision>44</cp:revision>
  <dcterms:created xsi:type="dcterms:W3CDTF">2020-05-20T14:25:01Z</dcterms:created>
  <dcterms:modified xsi:type="dcterms:W3CDTF">2021-05-06T10:39:07Z</dcterms:modified>
</cp:coreProperties>
</file>