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64" r:id="rId5"/>
    <p:sldId id="263" r:id="rId6"/>
    <p:sldId id="270" r:id="rId7"/>
    <p:sldId id="273" r:id="rId8"/>
    <p:sldId id="272" r:id="rId9"/>
    <p:sldId id="260" r:id="rId10"/>
    <p:sldId id="269" r:id="rId11"/>
    <p:sldId id="261" r:id="rId12"/>
    <p:sldId id="262" r:id="rId13"/>
    <p:sldId id="265" r:id="rId14"/>
    <p:sldId id="266" r:id="rId15"/>
    <p:sldId id="267" r:id="rId16"/>
    <p:sldId id="268" r:id="rId17"/>
    <p:sldId id="274" r:id="rId18"/>
    <p:sldId id="275" r:id="rId19"/>
    <p:sldId id="277" r:id="rId20"/>
    <p:sldId id="279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07" d="100"/>
          <a:sy n="107" d="100"/>
        </p:scale>
        <p:origin x="-102" y="-32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=""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=""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=""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=""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=""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=""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=""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=""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=""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=""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=""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=""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=""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=""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Právotvorná pravomoc veřejné správy </a:t>
            </a:r>
            <a:r>
              <a:rPr lang="cs-CZ" dirty="0" smtClean="0"/>
              <a:t>– </a:t>
            </a:r>
            <a:r>
              <a:rPr lang="cs-CZ" dirty="0"/>
              <a:t>1. část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     – 1. část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/>
              <a:t>MP615Z Správní právo </a:t>
            </a:r>
            <a:r>
              <a:rPr lang="cs-CZ" b="1" dirty="0" smtClean="0"/>
              <a:t>I (20. 5. 2021)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Mgr. Tomáš Svoboda, </a:t>
            </a:r>
            <a:r>
              <a:rPr lang="cs-CZ" dirty="0" err="1" smtClean="0"/>
              <a:t>Ph.D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Správní </a:t>
            </a:r>
            <a:r>
              <a:rPr lang="cs-CZ" dirty="0" err="1" smtClean="0"/>
              <a:t>normotvorba</a:t>
            </a:r>
            <a:r>
              <a:rPr lang="cs-CZ" dirty="0" smtClean="0"/>
              <a:t> – obsah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Obsah NSA</a:t>
            </a:r>
          </a:p>
          <a:p>
            <a:pPr lvl="1"/>
            <a:r>
              <a:rPr lang="cs-CZ" dirty="0" smtClean="0"/>
              <a:t>Čl. 2 Legislativních pravidel (</a:t>
            </a:r>
            <a:r>
              <a:rPr lang="cs-CZ" b="1" i="1" dirty="0" smtClean="0"/>
              <a:t>Obecné požadavky na tvorbu právních předpisů</a:t>
            </a:r>
            <a:r>
              <a:rPr lang="cs-CZ" dirty="0" smtClean="0"/>
              <a:t>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(1) Přípravě každého právního předpisu musí </a:t>
            </a:r>
            <a:r>
              <a:rPr lang="cs-CZ" b="1" i="1" dirty="0" smtClean="0">
                <a:solidFill>
                  <a:srgbClr val="0000DC"/>
                </a:solidFill>
              </a:rPr>
              <a:t>předcházet podrobná analýza právního a skutkového stavu</a:t>
            </a:r>
            <a:r>
              <a:rPr lang="cs-CZ" i="1" dirty="0" smtClean="0">
                <a:solidFill>
                  <a:srgbClr val="0000DC"/>
                </a:solidFill>
              </a:rPr>
              <a:t>. Její součástí je i </a:t>
            </a:r>
            <a:r>
              <a:rPr lang="cs-CZ" b="1" i="1" dirty="0" smtClean="0">
                <a:solidFill>
                  <a:srgbClr val="0000DC"/>
                </a:solidFill>
              </a:rPr>
              <a:t>zhodnocení nezbytnosti změny právního stavu</a:t>
            </a:r>
            <a:r>
              <a:rPr lang="cs-CZ" i="1" dirty="0" smtClean="0">
                <a:solidFill>
                  <a:srgbClr val="0000DC"/>
                </a:solidFill>
              </a:rPr>
              <a:t>, a nejsou-li určité vztahy právním předpisem dosud upraveny, zhodnocení nezbytnosti rozšíření právní regulace i na tyto vztahy, </a:t>
            </a:r>
            <a:r>
              <a:rPr lang="cs-CZ" b="1" i="1" dirty="0" smtClean="0">
                <a:solidFill>
                  <a:srgbClr val="0000DC"/>
                </a:solidFill>
              </a:rPr>
              <a:t>včetně zhodnocení dopadů předpokládané změny právního stavu nebo dopadů právní regulace</a:t>
            </a:r>
            <a:r>
              <a:rPr lang="cs-CZ" i="1" dirty="0" smtClean="0">
                <a:solidFill>
                  <a:srgbClr val="0000DC"/>
                </a:solidFill>
              </a:rPr>
              <a:t>, která má být rozšířena na právní vztahy dosud právem neupravené; při tomto hodnocení se postupuje podle Obecných zásad pro hodnocení dopadů regulace[1]) (dále jen „obecné zásady“).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(2) Při přípravě právního předpisu </a:t>
            </a:r>
            <a:r>
              <a:rPr lang="cs-CZ" b="1" i="1" dirty="0" smtClean="0">
                <a:solidFill>
                  <a:srgbClr val="0000DC"/>
                </a:solidFill>
              </a:rPr>
              <a:t>je třeba dbát, aby právní předpis byl</a:t>
            </a:r>
          </a:p>
          <a:p>
            <a:pPr lvl="3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v souladu s právními předpisy vyšší právní síly a s nálezy Ústavního soudu </a:t>
            </a:r>
            <a:r>
              <a:rPr lang="cs-CZ" i="1" dirty="0" smtClean="0">
                <a:solidFill>
                  <a:srgbClr val="0000DC"/>
                </a:solidFill>
              </a:rPr>
              <a:t>a stal se organickou součástí celého právního řádu,</a:t>
            </a:r>
          </a:p>
          <a:p>
            <a:pPr lvl="3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v souladu s mezinárodními smlouvami</a:t>
            </a:r>
            <a:r>
              <a:rPr lang="cs-CZ" i="1" dirty="0" smtClean="0">
                <a:solidFill>
                  <a:srgbClr val="0000DC"/>
                </a:solidFill>
              </a:rPr>
              <a:t>, jimiž je Česká republika vázána,</a:t>
            </a:r>
          </a:p>
          <a:p>
            <a:pPr lvl="3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v souladu s právem Evropské unie</a:t>
            </a:r>
            <a:r>
              <a:rPr lang="cs-CZ" i="1" dirty="0" smtClean="0">
                <a:solidFill>
                  <a:srgbClr val="0000DC"/>
                </a:solidFill>
              </a:rPr>
              <a:t>,</a:t>
            </a:r>
          </a:p>
          <a:p>
            <a:pPr lvl="3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koncipován přehledně a formulován jednoznačně, srozumitelně, jazykově a stylisticky bezvadně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</a:p>
          <a:p>
            <a:pPr lvl="1"/>
            <a:endParaRPr lang="cs-CZ" i="1" dirty="0" smtClean="0"/>
          </a:p>
          <a:p>
            <a:pPr lvl="1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str.11">
            <a:hlinkClick r:id="" action="ppaction://media"/>
          </p:cNvPr>
          <p:cNvPicPr>
            <a:picLocks noRot="1" noChangeAspect="1"/>
          </p:cNvPicPr>
          <p:nvPr>
            <a:wavAudioFile r:embed="rId1" name="str.11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Správní </a:t>
            </a:r>
            <a:r>
              <a:rPr lang="cs-CZ" dirty="0" err="1" smtClean="0"/>
              <a:t>normotvorba</a:t>
            </a:r>
            <a:r>
              <a:rPr lang="cs-CZ" dirty="0" smtClean="0"/>
              <a:t> – druhy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Druhy NSA </a:t>
            </a:r>
          </a:p>
          <a:p>
            <a:pPr lvl="1"/>
            <a:r>
              <a:rPr lang="cs-CZ" dirty="0" smtClean="0"/>
              <a:t>Dle </a:t>
            </a:r>
            <a:r>
              <a:rPr lang="cs-CZ" dirty="0" smtClean="0"/>
              <a:t>„subjektu“ (orgánu)</a:t>
            </a:r>
            <a:endParaRPr lang="cs-CZ" dirty="0" smtClean="0"/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Vláda = nařízení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Ministerstva </a:t>
            </a:r>
            <a:r>
              <a:rPr lang="cs-CZ" i="1" dirty="0" smtClean="0">
                <a:solidFill>
                  <a:srgbClr val="0000DC"/>
                </a:solidFill>
              </a:rPr>
              <a:t>a </a:t>
            </a:r>
            <a:r>
              <a:rPr lang="cs-CZ" i="1" dirty="0" smtClean="0">
                <a:solidFill>
                  <a:srgbClr val="0000DC"/>
                </a:solidFill>
              </a:rPr>
              <a:t>jiné správní úřady = v případě NSA s celostátní působností vyhlášky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Zastupitelstva </a:t>
            </a:r>
            <a:r>
              <a:rPr lang="cs-CZ" i="1" dirty="0" smtClean="0">
                <a:solidFill>
                  <a:srgbClr val="0000DC"/>
                </a:solidFill>
              </a:rPr>
              <a:t>ÚSC = </a:t>
            </a:r>
            <a:r>
              <a:rPr lang="cs-CZ" i="1" dirty="0" smtClean="0">
                <a:solidFill>
                  <a:srgbClr val="0000DC"/>
                </a:solidFill>
              </a:rPr>
              <a:t>OZV </a:t>
            </a:r>
            <a:r>
              <a:rPr lang="cs-CZ" dirty="0" smtClean="0"/>
              <a:t>(viz </a:t>
            </a:r>
            <a:r>
              <a:rPr lang="cs-CZ" dirty="0" smtClean="0"/>
              <a:t>následující prezentace)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Rady ÚSC = nařízení </a:t>
            </a:r>
            <a:r>
              <a:rPr lang="cs-CZ" dirty="0" smtClean="0"/>
              <a:t>(viz následující prezentace)</a:t>
            </a:r>
          </a:p>
          <a:p>
            <a:pPr lvl="1"/>
            <a:r>
              <a:rPr lang="cs-CZ" dirty="0" smtClean="0"/>
              <a:t>Dle povahy (účelu)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Prováděcí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Prvotní (= OZV)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Dle existence zmocnění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Vyžadující zákonné zmocnění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Toto zmocnění </a:t>
            </a:r>
            <a:r>
              <a:rPr lang="cs-CZ" i="1" dirty="0" smtClean="0">
                <a:solidFill>
                  <a:srgbClr val="0000DC"/>
                </a:solidFill>
              </a:rPr>
              <a:t>nevyžadující (= nařízení vlády)</a:t>
            </a:r>
            <a:endParaRPr lang="cs-CZ" dirty="0" smtClean="0"/>
          </a:p>
          <a:p>
            <a:r>
              <a:rPr lang="cs-CZ" dirty="0" smtClean="0"/>
              <a:t>Již nikoli NSA, ale souvisí (viz dále)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Vnitřní předpisy VS (Statutární předpisy)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str.13">
            <a:hlinkClick r:id="" action="ppaction://media"/>
          </p:cNvPr>
          <p:cNvPicPr>
            <a:picLocks noRot="1" noChangeAspect="1"/>
          </p:cNvPicPr>
          <p:nvPr>
            <a:wavAudioFile r:embed="rId1" name="str.13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3/ NSA </a:t>
            </a:r>
            <a:r>
              <a:rPr lang="cs-CZ" dirty="0" smtClean="0"/>
              <a:t>– Nařízení vlády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Vláda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= Vrcholný orgán výkonné moci</a:t>
            </a:r>
            <a:r>
              <a:rPr lang="cs-CZ" dirty="0" smtClean="0"/>
              <a:t> (čl. 67 odst. 1 Ústavy)</a:t>
            </a:r>
          </a:p>
          <a:p>
            <a:pPr lvl="1"/>
            <a:r>
              <a:rPr lang="cs-CZ" dirty="0" smtClean="0"/>
              <a:t>(Právem předpokládané obecné) formy činnosti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Usnesení</a:t>
            </a:r>
            <a:r>
              <a:rPr lang="cs-CZ" dirty="0" smtClean="0"/>
              <a:t> = akty závazné v rámci státní správy na základě vztahů nadřízenosti a podřízenosti </a:t>
            </a:r>
            <a:r>
              <a:rPr lang="cs-CZ" dirty="0" smtClean="0">
                <a:solidFill>
                  <a:srgbClr val="0000DC"/>
                </a:solidFill>
              </a:rPr>
              <a:t>(interní povaha) 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Nařízení </a:t>
            </a:r>
            <a:r>
              <a:rPr lang="cs-CZ" dirty="0" smtClean="0"/>
              <a:t>= podzákonný právní předpis </a:t>
            </a:r>
            <a:r>
              <a:rPr lang="cs-CZ" i="1" dirty="0" smtClean="0">
                <a:solidFill>
                  <a:srgbClr val="0000DC"/>
                </a:solidFill>
              </a:rPr>
              <a:t>(externí povaha)</a:t>
            </a:r>
          </a:p>
          <a:p>
            <a:pPr lvl="1"/>
            <a:r>
              <a:rPr lang="cs-CZ" dirty="0" smtClean="0"/>
              <a:t>Úřad vlády (administrace)</a:t>
            </a:r>
          </a:p>
          <a:p>
            <a:r>
              <a:rPr lang="cs-CZ" dirty="0" smtClean="0"/>
              <a:t>Základ pravomoci (čl. 78 Ústavy)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K </a:t>
            </a:r>
            <a:r>
              <a:rPr lang="cs-CZ" b="1" i="1" dirty="0" smtClean="0">
                <a:solidFill>
                  <a:srgbClr val="0000DC"/>
                </a:solidFill>
              </a:rPr>
              <a:t>provedení zákona a v jeho mezích </a:t>
            </a:r>
            <a:r>
              <a:rPr lang="cs-CZ" i="1" dirty="0" smtClean="0">
                <a:solidFill>
                  <a:srgbClr val="0000DC"/>
                </a:solidFill>
              </a:rPr>
              <a:t>je </a:t>
            </a:r>
            <a:r>
              <a:rPr lang="cs-CZ" b="1" i="1" dirty="0" smtClean="0">
                <a:solidFill>
                  <a:srgbClr val="0000DC"/>
                </a:solidFill>
              </a:rPr>
              <a:t>vláda</a:t>
            </a:r>
            <a:r>
              <a:rPr lang="cs-CZ" i="1" dirty="0" smtClean="0">
                <a:solidFill>
                  <a:srgbClr val="0000DC"/>
                </a:solidFill>
              </a:rPr>
              <a:t> oprávněna vydávat </a:t>
            </a:r>
            <a:r>
              <a:rPr lang="cs-CZ" b="1" i="1" dirty="0" smtClean="0">
                <a:solidFill>
                  <a:srgbClr val="0000DC"/>
                </a:solidFill>
              </a:rPr>
              <a:t>nařízení</a:t>
            </a:r>
            <a:r>
              <a:rPr lang="cs-CZ" i="1" dirty="0" smtClean="0">
                <a:solidFill>
                  <a:srgbClr val="0000DC"/>
                </a:solidFill>
              </a:rPr>
              <a:t>. Nařízení podepisuje předseda vlády a příslušný člen vlády.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Výslovné zákonné zmocnění</a:t>
            </a:r>
            <a:r>
              <a:rPr lang="cs-CZ" b="1" dirty="0" smtClean="0"/>
              <a:t> nevyžadováno</a:t>
            </a:r>
          </a:p>
          <a:p>
            <a:pPr lvl="1"/>
            <a:r>
              <a:rPr lang="cs-CZ" dirty="0" smtClean="0"/>
              <a:t>Ale stále </a:t>
            </a:r>
            <a:r>
              <a:rPr lang="cs-CZ" b="1" dirty="0" smtClean="0"/>
              <a:t>prováděcí povaha </a:t>
            </a:r>
            <a:r>
              <a:rPr lang="cs-CZ" dirty="0" smtClean="0"/>
              <a:t>(= obsahová limitace)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str.14">
            <a:hlinkClick r:id="" action="ppaction://media"/>
          </p:cNvPr>
          <p:cNvPicPr>
            <a:picLocks noRot="1" noChangeAspect="1"/>
          </p:cNvPicPr>
          <p:nvPr>
            <a:wavAudioFile r:embed="rId1" name="str.14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3/ NSA </a:t>
            </a:r>
            <a:r>
              <a:rPr lang="cs-CZ" dirty="0" smtClean="0"/>
              <a:t>– Nařízení vlády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Postup při vydávání</a:t>
            </a:r>
          </a:p>
          <a:p>
            <a:pPr lvl="1"/>
            <a:r>
              <a:rPr lang="cs-CZ" dirty="0" smtClean="0"/>
              <a:t>Zákony v zásadě neupraven</a:t>
            </a:r>
          </a:p>
          <a:p>
            <a:pPr lvl="1"/>
            <a:r>
              <a:rPr lang="cs-CZ" dirty="0" smtClean="0"/>
              <a:t>Regulován </a:t>
            </a:r>
            <a:r>
              <a:rPr lang="cs-CZ" i="1" dirty="0" smtClean="0">
                <a:solidFill>
                  <a:srgbClr val="0000DC"/>
                </a:solidFill>
              </a:rPr>
              <a:t>Legislativními pravidly </a:t>
            </a:r>
            <a:r>
              <a:rPr lang="cs-CZ" dirty="0" smtClean="0"/>
              <a:t>+ podpůrně </a:t>
            </a:r>
            <a:r>
              <a:rPr lang="cs-CZ" i="1" dirty="0" smtClean="0">
                <a:solidFill>
                  <a:srgbClr val="0000DC"/>
                </a:solidFill>
              </a:rPr>
              <a:t>jednacím řádem vlády</a:t>
            </a:r>
          </a:p>
          <a:p>
            <a:pPr lvl="1"/>
            <a:r>
              <a:rPr lang="cs-CZ" b="1" dirty="0" smtClean="0"/>
              <a:t>Základní aspekty </a:t>
            </a:r>
            <a:r>
              <a:rPr lang="cs-CZ" dirty="0" smtClean="0"/>
              <a:t>tvorby: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Zpracovatelem obecně ministerstvo (předkládá člen vlády)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Odůvodnění (obecná a zvláštní část)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(Někdy i závěrečná zpráva z hodnocení dopadů regulace)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Meziresortní připomínkové řízení (</a:t>
            </a:r>
            <a:r>
              <a:rPr lang="cs-CZ" i="1" dirty="0" err="1" smtClean="0">
                <a:solidFill>
                  <a:srgbClr val="0000DC"/>
                </a:solidFill>
              </a:rPr>
              <a:t>eKLEP</a:t>
            </a:r>
            <a:r>
              <a:rPr lang="cs-CZ" i="1" dirty="0" smtClean="0">
                <a:solidFill>
                  <a:srgbClr val="0000DC"/>
                </a:solidFill>
              </a:rPr>
              <a:t>, 15 dnů)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Úprava návrhu do </a:t>
            </a:r>
            <a:r>
              <a:rPr lang="cs-CZ" i="1" dirty="0" err="1" smtClean="0">
                <a:solidFill>
                  <a:srgbClr val="0000DC"/>
                </a:solidFill>
              </a:rPr>
              <a:t>eKLEP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Projednání LRV (stanovisko, 60 dnů)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Projednání vládou (schůze vlády)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Čistopis (podpis předsedy a příslušného člena vlády, viz Ústava)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Úřad vlády zasílá žádost o uveřejnění redakci Sbírky zákonů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Publikace</a:t>
            </a:r>
            <a:r>
              <a:rPr lang="cs-CZ" b="1" dirty="0" smtClean="0"/>
              <a:t> = Sbírka zákonů</a:t>
            </a:r>
          </a:p>
        </p:txBody>
      </p:sp>
      <p:pic>
        <p:nvPicPr>
          <p:cNvPr id="6" name="str.15">
            <a:hlinkClick r:id="" action="ppaction://media"/>
          </p:cNvPr>
          <p:cNvPicPr>
            <a:picLocks noRot="1" noChangeAspect="1"/>
          </p:cNvPicPr>
          <p:nvPr>
            <a:wavAudioFile r:embed="rId1" name="str.15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NSA – Předpisy ministerstev a jiných SÚ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Základ pravomoci (čl. 79 odst. 3 Ústavy)</a:t>
            </a: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Ministerstva, jiné správní úřady </a:t>
            </a:r>
            <a:r>
              <a:rPr lang="cs-CZ" i="1" dirty="0" smtClean="0">
                <a:solidFill>
                  <a:srgbClr val="0000DC"/>
                </a:solidFill>
              </a:rPr>
              <a:t>a orgány územní samosprávy </a:t>
            </a:r>
            <a:r>
              <a:rPr lang="cs-CZ" b="1" i="1" dirty="0" smtClean="0">
                <a:solidFill>
                  <a:srgbClr val="0000DC"/>
                </a:solidFill>
              </a:rPr>
              <a:t>mohou na základě a v mezích zákona vydávat právní předpisy</a:t>
            </a:r>
            <a:r>
              <a:rPr lang="cs-CZ" i="1" dirty="0" smtClean="0">
                <a:solidFill>
                  <a:srgbClr val="0000DC"/>
                </a:solidFill>
              </a:rPr>
              <a:t>, jsou-li k tomu </a:t>
            </a:r>
            <a:r>
              <a:rPr lang="cs-CZ" b="1" i="1" dirty="0" smtClean="0">
                <a:solidFill>
                  <a:srgbClr val="0000DC"/>
                </a:solidFill>
              </a:rPr>
              <a:t>zákonem zmocněny</a:t>
            </a:r>
            <a:r>
              <a:rPr lang="cs-CZ" i="1" dirty="0" smtClean="0">
                <a:solidFill>
                  <a:srgbClr val="0000DC"/>
                </a:solidFill>
              </a:rPr>
              <a:t>. 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Stále </a:t>
            </a:r>
            <a:r>
              <a:rPr lang="cs-CZ" b="1" dirty="0" smtClean="0"/>
              <a:t>prováděcí charakter</a:t>
            </a:r>
          </a:p>
          <a:p>
            <a:pPr lvl="1"/>
            <a:r>
              <a:rPr lang="cs-CZ" dirty="0" smtClean="0"/>
              <a:t>Tentokrát však také </a:t>
            </a:r>
            <a:r>
              <a:rPr lang="cs-CZ" b="1" dirty="0" smtClean="0"/>
              <a:t>výslovné zákonné zmocnění </a:t>
            </a:r>
            <a:r>
              <a:rPr lang="cs-CZ" dirty="0" smtClean="0"/>
              <a:t> (viz další strana)</a:t>
            </a:r>
          </a:p>
          <a:p>
            <a:r>
              <a:rPr lang="cs-CZ" dirty="0" smtClean="0"/>
              <a:t>Tyto orgány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Ministerstva</a:t>
            </a:r>
          </a:p>
          <a:p>
            <a:pPr lvl="1"/>
            <a:r>
              <a:rPr lang="cs-CZ" dirty="0" smtClean="0"/>
              <a:t>Jiné orgány = </a:t>
            </a:r>
            <a:r>
              <a:rPr lang="cs-CZ" i="1" dirty="0" smtClean="0">
                <a:solidFill>
                  <a:srgbClr val="0000DC"/>
                </a:solidFill>
              </a:rPr>
              <a:t>jiné ústřední správní úřady </a:t>
            </a:r>
            <a:r>
              <a:rPr lang="cs-CZ" dirty="0" smtClean="0"/>
              <a:t>ale někdy i specializované územně dekoncentrované orgány státní správy (tzv. </a:t>
            </a:r>
            <a:r>
              <a:rPr lang="cs-CZ" i="1" dirty="0" err="1" smtClean="0">
                <a:solidFill>
                  <a:srgbClr val="0000DC"/>
                </a:solidFill>
              </a:rPr>
              <a:t>dekoncentráty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Orgány územní samosprávy = </a:t>
            </a:r>
            <a:r>
              <a:rPr lang="cs-CZ" i="1" dirty="0" smtClean="0">
                <a:solidFill>
                  <a:srgbClr val="0000DC"/>
                </a:solidFill>
              </a:rPr>
              <a:t>rady ÚSC </a:t>
            </a:r>
            <a:r>
              <a:rPr lang="cs-CZ" dirty="0" smtClean="0"/>
              <a:t>(nařízení, viz následující přednáška)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b="1" dirty="0" smtClean="0"/>
          </a:p>
          <a:p>
            <a:pPr lvl="1"/>
            <a:endParaRPr lang="cs-CZ" b="1" dirty="0" smtClean="0"/>
          </a:p>
        </p:txBody>
      </p:sp>
      <p:pic>
        <p:nvPicPr>
          <p:cNvPr id="6" name="str.16">
            <a:hlinkClick r:id="" action="ppaction://media"/>
          </p:cNvPr>
          <p:cNvPicPr>
            <a:picLocks noRot="1" noChangeAspect="1"/>
          </p:cNvPicPr>
          <p:nvPr>
            <a:wavAudioFile r:embed="rId1" name="str.16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3/ NSA </a:t>
            </a:r>
            <a:r>
              <a:rPr lang="cs-CZ" dirty="0" smtClean="0"/>
              <a:t>– Předpisy ministerstev a jiných SÚ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Příklad zákonného zmocnění</a:t>
            </a:r>
          </a:p>
          <a:p>
            <a:pPr lvl="1"/>
            <a:r>
              <a:rPr lang="cs-CZ" dirty="0" smtClean="0"/>
              <a:t>§ 199 zákona č. 256/2004 Sb., o podnikání na kapitálovém trhu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Zmocnění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(1) </a:t>
            </a:r>
            <a:r>
              <a:rPr lang="cs-CZ" b="1" i="1" dirty="0" smtClean="0">
                <a:solidFill>
                  <a:srgbClr val="0000DC"/>
                </a:solidFill>
              </a:rPr>
              <a:t>Ministerstvo vydá vyhlášku podle </a:t>
            </a:r>
            <a:r>
              <a:rPr lang="cs-CZ" i="1" dirty="0" smtClean="0">
                <a:solidFill>
                  <a:srgbClr val="0000DC"/>
                </a:solidFill>
              </a:rPr>
              <a:t>§ 115 odst. 5 a § 129b odst. 3.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(2) </a:t>
            </a:r>
            <a:r>
              <a:rPr lang="cs-CZ" b="1" i="1" dirty="0" smtClean="0">
                <a:solidFill>
                  <a:srgbClr val="0000DC"/>
                </a:solidFill>
              </a:rPr>
              <a:t>Česká národní banka vydá vyhlášku podle </a:t>
            </a:r>
            <a:r>
              <a:rPr lang="cs-CZ" i="1" dirty="0" smtClean="0">
                <a:solidFill>
                  <a:srgbClr val="0000DC"/>
                </a:solidFill>
              </a:rPr>
              <a:t>§ 7 odst. 5, § 9aj odst. 6, § 9ar odst. 5, § 12f, § 12g odst. 3, § 12i odst. 3, § 13 odst. 3, § 14h, § 15 odst. 7, § 16 odst. 7, § 16a odst. 10, § 16b odst. 2, § 19 odst. 4, § 20 odst. 4, § 28a odst. 4, § 30 odst. 6, § 30a odst. 3, § 32 odst. 7, § 38 odst. 4, § 39 odst. 7, § 45 odst. 4, § 46 odst. 4, § 47 odst. 2, § 47 odst. 5, § 50 odst. 8, § 63 odst. 5, § 71 odst. 5, § 73f odst. 7, § 77 odst. 3, § 90a odst. 5, § 90c odst. 4, § 93 odst. 4, § 94 odst. 7, § 115 odst. 5, § 122 odst. 8, § 122b odst. 6, § 127 odst. 3, § 127d odst. 1, § 132 odst. 5, § 139 odst. 11, § 192b odst. 4 a § 198 odst. 5.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(3) Má-li Česká národní banka vyhláškou podle odstavce 2 stanovit lhůty nebo periodicitu, stanoví tyto lhůty nebo periodicitu v rozsahu potřebném pro výkon účinného dohledu podle tohoto zákona; to neplatí pro lhůty nebo pro periodicitu, u kterých je jejich délka nebo četnost stanovena právem Evropské unie.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(4) </a:t>
            </a:r>
            <a:r>
              <a:rPr lang="cs-CZ" b="1" i="1" dirty="0" smtClean="0">
                <a:solidFill>
                  <a:srgbClr val="0000DC"/>
                </a:solidFill>
              </a:rPr>
              <a:t>Vláda nařízením stanoví limity </a:t>
            </a:r>
            <a:r>
              <a:rPr lang="cs-CZ" i="1" dirty="0" smtClean="0">
                <a:solidFill>
                  <a:srgbClr val="0000DC"/>
                </a:solidFill>
              </a:rPr>
              <a:t>v eurech pro účely § 35 odst. 2 písm. c) a d), § 36 odst. 2, § 36g odst. 5, § 119c odst. 1 písm. b), § 120c odst. 2 a § 127c odst. 4 podle právního aktu Rady a Evropského parlamentu nebo Evropské komise. </a:t>
            </a:r>
            <a:r>
              <a:rPr lang="cs-CZ" dirty="0" smtClean="0"/>
              <a:t>(pozn. zmocnění k vydání nařízení vlády sice není nezbytné, v praxi se však také vyskytuje)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b="1" dirty="0" smtClean="0"/>
          </a:p>
          <a:p>
            <a:pPr lvl="1"/>
            <a:endParaRPr lang="cs-CZ" b="1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3/ NSA </a:t>
            </a:r>
            <a:r>
              <a:rPr lang="cs-CZ" dirty="0" smtClean="0"/>
              <a:t>– Předpisy ministerstev a jiných SÚ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Postup při vydávání</a:t>
            </a:r>
          </a:p>
          <a:p>
            <a:pPr lvl="1"/>
            <a:r>
              <a:rPr lang="cs-CZ" dirty="0" smtClean="0"/>
              <a:t>Zákony (opět) v zásadě neupraven</a:t>
            </a:r>
          </a:p>
          <a:p>
            <a:pPr lvl="1"/>
            <a:r>
              <a:rPr lang="cs-CZ" dirty="0" smtClean="0"/>
              <a:t>Regulován </a:t>
            </a:r>
            <a:r>
              <a:rPr lang="cs-CZ" i="1" dirty="0" smtClean="0">
                <a:solidFill>
                  <a:srgbClr val="0000DC"/>
                </a:solidFill>
              </a:rPr>
              <a:t>Legislativními pravidly</a:t>
            </a:r>
          </a:p>
          <a:p>
            <a:pPr lvl="1"/>
            <a:r>
              <a:rPr lang="cs-CZ" b="1" dirty="0" smtClean="0"/>
              <a:t>Základní aspekty </a:t>
            </a:r>
            <a:r>
              <a:rPr lang="cs-CZ" dirty="0" smtClean="0"/>
              <a:t>tvorby: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Zpracovatelem obecně ministerstvo (předkládá člen vlády)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Odůvodnění (obecná a zvláštní část)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(Někdy i závěrečná zpráva z hodnocení dopadů regulace)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Meziresortní připomínkové řízení (</a:t>
            </a:r>
            <a:r>
              <a:rPr lang="cs-CZ" i="1" dirty="0" err="1" smtClean="0">
                <a:solidFill>
                  <a:srgbClr val="0000DC"/>
                </a:solidFill>
              </a:rPr>
              <a:t>eKLEP</a:t>
            </a:r>
            <a:r>
              <a:rPr lang="cs-CZ" i="1" dirty="0" smtClean="0">
                <a:solidFill>
                  <a:srgbClr val="0000DC"/>
                </a:solidFill>
              </a:rPr>
              <a:t>, 15 dnů)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Úprava návrhu do </a:t>
            </a:r>
            <a:r>
              <a:rPr lang="cs-CZ" i="1" dirty="0" err="1" smtClean="0">
                <a:solidFill>
                  <a:srgbClr val="0000DC"/>
                </a:solidFill>
              </a:rPr>
              <a:t>eKLEP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Projednání v pracovních komisích LRV (stanovisko, 45 dnů)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Při nesouhlasu se stanoviskem stanovisko LRV či následně vlády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Upravený návrh (podpis člena vlády či vedoucího jiného ústředního orgánu)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Žádost o uveřejnění redakci Sbírky zákonů (ne však bez projednání viz výše)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Publikace</a:t>
            </a:r>
            <a:r>
              <a:rPr lang="cs-CZ" b="1" dirty="0" smtClean="0"/>
              <a:t> = Sbírka zákonů</a:t>
            </a:r>
          </a:p>
        </p:txBody>
      </p:sp>
      <p:pic>
        <p:nvPicPr>
          <p:cNvPr id="6" name="str. 18">
            <a:hlinkClick r:id="" action="ppaction://media"/>
          </p:cNvPr>
          <p:cNvPicPr>
            <a:picLocks noRot="1" noChangeAspect="1"/>
          </p:cNvPicPr>
          <p:nvPr>
            <a:wavAudioFile r:embed="rId1" name="str. 18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3/ NSA </a:t>
            </a:r>
            <a:r>
              <a:rPr lang="cs-CZ" dirty="0" smtClean="0"/>
              <a:t>– Předpisy ÚSC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Obecně závazné vyhlášky</a:t>
            </a:r>
          </a:p>
          <a:p>
            <a:pPr lvl="1"/>
            <a:r>
              <a:rPr lang="cs-CZ" b="1" dirty="0" smtClean="0"/>
              <a:t>Základ pravomoci </a:t>
            </a:r>
            <a:r>
              <a:rPr lang="cs-CZ" dirty="0" smtClean="0"/>
              <a:t>= čl. 104 odst. 3 Ústavy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Zastupitelstva mohou v mezích své působnosti vydávat obecně závazné vyhlášky.</a:t>
            </a:r>
          </a:p>
          <a:p>
            <a:pPr lvl="1"/>
            <a:r>
              <a:rPr lang="cs-CZ" dirty="0" smtClean="0"/>
              <a:t>Orgán = </a:t>
            </a:r>
            <a:r>
              <a:rPr lang="cs-CZ" b="1" dirty="0" smtClean="0"/>
              <a:t>zastupitelstvo</a:t>
            </a:r>
          </a:p>
          <a:p>
            <a:pPr lvl="1"/>
            <a:r>
              <a:rPr lang="cs-CZ" dirty="0" smtClean="0"/>
              <a:t>V mezích působnosti = </a:t>
            </a:r>
            <a:r>
              <a:rPr lang="cs-CZ" b="1" dirty="0" smtClean="0"/>
              <a:t>samostatná působnost </a:t>
            </a:r>
            <a:r>
              <a:rPr lang="cs-CZ" dirty="0" smtClean="0"/>
              <a:t>(obecní zřízení)</a:t>
            </a:r>
          </a:p>
          <a:p>
            <a:r>
              <a:rPr lang="cs-CZ" dirty="0" smtClean="0"/>
              <a:t>Nařízení</a:t>
            </a:r>
          </a:p>
          <a:p>
            <a:pPr lvl="1"/>
            <a:r>
              <a:rPr lang="cs-CZ" b="1" dirty="0" smtClean="0"/>
              <a:t>Základ pravomoci </a:t>
            </a:r>
            <a:r>
              <a:rPr lang="cs-CZ" dirty="0" smtClean="0"/>
              <a:t>=  čl. 79 odst. 3 Ústavy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Ministerstva, jiné správní úřady a </a:t>
            </a:r>
            <a:r>
              <a:rPr lang="cs-CZ" b="1" i="1" dirty="0" smtClean="0">
                <a:solidFill>
                  <a:srgbClr val="0000DC"/>
                </a:solidFill>
              </a:rPr>
              <a:t>orgány územní samosprávy </a:t>
            </a:r>
            <a:r>
              <a:rPr lang="cs-CZ" i="1" dirty="0" smtClean="0">
                <a:solidFill>
                  <a:srgbClr val="0000DC"/>
                </a:solidFill>
              </a:rPr>
              <a:t>mohou na základě a v mezích zákona vydávat právní předpisy, jsou-li k tomu zákonem zmocněny. </a:t>
            </a:r>
          </a:p>
          <a:p>
            <a:pPr lvl="1"/>
            <a:r>
              <a:rPr lang="cs-CZ" dirty="0" smtClean="0"/>
              <a:t>Již zákonné zmocnění – oblast </a:t>
            </a:r>
            <a:r>
              <a:rPr lang="cs-CZ" b="1" dirty="0" smtClean="0"/>
              <a:t>přenesené působnosti 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Viz následující přednáška</a:t>
            </a:r>
          </a:p>
          <a:p>
            <a:pPr lvl="2"/>
            <a:endParaRPr lang="cs-CZ" dirty="0" smtClean="0"/>
          </a:p>
        </p:txBody>
      </p:sp>
      <p:pic>
        <p:nvPicPr>
          <p:cNvPr id="6" name="str.19">
            <a:hlinkClick r:id="" action="ppaction://media"/>
          </p:cNvPr>
          <p:cNvPicPr>
            <a:picLocks noRot="1" noChangeAspect="1"/>
          </p:cNvPicPr>
          <p:nvPr>
            <a:wavAudioFile r:embed="rId1" name="str.19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4/ Vnitřní </a:t>
            </a:r>
            <a:r>
              <a:rPr lang="cs-CZ" dirty="0" smtClean="0"/>
              <a:t>předpisy VS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Interní povaha</a:t>
            </a:r>
          </a:p>
          <a:p>
            <a:pPr lvl="1"/>
            <a:r>
              <a:rPr lang="cs-CZ" dirty="0" smtClean="0"/>
              <a:t>Stále </a:t>
            </a:r>
            <a:r>
              <a:rPr lang="cs-CZ" b="1" dirty="0" smtClean="0"/>
              <a:t>abstraktní akty</a:t>
            </a:r>
            <a:r>
              <a:rPr lang="cs-CZ" dirty="0" smtClean="0"/>
              <a:t>, ale jiné zaměření účinků</a:t>
            </a:r>
          </a:p>
          <a:p>
            <a:pPr lvl="1"/>
            <a:r>
              <a:rPr lang="cs-CZ" dirty="0" smtClean="0"/>
              <a:t>Nemají </a:t>
            </a:r>
            <a:r>
              <a:rPr lang="cs-CZ" b="1" dirty="0" smtClean="0"/>
              <a:t>obecnou právní závaznost </a:t>
            </a:r>
            <a:r>
              <a:rPr lang="cs-CZ" dirty="0" smtClean="0"/>
              <a:t>(= </a:t>
            </a:r>
            <a:r>
              <a:rPr lang="cs-CZ" dirty="0" smtClean="0">
                <a:solidFill>
                  <a:srgbClr val="0000DC"/>
                </a:solidFill>
              </a:rPr>
              <a:t>nejsou pramenem správního práva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Ale stále jsou </a:t>
            </a:r>
            <a:r>
              <a:rPr lang="cs-CZ" b="1" dirty="0" smtClean="0"/>
              <a:t>závazné interně </a:t>
            </a:r>
            <a:r>
              <a:rPr lang="cs-CZ" dirty="0" smtClean="0"/>
              <a:t>(</a:t>
            </a:r>
            <a:r>
              <a:rPr lang="cs-CZ" dirty="0" smtClean="0">
                <a:solidFill>
                  <a:srgbClr val="0000DC"/>
                </a:solidFill>
              </a:rPr>
              <a:t>zpravidla vnitřní řízení </a:t>
            </a:r>
            <a:r>
              <a:rPr lang="cs-CZ" dirty="0" smtClean="0"/>
              <a:t>– služební vztahy)</a:t>
            </a:r>
          </a:p>
          <a:p>
            <a:pPr lvl="1"/>
            <a:r>
              <a:rPr lang="cs-CZ" dirty="0" smtClean="0"/>
              <a:t>Některá další označení: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Interní normativní instrukce, pokyny, směrnice, normativní akty řízení </a:t>
            </a:r>
            <a:r>
              <a:rPr lang="cs-CZ" dirty="0" smtClean="0"/>
              <a:t>apod.</a:t>
            </a:r>
          </a:p>
          <a:p>
            <a:r>
              <a:rPr lang="cs-CZ" dirty="0" smtClean="0"/>
              <a:t>Oprávnění k vydání</a:t>
            </a:r>
          </a:p>
          <a:p>
            <a:pPr lvl="1"/>
            <a:r>
              <a:rPr lang="cs-CZ" dirty="0" smtClean="0"/>
              <a:t>Někdy právem </a:t>
            </a:r>
            <a:r>
              <a:rPr lang="cs-CZ" b="1" dirty="0" smtClean="0"/>
              <a:t>předvídány</a:t>
            </a:r>
            <a:r>
              <a:rPr lang="cs-CZ" dirty="0" smtClean="0"/>
              <a:t> (</a:t>
            </a:r>
            <a:r>
              <a:rPr lang="cs-CZ" i="1" dirty="0" smtClean="0">
                <a:solidFill>
                  <a:srgbClr val="0000DC"/>
                </a:solidFill>
              </a:rPr>
              <a:t>jednací řád obecního zastupitelstva</a:t>
            </a:r>
            <a:r>
              <a:rPr lang="cs-CZ" dirty="0" smtClean="0"/>
              <a:t>), </a:t>
            </a:r>
            <a:r>
              <a:rPr lang="cs-CZ" b="1" dirty="0" smtClean="0"/>
              <a:t>někdy nikoli </a:t>
            </a:r>
            <a:r>
              <a:rPr lang="cs-CZ" dirty="0" smtClean="0"/>
              <a:t>(</a:t>
            </a:r>
            <a:r>
              <a:rPr lang="cs-CZ" i="1" dirty="0" smtClean="0">
                <a:solidFill>
                  <a:srgbClr val="0000DC"/>
                </a:solidFill>
              </a:rPr>
              <a:t>organizační řád obecního úřadu</a:t>
            </a:r>
            <a:r>
              <a:rPr lang="cs-CZ" dirty="0" smtClean="0"/>
              <a:t>), ale nesmí být v rozporu se zákonem</a:t>
            </a:r>
          </a:p>
          <a:p>
            <a:pPr lvl="1"/>
            <a:r>
              <a:rPr lang="cs-CZ" dirty="0" smtClean="0"/>
              <a:t>Právní postavení v řídících vztazích</a:t>
            </a:r>
          </a:p>
          <a:p>
            <a:pPr lvl="1"/>
            <a:r>
              <a:rPr lang="cs-CZ" i="1" dirty="0" smtClean="0"/>
              <a:t>Další příklady: organizační, spisové, skartační, ale také provozní, ústavní a podobné řády</a:t>
            </a:r>
          </a:p>
        </p:txBody>
      </p:sp>
      <p:pic>
        <p:nvPicPr>
          <p:cNvPr id="6" name="str.20">
            <a:hlinkClick r:id="" action="ppaction://media"/>
          </p:cNvPr>
          <p:cNvPicPr>
            <a:picLocks noRot="1" noChangeAspect="1"/>
          </p:cNvPicPr>
          <p:nvPr>
            <a:wavAudioFile r:embed="rId1" name="str.20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4/ Vnitřní </a:t>
            </a:r>
            <a:r>
              <a:rPr lang="cs-CZ" dirty="0" smtClean="0"/>
              <a:t>předpisy VS - statuty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Statuty (statutární předpisy)</a:t>
            </a:r>
          </a:p>
          <a:p>
            <a:pPr lvl="1"/>
            <a:r>
              <a:rPr lang="cs-CZ" dirty="0" smtClean="0"/>
              <a:t>Také </a:t>
            </a:r>
            <a:r>
              <a:rPr lang="cs-CZ" b="1" dirty="0" smtClean="0"/>
              <a:t>abstraktní akty</a:t>
            </a:r>
            <a:endParaRPr lang="cs-CZ" dirty="0" smtClean="0"/>
          </a:p>
          <a:p>
            <a:pPr lvl="1"/>
            <a:r>
              <a:rPr lang="cs-CZ" dirty="0" smtClean="0"/>
              <a:t>Souvisejí se </a:t>
            </a:r>
            <a:r>
              <a:rPr lang="cs-CZ" b="1" dirty="0" smtClean="0"/>
              <a:t>samosprávou</a:t>
            </a:r>
            <a:r>
              <a:rPr lang="cs-CZ" dirty="0" smtClean="0"/>
              <a:t> (</a:t>
            </a:r>
            <a:r>
              <a:rPr lang="cs-CZ" i="1" dirty="0" smtClean="0">
                <a:solidFill>
                  <a:srgbClr val="0000DC"/>
                </a:solidFill>
              </a:rPr>
              <a:t>územní i neúzemní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K úpravě </a:t>
            </a:r>
            <a:r>
              <a:rPr lang="cs-CZ" b="1" dirty="0" smtClean="0"/>
              <a:t>vnitřních vztahů v rámci statutárního </a:t>
            </a:r>
            <a:r>
              <a:rPr lang="cs-CZ" b="1" dirty="0" smtClean="0"/>
              <a:t>společenství</a:t>
            </a:r>
          </a:p>
          <a:p>
            <a:pPr lvl="1"/>
            <a:endParaRPr lang="cs-CZ" b="1" dirty="0" smtClean="0"/>
          </a:p>
          <a:p>
            <a:pPr lvl="1"/>
            <a:r>
              <a:rPr lang="cs-CZ" dirty="0" smtClean="0"/>
              <a:t>Jejich </a:t>
            </a:r>
            <a:r>
              <a:rPr lang="cs-CZ" b="1" dirty="0" smtClean="0"/>
              <a:t>přijímání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Někdy vyžadováno zákonem </a:t>
            </a:r>
            <a:r>
              <a:rPr lang="cs-CZ" dirty="0" smtClean="0"/>
              <a:t>(</a:t>
            </a:r>
            <a:r>
              <a:rPr lang="cs-CZ" i="1" dirty="0" smtClean="0"/>
              <a:t>statuty měst </a:t>
            </a:r>
            <a:r>
              <a:rPr lang="cs-CZ" dirty="0" smtClean="0"/>
              <a:t>či </a:t>
            </a:r>
            <a:r>
              <a:rPr lang="cs-CZ" i="1" dirty="0" smtClean="0"/>
              <a:t>některé vnitřní předpisy vysokých škol</a:t>
            </a:r>
            <a:r>
              <a:rPr lang="cs-CZ" dirty="0" smtClean="0"/>
              <a:t>)</a:t>
            </a:r>
          </a:p>
          <a:p>
            <a:pPr lvl="2">
              <a:buFont typeface="Wingdings" pitchFamily="2" charset="2"/>
              <a:buChar char="q"/>
            </a:pPr>
            <a:r>
              <a:rPr lang="cs-CZ" dirty="0" smtClean="0"/>
              <a:t>Jinak ovládáno </a:t>
            </a:r>
            <a:r>
              <a:rPr lang="cs-CZ" i="1" dirty="0" smtClean="0">
                <a:solidFill>
                  <a:srgbClr val="0000DC"/>
                </a:solidFill>
              </a:rPr>
              <a:t>principem autonomie</a:t>
            </a:r>
          </a:p>
          <a:p>
            <a:pPr lvl="2"/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Pozor na záměnu s OZV</a:t>
            </a:r>
          </a:p>
          <a:p>
            <a:pPr lvl="2">
              <a:buFont typeface="Wingdings" pitchFamily="2" charset="2"/>
              <a:buChar char="q"/>
            </a:pPr>
            <a:r>
              <a:rPr lang="cs-CZ" dirty="0" smtClean="0"/>
              <a:t>Statutární předpisy </a:t>
            </a:r>
            <a:r>
              <a:rPr lang="cs-CZ" dirty="0" smtClean="0">
                <a:solidFill>
                  <a:srgbClr val="0000DC"/>
                </a:solidFill>
              </a:rPr>
              <a:t>interní</a:t>
            </a:r>
          </a:p>
          <a:p>
            <a:pPr lvl="2">
              <a:buFont typeface="Wingdings" pitchFamily="2" charset="2"/>
              <a:buChar char="q"/>
            </a:pPr>
            <a:r>
              <a:rPr lang="cs-CZ" dirty="0" smtClean="0"/>
              <a:t>OZV </a:t>
            </a:r>
            <a:r>
              <a:rPr lang="cs-CZ" dirty="0" smtClean="0">
                <a:solidFill>
                  <a:srgbClr val="0000DC"/>
                </a:solidFill>
              </a:rPr>
              <a:t>externí</a:t>
            </a:r>
            <a:endParaRPr lang="cs-CZ" dirty="0" smtClean="0">
              <a:solidFill>
                <a:srgbClr val="0000DC"/>
              </a:solidFill>
            </a:endParaRPr>
          </a:p>
        </p:txBody>
      </p:sp>
      <p:pic>
        <p:nvPicPr>
          <p:cNvPr id="6" name="str. 19-2">
            <a:hlinkClick r:id="" action="ppaction://media"/>
          </p:cNvPr>
          <p:cNvPicPr>
            <a:picLocks noRot="1" noChangeAspect="1"/>
          </p:cNvPicPr>
          <p:nvPr>
            <a:wavAudioFile r:embed="rId1" name="str. 19-2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Zaměření prezentace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 smtClean="0"/>
              <a:t>Z</a:t>
            </a:r>
            <a:r>
              <a:rPr lang="cs-CZ" dirty="0" smtClean="0"/>
              <a:t>ákladní </a:t>
            </a:r>
            <a:r>
              <a:rPr lang="cs-CZ" dirty="0" smtClean="0"/>
              <a:t>pojmy a východiska správní </a:t>
            </a:r>
            <a:r>
              <a:rPr lang="cs-CZ" dirty="0" err="1" smtClean="0"/>
              <a:t>právotvorby</a:t>
            </a:r>
            <a:r>
              <a:rPr lang="cs-CZ" dirty="0" smtClean="0"/>
              <a:t>, její postavení v právním řádu a v činnosti orgánů veřejné moci, legislativní proces a legislativní pravidla, právní předpisy vlády a orgánů státní </a:t>
            </a:r>
            <a:r>
              <a:rPr lang="cs-CZ" dirty="0" smtClean="0"/>
              <a:t>správy. </a:t>
            </a:r>
          </a:p>
          <a:p>
            <a:pPr lvl="1"/>
            <a:endParaRPr lang="cs-CZ" dirty="0" smtClean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1/ Obecná východiska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2/ Správní </a:t>
            </a:r>
            <a:r>
              <a:rPr lang="cs-CZ" i="1" dirty="0" err="1" smtClean="0">
                <a:solidFill>
                  <a:srgbClr val="0000DC"/>
                </a:solidFill>
              </a:rPr>
              <a:t>normotvorba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3/ </a:t>
            </a:r>
            <a:r>
              <a:rPr lang="cs-CZ" i="1" dirty="0" smtClean="0">
                <a:solidFill>
                  <a:srgbClr val="0000DC"/>
                </a:solidFill>
              </a:rPr>
              <a:t>Normativní správní akty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4</a:t>
            </a:r>
            <a:r>
              <a:rPr lang="cs-CZ" i="1" dirty="0" smtClean="0">
                <a:solidFill>
                  <a:srgbClr val="0000DC"/>
                </a:solidFill>
              </a:rPr>
              <a:t>/ Vnitřní předpisy </a:t>
            </a:r>
            <a:r>
              <a:rPr lang="cs-CZ" i="1" dirty="0" smtClean="0">
                <a:solidFill>
                  <a:srgbClr val="0000DC"/>
                </a:solidFill>
              </a:rPr>
              <a:t>VS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5/ Legislativní rada vlády</a:t>
            </a:r>
            <a:endParaRPr lang="cs-CZ" i="1" dirty="0">
              <a:solidFill>
                <a:srgbClr val="0000DC"/>
              </a:solidFill>
            </a:endParaRPr>
          </a:p>
        </p:txBody>
      </p:sp>
      <p:pic>
        <p:nvPicPr>
          <p:cNvPr id="6" name="str2-2">
            <a:hlinkClick r:id="" action="ppaction://media"/>
          </p:cNvPr>
          <p:cNvPicPr>
            <a:picLocks noRot="1" noChangeAspect="1"/>
          </p:cNvPicPr>
          <p:nvPr>
            <a:wavAudioFile r:embed="rId1" name="str2-2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Legislativní rada vlády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b="1" dirty="0" smtClean="0">
                <a:solidFill>
                  <a:srgbClr val="0000DC"/>
                </a:solidFill>
              </a:rPr>
              <a:t>Poradní </a:t>
            </a:r>
            <a:r>
              <a:rPr lang="cs-CZ" b="1" dirty="0" smtClean="0">
                <a:solidFill>
                  <a:srgbClr val="0000DC"/>
                </a:solidFill>
              </a:rPr>
              <a:t>orgán vlády</a:t>
            </a:r>
            <a:r>
              <a:rPr lang="cs-CZ" dirty="0" smtClean="0"/>
              <a:t>, předpokládán tzv. kompetenčním zákonem</a:t>
            </a:r>
          </a:p>
          <a:p>
            <a:pPr lvl="1"/>
            <a:r>
              <a:rPr lang="cs-CZ" dirty="0" smtClean="0"/>
              <a:t>Zhruba </a:t>
            </a:r>
            <a:r>
              <a:rPr lang="cs-CZ" b="1" dirty="0" smtClean="0"/>
              <a:t>30 zpravidla externích členů </a:t>
            </a:r>
            <a:r>
              <a:rPr lang="cs-CZ" dirty="0" smtClean="0"/>
              <a:t>(+ další v pracovních komisích) </a:t>
            </a:r>
            <a:endParaRPr lang="cs-CZ" dirty="0" smtClean="0"/>
          </a:p>
          <a:p>
            <a:pPr lvl="1"/>
            <a:endParaRPr lang="cs-CZ" b="1" dirty="0" smtClean="0"/>
          </a:p>
          <a:p>
            <a:pPr lvl="1"/>
            <a:r>
              <a:rPr lang="cs-CZ" b="1" dirty="0" smtClean="0"/>
              <a:t>Činnost </a:t>
            </a:r>
            <a:r>
              <a:rPr lang="cs-CZ" b="1" dirty="0" smtClean="0"/>
              <a:t>dle statutu </a:t>
            </a:r>
            <a:r>
              <a:rPr lang="cs-CZ" dirty="0" smtClean="0"/>
              <a:t>= </a:t>
            </a:r>
            <a:r>
              <a:rPr lang="cs-CZ" b="1" dirty="0" smtClean="0">
                <a:solidFill>
                  <a:srgbClr val="0000DC"/>
                </a:solidFill>
              </a:rPr>
              <a:t>posuzuje legislativní návrhy </a:t>
            </a:r>
            <a:r>
              <a:rPr lang="cs-CZ" dirty="0" smtClean="0"/>
              <a:t>(</a:t>
            </a:r>
            <a:r>
              <a:rPr lang="cs-CZ" i="1" dirty="0" smtClean="0"/>
              <a:t>věcné záměry zákonů, návrhy zákonů a návrhy nařízení vlády</a:t>
            </a:r>
            <a:r>
              <a:rPr lang="cs-CZ" dirty="0" smtClean="0"/>
              <a:t>) z toho hlediska, </a:t>
            </a:r>
            <a:r>
              <a:rPr lang="cs-CZ" dirty="0" smtClean="0"/>
              <a:t>zda: </a:t>
            </a:r>
          </a:p>
          <a:p>
            <a:pPr marL="1257300" lvl="2" indent="-342900">
              <a:buFont typeface="+mj-lt"/>
              <a:buAutoNum type="alphaLcParenR"/>
            </a:pPr>
            <a:r>
              <a:rPr lang="cs-CZ" i="1" dirty="0" smtClean="0">
                <a:solidFill>
                  <a:srgbClr val="0000DC"/>
                </a:solidFill>
              </a:rPr>
              <a:t>jsou </a:t>
            </a:r>
            <a:r>
              <a:rPr lang="cs-CZ" i="1" dirty="0" smtClean="0">
                <a:solidFill>
                  <a:srgbClr val="0000DC"/>
                </a:solidFill>
              </a:rPr>
              <a:t>v souladu s ústavním pořádkem a s ostatními součástmi právního řádu ČR, </a:t>
            </a:r>
            <a:endParaRPr lang="cs-CZ" i="1" dirty="0" smtClean="0">
              <a:solidFill>
                <a:srgbClr val="0000DC"/>
              </a:solidFill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cs-CZ" i="1" dirty="0" smtClean="0">
                <a:solidFill>
                  <a:srgbClr val="0000DC"/>
                </a:solidFill>
              </a:rPr>
              <a:t>jsou </a:t>
            </a:r>
            <a:r>
              <a:rPr lang="cs-CZ" i="1" dirty="0" smtClean="0">
                <a:solidFill>
                  <a:srgbClr val="0000DC"/>
                </a:solidFill>
              </a:rPr>
              <a:t>v souladu s mezinárodními smlouvami, jimiž je ČR vázána, </a:t>
            </a:r>
            <a:endParaRPr lang="cs-CZ" i="1" dirty="0" smtClean="0">
              <a:solidFill>
                <a:srgbClr val="0000DC"/>
              </a:solidFill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cs-CZ" i="1" dirty="0" smtClean="0">
                <a:solidFill>
                  <a:srgbClr val="0000DC"/>
                </a:solidFill>
              </a:rPr>
              <a:t>jsou </a:t>
            </a:r>
            <a:r>
              <a:rPr lang="cs-CZ" i="1" dirty="0" smtClean="0">
                <a:solidFill>
                  <a:srgbClr val="0000DC"/>
                </a:solidFill>
              </a:rPr>
              <a:t>v souladu s právem EU, </a:t>
            </a:r>
            <a:endParaRPr lang="cs-CZ" i="1" dirty="0" smtClean="0">
              <a:solidFill>
                <a:srgbClr val="0000DC"/>
              </a:solidFill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cs-CZ" i="1" dirty="0" smtClean="0">
                <a:solidFill>
                  <a:srgbClr val="0000DC"/>
                </a:solidFill>
              </a:rPr>
              <a:t>jsou </a:t>
            </a:r>
            <a:r>
              <a:rPr lang="cs-CZ" i="1" dirty="0" smtClean="0">
                <a:solidFill>
                  <a:srgbClr val="0000DC"/>
                </a:solidFill>
              </a:rPr>
              <a:t>ve všech svých částech a jako celek nezbytné, </a:t>
            </a:r>
            <a:endParaRPr lang="cs-CZ" i="1" dirty="0" smtClean="0">
              <a:solidFill>
                <a:srgbClr val="0000DC"/>
              </a:solidFill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cs-CZ" i="1" dirty="0" smtClean="0">
                <a:solidFill>
                  <a:srgbClr val="0000DC"/>
                </a:solidFill>
              </a:rPr>
              <a:t>jejich </a:t>
            </a:r>
            <a:r>
              <a:rPr lang="cs-CZ" i="1" dirty="0" smtClean="0">
                <a:solidFill>
                  <a:srgbClr val="0000DC"/>
                </a:solidFill>
              </a:rPr>
              <a:t>obsah je přehledně členěn, srozumitelně a jednoznačně formulován a je v souladu s ostatními závaznými pravidly legislativního procesu, </a:t>
            </a:r>
            <a:endParaRPr lang="cs-CZ" i="1" dirty="0" smtClean="0">
              <a:solidFill>
                <a:srgbClr val="0000DC"/>
              </a:solidFill>
            </a:endParaRPr>
          </a:p>
          <a:p>
            <a:pPr marL="1257300" lvl="2" indent="-342900">
              <a:buFont typeface="+mj-lt"/>
              <a:buAutoNum type="alphaLcParenR"/>
            </a:pPr>
            <a:r>
              <a:rPr lang="cs-CZ" i="1" dirty="0" smtClean="0">
                <a:solidFill>
                  <a:srgbClr val="0000DC"/>
                </a:solidFill>
              </a:rPr>
              <a:t>bylo </a:t>
            </a:r>
            <a:r>
              <a:rPr lang="cs-CZ" i="1" dirty="0" smtClean="0">
                <a:solidFill>
                  <a:srgbClr val="0000DC"/>
                </a:solidFill>
              </a:rPr>
              <a:t>provedeno hodnocení dopadů regulace (RIA = </a:t>
            </a:r>
            <a:r>
              <a:rPr lang="cs-CZ" i="1" dirty="0" err="1" smtClean="0">
                <a:solidFill>
                  <a:srgbClr val="0000DC"/>
                </a:solidFill>
              </a:rPr>
              <a:t>Regulatory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  <a:r>
              <a:rPr lang="cs-CZ" i="1" dirty="0" err="1" smtClean="0">
                <a:solidFill>
                  <a:srgbClr val="0000DC"/>
                </a:solidFill>
              </a:rPr>
              <a:t>Impact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  <a:r>
              <a:rPr lang="cs-CZ" i="1" dirty="0" err="1" smtClean="0">
                <a:solidFill>
                  <a:srgbClr val="0000DC"/>
                </a:solidFill>
              </a:rPr>
              <a:t>Assessment</a:t>
            </a:r>
            <a:r>
              <a:rPr lang="cs-CZ" i="1" dirty="0" smtClean="0">
                <a:solidFill>
                  <a:srgbClr val="0000DC"/>
                </a:solidFill>
              </a:rPr>
              <a:t>) </a:t>
            </a:r>
          </a:p>
          <a:p>
            <a:pPr lvl="1"/>
            <a:endParaRPr lang="cs-CZ" b="1" dirty="0" smtClean="0"/>
          </a:p>
          <a:p>
            <a:pPr lvl="1"/>
            <a:r>
              <a:rPr lang="cs-CZ" b="1" dirty="0" smtClean="0"/>
              <a:t>Účel</a:t>
            </a:r>
            <a:r>
              <a:rPr lang="cs-CZ" dirty="0" smtClean="0"/>
              <a:t> </a:t>
            </a:r>
            <a:r>
              <a:rPr lang="cs-CZ" dirty="0" smtClean="0"/>
              <a:t>= </a:t>
            </a:r>
            <a:r>
              <a:rPr lang="cs-CZ" b="1" dirty="0" smtClean="0">
                <a:solidFill>
                  <a:srgbClr val="0000DC"/>
                </a:solidFill>
              </a:rPr>
              <a:t>kritické hodnocení </a:t>
            </a:r>
            <a:r>
              <a:rPr lang="cs-CZ" b="1" dirty="0" smtClean="0">
                <a:solidFill>
                  <a:srgbClr val="0000DC"/>
                </a:solidFill>
              </a:rPr>
              <a:t>vládních </a:t>
            </a:r>
            <a:r>
              <a:rPr lang="cs-CZ" b="1" dirty="0" smtClean="0">
                <a:solidFill>
                  <a:srgbClr val="0000DC"/>
                </a:solidFill>
              </a:rPr>
              <a:t>legislativních návrhů </a:t>
            </a:r>
            <a:r>
              <a:rPr lang="cs-CZ" dirty="0" smtClean="0"/>
              <a:t>(ovšem nehodnotí „nevládní“ návrhy, zejména poslanecké) </a:t>
            </a:r>
            <a:endParaRPr lang="cs-CZ" b="1" dirty="0" smtClean="0"/>
          </a:p>
        </p:txBody>
      </p:sp>
      <p:pic>
        <p:nvPicPr>
          <p:cNvPr id="6" name="str.20-2">
            <a:hlinkClick r:id="" action="ppaction://media"/>
          </p:cNvPr>
          <p:cNvPicPr>
            <a:picLocks noRot="1" noChangeAspect="1"/>
          </p:cNvPicPr>
          <p:nvPr>
            <a:wavAudioFile r:embed="rId1" name="str.20-2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1/ Obecná </a:t>
            </a:r>
            <a:r>
              <a:rPr lang="cs-CZ" dirty="0" smtClean="0"/>
              <a:t>východiska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Tvorba práva v domácím (kontinentálním) kontextu </a:t>
            </a:r>
          </a:p>
          <a:p>
            <a:pPr lvl="1"/>
            <a:r>
              <a:rPr lang="cs-CZ" dirty="0" smtClean="0"/>
              <a:t>= </a:t>
            </a:r>
            <a:r>
              <a:rPr lang="cs-CZ" b="1" dirty="0" smtClean="0">
                <a:solidFill>
                  <a:srgbClr val="0000DC"/>
                </a:solidFill>
              </a:rPr>
              <a:t>tvorba právních předpisů </a:t>
            </a:r>
            <a:r>
              <a:rPr lang="cs-CZ" dirty="0" smtClean="0"/>
              <a:t>(norem), cílevědomá činnost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Ex </a:t>
            </a:r>
            <a:r>
              <a:rPr lang="cs-CZ" i="1" dirty="0" err="1" smtClean="0">
                <a:solidFill>
                  <a:srgbClr val="0000DC"/>
                </a:solidFill>
              </a:rPr>
              <a:t>iniuria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  <a:r>
              <a:rPr lang="cs-CZ" i="1" dirty="0" err="1" smtClean="0">
                <a:solidFill>
                  <a:srgbClr val="0000DC"/>
                </a:solidFill>
              </a:rPr>
              <a:t>ius</a:t>
            </a:r>
            <a:r>
              <a:rPr lang="cs-CZ" i="1" dirty="0" smtClean="0">
                <a:solidFill>
                  <a:srgbClr val="0000DC"/>
                </a:solidFill>
              </a:rPr>
              <a:t> non </a:t>
            </a:r>
            <a:r>
              <a:rPr lang="cs-CZ" i="1" dirty="0" err="1" smtClean="0">
                <a:solidFill>
                  <a:srgbClr val="0000DC"/>
                </a:solidFill>
              </a:rPr>
              <a:t>oritur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r>
              <a:rPr lang="cs-CZ" dirty="0" smtClean="0"/>
              <a:t>Právní normy</a:t>
            </a:r>
          </a:p>
          <a:p>
            <a:pPr lvl="1"/>
            <a:r>
              <a:rPr lang="cs-CZ" dirty="0" smtClean="0"/>
              <a:t>Právní </a:t>
            </a:r>
            <a:r>
              <a:rPr lang="cs-CZ" dirty="0" smtClean="0"/>
              <a:t>předpis = „nosič“ právních norem</a:t>
            </a:r>
            <a:endParaRPr lang="cs-CZ" b="1" dirty="0" smtClean="0"/>
          </a:p>
          <a:p>
            <a:pPr lvl="1"/>
            <a:r>
              <a:rPr lang="cs-CZ" b="1" dirty="0" smtClean="0"/>
              <a:t>Vnitřní struktura </a:t>
            </a:r>
            <a:r>
              <a:rPr lang="cs-CZ" dirty="0" smtClean="0"/>
              <a:t>(hypotéza, dispozice, sankce – viz již dříve</a:t>
            </a:r>
            <a:r>
              <a:rPr lang="cs-CZ" dirty="0" smtClean="0"/>
              <a:t>)</a:t>
            </a:r>
            <a:endParaRPr lang="cs-CZ" dirty="0" smtClean="0">
              <a:solidFill>
                <a:schemeClr val="bg2"/>
              </a:solidFill>
            </a:endParaRPr>
          </a:p>
          <a:p>
            <a:pPr lvl="1"/>
            <a:r>
              <a:rPr lang="cs-CZ" b="1" dirty="0" smtClean="0"/>
              <a:t>Znaky </a:t>
            </a:r>
            <a:r>
              <a:rPr lang="cs-CZ" dirty="0" smtClean="0"/>
              <a:t>právní normy (Knapp, 1995)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Formální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/>
              <a:t>Původ normy, náležitá publikace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Materiální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/>
              <a:t>Regulativnost, právní závaznost, obecnost, vynutitelnost</a:t>
            </a: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str. 3-2">
            <a:hlinkClick r:id="" action="ppaction://media"/>
          </p:cNvPr>
          <p:cNvPicPr>
            <a:picLocks noRot="1" noChangeAspect="1"/>
          </p:cNvPicPr>
          <p:nvPr>
            <a:wavAudioFile r:embed="rId1" name="str. 3-2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Správní </a:t>
            </a:r>
            <a:r>
              <a:rPr lang="cs-CZ" dirty="0" err="1" smtClean="0"/>
              <a:t>normotvorba</a:t>
            </a:r>
            <a:r>
              <a:rPr lang="cs-CZ" dirty="0" smtClean="0"/>
              <a:t> </a:t>
            </a:r>
            <a:r>
              <a:rPr lang="cs-CZ" dirty="0" smtClean="0"/>
              <a:t>– </a:t>
            </a:r>
            <a:r>
              <a:rPr lang="cs-CZ" dirty="0" smtClean="0"/>
              <a:t>obecně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(Právní) formy činnosti VS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Správní akty (individuální – smíšené – </a:t>
            </a:r>
            <a:r>
              <a:rPr lang="cs-CZ" b="1" i="1" dirty="0" smtClean="0">
                <a:solidFill>
                  <a:srgbClr val="0000DC"/>
                </a:solidFill>
              </a:rPr>
              <a:t>normativní</a:t>
            </a:r>
            <a:r>
              <a:rPr lang="cs-CZ" i="1" dirty="0" smtClean="0">
                <a:solidFill>
                  <a:srgbClr val="0000DC"/>
                </a:solidFill>
              </a:rPr>
              <a:t>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Veřejnoprávní smlouvy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Faktické úkony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Normativní správní akty</a:t>
            </a:r>
          </a:p>
          <a:p>
            <a:pPr lvl="1"/>
            <a:r>
              <a:rPr lang="cs-CZ" dirty="0" smtClean="0"/>
              <a:t>Zaměřené</a:t>
            </a:r>
            <a:r>
              <a:rPr lang="cs-CZ" dirty="0" smtClean="0">
                <a:solidFill>
                  <a:srgbClr val="0000DC"/>
                </a:solidFill>
              </a:rPr>
              <a:t> </a:t>
            </a:r>
            <a:r>
              <a:rPr lang="cs-CZ" b="1" dirty="0" smtClean="0">
                <a:solidFill>
                  <a:srgbClr val="0000DC"/>
                </a:solidFill>
              </a:rPr>
              <a:t>externě </a:t>
            </a:r>
            <a:r>
              <a:rPr lang="cs-CZ" dirty="0" smtClean="0"/>
              <a:t>(vnější forma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Výrazem </a:t>
            </a:r>
            <a:r>
              <a:rPr lang="cs-CZ" b="1" dirty="0" smtClean="0">
                <a:solidFill>
                  <a:srgbClr val="0000DC"/>
                </a:solidFill>
              </a:rPr>
              <a:t>normotvorné činnosti </a:t>
            </a:r>
            <a:r>
              <a:rPr lang="cs-CZ" dirty="0" smtClean="0"/>
              <a:t>(jednostranné)</a:t>
            </a:r>
          </a:p>
          <a:p>
            <a:pPr lvl="1"/>
            <a:r>
              <a:rPr lang="cs-CZ" dirty="0" smtClean="0"/>
              <a:t>A to </a:t>
            </a:r>
            <a:r>
              <a:rPr lang="cs-CZ" b="1" dirty="0" smtClean="0">
                <a:solidFill>
                  <a:srgbClr val="0000DC"/>
                </a:solidFill>
              </a:rPr>
              <a:t>orgánů VS</a:t>
            </a:r>
            <a:r>
              <a:rPr lang="cs-CZ" dirty="0" smtClean="0"/>
              <a:t> (normotvorná pravomoc)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 </a:t>
            </a:r>
            <a:r>
              <a:rPr lang="cs-CZ" dirty="0" smtClean="0">
                <a:solidFill>
                  <a:srgbClr val="0000DC"/>
                </a:solidFill>
              </a:rPr>
              <a:t>obsahem a formou podzákonných právních předpisů</a:t>
            </a:r>
            <a:endParaRPr lang="cs-CZ" dirty="0" smtClean="0"/>
          </a:p>
          <a:p>
            <a:pPr lvl="1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str.5">
            <a:hlinkClick r:id="" action="ppaction://media"/>
          </p:cNvPr>
          <p:cNvPicPr>
            <a:picLocks noRot="1" noChangeAspect="1"/>
          </p:cNvPicPr>
          <p:nvPr>
            <a:wavAudioFile r:embed="rId1" name="str.5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Správní </a:t>
            </a:r>
            <a:r>
              <a:rPr lang="cs-CZ" dirty="0" err="1" smtClean="0"/>
              <a:t>normotvorba</a:t>
            </a:r>
            <a:r>
              <a:rPr lang="cs-CZ" dirty="0" smtClean="0"/>
              <a:t> – forma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Forma NSA</a:t>
            </a:r>
          </a:p>
          <a:p>
            <a:pPr lvl="1"/>
            <a:r>
              <a:rPr lang="cs-CZ" i="1" dirty="0" smtClean="0"/>
              <a:t>= právní forma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Mocenská povaha </a:t>
            </a:r>
            <a:r>
              <a:rPr lang="cs-CZ" dirty="0" smtClean="0"/>
              <a:t>(nerespektování = hrozba sankce)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Normotvorná </a:t>
            </a:r>
            <a:r>
              <a:rPr lang="cs-CZ" b="1" dirty="0" smtClean="0">
                <a:solidFill>
                  <a:srgbClr val="0000DC"/>
                </a:solidFill>
              </a:rPr>
              <a:t>pravomoc </a:t>
            </a:r>
            <a:r>
              <a:rPr lang="cs-CZ" dirty="0" smtClean="0"/>
              <a:t>(pouze některé orgány)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Vláda</a:t>
            </a:r>
            <a:r>
              <a:rPr lang="cs-CZ" dirty="0" smtClean="0"/>
              <a:t> (čl. 78 Ústavy)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Ministerstva, jiné správní úřady a orgány územní samosprávy </a:t>
            </a:r>
            <a:r>
              <a:rPr lang="cs-CZ" dirty="0" smtClean="0"/>
              <a:t>(čl. 79 odst. 3 Ústavy)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Zastupitelstva </a:t>
            </a:r>
            <a:r>
              <a:rPr lang="cs-CZ" dirty="0" smtClean="0"/>
              <a:t>(čl. 104 odst. 3 Ústavy)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Přezkum </a:t>
            </a:r>
            <a:r>
              <a:rPr lang="cs-CZ" dirty="0" smtClean="0"/>
              <a:t>právními prostředky </a:t>
            </a:r>
          </a:p>
          <a:p>
            <a:pPr lvl="2">
              <a:buFont typeface="Wingdings" pitchFamily="2" charset="2"/>
              <a:buChar char="q"/>
            </a:pPr>
            <a:r>
              <a:rPr lang="cs-CZ" dirty="0" smtClean="0"/>
              <a:t>Ústavní soud (avšak zásadně nikoli „přímý“ přezkum) + </a:t>
            </a:r>
            <a:r>
              <a:rPr lang="cs-CZ" dirty="0" err="1" smtClean="0"/>
              <a:t>neaplikace</a:t>
            </a:r>
            <a:r>
              <a:rPr lang="cs-CZ" dirty="0" smtClean="0"/>
              <a:t> podzákonného předpisu soudem</a:t>
            </a:r>
          </a:p>
          <a:p>
            <a:pPr lvl="2">
              <a:buFont typeface="Wingdings" pitchFamily="2" charset="2"/>
              <a:buChar char="q"/>
            </a:pPr>
            <a:r>
              <a:rPr lang="cs-CZ" dirty="0" smtClean="0"/>
              <a:t>Ústava připouští i NSS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Regulace </a:t>
            </a:r>
            <a:r>
              <a:rPr lang="cs-CZ" b="1" dirty="0" smtClean="0">
                <a:solidFill>
                  <a:srgbClr val="0000DC"/>
                </a:solidFill>
              </a:rPr>
              <a:t>postupu při vydávání </a:t>
            </a:r>
            <a:r>
              <a:rPr lang="cs-CZ" dirty="0" smtClean="0"/>
              <a:t>(nižší míra upravenosti)</a:t>
            </a:r>
          </a:p>
          <a:p>
            <a:pPr lvl="1"/>
            <a:r>
              <a:rPr lang="cs-CZ" dirty="0" smtClean="0"/>
              <a:t>Právem předpokládaná </a:t>
            </a:r>
            <a:r>
              <a:rPr lang="cs-CZ" b="1" dirty="0" smtClean="0">
                <a:solidFill>
                  <a:srgbClr val="0000DC"/>
                </a:solidFill>
              </a:rPr>
              <a:t>publikace </a:t>
            </a:r>
            <a:r>
              <a:rPr lang="cs-CZ" dirty="0" smtClean="0"/>
              <a:t>(podmínka platnosti)</a:t>
            </a:r>
          </a:p>
          <a:p>
            <a:pPr lvl="1"/>
            <a:endParaRPr lang="cs-CZ" b="1" dirty="0" smtClean="0">
              <a:solidFill>
                <a:srgbClr val="0000DC"/>
              </a:solidFill>
            </a:endParaRP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str.6">
            <a:hlinkClick r:id="" action="ppaction://media"/>
          </p:cNvPr>
          <p:cNvPicPr>
            <a:picLocks noRot="1" noChangeAspect="1"/>
          </p:cNvPicPr>
          <p:nvPr>
            <a:wavAudioFile r:embed="rId1" name="str.6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Správní </a:t>
            </a:r>
            <a:r>
              <a:rPr lang="cs-CZ" dirty="0" err="1" smtClean="0"/>
              <a:t>normotvorba</a:t>
            </a:r>
            <a:r>
              <a:rPr lang="cs-CZ" dirty="0" smtClean="0"/>
              <a:t> – forma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Forma NSA – postup vydávání</a:t>
            </a:r>
          </a:p>
          <a:p>
            <a:pPr lvl="1"/>
            <a:r>
              <a:rPr lang="cs-CZ" dirty="0" smtClean="0"/>
              <a:t>Zákonná regulace</a:t>
            </a:r>
          </a:p>
          <a:p>
            <a:pPr lvl="2">
              <a:buFont typeface="Wingdings" pitchFamily="2" charset="2"/>
              <a:buChar char="q"/>
            </a:pPr>
            <a:r>
              <a:rPr lang="cs-CZ" dirty="0" smtClean="0">
                <a:solidFill>
                  <a:srgbClr val="0000DC"/>
                </a:solidFill>
              </a:rPr>
              <a:t>V případě zákonů </a:t>
            </a:r>
            <a:r>
              <a:rPr lang="cs-CZ" dirty="0" smtClean="0"/>
              <a:t>(Jednací řády Parlamentu)</a:t>
            </a:r>
          </a:p>
          <a:p>
            <a:pPr lvl="2">
              <a:buFont typeface="Wingdings" pitchFamily="2" charset="2"/>
              <a:buChar char="q"/>
            </a:pPr>
            <a:r>
              <a:rPr lang="cs-CZ" dirty="0" smtClean="0">
                <a:solidFill>
                  <a:srgbClr val="0000DC"/>
                </a:solidFill>
              </a:rPr>
              <a:t>V případě předpisů ÚSC </a:t>
            </a:r>
            <a:r>
              <a:rPr lang="cs-CZ" dirty="0" smtClean="0"/>
              <a:t>(obecní zřízení apod.)</a:t>
            </a:r>
          </a:p>
          <a:p>
            <a:pPr lvl="2">
              <a:buFont typeface="Wingdings" pitchFamily="2" charset="2"/>
              <a:buChar char="q"/>
            </a:pPr>
            <a:r>
              <a:rPr lang="cs-CZ" b="1" dirty="0" smtClean="0">
                <a:solidFill>
                  <a:srgbClr val="0000DC"/>
                </a:solidFill>
              </a:rPr>
              <a:t>V případě jiných podzákonných předpisů v podstatě absentuje </a:t>
            </a:r>
            <a:r>
              <a:rPr lang="cs-CZ" dirty="0" smtClean="0"/>
              <a:t>(</a:t>
            </a:r>
            <a:r>
              <a:rPr lang="cs-CZ" i="1" dirty="0" smtClean="0"/>
              <a:t>správní řád – základní zásady činnosti SO?</a:t>
            </a:r>
            <a:r>
              <a:rPr lang="cs-CZ" dirty="0" smtClean="0"/>
              <a:t>)</a:t>
            </a:r>
          </a:p>
          <a:p>
            <a:pPr lvl="1">
              <a:buNone/>
            </a:pPr>
            <a:endParaRPr lang="cs-CZ" dirty="0" smtClean="0"/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Legislativní pravidla vlády</a:t>
            </a:r>
          </a:p>
          <a:p>
            <a:pPr lvl="2">
              <a:buFont typeface="Wingdings" pitchFamily="2" charset="2"/>
              <a:buChar char="q"/>
            </a:pPr>
            <a:r>
              <a:rPr lang="cs-CZ" sz="1300" dirty="0" smtClean="0"/>
              <a:t>Vydávány </a:t>
            </a:r>
            <a:r>
              <a:rPr lang="cs-CZ" sz="1300" b="1" dirty="0" smtClean="0"/>
              <a:t>usnesením vlády </a:t>
            </a:r>
            <a:r>
              <a:rPr lang="cs-CZ" sz="1300" dirty="0" smtClean="0"/>
              <a:t>(= interní povaha)</a:t>
            </a:r>
          </a:p>
          <a:p>
            <a:pPr lvl="2">
              <a:buFont typeface="Wingdings" pitchFamily="2" charset="2"/>
              <a:buChar char="q"/>
            </a:pPr>
            <a:r>
              <a:rPr lang="cs-CZ" sz="1300" b="1" dirty="0" smtClean="0"/>
              <a:t>Upravují</a:t>
            </a:r>
          </a:p>
          <a:p>
            <a:pPr lvl="3">
              <a:buFont typeface="Wingdings" pitchFamily="2" charset="2"/>
              <a:buChar char="q"/>
            </a:pPr>
            <a:r>
              <a:rPr lang="cs-CZ" sz="1300" dirty="0" smtClean="0">
                <a:solidFill>
                  <a:srgbClr val="0000DC"/>
                </a:solidFill>
              </a:rPr>
              <a:t>postup ministerstev a jiných ústředních orgánů státní správy při tvorbě a projednání připravovaných právních předpisů (zejména tzv. </a:t>
            </a:r>
            <a:r>
              <a:rPr lang="cs-CZ" sz="1300" b="1" dirty="0" smtClean="0">
                <a:solidFill>
                  <a:srgbClr val="0000DC"/>
                </a:solidFill>
              </a:rPr>
              <a:t>meziresortní připomínkové řízení </a:t>
            </a:r>
            <a:r>
              <a:rPr lang="cs-CZ" sz="1300" dirty="0" smtClean="0">
                <a:solidFill>
                  <a:srgbClr val="0000DC"/>
                </a:solidFill>
              </a:rPr>
              <a:t>+ </a:t>
            </a:r>
            <a:r>
              <a:rPr lang="cs-CZ" sz="1300" b="1" dirty="0" smtClean="0">
                <a:solidFill>
                  <a:srgbClr val="0000DC"/>
                </a:solidFill>
              </a:rPr>
              <a:t>fungování Legislativní rady vlády </a:t>
            </a:r>
            <a:r>
              <a:rPr lang="cs-CZ" sz="1300" dirty="0" smtClean="0">
                <a:solidFill>
                  <a:srgbClr val="0000DC"/>
                </a:solidFill>
              </a:rPr>
              <a:t>a jejích komisí)</a:t>
            </a:r>
          </a:p>
          <a:p>
            <a:pPr lvl="3">
              <a:buFont typeface="Wingdings" pitchFamily="2" charset="2"/>
              <a:buChar char="q"/>
            </a:pPr>
            <a:r>
              <a:rPr lang="cs-CZ" sz="1300" b="1" dirty="0" smtClean="0">
                <a:solidFill>
                  <a:srgbClr val="0000DC"/>
                </a:solidFill>
              </a:rPr>
              <a:t>požadavky týkající se obsahu a formy </a:t>
            </a:r>
            <a:r>
              <a:rPr lang="cs-CZ" sz="1300" dirty="0" smtClean="0">
                <a:solidFill>
                  <a:srgbClr val="0000DC"/>
                </a:solidFill>
              </a:rPr>
              <a:t>připravovaných právních předpisů</a:t>
            </a:r>
          </a:p>
          <a:p>
            <a:pPr lvl="2">
              <a:buFont typeface="Wingdings" pitchFamily="2" charset="2"/>
              <a:buChar char="q"/>
            </a:pPr>
            <a:r>
              <a:rPr lang="cs-CZ" sz="1300" dirty="0" smtClean="0"/>
              <a:t>Avšak neupravují tvorbu a projednávání „uvnitř“ </a:t>
            </a:r>
            <a:r>
              <a:rPr lang="cs-CZ" sz="1300" dirty="0" err="1" smtClean="0"/>
              <a:t>předkladatelstkých</a:t>
            </a:r>
            <a:r>
              <a:rPr lang="cs-CZ" sz="1300" dirty="0" smtClean="0"/>
              <a:t> úřadů (tzv. vnitřní připomínková řízení)</a:t>
            </a:r>
          </a:p>
          <a:p>
            <a:pPr lvl="2">
              <a:buFont typeface="Wingdings" pitchFamily="2" charset="2"/>
              <a:buChar char="q"/>
            </a:pPr>
            <a:endParaRPr lang="cs-CZ" sz="1300" dirty="0" smtClean="0"/>
          </a:p>
          <a:p>
            <a:pPr lvl="2">
              <a:buFont typeface="Wingdings" pitchFamily="2" charset="2"/>
              <a:buChar char="q"/>
            </a:pPr>
            <a:r>
              <a:rPr lang="cs-CZ" sz="1300" dirty="0" smtClean="0"/>
              <a:t>Podrobněji viz dále</a:t>
            </a:r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str.7">
            <a:hlinkClick r:id="" action="ppaction://media"/>
          </p:cNvPr>
          <p:cNvPicPr>
            <a:picLocks noRot="1" noChangeAspect="1"/>
          </p:cNvPicPr>
          <p:nvPr>
            <a:wavAudioFile r:embed="rId1" name="str.7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Správní </a:t>
            </a:r>
            <a:r>
              <a:rPr lang="cs-CZ" dirty="0" err="1" smtClean="0"/>
              <a:t>normotvorba</a:t>
            </a:r>
            <a:r>
              <a:rPr lang="cs-CZ" dirty="0" smtClean="0"/>
              <a:t> – forma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Forma NSA – publikace</a:t>
            </a:r>
          </a:p>
          <a:p>
            <a:pPr lvl="1"/>
            <a:r>
              <a:rPr lang="cs-CZ" dirty="0" smtClean="0"/>
              <a:t>Již zákonná regulace (2 režimy, resp. sbírky)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1/ </a:t>
            </a:r>
            <a:r>
              <a:rPr lang="cs-CZ" dirty="0" smtClean="0"/>
              <a:t>Zákon </a:t>
            </a:r>
            <a:r>
              <a:rPr lang="cs-CZ" dirty="0" smtClean="0"/>
              <a:t>č. 309/1999 </a:t>
            </a:r>
            <a:r>
              <a:rPr lang="cs-CZ" dirty="0" smtClean="0"/>
              <a:t>Sb., </a:t>
            </a:r>
            <a:r>
              <a:rPr lang="cs-CZ" dirty="0" smtClean="0"/>
              <a:t>o</a:t>
            </a:r>
            <a:r>
              <a:rPr lang="cs-CZ" b="1" dirty="0" smtClean="0"/>
              <a:t> </a:t>
            </a:r>
            <a:r>
              <a:rPr lang="cs-CZ" b="1" dirty="0" smtClean="0"/>
              <a:t>Sbírce zákonů a mezinárodních smluv </a:t>
            </a:r>
            <a:r>
              <a:rPr lang="cs-CZ" dirty="0" smtClean="0"/>
              <a:t>(§ 2):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(1) Ve Sbírce zákonů se vyhlašují uveřejněním jejich plného znění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a) ústavní zákony,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b) zákony,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c) zákonná opatření Senátu,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d) nařízení vlády,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e) právní předpisy vydávané ministerstvy a ostatními ústředními správními úřady; právní předpisy jiných správních úřadů a právnických osob, pokud na základě zvláštního zákona vydávají právní předpisy s celostátní </a:t>
            </a:r>
            <a:r>
              <a:rPr lang="cs-CZ" b="1" i="1" dirty="0" smtClean="0">
                <a:solidFill>
                  <a:srgbClr val="0000DC"/>
                </a:solidFill>
              </a:rPr>
              <a:t>působností </a:t>
            </a:r>
            <a:r>
              <a:rPr lang="cs-CZ" i="1" dirty="0" smtClean="0">
                <a:solidFill>
                  <a:srgbClr val="0000DC"/>
                </a:solidFill>
              </a:rPr>
              <a:t>(dále </a:t>
            </a:r>
            <a:r>
              <a:rPr lang="cs-CZ" i="1" dirty="0" smtClean="0">
                <a:solidFill>
                  <a:srgbClr val="0000DC"/>
                </a:solidFill>
              </a:rPr>
              <a:t>jen "právní předpisy").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(2) </a:t>
            </a:r>
            <a:r>
              <a:rPr lang="cs-CZ" b="1" i="1" dirty="0" smtClean="0">
                <a:solidFill>
                  <a:srgbClr val="0000DC"/>
                </a:solidFill>
              </a:rPr>
              <a:t>Právní předpisy uvedené v odstavci 1 písm. e) se označují názvem "vyhláška".</a:t>
            </a:r>
          </a:p>
          <a:p>
            <a:pPr lvl="1"/>
            <a:r>
              <a:rPr lang="cs-CZ" dirty="0" smtClean="0"/>
              <a:t>Pozor, </a:t>
            </a:r>
            <a:r>
              <a:rPr lang="cs-CZ" b="1" dirty="0" smtClean="0"/>
              <a:t>brzy nová </a:t>
            </a:r>
            <a:r>
              <a:rPr lang="cs-CZ" b="1" dirty="0" smtClean="0"/>
              <a:t>úprava </a:t>
            </a:r>
            <a:r>
              <a:rPr lang="cs-CZ" dirty="0" smtClean="0"/>
              <a:t>- zákon </a:t>
            </a:r>
            <a:r>
              <a:rPr lang="cs-CZ" dirty="0" smtClean="0"/>
              <a:t>č</a:t>
            </a:r>
            <a:r>
              <a:rPr lang="cs-CZ" dirty="0" smtClean="0"/>
              <a:t>. 222/2016 Sb. (</a:t>
            </a:r>
            <a:r>
              <a:rPr lang="cs-CZ" dirty="0" smtClean="0"/>
              <a:t>od 1. 1. </a:t>
            </a:r>
            <a:r>
              <a:rPr lang="cs-CZ" dirty="0" smtClean="0"/>
              <a:t>2022</a:t>
            </a:r>
            <a:r>
              <a:rPr lang="cs-CZ" dirty="0" smtClean="0"/>
              <a:t>, uvedené ale obdobně)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str.8">
            <a:hlinkClick r:id="" action="ppaction://media"/>
          </p:cNvPr>
          <p:cNvPicPr>
            <a:picLocks noRot="1" noChangeAspect="1"/>
          </p:cNvPicPr>
          <p:nvPr>
            <a:wavAudioFile r:embed="rId1" name="str.8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Správní </a:t>
            </a:r>
            <a:r>
              <a:rPr lang="cs-CZ" dirty="0" err="1" smtClean="0"/>
              <a:t>normotvorba</a:t>
            </a:r>
            <a:r>
              <a:rPr lang="cs-CZ" dirty="0" smtClean="0"/>
              <a:t> – forma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Forma NSA – publikace</a:t>
            </a:r>
          </a:p>
          <a:p>
            <a:pPr lvl="1"/>
            <a:r>
              <a:rPr lang="cs-CZ" dirty="0" smtClean="0"/>
              <a:t>2/ Zákon č. 35/2021 Sb., o </a:t>
            </a:r>
            <a:r>
              <a:rPr lang="cs-CZ" b="1" dirty="0" smtClean="0"/>
              <a:t>Sbírce právních předpisů územních samosprávných celků a některých správních </a:t>
            </a:r>
            <a:r>
              <a:rPr lang="cs-CZ" b="1" dirty="0" smtClean="0"/>
              <a:t>úřadů</a:t>
            </a:r>
            <a:endParaRPr lang="cs-CZ" dirty="0" smtClean="0"/>
          </a:p>
          <a:p>
            <a:pPr lvl="2">
              <a:buFont typeface="Wingdings" pitchFamily="2" charset="2"/>
              <a:buChar char="q"/>
            </a:pPr>
            <a:r>
              <a:rPr lang="cs-CZ" dirty="0" smtClean="0"/>
              <a:t>A</a:t>
            </a:r>
            <a:r>
              <a:rPr lang="cs-CZ" dirty="0" smtClean="0"/>
              <a:t>le </a:t>
            </a:r>
            <a:r>
              <a:rPr lang="cs-CZ" dirty="0" smtClean="0"/>
              <a:t>taktéž </a:t>
            </a:r>
            <a:r>
              <a:rPr lang="cs-CZ" b="1" dirty="0" smtClean="0">
                <a:solidFill>
                  <a:srgbClr val="0000DC"/>
                </a:solidFill>
              </a:rPr>
              <a:t>až od 1. 1. 2022 </a:t>
            </a:r>
            <a:r>
              <a:rPr lang="cs-CZ" dirty="0" smtClean="0">
                <a:solidFill>
                  <a:srgbClr val="0000DC"/>
                </a:solidFill>
              </a:rPr>
              <a:t>!</a:t>
            </a:r>
          </a:p>
          <a:p>
            <a:pPr lvl="2">
              <a:buFont typeface="Wingdings" pitchFamily="2" charset="2"/>
              <a:buChar char="q"/>
            </a:pPr>
            <a:r>
              <a:rPr lang="cs-CZ" dirty="0" smtClean="0"/>
              <a:t>Jinak </a:t>
            </a:r>
            <a:r>
              <a:rPr lang="cs-CZ" b="1" dirty="0" smtClean="0"/>
              <a:t>dosud dle zvláštních zákonů </a:t>
            </a:r>
            <a:r>
              <a:rPr lang="cs-CZ" dirty="0" smtClean="0"/>
              <a:t>(např. obecní zřízení), viz následující přednáška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§ 1 Úvodní ustanovení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(1) Zřizuje se Sbírka právních předpisů územních samosprávných celků a některých správních úřadů (dále jen „</a:t>
            </a:r>
            <a:r>
              <a:rPr lang="cs-CZ" b="1" i="1" dirty="0" smtClean="0">
                <a:solidFill>
                  <a:srgbClr val="0000DC"/>
                </a:solidFill>
              </a:rPr>
              <a:t>Sbírka právních předpisů</a:t>
            </a:r>
            <a:r>
              <a:rPr lang="cs-CZ" i="1" dirty="0" smtClean="0">
                <a:solidFill>
                  <a:srgbClr val="0000DC"/>
                </a:solidFill>
              </a:rPr>
              <a:t>“) jako informační systém veřejné správy. Ve Sbírce právních předpisů se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a) </a:t>
            </a:r>
            <a:r>
              <a:rPr lang="cs-CZ" b="1" i="1" dirty="0" smtClean="0">
                <a:solidFill>
                  <a:srgbClr val="0000DC"/>
                </a:solidFill>
              </a:rPr>
              <a:t>vyhlašují obecně závazné vyhlášky a nařízení vydané územními samosprávnými celky </a:t>
            </a:r>
            <a:r>
              <a:rPr lang="cs-CZ" i="1" dirty="0" smtClean="0">
                <a:solidFill>
                  <a:srgbClr val="0000DC"/>
                </a:solidFill>
              </a:rPr>
              <a:t>(dále jen „právní předpis územního samosprávného celku“) </a:t>
            </a:r>
            <a:r>
              <a:rPr lang="cs-CZ" b="1" i="1" dirty="0" smtClean="0">
                <a:solidFill>
                  <a:srgbClr val="0000DC"/>
                </a:solidFill>
              </a:rPr>
              <a:t>a právní předpisy vydané správními úřady, stanoví-li tak jiný právní předpis</a:t>
            </a:r>
            <a:r>
              <a:rPr lang="cs-CZ" i="1" dirty="0" smtClean="0">
                <a:solidFill>
                  <a:srgbClr val="0000DC"/>
                </a:solidFill>
              </a:rPr>
              <a:t> (dále jen „právní předpis správního úřadu“), a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b) </a:t>
            </a:r>
            <a:r>
              <a:rPr lang="cs-CZ" b="1" i="1" dirty="0" smtClean="0">
                <a:solidFill>
                  <a:srgbClr val="0000DC"/>
                </a:solidFill>
              </a:rPr>
              <a:t>zveřejňují akty stanovené tímto zákonem</a:t>
            </a:r>
            <a:r>
              <a:rPr lang="cs-CZ" i="1" dirty="0" smtClean="0">
                <a:solidFill>
                  <a:srgbClr val="0000DC"/>
                </a:solidFill>
              </a:rPr>
              <a:t>, které vznikají při výkonu působnosti územních samosprávných celků nebo v souvislosti s tímto výkonem (dále jen „akt“).</a:t>
            </a:r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str.9">
            <a:hlinkClick r:id="" action="ppaction://media"/>
          </p:cNvPr>
          <p:cNvPicPr>
            <a:picLocks noRot="1" noChangeAspect="1"/>
          </p:cNvPicPr>
          <p:nvPr>
            <a:wavAudioFile r:embed="rId1" name="str.9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Právotvorná pravomoc veřejné správy – 1. část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Správní </a:t>
            </a:r>
            <a:r>
              <a:rPr lang="cs-CZ" dirty="0" err="1" smtClean="0"/>
              <a:t>normotvorba</a:t>
            </a:r>
            <a:r>
              <a:rPr lang="cs-CZ" dirty="0" smtClean="0"/>
              <a:t> – obsah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Obsah NSA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Obecně závazná pravidla chování </a:t>
            </a:r>
            <a:r>
              <a:rPr lang="cs-CZ" dirty="0" smtClean="0"/>
              <a:t>(= právní předpis)</a:t>
            </a: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Předmět regulace = </a:t>
            </a:r>
            <a:r>
              <a:rPr lang="cs-CZ" b="1" i="1" dirty="0" smtClean="0">
                <a:solidFill>
                  <a:srgbClr val="0000DC"/>
                </a:solidFill>
              </a:rPr>
              <a:t>abstraktní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  <a:r>
              <a:rPr lang="cs-CZ" dirty="0" smtClean="0"/>
              <a:t>(obecná věcná řešení)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Okruh adresátů = </a:t>
            </a:r>
            <a:r>
              <a:rPr lang="cs-CZ" b="1" i="1" dirty="0" smtClean="0">
                <a:solidFill>
                  <a:srgbClr val="0000DC"/>
                </a:solidFill>
              </a:rPr>
              <a:t>abstraktní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  <a:r>
              <a:rPr lang="cs-CZ" dirty="0" smtClean="0"/>
              <a:t>(blíže neurčitý okruh)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Zpravidla opakovatelné </a:t>
            </a:r>
            <a:r>
              <a:rPr lang="cs-CZ" dirty="0" smtClean="0"/>
              <a:t>využití různými subjekty</a:t>
            </a:r>
          </a:p>
          <a:p>
            <a:pPr lvl="1"/>
            <a:endParaRPr lang="cs-CZ" dirty="0" smtClean="0">
              <a:solidFill>
                <a:srgbClr val="0000DC"/>
              </a:solidFill>
            </a:endParaRP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Právní síla </a:t>
            </a:r>
            <a:r>
              <a:rPr lang="cs-CZ" dirty="0" smtClean="0"/>
              <a:t>= soulad se zákony, povaha regulace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Zpravidla </a:t>
            </a:r>
            <a:r>
              <a:rPr lang="cs-CZ" b="1" dirty="0" smtClean="0">
                <a:solidFill>
                  <a:srgbClr val="0000DC"/>
                </a:solidFill>
              </a:rPr>
              <a:t>prováděcí charakter </a:t>
            </a:r>
            <a:r>
              <a:rPr lang="cs-CZ" dirty="0" smtClean="0"/>
              <a:t>(= </a:t>
            </a:r>
            <a:r>
              <a:rPr lang="cs-CZ" i="1" dirty="0" err="1" smtClean="0"/>
              <a:t>secundum</a:t>
            </a:r>
            <a:r>
              <a:rPr lang="cs-CZ" i="1" dirty="0" smtClean="0"/>
              <a:t> </a:t>
            </a:r>
            <a:r>
              <a:rPr lang="cs-CZ" i="1" dirty="0" err="1" smtClean="0"/>
              <a:t>et</a:t>
            </a:r>
            <a:r>
              <a:rPr lang="cs-CZ" i="1" dirty="0" smtClean="0"/>
              <a:t> </a:t>
            </a:r>
            <a:r>
              <a:rPr lang="cs-CZ" i="1" dirty="0" err="1" smtClean="0"/>
              <a:t>intra</a:t>
            </a:r>
            <a:r>
              <a:rPr lang="cs-CZ" i="1" dirty="0" smtClean="0"/>
              <a:t> legem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Ale výjimečně tzv. </a:t>
            </a:r>
            <a:r>
              <a:rPr lang="cs-CZ" dirty="0" smtClean="0">
                <a:solidFill>
                  <a:srgbClr val="0000DC"/>
                </a:solidFill>
              </a:rPr>
              <a:t>prvotní charakter</a:t>
            </a:r>
            <a:r>
              <a:rPr lang="cs-CZ" dirty="0" smtClean="0"/>
              <a:t> (= </a:t>
            </a:r>
            <a:r>
              <a:rPr lang="la-Latn" i="1" dirty="0" smtClean="0"/>
              <a:t>praeter legem</a:t>
            </a:r>
            <a:r>
              <a:rPr lang="cs-CZ" dirty="0" smtClean="0"/>
              <a:t>)</a:t>
            </a:r>
          </a:p>
          <a:p>
            <a:pPr lvl="1"/>
            <a:endParaRPr lang="cs-CZ" i="1" dirty="0" smtClean="0"/>
          </a:p>
          <a:p>
            <a:pPr lvl="1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6" name="str.10">
            <a:hlinkClick r:id="" action="ppaction://media"/>
          </p:cNvPr>
          <p:cNvPicPr>
            <a:picLocks noRot="1" noChangeAspect="1"/>
          </p:cNvPicPr>
          <p:nvPr>
            <a:wavAudioFile r:embed="rId1" name="str.10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6859 (2)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 (2)</Template>
  <TotalTime>1091</TotalTime>
  <Words>1629</Words>
  <Application>Microsoft Office PowerPoint</Application>
  <PresentationFormat>Vlastní</PresentationFormat>
  <Paragraphs>336</Paragraphs>
  <Slides>20</Slides>
  <Notes>0</Notes>
  <HiddenSlides>0</HiddenSlides>
  <MMClips>18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46859 (2)</vt:lpstr>
      <vt:lpstr>Právotvorná pravomoc veřejné správy      – 1. část</vt:lpstr>
      <vt:lpstr>Zaměření prezentace</vt:lpstr>
      <vt:lpstr>1/ Obecná východiska</vt:lpstr>
      <vt:lpstr>2/ Správní normotvorba – obecně</vt:lpstr>
      <vt:lpstr>2/ Správní normotvorba – forma</vt:lpstr>
      <vt:lpstr>2/ Správní normotvorba – forma</vt:lpstr>
      <vt:lpstr>2/ Správní normotvorba – forma</vt:lpstr>
      <vt:lpstr>2/ Správní normotvorba – forma</vt:lpstr>
      <vt:lpstr>2/ Správní normotvorba – obsah</vt:lpstr>
      <vt:lpstr>2/ Správní normotvorba – obsah</vt:lpstr>
      <vt:lpstr>2/ Správní normotvorba – druhy</vt:lpstr>
      <vt:lpstr>3/ NSA – Nařízení vlády</vt:lpstr>
      <vt:lpstr>3/ NSA – Nařízení vlády</vt:lpstr>
      <vt:lpstr>NSA – Předpisy ministerstev a jiných SÚ</vt:lpstr>
      <vt:lpstr>3/ NSA – Předpisy ministerstev a jiných SÚ</vt:lpstr>
      <vt:lpstr>3/ NSA – Předpisy ministerstev a jiných SÚ</vt:lpstr>
      <vt:lpstr>3/ NSA – Předpisy ÚSC</vt:lpstr>
      <vt:lpstr>4/ Vnitřní předpisy VS</vt:lpstr>
      <vt:lpstr>4/ Vnitřní předpisy VS - statuty</vt:lpstr>
      <vt:lpstr>5/ Legislativní rada vlády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Admin</cp:lastModifiedBy>
  <cp:revision>65</cp:revision>
  <cp:lastPrinted>1601-01-01T00:00:00Z</cp:lastPrinted>
  <dcterms:created xsi:type="dcterms:W3CDTF">2021-05-19T17:57:08Z</dcterms:created>
  <dcterms:modified xsi:type="dcterms:W3CDTF">2021-05-20T12:09:45Z</dcterms:modified>
</cp:coreProperties>
</file>