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1" r:id="rId6"/>
    <p:sldId id="278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0" r:id="rId18"/>
    <p:sldId id="273" r:id="rId19"/>
    <p:sldId id="274" r:id="rId20"/>
    <p:sldId id="275" r:id="rId21"/>
    <p:sldId id="276" r:id="rId22"/>
    <p:sldId id="277" r:id="rId23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1308" y="6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kumimoji="1" lang="cs-CZ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Anotace: </a:t>
            </a:r>
            <a:r>
              <a:rPr kumimoji="1" lang="cs-CZ" sz="12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pojem a druhy subjektů správního práva, subjekty veřejné správy, nositelé a vykonavatelé pravomoci, subjekty vůči nimž je veřejná správa vykonávána,  pojem a charakteristické rysy správně právních vztahů, předpoklady a prvky správně právních vztahů, druhy správně právní vztahů</a:t>
            </a:r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446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3891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2389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0289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1508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9728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5161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0896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None/>
            </a:pP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0567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117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3289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9305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971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cs-CZ" b="1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4681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635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477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235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488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10554" y="2556416"/>
            <a:ext cx="8522680" cy="1171580"/>
          </a:xfrm>
        </p:spPr>
        <p:txBody>
          <a:bodyPr/>
          <a:lstStyle/>
          <a:p>
            <a:r>
              <a:rPr lang="cs-CZ" dirty="0"/>
              <a:t>Subjekty správního práva, správně právní vztahy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David Hejč</a:t>
            </a:r>
            <a:endParaRPr lang="cs-CZ" i="1" dirty="0"/>
          </a:p>
          <a:p>
            <a:endParaRPr lang="cs-CZ" i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7297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Veřejnoprávní korporace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89999"/>
            <a:ext cx="8066301" cy="4139998"/>
          </a:xfrm>
        </p:spPr>
        <p:txBody>
          <a:bodyPr/>
          <a:lstStyle/>
          <a:p>
            <a:r>
              <a:rPr lang="cs-CZ" dirty="0"/>
              <a:t>právnické osoby veřejného práva </a:t>
            </a:r>
          </a:p>
          <a:p>
            <a:r>
              <a:rPr lang="cs-CZ" dirty="0"/>
              <a:t>plní úkoly veřejného zájmu</a:t>
            </a:r>
          </a:p>
          <a:p>
            <a:r>
              <a:rPr lang="cs-CZ" dirty="0"/>
              <a:t>subjekty odlišné od státu</a:t>
            </a:r>
          </a:p>
          <a:p>
            <a:pPr marL="72000" indent="0">
              <a:buNone/>
            </a:pPr>
            <a:r>
              <a:rPr lang="cs-CZ" dirty="0"/>
              <a:t>Patří mezi ně: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územní samosprávné celky – obce a kraje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profesní komory – např. Česká advokátní komora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veřejné vysoké školy </a:t>
            </a:r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527F4451-8D72-4603-9DD5-4F7AD1648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7133" y="725818"/>
            <a:ext cx="1328361" cy="13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2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3040" y="569972"/>
            <a:ext cx="8066301" cy="451576"/>
          </a:xfrm>
        </p:spPr>
        <p:txBody>
          <a:bodyPr/>
          <a:lstStyle/>
          <a:p>
            <a:r>
              <a:rPr lang="cs-CZ" sz="3200" dirty="0"/>
              <a:t>Jiné právnické osoby veřejného práva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4" y="1482725"/>
            <a:ext cx="8066301" cy="4139998"/>
          </a:xfrm>
        </p:spPr>
        <p:txBody>
          <a:bodyPr/>
          <a:lstStyle/>
          <a:p>
            <a:r>
              <a:rPr lang="cs-CZ" sz="2000" dirty="0"/>
              <a:t>tzn. jiné než veřejnoprávní korporace uvedené v předchozím snímku prezentace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veřejný ústav</a:t>
            </a:r>
          </a:p>
          <a:p>
            <a:r>
              <a:rPr lang="cs-CZ" sz="2000" dirty="0"/>
              <a:t>veřejnoprávní instituce nepodnikatelského typu (např. veřejné výzkumné a zkušební ústavy)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veřejný podnik</a:t>
            </a:r>
          </a:p>
          <a:p>
            <a:r>
              <a:rPr kumimoji="1" lang="cs-CZ" sz="2000" kern="1200" dirty="0">
                <a:latin typeface="Arial" charset="0"/>
              </a:rPr>
              <a:t>podnik obstarávající určitou část úkolů veřejné správy</a:t>
            </a:r>
            <a:r>
              <a:rPr lang="cs-CZ" sz="2000" dirty="0"/>
              <a:t> (např. dopravní podniky měst)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veřejný fond</a:t>
            </a:r>
          </a:p>
          <a:p>
            <a:r>
              <a:rPr lang="cs-CZ" sz="2000" dirty="0"/>
              <a:t>majetková podstata (např. Státní fond dopravní infrastruktury)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/>
          </a:p>
          <a:p>
            <a:endParaRPr lang="cs-CZ" sz="2000" b="1" dirty="0"/>
          </a:p>
        </p:txBody>
      </p:sp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2E53B38D-26CB-4F09-877B-D59DC6537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0194" y="560371"/>
            <a:ext cx="922354" cy="9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2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10554" y="124381"/>
            <a:ext cx="8295841" cy="488015"/>
          </a:xfrm>
        </p:spPr>
        <p:txBody>
          <a:bodyPr/>
          <a:lstStyle/>
          <a:p>
            <a:pPr algn="ctr"/>
            <a:r>
              <a:rPr lang="cs-CZ" sz="2800" dirty="0"/>
              <a:t>Právnické osoby soukromého práva v zákonem určeném postavení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5323" y="1881182"/>
            <a:ext cx="8066301" cy="4598818"/>
          </a:xfrm>
        </p:spPr>
        <p:txBody>
          <a:bodyPr/>
          <a:lstStyle/>
          <a:p>
            <a:pPr algn="just"/>
            <a:r>
              <a:rPr lang="cs-CZ" sz="2400" b="1" dirty="0"/>
              <a:t>Nadace  a nadační fondy</a:t>
            </a:r>
            <a:r>
              <a:rPr lang="cs-CZ" sz="2400" dirty="0"/>
              <a:t> zřízené na základě občanského zákoníku, mají-li veřejně prospěšný účel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např. Nadace „</a:t>
            </a:r>
            <a:r>
              <a:rPr lang="cs-CZ" i="1" dirty="0"/>
              <a:t>Nadání Josefa, Marie a Zdeňky Hlávkových</a:t>
            </a:r>
            <a:r>
              <a:rPr lang="cs-CZ" dirty="0"/>
              <a:t>“</a:t>
            </a:r>
          </a:p>
          <a:p>
            <a:pPr marL="324000" lvl="1" indent="0">
              <a:buNone/>
            </a:pPr>
            <a:endParaRPr lang="cs-CZ" dirty="0"/>
          </a:p>
          <a:p>
            <a:pPr marL="324000" lvl="1" indent="0">
              <a:buNone/>
            </a:pPr>
            <a:endParaRPr lang="cs-CZ" dirty="0"/>
          </a:p>
          <a:p>
            <a:r>
              <a:rPr lang="cs-CZ" sz="2400" dirty="0"/>
              <a:t>právnické osoby, na které byla </a:t>
            </a:r>
            <a:r>
              <a:rPr lang="cs-CZ" sz="2400" b="1" dirty="0"/>
              <a:t>přenesena (propůjčena) určitá dílčí  pravomoc</a:t>
            </a:r>
            <a:r>
              <a:rPr lang="cs-CZ" sz="2400" dirty="0"/>
              <a:t> subjektů veřejné správy (</a:t>
            </a:r>
            <a:r>
              <a:rPr lang="cs-CZ" sz="2400" b="1" dirty="0"/>
              <a:t>nepřímý</a:t>
            </a:r>
            <a:r>
              <a:rPr lang="cs-CZ" sz="2400" dirty="0"/>
              <a:t> vykonavatel státní správy)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např. právnické osoby provozující stanice technické kontroly (STK)</a:t>
            </a: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288382C3-F58C-4196-BE29-273775D3F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0024" y="699232"/>
            <a:ext cx="1095113" cy="10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1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166327"/>
            <a:ext cx="8066301" cy="451576"/>
          </a:xfrm>
        </p:spPr>
        <p:txBody>
          <a:bodyPr/>
          <a:lstStyle/>
          <a:p>
            <a:pPr algn="ctr"/>
            <a:r>
              <a:rPr lang="cs-CZ" sz="3200" dirty="0"/>
              <a:t>Fyzické osoby v zákonem určeném postavení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2214002"/>
            <a:ext cx="8066301" cy="4139998"/>
          </a:xfrm>
        </p:spPr>
        <p:txBody>
          <a:bodyPr/>
          <a:lstStyle/>
          <a:p>
            <a:pPr algn="just"/>
            <a:r>
              <a:rPr lang="cs-CZ" dirty="0"/>
              <a:t>fyzické osoby, na které byl </a:t>
            </a:r>
            <a:r>
              <a:rPr lang="cs-CZ" b="1" dirty="0"/>
              <a:t>přenesen (propůjčen) určitý výkon veřejné správy</a:t>
            </a:r>
          </a:p>
          <a:p>
            <a:pPr marL="72000" indent="0" algn="just">
              <a:buNone/>
            </a:pPr>
            <a:endParaRPr lang="cs-CZ" b="1" dirty="0"/>
          </a:p>
          <a:p>
            <a:pPr algn="just"/>
            <a:r>
              <a:rPr lang="cs-CZ" dirty="0"/>
              <a:t>např. </a:t>
            </a:r>
            <a:r>
              <a:rPr kumimoji="1" lang="cs-CZ" kern="1200" dirty="0">
                <a:latin typeface="Arial" charset="0"/>
              </a:rPr>
              <a:t>veřejné stráže: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kumimoji="1" lang="cs-CZ" kern="1200" dirty="0">
                <a:latin typeface="Arial" charset="0"/>
              </a:rPr>
              <a:t>lesní stráž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kumimoji="1" lang="cs-CZ" kern="1200" dirty="0">
                <a:latin typeface="Arial" charset="0"/>
              </a:rPr>
              <a:t>myslivecká stráž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kumimoji="1" lang="cs-CZ" kern="1200" dirty="0">
                <a:latin typeface="Arial" charset="0"/>
              </a:rPr>
              <a:t>rybářská stráž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kumimoji="1" lang="cs-CZ" kern="1200" dirty="0">
                <a:latin typeface="Arial" charset="0"/>
              </a:rPr>
              <a:t>stráž přírody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/>
          </a:p>
          <a:p>
            <a:pPr algn="just"/>
            <a:endParaRPr lang="cs-CZ" dirty="0"/>
          </a:p>
        </p:txBody>
      </p:sp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74BE775A-A9F3-4A71-96B3-190FA2F65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0043" y="1099635"/>
            <a:ext cx="1035427" cy="10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5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124382"/>
            <a:ext cx="8066301" cy="451576"/>
          </a:xfrm>
        </p:spPr>
        <p:txBody>
          <a:bodyPr/>
          <a:lstStyle/>
          <a:p>
            <a:r>
              <a:rPr lang="cs-CZ" dirty="0"/>
              <a:t>Adresáti veřejnosprávního působení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735505"/>
            <a:ext cx="8066301" cy="4139998"/>
          </a:xfrm>
        </p:spPr>
        <p:txBody>
          <a:bodyPr/>
          <a:lstStyle/>
          <a:p>
            <a:pPr algn="just"/>
            <a:r>
              <a:rPr lang="cs-CZ" dirty="0"/>
              <a:t>subjekty, vůči kterým je veřejná správa vykonávána, a to ze strany subjektů veřejné správy, resp. jednotlivých vykonavatelů veřejné správy</a:t>
            </a:r>
          </a:p>
          <a:p>
            <a:r>
              <a:rPr lang="cs-CZ" dirty="0"/>
              <a:t>fyzické osoby a právnické osoby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právní osobnost,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svéprávnost (jen u FO) </a:t>
            </a:r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2BF917F3-A368-4E51-89F1-9F88E8F21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1894" y="677880"/>
            <a:ext cx="1049108" cy="10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6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Správněprávní vztahy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99587" y="1423245"/>
            <a:ext cx="8066301" cy="4139998"/>
          </a:xfrm>
        </p:spPr>
        <p:txBody>
          <a:bodyPr/>
          <a:lstStyle/>
          <a:p>
            <a:pPr algn="just"/>
            <a:r>
              <a:rPr lang="cs-CZ" dirty="0"/>
              <a:t>právní vztahy se </a:t>
            </a:r>
            <a:r>
              <a:rPr lang="cs-CZ" b="1" dirty="0"/>
              <a:t>specifiky</a:t>
            </a:r>
            <a:r>
              <a:rPr lang="cs-CZ" dirty="0"/>
              <a:t> související s tím, že vznikají a realizují se </a:t>
            </a:r>
            <a:r>
              <a:rPr lang="cs-CZ" b="1" dirty="0"/>
              <a:t>při výkonu veřejné správy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000" dirty="0"/>
              <a:t>jedním z jejich subjektů je vždy </a:t>
            </a:r>
            <a:r>
              <a:rPr lang="cs-CZ" sz="2000" b="1" dirty="0"/>
              <a:t>orgán veřejné správy </a:t>
            </a:r>
            <a:r>
              <a:rPr lang="cs-CZ" sz="2000" dirty="0"/>
              <a:t>X na straně druhé může být </a:t>
            </a:r>
            <a:r>
              <a:rPr lang="cs-CZ" sz="2000" b="1" dirty="0"/>
              <a:t>adresátem</a:t>
            </a:r>
            <a:r>
              <a:rPr lang="cs-CZ" sz="2000" dirty="0"/>
              <a:t> fyzická osoba/právnická osoba/i jiný orgán veřejné správy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000" dirty="0"/>
              <a:t>jsou to vždy vztahy </a:t>
            </a:r>
            <a:r>
              <a:rPr lang="cs-CZ" sz="2000" b="1" dirty="0"/>
              <a:t>mocenské </a:t>
            </a:r>
            <a:r>
              <a:rPr lang="cs-CZ" sz="2000" dirty="0"/>
              <a:t>– vykonavatel veřejné správy vystupuje v nadřazeném postavení vůči adresátům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000" dirty="0"/>
              <a:t>uplatňuje se </a:t>
            </a:r>
            <a:r>
              <a:rPr lang="cs-CZ" sz="2000" b="1" dirty="0"/>
              <a:t>administrativně-právní</a:t>
            </a:r>
            <a:r>
              <a:rPr lang="cs-CZ" sz="2000" dirty="0"/>
              <a:t> metoda regulace – jednostrannost a závaznost příkazů vykonavatelů veřejné správy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000" dirty="0"/>
              <a:t>v případě porušení nastává </a:t>
            </a:r>
            <a:r>
              <a:rPr lang="cs-CZ" sz="2000" b="1" dirty="0"/>
              <a:t>správněprávní odpovědnost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61969457-1BFC-46BE-BBE4-C97891192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2583" y="355594"/>
            <a:ext cx="1067651" cy="106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5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233439"/>
            <a:ext cx="8066301" cy="451576"/>
          </a:xfrm>
        </p:spPr>
        <p:txBody>
          <a:bodyPr/>
          <a:lstStyle/>
          <a:p>
            <a:pPr algn="ctr"/>
            <a:r>
              <a:rPr lang="cs-CZ" sz="3200" dirty="0"/>
              <a:t>Předpoklady a prvky </a:t>
            </a:r>
            <a:r>
              <a:rPr lang="cs-CZ" sz="3200" dirty="0" err="1"/>
              <a:t>správněprávních</a:t>
            </a:r>
            <a:r>
              <a:rPr lang="cs-CZ" sz="3200" dirty="0"/>
              <a:t> vztahů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4" y="1386508"/>
            <a:ext cx="8066301" cy="4139998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Předpoklady vzniku/změny/zániku</a:t>
            </a:r>
          </a:p>
          <a:p>
            <a:r>
              <a:rPr lang="cs-CZ" dirty="0"/>
              <a:t>norma správního práva</a:t>
            </a:r>
          </a:p>
          <a:p>
            <a:r>
              <a:rPr lang="cs-CZ" dirty="0"/>
              <a:t>právní skutečnost</a:t>
            </a:r>
          </a:p>
          <a:p>
            <a:pPr marL="72000" indent="0">
              <a:buNone/>
            </a:pPr>
            <a:r>
              <a:rPr lang="cs-CZ" b="1" dirty="0"/>
              <a:t>Prvky </a:t>
            </a:r>
            <a:r>
              <a:rPr lang="cs-CZ" b="1" dirty="0" err="1"/>
              <a:t>správněprávních</a:t>
            </a:r>
            <a:r>
              <a:rPr lang="cs-CZ" b="1" dirty="0"/>
              <a:t> vztahů</a:t>
            </a:r>
          </a:p>
          <a:p>
            <a:r>
              <a:rPr lang="cs-CZ" dirty="0"/>
              <a:t>subjekt</a:t>
            </a:r>
          </a:p>
          <a:p>
            <a:r>
              <a:rPr lang="cs-CZ" dirty="0"/>
              <a:t>obsah</a:t>
            </a:r>
          </a:p>
          <a:p>
            <a:r>
              <a:rPr lang="cs-CZ" dirty="0"/>
              <a:t>objekt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870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5" y="149549"/>
            <a:ext cx="8066301" cy="451576"/>
          </a:xfrm>
        </p:spPr>
        <p:txBody>
          <a:bodyPr/>
          <a:lstStyle/>
          <a:p>
            <a:r>
              <a:rPr lang="cs-CZ" dirty="0"/>
              <a:t>Členění </a:t>
            </a:r>
            <a:r>
              <a:rPr lang="cs-CZ" dirty="0" err="1"/>
              <a:t>správněprávních</a:t>
            </a:r>
            <a:r>
              <a:rPr lang="cs-CZ" dirty="0"/>
              <a:t> vztahů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99586" y="675527"/>
            <a:ext cx="8066301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Podle obsahu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organizační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hmotněprávní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err="1"/>
              <a:t>procesněprávní</a:t>
            </a:r>
            <a:endParaRPr lang="cs-CZ" sz="2400" dirty="0"/>
          </a:p>
          <a:p>
            <a:pPr marL="72000" indent="0">
              <a:buNone/>
            </a:pPr>
            <a:r>
              <a:rPr lang="cs-CZ" sz="2400" b="1" dirty="0"/>
              <a:t>Podle funkcí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Regulativní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Ochranné</a:t>
            </a:r>
          </a:p>
          <a:p>
            <a:pPr marL="72000" indent="0">
              <a:buNone/>
            </a:pPr>
            <a:r>
              <a:rPr lang="cs-CZ" sz="2400" b="1" dirty="0"/>
              <a:t>Podle postavení adresátů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vnější (externí)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vnitřní (interní)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4194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197791"/>
            <a:ext cx="8066301" cy="451576"/>
          </a:xfrm>
        </p:spPr>
        <p:txBody>
          <a:bodyPr/>
          <a:lstStyle/>
          <a:p>
            <a:r>
              <a:rPr lang="cs-CZ" dirty="0"/>
              <a:t>Ilustrativní příklad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3" y="934743"/>
            <a:ext cx="8066302" cy="4666853"/>
          </a:xfrm>
        </p:spPr>
        <p:txBody>
          <a:bodyPr/>
          <a:lstStyle/>
          <a:p>
            <a:pPr marL="72000" indent="0" algn="just">
              <a:buNone/>
            </a:pPr>
            <a:r>
              <a:rPr lang="cs-CZ" b="1" dirty="0"/>
              <a:t>1) </a:t>
            </a:r>
            <a:r>
              <a:rPr lang="cs-CZ" dirty="0"/>
              <a:t>Ministerstvo dopravy vydá </a:t>
            </a:r>
            <a:r>
              <a:rPr lang="cs-CZ" b="1" dirty="0"/>
              <a:t>2)</a:t>
            </a:r>
            <a:r>
              <a:rPr lang="cs-CZ" dirty="0"/>
              <a:t> vyhlášku, kterou </a:t>
            </a:r>
            <a:r>
              <a:rPr lang="cs-CZ" b="1" dirty="0"/>
              <a:t>3)</a:t>
            </a:r>
            <a:r>
              <a:rPr lang="cs-CZ" dirty="0"/>
              <a:t> provádí zákonem stanovená pravidla provozu na pozemních komunikacích.</a:t>
            </a:r>
          </a:p>
          <a:p>
            <a:pPr marL="586350" indent="-514350" algn="just">
              <a:buAutoNum type="arabicParenR"/>
            </a:pPr>
            <a:r>
              <a:rPr lang="cs-CZ" sz="2000" i="1" dirty="0"/>
              <a:t>ústřední orgán státní správy/přímý </a:t>
            </a:r>
            <a:r>
              <a:rPr lang="cs-CZ" sz="2000" b="1" i="1" dirty="0"/>
              <a:t>vykonavatel státní správy</a:t>
            </a:r>
            <a:r>
              <a:rPr lang="cs-CZ" sz="2000" i="1" dirty="0"/>
              <a:t>/ orgán státu jako subjektu veřejné správy</a:t>
            </a:r>
          </a:p>
          <a:p>
            <a:pPr marL="586350" indent="-514350" algn="just">
              <a:buAutoNum type="arabicParenR"/>
            </a:pPr>
            <a:r>
              <a:rPr lang="cs-CZ" sz="2000" i="1" dirty="0"/>
              <a:t>uplatnění </a:t>
            </a:r>
            <a:r>
              <a:rPr lang="cs-CZ" sz="2000" b="1" i="1" dirty="0"/>
              <a:t>pravomoci</a:t>
            </a:r>
            <a:r>
              <a:rPr lang="cs-CZ" sz="2000" i="1" dirty="0"/>
              <a:t> vydat normativní správní akt (podzákonný právní předpis)</a:t>
            </a:r>
          </a:p>
          <a:p>
            <a:pPr marL="586350" indent="-514350" algn="just">
              <a:buAutoNum type="arabicParenR"/>
            </a:pPr>
            <a:r>
              <a:rPr lang="cs-CZ" sz="2000" i="1" dirty="0"/>
              <a:t>realizuje svoji </a:t>
            </a:r>
            <a:r>
              <a:rPr lang="cs-CZ" sz="2000" b="1" i="1" dirty="0"/>
              <a:t>působnost</a:t>
            </a:r>
            <a:r>
              <a:rPr lang="cs-CZ" sz="2000" i="1" dirty="0"/>
              <a:t> – podle kompetenčního zákona je ústředním orgánem státní správy ve věcech dopravy a odpovídá za tvorbu státní politiky v oblasti dopravy a v rozsahu své působnosti za její uskutečňování.</a:t>
            </a:r>
          </a:p>
          <a:p>
            <a:pPr marL="586350" indent="-514350" algn="just">
              <a:buAutoNum type="arabicParenR"/>
            </a:pPr>
            <a:endParaRPr lang="cs-CZ" i="1" dirty="0"/>
          </a:p>
          <a:p>
            <a:pPr marL="586350" indent="-514350" algn="just">
              <a:buAutoNum type="arabicParenR"/>
            </a:pPr>
            <a:endParaRPr lang="cs-CZ" i="1" dirty="0"/>
          </a:p>
          <a:p>
            <a:pPr marL="586350" indent="-514350" algn="just">
              <a:buAutoNum type="arabicParenR"/>
            </a:pPr>
            <a:endParaRPr lang="cs-CZ" i="1" dirty="0"/>
          </a:p>
        </p:txBody>
      </p:sp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25250D6B-D3B2-4EF7-826D-F458286CD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8689" y="9286"/>
            <a:ext cx="1218838" cy="121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197791"/>
            <a:ext cx="8066301" cy="451576"/>
          </a:xfrm>
        </p:spPr>
        <p:txBody>
          <a:bodyPr/>
          <a:lstStyle/>
          <a:p>
            <a:r>
              <a:rPr lang="cs-CZ" dirty="0"/>
              <a:t>Ilustrativní příklad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99586" y="1061768"/>
            <a:ext cx="8066302" cy="5166232"/>
          </a:xfrm>
        </p:spPr>
        <p:txBody>
          <a:bodyPr/>
          <a:lstStyle/>
          <a:p>
            <a:pPr marL="72000" indent="0" algn="just">
              <a:buNone/>
            </a:pPr>
            <a:r>
              <a:rPr lang="cs-CZ" b="1" dirty="0"/>
              <a:t>1) </a:t>
            </a:r>
            <a:r>
              <a:rPr lang="cs-CZ" dirty="0"/>
              <a:t>Městský úřad jako stavební úřad vydal </a:t>
            </a:r>
            <a:r>
              <a:rPr lang="cs-CZ" b="1" dirty="0"/>
              <a:t>2) </a:t>
            </a:r>
            <a:r>
              <a:rPr lang="cs-CZ" dirty="0"/>
              <a:t>rozhodnutí, kterým </a:t>
            </a:r>
            <a:r>
              <a:rPr lang="cs-CZ" b="1" dirty="0"/>
              <a:t>3) </a:t>
            </a:r>
            <a:r>
              <a:rPr lang="cs-CZ" dirty="0"/>
              <a:t>nařídil odstranění stavby</a:t>
            </a:r>
            <a:r>
              <a:rPr lang="cs-CZ" b="1" dirty="0"/>
              <a:t> </a:t>
            </a:r>
            <a:r>
              <a:rPr lang="cs-CZ" dirty="0"/>
              <a:t>jejímu vlastníkovi</a:t>
            </a:r>
            <a:r>
              <a:rPr lang="cs-CZ" b="1" dirty="0"/>
              <a:t> </a:t>
            </a:r>
            <a:r>
              <a:rPr lang="cs-CZ" dirty="0"/>
              <a:t>Josefu Novákovi.</a:t>
            </a:r>
          </a:p>
          <a:p>
            <a:pPr marL="72000" indent="0" algn="just">
              <a:buNone/>
            </a:pPr>
            <a:endParaRPr lang="cs-CZ" dirty="0"/>
          </a:p>
          <a:p>
            <a:pPr marL="586350" indent="-514350" algn="just">
              <a:buAutoNum type="arabicParenR"/>
            </a:pPr>
            <a:r>
              <a:rPr lang="cs-CZ" sz="2000" i="1" dirty="0"/>
              <a:t>orgán územně samosprávného celku/veřejnoprávní korporace; nepřímý </a:t>
            </a:r>
            <a:r>
              <a:rPr lang="cs-CZ" sz="2000" b="1" i="1" dirty="0"/>
              <a:t>vykonavatel státní správy</a:t>
            </a:r>
            <a:endParaRPr lang="cs-CZ" sz="2000" i="1" dirty="0"/>
          </a:p>
          <a:p>
            <a:pPr marL="586350" indent="-514350" algn="just">
              <a:buAutoNum type="arabicParenR"/>
            </a:pPr>
            <a:r>
              <a:rPr lang="cs-CZ" sz="2000" i="1" dirty="0"/>
              <a:t>uplatnění </a:t>
            </a:r>
            <a:r>
              <a:rPr lang="cs-CZ" sz="2000" b="1" i="1" dirty="0"/>
              <a:t>pravomoci</a:t>
            </a:r>
            <a:r>
              <a:rPr lang="cs-CZ" sz="2000" i="1" dirty="0"/>
              <a:t> vydat individuální správní akt</a:t>
            </a:r>
          </a:p>
          <a:p>
            <a:pPr marL="586350" indent="-514350" algn="just">
              <a:buAutoNum type="arabicParenR"/>
            </a:pPr>
            <a:r>
              <a:rPr lang="cs-CZ" sz="2000" i="1" dirty="0"/>
              <a:t>městský úřad jako orgán veřejné správy </a:t>
            </a:r>
            <a:r>
              <a:rPr lang="cs-CZ" sz="2000" b="1" i="1" dirty="0"/>
              <a:t>mocensky</a:t>
            </a:r>
            <a:r>
              <a:rPr lang="cs-CZ" sz="2000" i="1" dirty="0"/>
              <a:t>, jednostranně a závazně nařizuje odstranění stavby Josefu Novákovi – fyzické osobě, která je </a:t>
            </a:r>
            <a:r>
              <a:rPr lang="cs-CZ" sz="2000" b="1" i="1" dirty="0"/>
              <a:t>adresátem</a:t>
            </a:r>
            <a:r>
              <a:rPr lang="cs-CZ" sz="2000" i="1" dirty="0"/>
              <a:t> veřejnosprávního působení </a:t>
            </a:r>
          </a:p>
          <a:p>
            <a:pPr marL="586350" indent="-514350" algn="just">
              <a:buAutoNum type="arabicParenR"/>
            </a:pPr>
            <a:endParaRPr lang="cs-CZ" i="1" dirty="0"/>
          </a:p>
          <a:p>
            <a:pPr marL="586350" indent="-514350" algn="just">
              <a:buAutoNum type="arabicParenR"/>
            </a:pPr>
            <a:endParaRPr lang="cs-CZ" i="1" dirty="0"/>
          </a:p>
          <a:p>
            <a:pPr marL="586350" indent="-514350" algn="just">
              <a:buAutoNum type="arabicParenR"/>
            </a:pPr>
            <a:endParaRPr lang="cs-CZ" i="1" dirty="0"/>
          </a:p>
        </p:txBody>
      </p:sp>
      <p:pic>
        <p:nvPicPr>
          <p:cNvPr id="2" name="19">
            <a:hlinkClick r:id="" action="ppaction://media"/>
            <a:extLst>
              <a:ext uri="{FF2B5EF4-FFF2-40B4-BE49-F238E27FC236}">
                <a16:creationId xmlns:a16="http://schemas.microsoft.com/office/drawing/2014/main" id="{98ABBF1F-DCDB-4622-8E0A-446169A2D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4663" y="46258"/>
            <a:ext cx="1167484" cy="11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Pojmy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dirty="0"/>
              <a:t>Subjekty správního práva:</a:t>
            </a:r>
            <a:r>
              <a:rPr lang="cs-CZ" dirty="0"/>
              <a:t> nositelé práv a povinností stanovených normami správního práva</a:t>
            </a:r>
          </a:p>
          <a:p>
            <a:pPr marL="72000" indent="0" algn="just">
              <a:buNone/>
            </a:pPr>
            <a:endParaRPr lang="cs-CZ" dirty="0"/>
          </a:p>
          <a:p>
            <a:pPr algn="just"/>
            <a:r>
              <a:rPr lang="cs-CZ" b="1" dirty="0"/>
              <a:t>Subjekty </a:t>
            </a:r>
            <a:r>
              <a:rPr lang="cs-CZ" b="1" dirty="0" err="1"/>
              <a:t>správněprávních</a:t>
            </a:r>
            <a:r>
              <a:rPr lang="cs-CZ" b="1" dirty="0"/>
              <a:t> vztahů: </a:t>
            </a:r>
            <a:r>
              <a:rPr lang="cs-CZ" dirty="0"/>
              <a:t>nositelé konkrétních práv a povinností </a:t>
            </a:r>
          </a:p>
          <a:p>
            <a:pPr marL="72000" indent="0" algn="just">
              <a:buNone/>
            </a:pPr>
            <a:endParaRPr lang="cs-CZ" b="1" dirty="0"/>
          </a:p>
          <a:p>
            <a:endParaRPr lang="cs-CZ" dirty="0"/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FF93B41D-8247-4F34-A7DC-5B88FE44E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630" y="284930"/>
            <a:ext cx="1246302" cy="12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0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199300"/>
            <a:ext cx="8066301" cy="451576"/>
          </a:xfrm>
        </p:spPr>
        <p:txBody>
          <a:bodyPr/>
          <a:lstStyle/>
          <a:p>
            <a:r>
              <a:rPr lang="cs-CZ" dirty="0"/>
              <a:t>Ilustrativní příklad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72900"/>
            <a:ext cx="8066301" cy="4981100"/>
          </a:xfrm>
        </p:spPr>
        <p:txBody>
          <a:bodyPr/>
          <a:lstStyle/>
          <a:p>
            <a:pPr marL="0" indent="0" algn="just">
              <a:buNone/>
            </a:pPr>
            <a:r>
              <a:rPr lang="cs-CZ" dirty="0"/>
              <a:t>Starosta města zřídil jako zvláštní orgán obce komisi pro projednávání přestupků.</a:t>
            </a:r>
          </a:p>
          <a:p>
            <a:pPr marL="0" indent="0" algn="just">
              <a:buNone/>
            </a:pPr>
            <a:endParaRPr lang="cs-CZ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i="1" dirty="0"/>
              <a:t>správněprávní vztah </a:t>
            </a:r>
            <a:r>
              <a:rPr lang="cs-CZ" sz="2400" b="1" i="1" dirty="0"/>
              <a:t>organizační</a:t>
            </a:r>
            <a:r>
              <a:rPr lang="cs-CZ" sz="2400" i="1" dirty="0"/>
              <a:t>, realizovaný mezi dvěma  orgány veřejné správy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i="1" dirty="0"/>
              <a:t>správněprávní vztah </a:t>
            </a:r>
            <a:r>
              <a:rPr lang="cs-CZ" sz="2400" b="1" i="1" dirty="0"/>
              <a:t>vnitřní</a:t>
            </a:r>
            <a:r>
              <a:rPr lang="cs-CZ" sz="2400" i="1" dirty="0"/>
              <a:t> (interní), jehož prostřednictvím se vytváří předpoklad pro realizaci meritorního poslání veřejné správy</a:t>
            </a:r>
          </a:p>
        </p:txBody>
      </p:sp>
      <p:pic>
        <p:nvPicPr>
          <p:cNvPr id="2" name="20">
            <a:hlinkClick r:id="" action="ppaction://media"/>
            <a:extLst>
              <a:ext uri="{FF2B5EF4-FFF2-40B4-BE49-F238E27FC236}">
                <a16:creationId xmlns:a16="http://schemas.microsoft.com/office/drawing/2014/main" id="{EEE4777C-3FD8-489B-B1DE-C62843C16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0974" y="346074"/>
            <a:ext cx="1133017" cy="113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6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10554" y="152212"/>
            <a:ext cx="8066301" cy="451576"/>
          </a:xfrm>
        </p:spPr>
        <p:txBody>
          <a:bodyPr/>
          <a:lstStyle/>
          <a:p>
            <a:r>
              <a:rPr lang="cs-CZ" dirty="0"/>
              <a:t>Ilustrativní příklad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070" y="1165685"/>
            <a:ext cx="8066301" cy="4139998"/>
          </a:xfrm>
        </p:spPr>
        <p:txBody>
          <a:bodyPr/>
          <a:lstStyle/>
          <a:p>
            <a:pPr marL="0" indent="0" algn="just">
              <a:buNone/>
            </a:pPr>
            <a:r>
              <a:rPr lang="cs-CZ" sz="2400" dirty="0"/>
              <a:t>Obviněný z přestupku je předvolán k ústnímu jednání před přestupkovou komisí.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i="1" dirty="0"/>
              <a:t>správněprávní vztah </a:t>
            </a:r>
            <a:r>
              <a:rPr lang="cs-CZ" sz="2400" b="1" i="1" dirty="0" err="1"/>
              <a:t>procesněprávní</a:t>
            </a:r>
            <a:r>
              <a:rPr lang="cs-CZ" sz="2400" i="1" dirty="0"/>
              <a:t>, realizovaný mezi orgánem veřejné správy a jejím adresátem, uvádějící „v život“ obsah  norem hmotněprávních.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i="1" dirty="0"/>
              <a:t>správněprávní  vztah </a:t>
            </a:r>
            <a:r>
              <a:rPr lang="cs-CZ" sz="2400" b="1" i="1" dirty="0"/>
              <a:t>vnější</a:t>
            </a:r>
            <a:r>
              <a:rPr lang="cs-CZ" sz="2400" i="1" dirty="0"/>
              <a:t> (externí), výkon veřejné správy ve vztahu k adresátům konečného působení veřejné správy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i="1" dirty="0"/>
              <a:t>z hlediska funkce vztah </a:t>
            </a:r>
            <a:r>
              <a:rPr lang="cs-CZ" sz="2400" b="1" i="1" dirty="0"/>
              <a:t>ochranný</a:t>
            </a:r>
            <a:r>
              <a:rPr lang="cs-CZ" sz="2400" i="1" dirty="0"/>
              <a:t>, realizovaný s cílem  řešení nežádoucích stavů a situací</a:t>
            </a:r>
            <a:endParaRPr lang="cs-CZ" sz="2400" dirty="0"/>
          </a:p>
        </p:txBody>
      </p:sp>
      <p:pic>
        <p:nvPicPr>
          <p:cNvPr id="2" name="21">
            <a:hlinkClick r:id="" action="ppaction://media"/>
            <a:extLst>
              <a:ext uri="{FF2B5EF4-FFF2-40B4-BE49-F238E27FC236}">
                <a16:creationId xmlns:a16="http://schemas.microsoft.com/office/drawing/2014/main" id="{62DD1290-3B77-449D-AB1F-F9A1C1D20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1567" y="185589"/>
            <a:ext cx="945413" cy="9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3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Průcha, P.: </a:t>
            </a:r>
            <a:r>
              <a:rPr lang="cs-CZ" i="1" dirty="0"/>
              <a:t>Správní právo, obecná část</a:t>
            </a:r>
            <a:r>
              <a:rPr lang="cs-CZ" dirty="0"/>
              <a:t>, 8. vydání. Brno: MU a Doplněk, 2012. s.119 až 157</a:t>
            </a:r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0212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Subjekty správního 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99587" y="1591334"/>
            <a:ext cx="8066301" cy="2519271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Rozlišujeme</a:t>
            </a:r>
            <a:r>
              <a:rPr lang="cs-CZ" dirty="0"/>
              <a:t>:</a:t>
            </a:r>
          </a:p>
          <a:p>
            <a:pPr marL="72000" indent="0" algn="just">
              <a:buNone/>
            </a:pPr>
            <a:r>
              <a:rPr lang="cs-CZ" dirty="0"/>
              <a:t>a) subjekty, které vykonávají veřejnou správu = </a:t>
            </a:r>
            <a:r>
              <a:rPr lang="cs-CZ" b="1" dirty="0"/>
              <a:t>subjekty veřejné správy </a:t>
            </a:r>
          </a:p>
          <a:p>
            <a:pPr lvl="1" algn="just"/>
            <a:r>
              <a:rPr lang="cs-CZ" b="1" dirty="0"/>
              <a:t>vykonavatel veřejné správy</a:t>
            </a:r>
            <a:r>
              <a:rPr lang="cs-CZ" dirty="0"/>
              <a:t> = orgán nebo oprávněný zástupce subjektu veřejné správy</a:t>
            </a:r>
            <a:endParaRPr lang="cs-CZ" b="1" dirty="0"/>
          </a:p>
          <a:p>
            <a:pPr lvl="1" algn="just"/>
            <a:endParaRPr lang="cs-CZ" dirty="0"/>
          </a:p>
          <a:p>
            <a:pPr marL="72000" indent="0" algn="just">
              <a:buNone/>
            </a:pPr>
            <a:r>
              <a:rPr lang="cs-CZ" dirty="0"/>
              <a:t>b) subjekty, vůči kterým je veřejná správa vykonávána = </a:t>
            </a:r>
            <a:r>
              <a:rPr lang="cs-CZ" b="1" dirty="0"/>
              <a:t>adresáti veřejnosprávního působení</a:t>
            </a:r>
          </a:p>
          <a:p>
            <a:endParaRPr lang="cs-CZ" dirty="0"/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F0CADC51-30CD-4B33-B8B0-1F40429A7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8096" y="945788"/>
            <a:ext cx="1237456" cy="123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166327"/>
            <a:ext cx="8066301" cy="451576"/>
          </a:xfrm>
        </p:spPr>
        <p:txBody>
          <a:bodyPr/>
          <a:lstStyle/>
          <a:p>
            <a:r>
              <a:rPr lang="cs-CZ" dirty="0"/>
              <a:t>Subjekty veřejné správy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99587" y="1461383"/>
            <a:ext cx="8066301" cy="5178890"/>
          </a:xfrm>
        </p:spPr>
        <p:txBody>
          <a:bodyPr/>
          <a:lstStyle/>
          <a:p>
            <a:pPr algn="just"/>
            <a:r>
              <a:rPr lang="cs-CZ" dirty="0"/>
              <a:t>Nositelé </a:t>
            </a:r>
            <a:r>
              <a:rPr lang="cs-CZ" b="1" dirty="0"/>
              <a:t>pravomocí</a:t>
            </a:r>
            <a:r>
              <a:rPr lang="cs-CZ" dirty="0"/>
              <a:t>: </a:t>
            </a:r>
            <a:r>
              <a:rPr lang="cs-CZ" i="1" dirty="0"/>
              <a:t>práva (oprávnění) a povinnosti pro potřeby plnění úkolů a řešení otázek</a:t>
            </a:r>
          </a:p>
          <a:p>
            <a:pPr algn="just"/>
            <a:r>
              <a:rPr lang="cs-CZ" dirty="0"/>
              <a:t>A to v rámci </a:t>
            </a:r>
            <a:r>
              <a:rPr lang="cs-CZ" b="1" dirty="0"/>
              <a:t>působnosti</a:t>
            </a:r>
            <a:r>
              <a:rPr lang="cs-CZ" dirty="0"/>
              <a:t>: </a:t>
            </a:r>
            <a:r>
              <a:rPr lang="cs-CZ" i="1" dirty="0"/>
              <a:t>okruh otázek, které projednává, rozhoduje, realizuje a za jejichž řešení odpovídá</a:t>
            </a:r>
          </a:p>
          <a:p>
            <a:pPr algn="just"/>
            <a:r>
              <a:rPr lang="cs-CZ" i="1" dirty="0"/>
              <a:t>pravomoc je tedy souhrnem právních prostředků k realizaci působnosti </a:t>
            </a: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A407D2A4-EB09-40BC-B1B7-00215F338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6846" y="392115"/>
            <a:ext cx="1002836" cy="100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1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Pravomoc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Zejména </a:t>
            </a:r>
            <a:r>
              <a:rPr lang="cs-CZ" b="1" dirty="0"/>
              <a:t>oprávnění</a:t>
            </a:r>
            <a:r>
              <a:rPr lang="cs-CZ" dirty="0"/>
              <a:t>:</a:t>
            </a:r>
          </a:p>
          <a:p>
            <a:r>
              <a:rPr lang="cs-CZ" dirty="0"/>
              <a:t>vydávat správní akty (individuální, normativní i smíšené)</a:t>
            </a:r>
          </a:p>
          <a:p>
            <a:r>
              <a:rPr lang="cs-CZ" dirty="0"/>
              <a:t> uzavírat veřejnoprávní smlouvy</a:t>
            </a:r>
          </a:p>
          <a:p>
            <a:r>
              <a:rPr lang="cs-CZ" dirty="0"/>
              <a:t> činit faktické úkony (faktické pokyny, bezprostřední zásahy nebo exekuční úkony) 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E562A5E1-64DD-42A7-85E3-690D1F4B8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0827" y="399633"/>
            <a:ext cx="1252734" cy="12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3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917F19-286F-48E3-87A5-6AB1B4A073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8F1DD5-35B7-43B9-BF31-1CA8C363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Působnost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33EF9ED-FC28-4E52-9ADF-2A0A7A36A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i="1" dirty="0"/>
              <a:t>Věcná působnost</a:t>
            </a:r>
            <a:r>
              <a:rPr lang="cs-CZ" sz="3200" dirty="0"/>
              <a:t>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dirty="0"/>
              <a:t>Všeobecná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dirty="0"/>
              <a:t>Dílčí</a:t>
            </a:r>
          </a:p>
          <a:p>
            <a:r>
              <a:rPr lang="cs-CZ" sz="3200" i="1" dirty="0"/>
              <a:t>Územní působnost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dirty="0"/>
              <a:t>celostátní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dirty="0"/>
              <a:t>regionální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dirty="0"/>
              <a:t>místní</a:t>
            </a: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E615F01C-23A1-4936-87CC-0671EBDA1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981" y="646391"/>
            <a:ext cx="1350193" cy="13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Subjekty veřejné správy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stát</a:t>
            </a:r>
          </a:p>
          <a:p>
            <a:r>
              <a:rPr lang="cs-CZ" dirty="0"/>
              <a:t>veřejnoprávní korporace</a:t>
            </a:r>
          </a:p>
          <a:p>
            <a:r>
              <a:rPr lang="cs-CZ" dirty="0"/>
              <a:t>jiné právnické osoby veřejného práva</a:t>
            </a:r>
          </a:p>
          <a:p>
            <a:r>
              <a:rPr lang="cs-CZ" dirty="0"/>
              <a:t>právnické osoby soukromého práva v zákonem určeném postavení</a:t>
            </a:r>
          </a:p>
          <a:p>
            <a:r>
              <a:rPr lang="cs-CZ" dirty="0"/>
              <a:t>fyzické osoby v zákonem určeném postavení</a:t>
            </a: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DFD0E6FB-7C42-414C-8110-F80D0B6F7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7281" y="1054220"/>
            <a:ext cx="1275564" cy="12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originární a hlavní subjekt veřejné správy</a:t>
            </a:r>
          </a:p>
          <a:p>
            <a:r>
              <a:rPr lang="cs-CZ" dirty="0"/>
              <a:t>může výkon veřejné správy delegovat na jiné subjekty zákonem</a:t>
            </a:r>
          </a:p>
          <a:p>
            <a:r>
              <a:rPr lang="cs-CZ" dirty="0"/>
              <a:t>státní (veřejná) správa je prováděna:</a:t>
            </a:r>
          </a:p>
          <a:p>
            <a:pPr marL="72000" indent="0">
              <a:buNone/>
            </a:pPr>
            <a:r>
              <a:rPr lang="cs-CZ" dirty="0"/>
              <a:t>	a) </a:t>
            </a:r>
            <a:r>
              <a:rPr lang="cs-CZ" b="1" dirty="0"/>
              <a:t>přímými</a:t>
            </a:r>
            <a:r>
              <a:rPr lang="cs-CZ" dirty="0"/>
              <a:t> vykonavateli státní správy</a:t>
            </a:r>
          </a:p>
          <a:p>
            <a:pPr marL="72000" indent="0">
              <a:buNone/>
            </a:pPr>
            <a:r>
              <a:rPr lang="cs-CZ" dirty="0"/>
              <a:t>	b) </a:t>
            </a:r>
            <a:r>
              <a:rPr lang="cs-CZ" b="1" dirty="0"/>
              <a:t>nepřímými</a:t>
            </a:r>
            <a:r>
              <a:rPr lang="cs-CZ" dirty="0"/>
              <a:t> vykonavateli státní správy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C816AD2A-DD45-46C5-B1A6-46791973B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8936" y="437307"/>
            <a:ext cx="1177385" cy="117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Přímí vykonavatelé veřejné správy – orgány státu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/>
              <a:t>Orgány státní správy</a:t>
            </a:r>
            <a:r>
              <a:rPr lang="cs-CZ" dirty="0"/>
              <a:t>:</a:t>
            </a:r>
          </a:p>
          <a:p>
            <a:r>
              <a:rPr lang="cs-CZ" dirty="0"/>
              <a:t>vláda</a:t>
            </a:r>
          </a:p>
          <a:p>
            <a:r>
              <a:rPr lang="cs-CZ" dirty="0"/>
              <a:t>prezident republiky</a:t>
            </a:r>
          </a:p>
          <a:p>
            <a:r>
              <a:rPr lang="cs-CZ" dirty="0"/>
              <a:t>ministerstva a jiné ústřední správní úřady</a:t>
            </a:r>
          </a:p>
          <a:p>
            <a:r>
              <a:rPr lang="cs-CZ" dirty="0"/>
              <a:t>územně dekoncentrované (specializované) orgány státní správy</a:t>
            </a:r>
          </a:p>
        </p:txBody>
      </p:sp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39F04DEE-CA14-4258-B220-C9FA87D15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5175" y="1102936"/>
            <a:ext cx="1337068" cy="13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6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 (1)</Template>
  <TotalTime>1258</TotalTime>
  <Words>994</Words>
  <Application>Microsoft Office PowerPoint</Application>
  <PresentationFormat>Vlastní</PresentationFormat>
  <Paragraphs>177</Paragraphs>
  <Slides>22</Slides>
  <Notes>18</Notes>
  <HiddenSlides>0</HiddenSlides>
  <MMClips>18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Tahoma</vt:lpstr>
      <vt:lpstr>Wingdings</vt:lpstr>
      <vt:lpstr>Prezentace_MU_CZ</vt:lpstr>
      <vt:lpstr>Subjekty správního práva, správně právní vztahy</vt:lpstr>
      <vt:lpstr>Pojmy</vt:lpstr>
      <vt:lpstr>Subjekty správního práva</vt:lpstr>
      <vt:lpstr>Subjekty veřejné správy  </vt:lpstr>
      <vt:lpstr>Pravomoc</vt:lpstr>
      <vt:lpstr>Působnost</vt:lpstr>
      <vt:lpstr>Subjekty veřejné správy</vt:lpstr>
      <vt:lpstr>Stát</vt:lpstr>
      <vt:lpstr>Přímí vykonavatelé veřejné správy – orgány státu</vt:lpstr>
      <vt:lpstr>Veřejnoprávní korporace</vt:lpstr>
      <vt:lpstr>Jiné právnické osoby veřejného práva </vt:lpstr>
      <vt:lpstr>Právnické osoby soukromého práva v zákonem určeném postavení</vt:lpstr>
      <vt:lpstr>Fyzické osoby v zákonem určeném postavení</vt:lpstr>
      <vt:lpstr>Adresáti veřejnosprávního působení </vt:lpstr>
      <vt:lpstr>Správněprávní vztahy</vt:lpstr>
      <vt:lpstr>Předpoklady a prvky správněprávních vztahů</vt:lpstr>
      <vt:lpstr>Členění správněprávních vztahů</vt:lpstr>
      <vt:lpstr>Ilustrativní příklad</vt:lpstr>
      <vt:lpstr>Ilustrativní příklad</vt:lpstr>
      <vt:lpstr>Ilustrativní příklad</vt:lpstr>
      <vt:lpstr>Ilustrativní příklad</vt:lpstr>
      <vt:lpstr>Doporučená literatura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David Hejč</dc:creator>
  <cp:lastModifiedBy>David Hejč</cp:lastModifiedBy>
  <cp:revision>68</cp:revision>
  <cp:lastPrinted>1601-01-01T00:00:00Z</cp:lastPrinted>
  <dcterms:created xsi:type="dcterms:W3CDTF">2020-03-19T09:15:16Z</dcterms:created>
  <dcterms:modified xsi:type="dcterms:W3CDTF">2021-03-25T11:04:43Z</dcterms:modified>
</cp:coreProperties>
</file>