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2"/>
  </p:notesMasterIdLst>
  <p:handoutMasterIdLst>
    <p:handoutMasterId r:id="rId33"/>
  </p:handoutMasterIdLst>
  <p:sldIdLst>
    <p:sldId id="256" r:id="rId5"/>
    <p:sldId id="312" r:id="rId6"/>
    <p:sldId id="285" r:id="rId7"/>
    <p:sldId id="286" r:id="rId8"/>
    <p:sldId id="287" r:id="rId9"/>
    <p:sldId id="297" r:id="rId10"/>
    <p:sldId id="315" r:id="rId11"/>
    <p:sldId id="288" r:id="rId12"/>
    <p:sldId id="290" r:id="rId13"/>
    <p:sldId id="316" r:id="rId14"/>
    <p:sldId id="320" r:id="rId15"/>
    <p:sldId id="323" r:id="rId16"/>
    <p:sldId id="324" r:id="rId17"/>
    <p:sldId id="317" r:id="rId18"/>
    <p:sldId id="318" r:id="rId19"/>
    <p:sldId id="319" r:id="rId20"/>
    <p:sldId id="321" r:id="rId21"/>
    <p:sldId id="300" r:id="rId22"/>
    <p:sldId id="301" r:id="rId23"/>
    <p:sldId id="302" r:id="rId24"/>
    <p:sldId id="303" r:id="rId25"/>
    <p:sldId id="304" r:id="rId26"/>
    <p:sldId id="305" r:id="rId27"/>
    <p:sldId id="322" r:id="rId28"/>
    <p:sldId id="309" r:id="rId29"/>
    <p:sldId id="310" r:id="rId30"/>
    <p:sldId id="281"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63" d="100"/>
          <a:sy n="63" d="100"/>
        </p:scale>
        <p:origin x="1448" y="6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pl-PL" altLang="cs-CZ" dirty="0"/>
              <a:t>Daň z </a:t>
            </a:r>
            <a:r>
              <a:rPr lang="pl-PL" altLang="cs-CZ" dirty="0" err="1"/>
              <a:t>příjmů</a:t>
            </a:r>
            <a:r>
              <a:rPr lang="pl-PL" altLang="cs-CZ" dirty="0"/>
              <a:t> FO - </a:t>
            </a:r>
            <a:r>
              <a:rPr lang="pl-PL" altLang="cs-CZ" dirty="0" err="1"/>
              <a:t>další</a:t>
            </a:r>
            <a:r>
              <a:rPr lang="pl-PL" altLang="cs-CZ" dirty="0"/>
              <a:t> </a:t>
            </a:r>
            <a:r>
              <a:rPr lang="pl-PL" altLang="cs-CZ" dirty="0" err="1"/>
              <a:t>druhy</a:t>
            </a:r>
            <a:r>
              <a:rPr lang="pl-PL" altLang="cs-CZ" dirty="0"/>
              <a:t> </a:t>
            </a:r>
            <a:r>
              <a:rPr lang="pl-PL" altLang="cs-CZ" dirty="0" err="1"/>
              <a:t>příjmů</a:t>
            </a:r>
            <a:br>
              <a:rPr lang="pl-PL" altLang="cs-CZ" dirty="0"/>
            </a:br>
            <a:br>
              <a:rPr lang="pl-PL" altLang="cs-CZ" dirty="0"/>
            </a:br>
            <a:br>
              <a:rPr lang="pl-PL" altLang="cs-CZ" dirty="0"/>
            </a:br>
            <a:r>
              <a:rPr lang="pl-PL" altLang="cs-CZ" sz="2000" dirty="0"/>
              <a:t>Michal Radvan</a:t>
            </a:r>
            <a:endParaRPr lang="cs-CZ" altLang="cs-CZ" dirty="0"/>
          </a:p>
        </p:txBody>
      </p:sp>
    </p:spTree>
  </p:cSld>
  <p:clrMapOvr>
    <a:masterClrMapping/>
  </p:clrMapOvr>
  <mc:AlternateContent xmlns:mc="http://schemas.openxmlformats.org/markup-compatibility/2006" xmlns:p14="http://schemas.microsoft.com/office/powerpoint/2010/main">
    <mc:Choice Requires="p14">
      <p:transition spd="slow" p14:dur="2000" advTm="58717"/>
    </mc:Choice>
    <mc:Fallback xmlns="">
      <p:transition spd="slow" advTm="587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Dílčí základ daně podle § 7</a:t>
            </a:r>
            <a:endParaRPr lang="cs-CZ" dirty="0"/>
          </a:p>
        </p:txBody>
      </p:sp>
      <p:sp>
        <p:nvSpPr>
          <p:cNvPr id="3" name="Zástupný symbol pro obsah 2"/>
          <p:cNvSpPr>
            <a:spLocks noGrp="1"/>
          </p:cNvSpPr>
          <p:nvPr>
            <p:ph idx="1"/>
          </p:nvPr>
        </p:nvSpPr>
        <p:spPr>
          <a:xfrm>
            <a:off x="509589" y="1859536"/>
            <a:ext cx="8082321" cy="4272977"/>
          </a:xfrm>
        </p:spPr>
        <p:txBody>
          <a:bodyPr/>
          <a:lstStyle/>
          <a:p>
            <a:pPr>
              <a:lnSpc>
                <a:spcPct val="80000"/>
              </a:lnSpc>
            </a:pPr>
            <a:r>
              <a:rPr lang="cs-CZ" altLang="en-US" sz="2000" dirty="0"/>
              <a:t>Příjmy z podnikání </a:t>
            </a:r>
            <a:br>
              <a:rPr lang="cs-CZ" altLang="en-US" sz="2000" dirty="0"/>
            </a:br>
            <a:r>
              <a:rPr lang="cs-CZ" altLang="en-US" sz="2000" dirty="0"/>
              <a:t>a) příjmy ze zemědělské výroby, lesního a vodního hospodářství,</a:t>
            </a:r>
            <a:br>
              <a:rPr lang="cs-CZ" altLang="en-US" sz="2000" dirty="0"/>
            </a:br>
            <a:r>
              <a:rPr lang="cs-CZ" altLang="en-US" sz="2000" dirty="0"/>
              <a:t>b) příjmy ze živnostenského podnikání,</a:t>
            </a:r>
            <a:br>
              <a:rPr lang="cs-CZ" altLang="en-US" sz="2000" dirty="0"/>
            </a:br>
            <a:r>
              <a:rPr lang="cs-CZ" altLang="en-US" sz="2000" dirty="0"/>
              <a:t>c) příjmy z jiného podnikání,</a:t>
            </a:r>
            <a:br>
              <a:rPr lang="cs-CZ" altLang="en-US" sz="2000" dirty="0"/>
            </a:br>
            <a:r>
              <a:rPr lang="cs-CZ" altLang="en-US" sz="2000" dirty="0"/>
              <a:t>d) podíly společníků veřejné obchodní společnosti a komplementářů komanditní společnosti na zisku.</a:t>
            </a:r>
            <a:br>
              <a:rPr lang="cs-CZ" altLang="en-US" sz="2000" dirty="0"/>
            </a:br>
            <a:endParaRPr lang="cs-CZ" altLang="en-US" sz="2000" b="1" dirty="0"/>
          </a:p>
          <a:p>
            <a:pPr>
              <a:lnSpc>
                <a:spcPct val="80000"/>
              </a:lnSpc>
            </a:pPr>
            <a:r>
              <a:rPr lang="cs-CZ" altLang="en-US" sz="2000" dirty="0"/>
              <a:t>Příjmy z jiné samostatné výdělečné činnosti</a:t>
            </a:r>
            <a:br>
              <a:rPr lang="cs-CZ" altLang="en-US" sz="2000" dirty="0"/>
            </a:br>
            <a:r>
              <a:rPr lang="cs-CZ" altLang="en-US" sz="2000" dirty="0"/>
              <a:t>a) příjmy z užití nebo poskytnutí práv z průmyslového nebo jiného duševního vlastnictví, autorských práv včetně práv příbuzných právu autorskému, a to včetně příjmů z vydávání, rozmnožování a rozšiřování literárních a jiných děl vlastním nákladem,</a:t>
            </a:r>
            <a:br>
              <a:rPr lang="cs-CZ" altLang="en-US" sz="2000" dirty="0"/>
            </a:br>
            <a:r>
              <a:rPr lang="cs-CZ" altLang="en-US" sz="2000" dirty="0"/>
              <a:t>b) příjmy z výkonu nezávislého povolání,</a:t>
            </a:r>
            <a:br>
              <a:rPr lang="cs-CZ" altLang="en-US" sz="2000" dirty="0"/>
            </a:br>
            <a:r>
              <a:rPr lang="cs-CZ" altLang="en-US" sz="2000" dirty="0"/>
              <a:t>c) příjmy z nájmu majetku v obchodním majetku</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4134607426"/>
      </p:ext>
    </p:extLst>
  </p:cSld>
  <p:clrMapOvr>
    <a:masterClrMapping/>
  </p:clrMapOvr>
  <mc:AlternateContent xmlns:mc="http://schemas.openxmlformats.org/markup-compatibility/2006" xmlns:p14="http://schemas.microsoft.com/office/powerpoint/2010/main">
    <mc:Choice Requires="p14">
      <p:transition spd="slow" p14:dur="2000" advTm="192179"/>
    </mc:Choice>
    <mc:Fallback xmlns="">
      <p:transition spd="slow" advTm="19217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Dílčí základ daně podle § 7</a:t>
            </a:r>
            <a:endParaRPr lang="cs-CZ" dirty="0"/>
          </a:p>
        </p:txBody>
      </p:sp>
      <p:sp>
        <p:nvSpPr>
          <p:cNvPr id="3" name="Zástupný symbol pro obsah 2"/>
          <p:cNvSpPr>
            <a:spLocks noGrp="1"/>
          </p:cNvSpPr>
          <p:nvPr>
            <p:ph idx="1"/>
          </p:nvPr>
        </p:nvSpPr>
        <p:spPr/>
        <p:txBody>
          <a:bodyPr/>
          <a:lstStyle/>
          <a:p>
            <a:pPr>
              <a:lnSpc>
                <a:spcPct val="90000"/>
              </a:lnSpc>
            </a:pPr>
            <a:r>
              <a:rPr lang="cs-CZ" altLang="en-US" sz="2000" dirty="0"/>
              <a:t>Příjmy – výdaje (na dosažení, zajištění a udržení příjmů) = DZD</a:t>
            </a:r>
          </a:p>
          <a:p>
            <a:pPr>
              <a:lnSpc>
                <a:spcPct val="90000"/>
              </a:lnSpc>
            </a:pPr>
            <a:r>
              <a:rPr lang="cs-CZ" altLang="en-US" sz="2000" dirty="0"/>
              <a:t>Paušální výdaje</a:t>
            </a:r>
          </a:p>
          <a:p>
            <a:pPr lvl="1">
              <a:lnSpc>
                <a:spcPct val="90000"/>
              </a:lnSpc>
              <a:buNone/>
            </a:pPr>
            <a:r>
              <a:rPr lang="cs-CZ" altLang="en-US" sz="2000" dirty="0"/>
              <a:t>	a) 80 % z příjmů ze zemědělské výroby, lesního a vodního hospodářství a z příjmů ze živností řemeslných (max. 1 600 000 Kč),</a:t>
            </a:r>
            <a:br>
              <a:rPr lang="cs-CZ" altLang="en-US" sz="2000" dirty="0"/>
            </a:br>
            <a:r>
              <a:rPr lang="cs-CZ" altLang="en-US" sz="2000" dirty="0"/>
              <a:t>b) 60 % z příjmů z ostatních živností (max. 1 200 000 Kč,</a:t>
            </a:r>
            <a:br>
              <a:rPr lang="cs-CZ" altLang="en-US" sz="2000" dirty="0"/>
            </a:br>
            <a:r>
              <a:rPr lang="cs-CZ" altLang="en-US" sz="2000" dirty="0"/>
              <a:t>c) 40 % z příjmů ostatních (max. 800 000 Kč),</a:t>
            </a:r>
          </a:p>
          <a:p>
            <a:pPr lvl="1">
              <a:lnSpc>
                <a:spcPct val="90000"/>
              </a:lnSpc>
              <a:buNone/>
            </a:pPr>
            <a:r>
              <a:rPr lang="cs-CZ" altLang="en-US" sz="2000" dirty="0"/>
              <a:t>	d) 30 % z příjmů z pronájmu obchodního majetku (max. 600 000 Kč</a:t>
            </a:r>
          </a:p>
          <a:p>
            <a:r>
              <a:rPr lang="cs-CZ" altLang="en-US" sz="2000" dirty="0"/>
              <a:t>Příjem autora za příspěvek do novin, časopisu, rozhlasu nebo televize do 10 000 Kč měsíčně – srážková daň</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421012748"/>
      </p:ext>
    </p:extLst>
  </p:cSld>
  <p:clrMapOvr>
    <a:masterClrMapping/>
  </p:clrMapOvr>
  <mc:AlternateContent xmlns:mc="http://schemas.openxmlformats.org/markup-compatibility/2006" xmlns:p14="http://schemas.microsoft.com/office/powerpoint/2010/main">
    <mc:Choice Requires="p14">
      <p:transition spd="slow" p14:dur="2000" advTm="775787"/>
    </mc:Choice>
    <mc:Fallback xmlns="">
      <p:transition spd="slow" advTm="77578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A89055-233B-44EF-AE6A-B3C1AC9331C3}"/>
              </a:ext>
            </a:extLst>
          </p:cNvPr>
          <p:cNvSpPr>
            <a:spLocks noGrp="1"/>
          </p:cNvSpPr>
          <p:nvPr>
            <p:ph type="title"/>
          </p:nvPr>
        </p:nvSpPr>
        <p:spPr/>
        <p:txBody>
          <a:bodyPr/>
          <a:lstStyle/>
          <a:p>
            <a:r>
              <a:rPr lang="cs-CZ" dirty="0"/>
              <a:t>Paušální daň</a:t>
            </a:r>
          </a:p>
        </p:txBody>
      </p:sp>
      <p:sp>
        <p:nvSpPr>
          <p:cNvPr id="3" name="Zástupný symbol pro obsah 2">
            <a:extLst>
              <a:ext uri="{FF2B5EF4-FFF2-40B4-BE49-F238E27FC236}">
                <a16:creationId xmlns:a16="http://schemas.microsoft.com/office/drawing/2014/main" id="{4FB31558-A3C0-4C5E-8B74-D90BD28B7D5B}"/>
              </a:ext>
            </a:extLst>
          </p:cNvPr>
          <p:cNvSpPr>
            <a:spLocks noGrp="1"/>
          </p:cNvSpPr>
          <p:nvPr>
            <p:ph idx="1"/>
          </p:nvPr>
        </p:nvSpPr>
        <p:spPr/>
        <p:txBody>
          <a:bodyPr/>
          <a:lstStyle/>
          <a:p>
            <a:r>
              <a:rPr lang="cs-CZ" dirty="0"/>
              <a:t>Podmínky</a:t>
            </a:r>
          </a:p>
          <a:p>
            <a:pPr lvl="1"/>
            <a:r>
              <a:rPr lang="cs-CZ" dirty="0"/>
              <a:t>příjmy ze samostatné činnosti do 1 000 000 Kč</a:t>
            </a:r>
          </a:p>
          <a:p>
            <a:pPr lvl="1"/>
            <a:r>
              <a:rPr lang="cs-CZ" dirty="0"/>
              <a:t>mohou být příjmy od daně osvobozené, které nejsou předmětem daně, a zdaněné srážkovou daní</a:t>
            </a:r>
          </a:p>
          <a:p>
            <a:pPr lvl="1"/>
            <a:r>
              <a:rPr lang="cs-CZ" dirty="0"/>
              <a:t>příjmy z kapitálového majetku, příjmy z nájmu a ostatní příjmy do 15 000 Kč</a:t>
            </a:r>
          </a:p>
          <a:p>
            <a:pPr lvl="1"/>
            <a:r>
              <a:rPr lang="cs-CZ" dirty="0"/>
              <a:t>poplatník není plátcem DPH</a:t>
            </a:r>
          </a:p>
          <a:p>
            <a:pPr lvl="1"/>
            <a:r>
              <a:rPr lang="cs-CZ" dirty="0"/>
              <a:t>poplatník není společníkem VOS a komplementářem</a:t>
            </a:r>
          </a:p>
          <a:p>
            <a:r>
              <a:rPr lang="cs-CZ" dirty="0"/>
              <a:t>Oznámení do 10. ledna na FÚ nebo na ŽÚ (společné) nebo u FÚ, ČSSZ a ZP</a:t>
            </a:r>
          </a:p>
        </p:txBody>
      </p:sp>
      <p:sp>
        <p:nvSpPr>
          <p:cNvPr id="4" name="Zástupný symbol pro zápatí 3">
            <a:extLst>
              <a:ext uri="{FF2B5EF4-FFF2-40B4-BE49-F238E27FC236}">
                <a16:creationId xmlns:a16="http://schemas.microsoft.com/office/drawing/2014/main" id="{22E9CB38-989F-4279-A152-336B2B941F1B}"/>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id="{AED0ECF8-0B47-4BF3-9D1C-F25A756E7ACC}"/>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336555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37AD1D-4378-4E08-AADF-9C0F105A8F8C}"/>
              </a:ext>
            </a:extLst>
          </p:cNvPr>
          <p:cNvSpPr>
            <a:spLocks noGrp="1"/>
          </p:cNvSpPr>
          <p:nvPr>
            <p:ph type="title"/>
          </p:nvPr>
        </p:nvSpPr>
        <p:spPr/>
        <p:txBody>
          <a:bodyPr/>
          <a:lstStyle/>
          <a:p>
            <a:r>
              <a:rPr lang="cs-CZ" dirty="0"/>
              <a:t>Paušální daň II</a:t>
            </a:r>
          </a:p>
        </p:txBody>
      </p:sp>
      <p:sp>
        <p:nvSpPr>
          <p:cNvPr id="3" name="Zástupný symbol pro obsah 2">
            <a:extLst>
              <a:ext uri="{FF2B5EF4-FFF2-40B4-BE49-F238E27FC236}">
                <a16:creationId xmlns:a16="http://schemas.microsoft.com/office/drawing/2014/main" id="{73EAD758-B17E-4EC7-AA85-0F87F80D5D66}"/>
              </a:ext>
            </a:extLst>
          </p:cNvPr>
          <p:cNvSpPr>
            <a:spLocks noGrp="1"/>
          </p:cNvSpPr>
          <p:nvPr>
            <p:ph idx="1"/>
          </p:nvPr>
        </p:nvSpPr>
        <p:spPr/>
        <p:txBody>
          <a:bodyPr/>
          <a:lstStyle/>
          <a:p>
            <a:r>
              <a:rPr lang="cs-CZ" dirty="0"/>
              <a:t>Paušální záloha do 20. dne v měsíci, jen na FÚ</a:t>
            </a:r>
          </a:p>
          <a:p>
            <a:pPr lvl="1"/>
            <a:r>
              <a:rPr lang="cs-CZ" dirty="0"/>
              <a:t>5 469 Kč</a:t>
            </a:r>
          </a:p>
          <a:p>
            <a:pPr lvl="2"/>
            <a:r>
              <a:rPr lang="cs-CZ" dirty="0"/>
              <a:t>100 Kč na DPFO</a:t>
            </a:r>
          </a:p>
          <a:p>
            <a:pPr lvl="2"/>
            <a:r>
              <a:rPr lang="cs-CZ" dirty="0"/>
              <a:t>2 976 Kč na důchodové pojištění,</a:t>
            </a:r>
          </a:p>
          <a:p>
            <a:pPr lvl="2"/>
            <a:r>
              <a:rPr lang="cs-CZ" dirty="0"/>
              <a:t>2 393 Kč na zdravotní pojištění.</a:t>
            </a:r>
          </a:p>
          <a:p>
            <a:r>
              <a:rPr lang="cs-CZ" dirty="0"/>
              <a:t>Tímto je na celý rok splněno, není třeba dávat daňové přiznání a ni další formuláře pro ČSSZ a ZP.</a:t>
            </a:r>
          </a:p>
          <a:p>
            <a:r>
              <a:rPr lang="cs-CZ" dirty="0"/>
              <a:t>Odpadá povinnost vést evidence pro účely daní, ale…</a:t>
            </a:r>
          </a:p>
          <a:p>
            <a:r>
              <a:rPr lang="cs-CZ" dirty="0"/>
              <a:t>Změny hlásit do </a:t>
            </a:r>
            <a:r>
              <a:rPr lang="cs-CZ"/>
              <a:t>15 dní</a:t>
            </a:r>
            <a:endParaRPr lang="cs-CZ" dirty="0"/>
          </a:p>
          <a:p>
            <a:pPr lvl="1"/>
            <a:endParaRPr lang="cs-CZ" dirty="0"/>
          </a:p>
        </p:txBody>
      </p:sp>
      <p:sp>
        <p:nvSpPr>
          <p:cNvPr id="4" name="Zástupný symbol pro zápatí 3">
            <a:extLst>
              <a:ext uri="{FF2B5EF4-FFF2-40B4-BE49-F238E27FC236}">
                <a16:creationId xmlns:a16="http://schemas.microsoft.com/office/drawing/2014/main" id="{8778E2BE-9A77-4A12-9E55-ADD0F275D41A}"/>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a:extLst>
              <a:ext uri="{FF2B5EF4-FFF2-40B4-BE49-F238E27FC236}">
                <a16:creationId xmlns:a16="http://schemas.microsoft.com/office/drawing/2014/main" id="{91AFEA8B-40A7-4019-B249-C726EFBB9E5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10017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Dílčí základ daně podle § 8</a:t>
            </a:r>
            <a:endParaRPr lang="cs-CZ" dirty="0"/>
          </a:p>
        </p:txBody>
      </p:sp>
      <p:sp>
        <p:nvSpPr>
          <p:cNvPr id="3" name="Zástupný symbol pro obsah 2"/>
          <p:cNvSpPr>
            <a:spLocks noGrp="1"/>
          </p:cNvSpPr>
          <p:nvPr>
            <p:ph idx="1"/>
          </p:nvPr>
        </p:nvSpPr>
        <p:spPr>
          <a:xfrm>
            <a:off x="509589" y="1828800"/>
            <a:ext cx="8082321" cy="4303713"/>
          </a:xfrm>
        </p:spPr>
        <p:txBody>
          <a:bodyPr>
            <a:normAutofit fontScale="92500" lnSpcReduction="20000"/>
          </a:bodyPr>
          <a:lstStyle/>
          <a:p>
            <a:pPr>
              <a:lnSpc>
                <a:spcPct val="80000"/>
              </a:lnSpc>
              <a:buNone/>
            </a:pPr>
            <a:r>
              <a:rPr lang="cs-CZ" altLang="en-US" sz="1800" dirty="0"/>
              <a:t> </a:t>
            </a:r>
          </a:p>
          <a:p>
            <a:pPr>
              <a:lnSpc>
                <a:spcPct val="80000"/>
              </a:lnSpc>
              <a:buNone/>
            </a:pPr>
            <a:r>
              <a:rPr lang="cs-CZ" altLang="en-US" sz="1800" dirty="0"/>
              <a:t> a) podíly na zisku obchodní korporace nebo podílového fondu, je-li v něm podíl představován cenným papírem, a úroky z držby cenných papírů,</a:t>
            </a:r>
          </a:p>
          <a:p>
            <a:pPr>
              <a:lnSpc>
                <a:spcPct val="80000"/>
              </a:lnSpc>
              <a:buNone/>
            </a:pPr>
            <a:r>
              <a:rPr lang="cs-CZ" altLang="en-US" sz="1800" dirty="0"/>
              <a:t> b) podíly na zisku tichého společníka z účasti na podnikání,</a:t>
            </a:r>
          </a:p>
          <a:p>
            <a:pPr>
              <a:lnSpc>
                <a:spcPct val="80000"/>
              </a:lnSpc>
              <a:buNone/>
            </a:pPr>
            <a:r>
              <a:rPr lang="cs-CZ" altLang="en-US" sz="1800" dirty="0"/>
              <a:t> c) úroky, výhry a jiné výnosy z vkladů na vkladních knížkách, úroky z peněžních prostředků na účtu, který není podle podmínek toho, kdo účet vede, určen k podnikání,</a:t>
            </a:r>
          </a:p>
          <a:p>
            <a:pPr>
              <a:lnSpc>
                <a:spcPct val="80000"/>
              </a:lnSpc>
              <a:buNone/>
            </a:pPr>
            <a:r>
              <a:rPr lang="cs-CZ" altLang="en-US" sz="1800" dirty="0"/>
              <a:t> d) výnos z jednorázového vkladu a z vkladu jemu na roveň postaveného,</a:t>
            </a:r>
          </a:p>
          <a:p>
            <a:pPr>
              <a:lnSpc>
                <a:spcPct val="80000"/>
              </a:lnSpc>
              <a:buNone/>
            </a:pPr>
            <a:r>
              <a:rPr lang="cs-CZ" altLang="en-US" sz="1800" dirty="0"/>
              <a:t> e) dávky penzijního připojištění se státním příspěvkem, dávky doplňkového penzijního spoření a z penzijního pojištění,</a:t>
            </a:r>
          </a:p>
          <a:p>
            <a:pPr>
              <a:lnSpc>
                <a:spcPct val="80000"/>
              </a:lnSpc>
              <a:buNone/>
            </a:pPr>
            <a:r>
              <a:rPr lang="cs-CZ" altLang="en-US" sz="1800" dirty="0"/>
              <a:t> f) plnění ze soukromého životního pojištění nebo jiný příjem z pojištění osob, který není pojistným plněním a nezakládá zánik pojistné smlouvy,</a:t>
            </a:r>
          </a:p>
          <a:p>
            <a:pPr>
              <a:lnSpc>
                <a:spcPct val="80000"/>
              </a:lnSpc>
              <a:buNone/>
            </a:pPr>
            <a:r>
              <a:rPr lang="cs-CZ" altLang="en-US" sz="1800" dirty="0"/>
              <a:t> g) úroky a jiné výnosy z poskytnutých úvěrů nebo zápůjček, úroky z prodlení, poplatek z prodlení, úroky z práva na dorovnání, úroky z vkladů na účtech a úroky z hodnoty splaceného vkladu ve smluvené výši členů obchodních korporací,</a:t>
            </a:r>
          </a:p>
          <a:p>
            <a:pPr>
              <a:lnSpc>
                <a:spcPct val="80000"/>
              </a:lnSpc>
              <a:buNone/>
            </a:pPr>
            <a:r>
              <a:rPr lang="cs-CZ" altLang="en-US" sz="1800" dirty="0"/>
              <a:t> h) úrokové a jiné výnosy z držby směnek (např. diskont z částky směnky, úrok ze směnečné sumy),</a:t>
            </a:r>
          </a:p>
          <a:p>
            <a:pPr>
              <a:lnSpc>
                <a:spcPct val="80000"/>
              </a:lnSpc>
              <a:buNone/>
            </a:pPr>
            <a:r>
              <a:rPr lang="cs-CZ" altLang="en-US" sz="1800" dirty="0"/>
              <a:t> i)  plnění ze zisku </a:t>
            </a:r>
            <a:r>
              <a:rPr lang="cs-CZ" altLang="en-US" sz="1800" dirty="0" err="1"/>
              <a:t>svěřenského</a:t>
            </a:r>
            <a:r>
              <a:rPr lang="cs-CZ" altLang="en-US" sz="1800" dirty="0"/>
              <a:t> fondu nebo rodinné fundace.</a:t>
            </a:r>
          </a:p>
          <a:p>
            <a:pPr marL="0" indent="0">
              <a:lnSpc>
                <a:spcPct val="80000"/>
              </a:lnSpc>
              <a:buNone/>
            </a:pPr>
            <a:endParaRPr lang="cs-CZ" altLang="en-US" sz="1800" b="1" dirty="0"/>
          </a:p>
          <a:p>
            <a:pPr>
              <a:lnSpc>
                <a:spcPct val="80000"/>
              </a:lnSpc>
              <a:buNone/>
            </a:pPr>
            <a:r>
              <a:rPr lang="cs-CZ" altLang="en-US" sz="1800" b="1" dirty="0"/>
              <a:t>DZD = Příjmy – Výdaje</a:t>
            </a:r>
            <a:r>
              <a:rPr lang="cs-CZ" altLang="en-US" sz="1800" dirty="0"/>
              <a:t>, pokud se jedná o příjmy z ČR, vesměs srážková daň</a:t>
            </a:r>
            <a:endParaRPr lang="cs-CZ" altLang="en-US" sz="1800" b="1" dirty="0"/>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142939804"/>
      </p:ext>
    </p:extLst>
  </p:cSld>
  <p:clrMapOvr>
    <a:masterClrMapping/>
  </p:clrMapOvr>
  <mc:AlternateContent xmlns:mc="http://schemas.openxmlformats.org/markup-compatibility/2006" xmlns:p14="http://schemas.microsoft.com/office/powerpoint/2010/main">
    <mc:Choice Requires="p14">
      <p:transition spd="slow" p14:dur="2000" advTm="107331"/>
    </mc:Choice>
    <mc:Fallback xmlns="">
      <p:transition spd="slow" advTm="10733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Dílčí základ daně podle § 9</a:t>
            </a:r>
            <a:endParaRPr lang="cs-CZ" dirty="0"/>
          </a:p>
        </p:txBody>
      </p:sp>
      <p:sp>
        <p:nvSpPr>
          <p:cNvPr id="3" name="Zástupný symbol pro obsah 2"/>
          <p:cNvSpPr>
            <a:spLocks noGrp="1"/>
          </p:cNvSpPr>
          <p:nvPr>
            <p:ph idx="1"/>
          </p:nvPr>
        </p:nvSpPr>
        <p:spPr/>
        <p:txBody>
          <a:bodyPr/>
          <a:lstStyle/>
          <a:p>
            <a:pPr marL="609600" indent="-609600">
              <a:buFont typeface="Wingdings" panose="05000000000000000000" pitchFamily="2" charset="2"/>
              <a:buAutoNum type="alphaLcParenR"/>
            </a:pPr>
            <a:r>
              <a:rPr lang="cs-CZ" altLang="en-US" dirty="0"/>
              <a:t>příjmy z pronájmu nemovitých věcí a bytů (jejich částí),</a:t>
            </a:r>
          </a:p>
          <a:p>
            <a:pPr marL="609600" indent="-609600">
              <a:buFont typeface="Wingdings" panose="05000000000000000000" pitchFamily="2" charset="2"/>
              <a:buAutoNum type="alphaLcParenR"/>
            </a:pPr>
            <a:r>
              <a:rPr lang="cs-CZ" altLang="en-US" dirty="0"/>
              <a:t>příjmy z pronájmu movitých věcí, kromě příležitostného pronájmu </a:t>
            </a:r>
          </a:p>
          <a:p>
            <a:pPr marL="609600" indent="-609600">
              <a:buNone/>
            </a:pPr>
            <a:r>
              <a:rPr lang="cs-CZ" altLang="en-US" dirty="0"/>
              <a:t>DZD = Příjmy – Výdaje</a:t>
            </a:r>
          </a:p>
          <a:p>
            <a:pPr marL="609600" indent="-609600">
              <a:buNone/>
            </a:pPr>
            <a:r>
              <a:rPr lang="cs-CZ" altLang="en-US" dirty="0"/>
              <a:t>Paušální výdaje 30 %, max. 600 000 Kč</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1383103141"/>
      </p:ext>
    </p:extLst>
  </p:cSld>
  <p:clrMapOvr>
    <a:masterClrMapping/>
  </p:clrMapOvr>
  <mc:AlternateContent xmlns:mc="http://schemas.openxmlformats.org/markup-compatibility/2006" xmlns:p14="http://schemas.microsoft.com/office/powerpoint/2010/main">
    <mc:Choice Requires="p14">
      <p:transition spd="slow" p14:dur="2000" advTm="134906"/>
    </mc:Choice>
    <mc:Fallback xmlns="">
      <p:transition spd="slow" advTm="13490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Dílčí základ daně podle § 10</a:t>
            </a:r>
            <a:endParaRPr lang="cs-CZ" dirty="0"/>
          </a:p>
        </p:txBody>
      </p:sp>
      <p:sp>
        <p:nvSpPr>
          <p:cNvPr id="3" name="Zástupný symbol pro obsah 2"/>
          <p:cNvSpPr>
            <a:spLocks noGrp="1"/>
          </p:cNvSpPr>
          <p:nvPr>
            <p:ph idx="1"/>
          </p:nvPr>
        </p:nvSpPr>
        <p:spPr>
          <a:xfrm>
            <a:off x="509589" y="1905640"/>
            <a:ext cx="8082321" cy="4226873"/>
          </a:xfrm>
        </p:spPr>
        <p:txBody>
          <a:bodyPr>
            <a:normAutofit fontScale="55000" lnSpcReduction="20000"/>
          </a:bodyPr>
          <a:lstStyle/>
          <a:p>
            <a:pPr>
              <a:lnSpc>
                <a:spcPct val="80000"/>
              </a:lnSpc>
            </a:pPr>
            <a:r>
              <a:rPr lang="cs-CZ" altLang="en-US" dirty="0"/>
              <a:t>a) příjmy z příležitostných činností nebo z příležitostného nájmu movitých věcí, </a:t>
            </a:r>
          </a:p>
          <a:p>
            <a:pPr>
              <a:lnSpc>
                <a:spcPct val="80000"/>
              </a:lnSpc>
            </a:pPr>
            <a:r>
              <a:rPr lang="cs-CZ" altLang="en-US" dirty="0"/>
              <a:t>b) příjmy z úplatného převodu nemovité věci, cenného papíru a jiné věci,</a:t>
            </a:r>
          </a:p>
          <a:p>
            <a:pPr>
              <a:lnSpc>
                <a:spcPct val="80000"/>
              </a:lnSpc>
            </a:pPr>
            <a:r>
              <a:rPr lang="cs-CZ" altLang="en-US" dirty="0"/>
              <a:t>c) příjmy z převodu účasti na společnosti s ručením omezeným, komanditisty na komanditní společnosti nebo z převodu družstevního podílu,</a:t>
            </a:r>
          </a:p>
          <a:p>
            <a:pPr>
              <a:lnSpc>
                <a:spcPct val="80000"/>
              </a:lnSpc>
            </a:pPr>
            <a:r>
              <a:rPr lang="cs-CZ" altLang="en-US" dirty="0"/>
              <a:t>d) příjmy ze zděděných práv z průmyslového a jiného duševního vlastnictví, včetně práv autorských a práv příbuzných právu autorskému,</a:t>
            </a:r>
          </a:p>
          <a:p>
            <a:pPr>
              <a:lnSpc>
                <a:spcPct val="80000"/>
              </a:lnSpc>
            </a:pPr>
            <a:r>
              <a:rPr lang="cs-CZ" altLang="en-US" dirty="0"/>
              <a:t>e) přijaté výživné, důchody a obdobné opakující se požitky,</a:t>
            </a:r>
          </a:p>
          <a:p>
            <a:pPr>
              <a:lnSpc>
                <a:spcPct val="80000"/>
              </a:lnSpc>
            </a:pPr>
            <a:r>
              <a:rPr lang="cs-CZ" altLang="en-US" dirty="0"/>
              <a:t>f) podíl člena obchodní korporace na likvidačním zůstatku, nebo</a:t>
            </a:r>
          </a:p>
          <a:p>
            <a:pPr>
              <a:lnSpc>
                <a:spcPct val="80000"/>
              </a:lnSpc>
            </a:pPr>
            <a:r>
              <a:rPr lang="cs-CZ" altLang="en-US" dirty="0"/>
              <a:t>g) vypořádací podíl při zániku účasti člena v obchodní korporaci,</a:t>
            </a:r>
          </a:p>
          <a:p>
            <a:pPr>
              <a:lnSpc>
                <a:spcPct val="80000"/>
              </a:lnSpc>
            </a:pPr>
            <a:r>
              <a:rPr lang="cs-CZ" altLang="en-US" dirty="0"/>
              <a:t>h) výhry z hazardních her</a:t>
            </a:r>
          </a:p>
          <a:p>
            <a:pPr>
              <a:lnSpc>
                <a:spcPct val="80000"/>
              </a:lnSpc>
            </a:pPr>
            <a:r>
              <a:rPr lang="cs-CZ" altLang="en-US" dirty="0"/>
              <a:t>ch) výhry z reklamních soutěží a reklamních slosování, ceny z </a:t>
            </a:r>
            <a:r>
              <a:rPr lang="cs-CZ" altLang="en-US" dirty="0" err="1"/>
              <a:t>účtenkové</a:t>
            </a:r>
            <a:r>
              <a:rPr lang="cs-CZ" altLang="en-US" dirty="0"/>
              <a:t> loterie, z veřejných soutěží, ze sportovních soutěží,</a:t>
            </a:r>
          </a:p>
          <a:p>
            <a:pPr>
              <a:lnSpc>
                <a:spcPct val="80000"/>
              </a:lnSpc>
            </a:pPr>
            <a:r>
              <a:rPr lang="cs-CZ" altLang="en-US" dirty="0"/>
              <a:t>i) příjmy, které společník veřejné obchodní společnosti nebo komplementář komanditní společnosti obdrží v souvislosti s ukončením účasti na veřejné obchodní společnosti nebo komanditní společnosti od jiné osoby než od veřejné obchodní společnosti nebo komanditní společnosti, v níž ukončil účast,</a:t>
            </a:r>
          </a:p>
          <a:p>
            <a:pPr>
              <a:lnSpc>
                <a:spcPct val="80000"/>
              </a:lnSpc>
            </a:pPr>
            <a:r>
              <a:rPr lang="cs-CZ" altLang="en-US" dirty="0"/>
              <a:t>l) příjem z výměnku,</a:t>
            </a:r>
          </a:p>
          <a:p>
            <a:pPr>
              <a:lnSpc>
                <a:spcPct val="80000"/>
              </a:lnSpc>
            </a:pPr>
            <a:r>
              <a:rPr lang="cs-CZ" altLang="en-US" dirty="0"/>
              <a:t>m) příjem obmyšleného ze </a:t>
            </a:r>
            <a:r>
              <a:rPr lang="cs-CZ" altLang="en-US" dirty="0" err="1"/>
              <a:t>svěřenského</a:t>
            </a:r>
            <a:r>
              <a:rPr lang="cs-CZ" altLang="en-US" dirty="0"/>
              <a:t> fondu,</a:t>
            </a:r>
          </a:p>
          <a:p>
            <a:pPr>
              <a:lnSpc>
                <a:spcPct val="80000"/>
              </a:lnSpc>
            </a:pPr>
            <a:r>
              <a:rPr lang="cs-CZ" altLang="en-US" dirty="0"/>
              <a:t>n) bezúplatný příjem,</a:t>
            </a:r>
          </a:p>
          <a:p>
            <a:pPr>
              <a:lnSpc>
                <a:spcPct val="80000"/>
              </a:lnSpc>
            </a:pPr>
            <a:r>
              <a:rPr lang="cs-CZ" altLang="en-US" dirty="0"/>
              <a:t>o) příjem z rozpuštění rezervního fondu vytvořeného ze zisku nebo z rozpuštění obdobného fondu,</a:t>
            </a:r>
          </a:p>
          <a:p>
            <a:pPr>
              <a:lnSpc>
                <a:spcPct val="80000"/>
              </a:lnSpc>
            </a:pPr>
            <a:r>
              <a:rPr lang="cs-CZ" altLang="en-US" dirty="0"/>
              <a:t>atd.</a:t>
            </a:r>
            <a:br>
              <a:rPr lang="cs-CZ" altLang="en-US" dirty="0"/>
            </a:br>
            <a:endParaRPr lang="cs-CZ" altLang="en-US" dirty="0"/>
          </a:p>
          <a:p>
            <a:pPr>
              <a:lnSpc>
                <a:spcPct val="80000"/>
              </a:lnSpc>
              <a:buNone/>
            </a:pPr>
            <a:r>
              <a:rPr lang="cs-CZ" altLang="en-US" dirty="0"/>
              <a:t>DZD = Příjmy – Výdaje prokazatelně vynaložené na jeho dosažení </a:t>
            </a:r>
          </a:p>
          <a:p>
            <a:pPr>
              <a:lnSpc>
                <a:spcPct val="80000"/>
              </a:lnSpc>
              <a:buNone/>
            </a:pPr>
            <a:endParaRPr lang="cs-CZ" altLang="en-US" dirty="0"/>
          </a:p>
          <a:p>
            <a:pPr>
              <a:lnSpc>
                <a:spcPct val="80000"/>
              </a:lnSpc>
              <a:buNone/>
            </a:pPr>
            <a:r>
              <a:rPr lang="cs-CZ" altLang="en-US" dirty="0"/>
              <a:t>Osvobozeno do 30.000 Kč</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650908014"/>
      </p:ext>
    </p:extLst>
  </p:cSld>
  <p:clrMapOvr>
    <a:masterClrMapping/>
  </p:clrMapOvr>
  <mc:AlternateContent xmlns:mc="http://schemas.openxmlformats.org/markup-compatibility/2006" xmlns:p14="http://schemas.microsoft.com/office/powerpoint/2010/main">
    <mc:Choice Requires="p14">
      <p:transition spd="slow" p14:dur="2000" advTm="226755"/>
    </mc:Choice>
    <mc:Fallback xmlns="">
      <p:transition spd="slow" advTm="2267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na to v praxi?</a:t>
            </a:r>
          </a:p>
        </p:txBody>
      </p:sp>
      <p:sp>
        <p:nvSpPr>
          <p:cNvPr id="3" name="Zástupný symbol pro obsah 2"/>
          <p:cNvSpPr>
            <a:spLocks noGrp="1"/>
          </p:cNvSpPr>
          <p:nvPr>
            <p:ph idx="1"/>
          </p:nvPr>
        </p:nvSpPr>
        <p:spPr/>
        <p:txBody>
          <a:bodyPr/>
          <a:lstStyle/>
          <a:p>
            <a:pPr>
              <a:lnSpc>
                <a:spcPct val="90000"/>
              </a:lnSpc>
              <a:buNone/>
            </a:pPr>
            <a:r>
              <a:rPr lang="cs-CZ" altLang="en-US" dirty="0"/>
              <a:t>	1.</a:t>
            </a:r>
            <a:r>
              <a:rPr lang="cs-CZ" altLang="en-US" sz="4000" dirty="0"/>
              <a:t> </a:t>
            </a:r>
            <a:r>
              <a:rPr lang="cs-CZ" altLang="en-US" dirty="0"/>
              <a:t>Rozdělit příjmy do § 6-10 podle druhu</a:t>
            </a:r>
          </a:p>
          <a:p>
            <a:pPr>
              <a:lnSpc>
                <a:spcPct val="90000"/>
              </a:lnSpc>
              <a:buNone/>
            </a:pPr>
            <a:r>
              <a:rPr lang="cs-CZ" altLang="en-US" dirty="0"/>
              <a:t>	2.  Z příjmů vymezit příjmy osvobozené a příjmy podléhající  srážkové dani</a:t>
            </a:r>
          </a:p>
          <a:p>
            <a:pPr>
              <a:lnSpc>
                <a:spcPct val="90000"/>
              </a:lnSpc>
              <a:buNone/>
            </a:pPr>
            <a:r>
              <a:rPr lang="cs-CZ" altLang="en-US" dirty="0"/>
              <a:t>	3. Určit výši DZD</a:t>
            </a:r>
          </a:p>
          <a:p>
            <a:pPr>
              <a:lnSpc>
                <a:spcPct val="90000"/>
              </a:lnSpc>
              <a:buNone/>
            </a:pPr>
            <a:r>
              <a:rPr lang="cs-CZ" altLang="en-US" dirty="0"/>
              <a:t>	4. Určit ZD</a:t>
            </a:r>
          </a:p>
          <a:p>
            <a:pPr>
              <a:lnSpc>
                <a:spcPct val="90000"/>
              </a:lnSpc>
              <a:buNone/>
            </a:pPr>
            <a:r>
              <a:rPr lang="cs-CZ" altLang="en-US" dirty="0"/>
              <a:t>	5. Odečíst nezdanitelné částky a odčitatelné položky</a:t>
            </a:r>
          </a:p>
          <a:p>
            <a:pPr>
              <a:lnSpc>
                <a:spcPct val="90000"/>
              </a:lnSpc>
              <a:buNone/>
            </a:pPr>
            <a:r>
              <a:rPr lang="cs-CZ" altLang="en-US" dirty="0"/>
              <a:t>	6. Aplikovat sazbu daně</a:t>
            </a:r>
          </a:p>
          <a:p>
            <a:pPr>
              <a:lnSpc>
                <a:spcPct val="90000"/>
              </a:lnSpc>
              <a:buNone/>
            </a:pPr>
            <a:r>
              <a:rPr lang="cs-CZ" altLang="en-US" dirty="0"/>
              <a:t>	7. Aplikovat slevy na dani</a:t>
            </a:r>
          </a:p>
          <a:p>
            <a:pPr>
              <a:lnSpc>
                <a:spcPct val="90000"/>
              </a:lnSpc>
              <a:buNone/>
            </a:pPr>
            <a:r>
              <a:rPr lang="cs-CZ" altLang="en-US" dirty="0"/>
              <a:t>	8. Aplikovat daňové zvýhodnění na děti</a:t>
            </a:r>
          </a:p>
          <a:p>
            <a:pPr>
              <a:lnSpc>
                <a:spcPct val="90000"/>
              </a:lnSpc>
              <a:buNone/>
            </a:pPr>
            <a:r>
              <a:rPr lang="cs-CZ" altLang="en-US" dirty="0"/>
              <a:t>	9. Odečíst od daňové povinnosti již uhrazené zálohy</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445440722"/>
      </p:ext>
    </p:extLst>
  </p:cSld>
  <p:clrMapOvr>
    <a:masterClrMapping/>
  </p:clrMapOvr>
  <mc:AlternateContent xmlns:mc="http://schemas.openxmlformats.org/markup-compatibility/2006" xmlns:p14="http://schemas.microsoft.com/office/powerpoint/2010/main">
    <mc:Choice Requires="p14">
      <p:transition spd="slow" p14:dur="2000" advTm="128049"/>
    </mc:Choice>
    <mc:Fallback xmlns="">
      <p:transition spd="slow" advTm="12804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a:t>  	Základ daně = </a:t>
            </a:r>
            <a:r>
              <a:rPr lang="el-GR" altLang="en-US" sz="1800" dirty="0">
                <a:cs typeface="Arial" charset="0"/>
              </a:rPr>
              <a:t>Σ</a:t>
            </a:r>
            <a:r>
              <a:rPr lang="cs-CZ" altLang="en-US" sz="1800" dirty="0">
                <a:cs typeface="Arial" charset="0"/>
              </a:rPr>
              <a:t> DZD</a:t>
            </a:r>
          </a:p>
          <a:p>
            <a:pPr>
              <a:lnSpc>
                <a:spcPct val="80000"/>
              </a:lnSpc>
              <a:buFont typeface="Wingdings" pitchFamily="2" charset="2"/>
              <a:buNone/>
            </a:pPr>
            <a:r>
              <a:rPr lang="cs-CZ" altLang="en-US" sz="1800" dirty="0"/>
              <a:t>	</a:t>
            </a:r>
            <a:r>
              <a:rPr lang="cs-CZ" altLang="en-US" sz="1800" u="sng" dirty="0"/>
              <a:t>- Nezdanitelné částky a odčitatelné položky</a:t>
            </a:r>
            <a:r>
              <a:rPr lang="cs-CZ" altLang="en-US" sz="1800" dirty="0"/>
              <a:t> </a:t>
            </a:r>
            <a:r>
              <a:rPr lang="cs-CZ" altLang="en-US" sz="1600" dirty="0"/>
              <a:t>(§ 15 a 34)</a:t>
            </a:r>
            <a:endParaRPr lang="cs-CZ" altLang="en-US" sz="1800" dirty="0"/>
          </a:p>
          <a:p>
            <a:pPr>
              <a:lnSpc>
                <a:spcPct val="80000"/>
              </a:lnSpc>
              <a:buFont typeface="Wingdings" pitchFamily="2" charset="2"/>
              <a:buNone/>
            </a:pPr>
            <a:r>
              <a:rPr lang="cs-CZ" altLang="en-US" sz="1800" dirty="0"/>
              <a:t>	Upravený základ daně</a:t>
            </a:r>
          </a:p>
          <a:p>
            <a:pPr>
              <a:lnSpc>
                <a:spcPct val="80000"/>
              </a:lnSpc>
              <a:buFont typeface="Wingdings" pitchFamily="2" charset="2"/>
              <a:buNone/>
            </a:pPr>
            <a:r>
              <a:rPr lang="cs-CZ" altLang="en-US" sz="1800" dirty="0"/>
              <a:t>	Základ daně zaokrouhlený		</a:t>
            </a:r>
          </a:p>
          <a:p>
            <a:pPr>
              <a:lnSpc>
                <a:spcPct val="80000"/>
              </a:lnSpc>
              <a:buFont typeface="Wingdings" pitchFamily="2" charset="2"/>
              <a:buNone/>
            </a:pPr>
            <a:r>
              <a:rPr lang="cs-CZ" altLang="en-US" sz="1800" dirty="0"/>
              <a:t>	DPFO brutto I (15 / 23 %)			</a:t>
            </a:r>
          </a:p>
          <a:p>
            <a:pPr>
              <a:lnSpc>
                <a:spcPct val="80000"/>
              </a:lnSpc>
              <a:buFont typeface="Wingdings" pitchFamily="2" charset="2"/>
              <a:buNone/>
            </a:pPr>
            <a:r>
              <a:rPr lang="cs-CZ" altLang="en-US" sz="1800" dirty="0"/>
              <a:t>    </a:t>
            </a:r>
            <a:r>
              <a:rPr lang="cs-CZ" altLang="en-US" sz="1800" u="sng" dirty="0"/>
              <a:t>- Slevy na dani (§ 35ba, 35bb, 35bc)</a:t>
            </a:r>
          </a:p>
          <a:p>
            <a:pPr>
              <a:lnSpc>
                <a:spcPct val="80000"/>
              </a:lnSpc>
              <a:buFont typeface="Wingdings" pitchFamily="2" charset="2"/>
              <a:buNone/>
            </a:pPr>
            <a:r>
              <a:rPr lang="cs-CZ" altLang="en-US" sz="1800" dirty="0"/>
              <a:t>	DPFO brutto II (</a:t>
            </a:r>
            <a:r>
              <a:rPr lang="en-US" altLang="en-US" sz="1800" dirty="0">
                <a:cs typeface="Arial" charset="0"/>
              </a:rPr>
              <a:t>&gt;</a:t>
            </a:r>
            <a:r>
              <a:rPr lang="cs-CZ" altLang="en-US" sz="1800" dirty="0">
                <a:cs typeface="Arial" charset="0"/>
              </a:rPr>
              <a:t> nebo = 0)</a:t>
            </a:r>
            <a:r>
              <a:rPr lang="cs-CZ" altLang="en-US" sz="1800" dirty="0"/>
              <a:t>			</a:t>
            </a:r>
          </a:p>
          <a:p>
            <a:pPr>
              <a:lnSpc>
                <a:spcPct val="80000"/>
              </a:lnSpc>
              <a:buFont typeface="Wingdings" pitchFamily="2" charset="2"/>
              <a:buNone/>
            </a:pPr>
            <a:r>
              <a:rPr lang="cs-CZ" altLang="en-US" sz="1800" dirty="0"/>
              <a:t>  	</a:t>
            </a:r>
            <a:r>
              <a:rPr lang="cs-CZ" altLang="en-US" sz="1800" u="sng" dirty="0"/>
              <a:t>- Daňové zvýhodnění na děti (sleva)</a:t>
            </a:r>
          </a:p>
          <a:p>
            <a:pPr>
              <a:lnSpc>
                <a:spcPct val="80000"/>
              </a:lnSpc>
              <a:buFont typeface="Wingdings" pitchFamily="2" charset="2"/>
              <a:buNone/>
            </a:pPr>
            <a:r>
              <a:rPr lang="cs-CZ" altLang="en-US" sz="1800" dirty="0"/>
              <a:t>	</a:t>
            </a:r>
            <a:r>
              <a:rPr lang="cs-CZ" altLang="en-US" sz="1800" b="1" dirty="0"/>
              <a:t>DPFO netto</a:t>
            </a:r>
            <a:r>
              <a:rPr lang="cs-CZ" altLang="en-US" sz="1800" dirty="0"/>
              <a:t>				</a:t>
            </a:r>
            <a:endParaRPr lang="cs-CZ" altLang="en-US" sz="1800" b="1" dirty="0"/>
          </a:p>
          <a:p>
            <a:pPr>
              <a:lnSpc>
                <a:spcPct val="80000"/>
              </a:lnSpc>
              <a:buFont typeface="Wingdings" pitchFamily="2" charset="2"/>
              <a:buNone/>
            </a:pPr>
            <a:r>
              <a:rPr lang="cs-CZ" altLang="en-US" sz="1800" b="1" dirty="0"/>
              <a:t>  	</a:t>
            </a:r>
            <a:r>
              <a:rPr lang="cs-CZ" altLang="en-US" sz="1800" u="sng" dirty="0"/>
              <a:t>-</a:t>
            </a:r>
            <a:r>
              <a:rPr lang="cs-CZ" altLang="en-US" sz="1800" b="1" u="sng" dirty="0"/>
              <a:t> </a:t>
            </a:r>
            <a:r>
              <a:rPr lang="cs-CZ" altLang="en-US" sz="1800" u="sng" dirty="0"/>
              <a:t>Uhrazené zálohy</a:t>
            </a:r>
            <a:r>
              <a:rPr lang="cs-CZ" altLang="en-US" sz="1800" b="1" u="sng" dirty="0"/>
              <a:t>	____</a:t>
            </a:r>
            <a:endParaRPr lang="cs-CZ" altLang="en-US" sz="1800" u="sng" dirty="0"/>
          </a:p>
          <a:p>
            <a:pPr>
              <a:lnSpc>
                <a:spcPct val="80000"/>
              </a:lnSpc>
              <a:buFont typeface="Wingdings" pitchFamily="2" charset="2"/>
              <a:buNone/>
            </a:pPr>
            <a:r>
              <a:rPr lang="cs-CZ" altLang="en-US" sz="1800" dirty="0"/>
              <a:t>	</a:t>
            </a:r>
            <a:r>
              <a:rPr lang="cs-CZ" altLang="en-US" sz="1800" b="1" dirty="0"/>
              <a:t>DOPLATEK/PŘEPLATEK</a:t>
            </a:r>
          </a:p>
        </p:txBody>
      </p:sp>
    </p:spTree>
    <p:extLst>
      <p:ext uri="{BB962C8B-B14F-4D97-AF65-F5344CB8AC3E}">
        <p14:creationId xmlns:p14="http://schemas.microsoft.com/office/powerpoint/2010/main" val="161722822"/>
      </p:ext>
    </p:extLst>
  </p:cSld>
  <p:clrMapOvr>
    <a:masterClrMapping/>
  </p:clrMapOvr>
  <mc:AlternateContent xmlns:mc="http://schemas.openxmlformats.org/markup-compatibility/2006" xmlns:p14="http://schemas.microsoft.com/office/powerpoint/2010/main">
    <mc:Choice Requires="p14">
      <p:transition spd="slow" p14:dur="2000" advTm="36053"/>
    </mc:Choice>
    <mc:Fallback xmlns="">
      <p:transition spd="slow" advTm="3605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dirty="0"/>
              <a:t>Dary – 2% ze základu daně, min. 1,000 Kč – 15 % ze základu daně</a:t>
            </a:r>
          </a:p>
          <a:p>
            <a:pPr>
              <a:lnSpc>
                <a:spcPct val="90000"/>
              </a:lnSpc>
            </a:pPr>
            <a:r>
              <a:rPr lang="cs-CZ" altLang="en-US" sz="1800" dirty="0"/>
              <a:t>Úroky ze stavebního spoření, </a:t>
            </a:r>
            <a:r>
              <a:rPr lang="cs-CZ" altLang="en-US" sz="1800" dirty="0" err="1"/>
              <a:t>hypoúvěru</a:t>
            </a:r>
            <a:r>
              <a:rPr lang="cs-CZ" altLang="en-US" sz="1800" dirty="0"/>
              <a:t> apod. na stavbu určenou k bydlení, max. 150,000 Kč</a:t>
            </a:r>
          </a:p>
          <a:p>
            <a:pPr>
              <a:lnSpc>
                <a:spcPct val="90000"/>
              </a:lnSpc>
            </a:pPr>
            <a:r>
              <a:rPr lang="cs-CZ" altLang="en-US" sz="1800" dirty="0"/>
              <a:t>Penzijní připojištění snížené o 12,000 Kč, max. 24,000 Kč</a:t>
            </a:r>
          </a:p>
          <a:p>
            <a:pPr>
              <a:lnSpc>
                <a:spcPct val="90000"/>
              </a:lnSpc>
            </a:pPr>
            <a:r>
              <a:rPr lang="cs-CZ" altLang="en-US" sz="1800" dirty="0"/>
              <a:t>Životní pojištění, max. 24,000 Kč</a:t>
            </a:r>
          </a:p>
          <a:p>
            <a:pPr>
              <a:lnSpc>
                <a:spcPct val="90000"/>
              </a:lnSpc>
            </a:pPr>
            <a:r>
              <a:rPr lang="cs-CZ" altLang="en-US" sz="1800" dirty="0"/>
              <a:t>Příspěvek odborům – 1,5 % z hrubé mzdy, max. 3,000 Kč</a:t>
            </a:r>
          </a:p>
          <a:p>
            <a:pPr>
              <a:lnSpc>
                <a:spcPct val="90000"/>
              </a:lnSpc>
            </a:pPr>
            <a:r>
              <a:rPr lang="cs-CZ" altLang="en-US" sz="1800" dirty="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mc:AlternateContent xmlns:mc="http://schemas.openxmlformats.org/markup-compatibility/2006" xmlns:p14="http://schemas.microsoft.com/office/powerpoint/2010/main">
    <mc:Choice Requires="p14">
      <p:transition spd="slow" p14:dur="2000" advTm="160739"/>
    </mc:Choice>
    <mc:Fallback xmlns="">
      <p:transition spd="slow" advTm="16073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 z příjmů fyzických osob</a:t>
            </a:r>
            <a:endParaRPr lang="en-US" dirty="0"/>
          </a:p>
        </p:txBody>
      </p:sp>
      <p:sp>
        <p:nvSpPr>
          <p:cNvPr id="3" name="Zástupný symbol pro obsah 2"/>
          <p:cNvSpPr>
            <a:spLocks noGrp="1"/>
          </p:cNvSpPr>
          <p:nvPr>
            <p:ph idx="1"/>
          </p:nvPr>
        </p:nvSpPr>
        <p:spPr/>
        <p:txBody>
          <a:bodyPr/>
          <a:lstStyle/>
          <a:p>
            <a:r>
              <a:rPr lang="cs-CZ" dirty="0"/>
              <a:t>Přímá </a:t>
            </a:r>
          </a:p>
          <a:p>
            <a:r>
              <a:rPr lang="cs-CZ" dirty="0"/>
              <a:t>Důchodová</a:t>
            </a:r>
          </a:p>
          <a:p>
            <a:r>
              <a:rPr lang="cs-CZ" dirty="0"/>
              <a:t>In personam</a:t>
            </a:r>
            <a:endParaRPr lang="en-US"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557727370"/>
      </p:ext>
    </p:extLst>
  </p:cSld>
  <p:clrMapOvr>
    <a:masterClrMapping/>
  </p:clrMapOvr>
  <mc:AlternateContent xmlns:mc="http://schemas.openxmlformats.org/markup-compatibility/2006" xmlns:p14="http://schemas.microsoft.com/office/powerpoint/2010/main">
    <mc:Choice Requires="p14">
      <p:transition spd="slow" p14:dur="2000" advTm="25495"/>
    </mc:Choice>
    <mc:Fallback xmlns="">
      <p:transition spd="slow" advTm="2549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a:t>Položky odčitatelné od základu daně (§ 34)</a:t>
            </a:r>
          </a:p>
        </p:txBody>
      </p:sp>
      <p:sp>
        <p:nvSpPr>
          <p:cNvPr id="22531" name="Rectangle 3"/>
          <p:cNvSpPr>
            <a:spLocks noGrp="1" noChangeArrowheads="1"/>
          </p:cNvSpPr>
          <p:nvPr>
            <p:ph type="body" idx="1"/>
          </p:nvPr>
        </p:nvSpPr>
        <p:spPr/>
        <p:txBody>
          <a:bodyPr/>
          <a:lstStyle/>
          <a:p>
            <a:r>
              <a:rPr lang="cs-CZ" altLang="en-US" dirty="0"/>
              <a:t>daňová ztráta (max. 5 let),</a:t>
            </a:r>
          </a:p>
          <a:p>
            <a:r>
              <a:rPr lang="cs-CZ" altLang="en-US" dirty="0"/>
              <a:t>100 % / 110 % výdajů (nákladů), které poplatník vynaložil při realizaci projektů výzkumu a vývoje </a:t>
            </a:r>
          </a:p>
          <a:p>
            <a:r>
              <a:rPr lang="cs-CZ" altLang="en-US" dirty="0"/>
              <a:t>závazné posouzení na výdaje na výzkum a vývoj</a:t>
            </a:r>
          </a:p>
        </p:txBody>
      </p:sp>
    </p:spTree>
    <p:extLst>
      <p:ext uri="{BB962C8B-B14F-4D97-AF65-F5344CB8AC3E}">
        <p14:creationId xmlns:p14="http://schemas.microsoft.com/office/powerpoint/2010/main" val="2131566634"/>
      </p:ext>
    </p:extLst>
  </p:cSld>
  <p:clrMapOvr>
    <a:masterClrMapping/>
  </p:clrMapOvr>
  <mc:AlternateContent xmlns:mc="http://schemas.openxmlformats.org/markup-compatibility/2006" xmlns:p14="http://schemas.microsoft.com/office/powerpoint/2010/main">
    <mc:Choice Requires="p14">
      <p:transition spd="slow" p14:dur="2000" advTm="57571"/>
    </mc:Choice>
    <mc:Fallback xmlns="">
      <p:transition spd="slow" advTm="5757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387510805"/>
      </p:ext>
    </p:extLst>
  </p:cSld>
  <p:clrMapOvr>
    <a:masterClrMapping/>
  </p:clrMapOvr>
  <mc:AlternateContent xmlns:mc="http://schemas.openxmlformats.org/markup-compatibility/2006" xmlns:p14="http://schemas.microsoft.com/office/powerpoint/2010/main">
    <mc:Choice Requires="p14">
      <p:transition spd="slow" p14:dur="2000" advTm="48222"/>
    </mc:Choice>
    <mc:Fallback xmlns="">
      <p:transition spd="slow" advTm="4822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strike="sngStrike" dirty="0"/>
              <a:t>24.840 / </a:t>
            </a:r>
            <a:r>
              <a:rPr lang="cs-CZ" altLang="en-US" sz="2000" dirty="0"/>
              <a:t>27.840 </a:t>
            </a:r>
            <a:r>
              <a:rPr lang="cs-CZ" altLang="en-US" sz="2000" strike="sngStrike" dirty="0"/>
              <a:t>/ 30.840</a:t>
            </a:r>
            <a:r>
              <a:rPr lang="cs-CZ" altLang="en-US" sz="2000" dirty="0"/>
              <a:t> Kč na poplatníka; PRDUCH!</a:t>
            </a:r>
          </a:p>
          <a:p>
            <a:r>
              <a:rPr lang="cs-CZ" altLang="en-US" sz="2000" dirty="0"/>
              <a:t>24.840 Kč na manželku,</a:t>
            </a:r>
          </a:p>
          <a:p>
            <a:r>
              <a:rPr lang="cs-CZ" altLang="en-US" sz="2000" dirty="0"/>
              <a:t>2.520 Kč, pobírá-li poplatník invalidní důchod pro invaliditu 1. nebo 2. stupně,</a:t>
            </a:r>
          </a:p>
          <a:p>
            <a:r>
              <a:rPr lang="cs-CZ" altLang="en-US" sz="2000" dirty="0"/>
              <a:t>5.040 Kč, pobírá-li poplatník invalidní důchod pro invaliditu 3. stupně,</a:t>
            </a:r>
          </a:p>
          <a:p>
            <a:r>
              <a:rPr lang="cs-CZ" altLang="en-US" sz="2000" dirty="0"/>
              <a:t>16.140 Kč, je-li poplatník držitelem průkazu ZTP/P,</a:t>
            </a:r>
          </a:p>
          <a:p>
            <a:r>
              <a:rPr lang="cs-CZ" altLang="en-US" sz="2000" dirty="0"/>
              <a:t>4.020 Kč u poplatníka – studenta,</a:t>
            </a:r>
          </a:p>
          <a:p>
            <a:r>
              <a:rPr lang="cs-CZ" altLang="en-US" sz="2000" dirty="0"/>
              <a:t>Za umístění dítěte – </a:t>
            </a:r>
            <a:r>
              <a:rPr lang="cs-CZ" altLang="en-US" sz="2000" dirty="0" err="1"/>
              <a:t>školkovné</a:t>
            </a:r>
            <a:r>
              <a:rPr lang="cs-CZ" altLang="en-US" sz="2000" dirty="0"/>
              <a:t> (§ 35bb),</a:t>
            </a:r>
          </a:p>
          <a:p>
            <a:r>
              <a:rPr lang="cs-CZ" altLang="en-US" sz="2000" dirty="0"/>
              <a:t>Za evidenci tržeb – 5 000 Kč, max. ve výši kladného rozdílu mezi 15 % dílčího základu daně ze samostatné činnosti a základní slevy na poplatníka, pouze ve zdaňovacím období, ve kterém poplatník poprvé zaevidoval tržbu.</a:t>
            </a:r>
          </a:p>
        </p:txBody>
      </p:sp>
    </p:spTree>
    <p:extLst>
      <p:ext uri="{BB962C8B-B14F-4D97-AF65-F5344CB8AC3E}">
        <p14:creationId xmlns:p14="http://schemas.microsoft.com/office/powerpoint/2010/main" val="1969249207"/>
      </p:ext>
    </p:extLst>
  </p:cSld>
  <p:clrMapOvr>
    <a:masterClrMapping/>
  </p:clrMapOvr>
  <mc:AlternateContent xmlns:mc="http://schemas.openxmlformats.org/markup-compatibility/2006" xmlns:p14="http://schemas.microsoft.com/office/powerpoint/2010/main">
    <mc:Choice Requires="p14">
      <p:transition spd="slow" p14:dur="2000" advTm="135347"/>
    </mc:Choice>
    <mc:Fallback xmlns="">
      <p:transition spd="slow" advTm="13534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a:t>Daňové zvýhodnění (§ 35c)</a:t>
            </a:r>
          </a:p>
        </p:txBody>
      </p:sp>
      <p:sp>
        <p:nvSpPr>
          <p:cNvPr id="25603" name="Rectangle 3"/>
          <p:cNvSpPr>
            <a:spLocks noGrp="1" noChangeArrowheads="1"/>
          </p:cNvSpPr>
          <p:nvPr>
            <p:ph type="body" idx="1"/>
          </p:nvPr>
        </p:nvSpPr>
        <p:spPr/>
        <p:txBody>
          <a:bodyPr/>
          <a:lstStyle/>
          <a:p>
            <a:r>
              <a:rPr lang="cs-CZ" altLang="en-US" dirty="0"/>
              <a:t>15.204 Kč ročně za vyživované dítě žijící s poplatníkem ve společné domácnosti, </a:t>
            </a:r>
            <a:r>
              <a:rPr lang="cs-CZ" altLang="cs-CZ" dirty="0"/>
              <a:t>19.4</a:t>
            </a:r>
            <a:r>
              <a:rPr lang="en-US" altLang="cs-CZ" dirty="0"/>
              <a:t>04 </a:t>
            </a:r>
            <a:r>
              <a:rPr lang="en-US" altLang="cs-CZ" dirty="0" err="1"/>
              <a:t>ročně</a:t>
            </a:r>
            <a:r>
              <a:rPr lang="en-US" altLang="cs-CZ" dirty="0"/>
              <a:t> </a:t>
            </a:r>
            <a:r>
              <a:rPr lang="en-US" altLang="cs-CZ" dirty="0" err="1"/>
              <a:t>na</a:t>
            </a:r>
            <a:r>
              <a:rPr lang="en-US" altLang="cs-CZ" dirty="0"/>
              <a:t> </a:t>
            </a:r>
            <a:r>
              <a:rPr lang="en-US" altLang="cs-CZ" dirty="0" err="1"/>
              <a:t>druhé</a:t>
            </a:r>
            <a:r>
              <a:rPr lang="en-US" altLang="cs-CZ" dirty="0"/>
              <a:t> </a:t>
            </a:r>
            <a:r>
              <a:rPr lang="en-US" altLang="cs-CZ" dirty="0" err="1"/>
              <a:t>dítě</a:t>
            </a:r>
            <a:r>
              <a:rPr lang="en-US" altLang="cs-CZ" dirty="0"/>
              <a:t> a </a:t>
            </a:r>
            <a:r>
              <a:rPr lang="cs-CZ" altLang="cs-CZ" dirty="0"/>
              <a:t>24.2</a:t>
            </a:r>
            <a:r>
              <a:rPr lang="en-US" altLang="cs-CZ" dirty="0"/>
              <a:t>04 </a:t>
            </a:r>
            <a:r>
              <a:rPr lang="en-US" altLang="cs-CZ" dirty="0" err="1"/>
              <a:t>Kč</a:t>
            </a:r>
            <a:r>
              <a:rPr lang="en-US" altLang="cs-CZ" dirty="0"/>
              <a:t> </a:t>
            </a:r>
            <a:r>
              <a:rPr lang="en-US" altLang="cs-CZ" dirty="0" err="1"/>
              <a:t>ročně</a:t>
            </a:r>
            <a:r>
              <a:rPr lang="en-US" altLang="cs-CZ" dirty="0"/>
              <a:t> </a:t>
            </a:r>
            <a:r>
              <a:rPr lang="en-US" altLang="cs-CZ" dirty="0" err="1"/>
              <a:t>na</a:t>
            </a:r>
            <a:r>
              <a:rPr lang="en-US" altLang="cs-CZ" dirty="0"/>
              <a:t> </a:t>
            </a:r>
            <a:r>
              <a:rPr lang="en-US" altLang="cs-CZ" dirty="0" err="1"/>
              <a:t>třetí</a:t>
            </a:r>
            <a:r>
              <a:rPr lang="en-US" altLang="cs-CZ" dirty="0"/>
              <a:t> a </a:t>
            </a:r>
            <a:r>
              <a:rPr lang="en-US" altLang="cs-CZ" dirty="0" err="1"/>
              <a:t>každé</a:t>
            </a:r>
            <a:r>
              <a:rPr lang="en-US" altLang="cs-CZ" dirty="0"/>
              <a:t> </a:t>
            </a:r>
            <a:r>
              <a:rPr lang="en-US" altLang="cs-CZ" dirty="0" err="1"/>
              <a:t>další</a:t>
            </a:r>
            <a:r>
              <a:rPr lang="en-US" altLang="cs-CZ" dirty="0"/>
              <a:t> </a:t>
            </a:r>
            <a:r>
              <a:rPr lang="en-US" altLang="cs-CZ" dirty="0" err="1"/>
              <a:t>dítě</a:t>
            </a:r>
            <a:endParaRPr lang="cs-CZ" altLang="en-US" dirty="0"/>
          </a:p>
          <a:p>
            <a:r>
              <a:rPr lang="cs-CZ" altLang="en-US" dirty="0"/>
              <a:t>Dvojnásobek dítě s průkazem ZTP/P</a:t>
            </a:r>
          </a:p>
          <a:p>
            <a:r>
              <a:rPr lang="cs-CZ" altLang="en-US" dirty="0"/>
              <a:t>Do daňové povinnosti 0 Kč se jedná o slevu, pak o daňový bonus</a:t>
            </a:r>
          </a:p>
          <a:p>
            <a:r>
              <a:rPr lang="cs-CZ" altLang="en-US" dirty="0"/>
              <a:t>Bonus se vyplácí, pokud je alespoň šestinásobek min. mzdy</a:t>
            </a:r>
          </a:p>
        </p:txBody>
      </p:sp>
    </p:spTree>
    <p:extLst>
      <p:ext uri="{BB962C8B-B14F-4D97-AF65-F5344CB8AC3E}">
        <p14:creationId xmlns:p14="http://schemas.microsoft.com/office/powerpoint/2010/main" val="2637279569"/>
      </p:ext>
    </p:extLst>
  </p:cSld>
  <p:clrMapOvr>
    <a:masterClrMapping/>
  </p:clrMapOvr>
  <mc:AlternateContent xmlns:mc="http://schemas.openxmlformats.org/markup-compatibility/2006" xmlns:p14="http://schemas.microsoft.com/office/powerpoint/2010/main">
    <mc:Choice Requires="p14">
      <p:transition spd="slow" p14:dur="2000" advTm="183866"/>
    </mc:Choice>
    <mc:Fallback xmlns="">
      <p:transition spd="slow" advTm="18386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a 7 2021</a:t>
            </a:r>
          </a:p>
        </p:txBody>
      </p:sp>
      <p:sp>
        <p:nvSpPr>
          <p:cNvPr id="7" name="Zástupný symbol pro obsah 6"/>
          <p:cNvSpPr>
            <a:spLocks noGrp="1"/>
          </p:cNvSpPr>
          <p:nvPr>
            <p:ph sz="half" idx="1"/>
          </p:nvPr>
        </p:nvSpPr>
        <p:spPr/>
        <p:txBody>
          <a:bodyPr/>
          <a:lstStyle/>
          <a:p>
            <a:pPr marL="0" indent="0">
              <a:buNone/>
            </a:pPr>
            <a:r>
              <a:rPr lang="cs-CZ" sz="2000" dirty="0"/>
              <a:t>Zaměstnanec</a:t>
            </a:r>
          </a:p>
          <a:p>
            <a:pPr marL="0" indent="0">
              <a:buNone/>
            </a:pPr>
            <a:r>
              <a:rPr lang="cs-CZ" sz="2000" dirty="0"/>
              <a:t>Hrubá mzda 		1000000</a:t>
            </a:r>
          </a:p>
          <a:p>
            <a:pPr marL="0" indent="0">
              <a:buNone/>
            </a:pPr>
            <a:r>
              <a:rPr lang="cs-CZ" sz="2000" dirty="0"/>
              <a:t>Základ daně		1000000</a:t>
            </a:r>
          </a:p>
          <a:p>
            <a:pPr marL="0" indent="0">
              <a:buNone/>
            </a:pPr>
            <a:r>
              <a:rPr lang="cs-CZ" sz="2000" dirty="0"/>
              <a:t>Daň br. I		150000</a:t>
            </a:r>
          </a:p>
          <a:p>
            <a:pPr marL="0" indent="0">
              <a:buNone/>
            </a:pPr>
            <a:r>
              <a:rPr lang="cs-CZ" sz="2000" dirty="0"/>
              <a:t>Sleva			-27840</a:t>
            </a:r>
          </a:p>
          <a:p>
            <a:pPr marL="0" indent="0">
              <a:buNone/>
            </a:pPr>
            <a:r>
              <a:rPr lang="cs-CZ" sz="2000" dirty="0"/>
              <a:t>Daň br. II		122160</a:t>
            </a:r>
          </a:p>
          <a:p>
            <a:pPr marL="0" indent="0">
              <a:buNone/>
            </a:pPr>
            <a:r>
              <a:rPr lang="cs-CZ" sz="2000" dirty="0"/>
              <a:t>Daň. zvýhodnění	-15204</a:t>
            </a:r>
          </a:p>
          <a:p>
            <a:pPr marL="0" indent="0">
              <a:buNone/>
            </a:pPr>
            <a:r>
              <a:rPr lang="cs-CZ" sz="2000" dirty="0"/>
              <a:t>Daň netto		106956</a:t>
            </a:r>
          </a:p>
        </p:txBody>
      </p:sp>
      <p:sp>
        <p:nvSpPr>
          <p:cNvPr id="8" name="Zástupný symbol pro obsah 7"/>
          <p:cNvSpPr>
            <a:spLocks noGrp="1"/>
          </p:cNvSpPr>
          <p:nvPr>
            <p:ph sz="half" idx="2"/>
          </p:nvPr>
        </p:nvSpPr>
        <p:spPr>
          <a:xfrm>
            <a:off x="4724131" y="2019301"/>
            <a:ext cx="3876944" cy="4110567"/>
          </a:xfrm>
        </p:spPr>
        <p:txBody>
          <a:bodyPr/>
          <a:lstStyle/>
          <a:p>
            <a:pPr marL="0" indent="0">
              <a:buNone/>
            </a:pPr>
            <a:r>
              <a:rPr lang="cs-CZ" sz="2000" dirty="0"/>
              <a:t>Podnikatel</a:t>
            </a:r>
          </a:p>
          <a:p>
            <a:pPr marL="0" indent="0">
              <a:buNone/>
            </a:pPr>
            <a:r>
              <a:rPr lang="cs-CZ" sz="2000" dirty="0"/>
              <a:t>Odměna		1000000</a:t>
            </a:r>
          </a:p>
          <a:p>
            <a:pPr marL="0" indent="0">
              <a:buNone/>
            </a:pPr>
            <a:r>
              <a:rPr lang="cs-CZ" sz="2000" dirty="0"/>
              <a:t>Základ daně		400000</a:t>
            </a:r>
          </a:p>
          <a:p>
            <a:pPr marL="0" indent="0">
              <a:buNone/>
            </a:pPr>
            <a:r>
              <a:rPr lang="cs-CZ" sz="2000" dirty="0"/>
              <a:t>Daň br. I		60000</a:t>
            </a:r>
          </a:p>
          <a:p>
            <a:pPr marL="0" indent="0">
              <a:buNone/>
            </a:pPr>
            <a:r>
              <a:rPr lang="cs-CZ" sz="2000" dirty="0"/>
              <a:t>Sleva			-27840</a:t>
            </a:r>
          </a:p>
          <a:p>
            <a:pPr marL="0" indent="0">
              <a:buNone/>
            </a:pPr>
            <a:r>
              <a:rPr lang="cs-CZ" sz="2000" dirty="0"/>
              <a:t>Daň br. II		33160</a:t>
            </a:r>
          </a:p>
          <a:p>
            <a:pPr marL="0" indent="0">
              <a:buNone/>
            </a:pPr>
            <a:r>
              <a:rPr lang="cs-CZ" sz="2000" dirty="0"/>
              <a:t>Daň. zvýhodnění	-15204</a:t>
            </a:r>
          </a:p>
          <a:p>
            <a:pPr marL="0" indent="0">
              <a:buNone/>
            </a:pPr>
            <a:r>
              <a:rPr lang="cs-CZ" sz="2000" dirty="0"/>
              <a:t>Daň netto		16956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1200" b="0" i="0" u="none" strike="noStrike" kern="1200" cap="none" spc="0" normalizeH="0" baseline="0" noProof="0" dirty="0">
                <a:ln>
                  <a:noFill/>
                </a:ln>
                <a:solidFill>
                  <a:srgbClr val="969696"/>
                </a:solidFill>
                <a:effectLst/>
                <a:uLnTx/>
                <a:uFillTx/>
                <a:latin typeface="Arial"/>
                <a:ea typeface="+mn-ea"/>
                <a:cs typeface="+mn-cs"/>
              </a:rPr>
              <a:t>Definujte zápatí - název prezentace / pracoviště</a:t>
            </a:r>
          </a:p>
        </p:txBody>
      </p:sp>
      <p:sp>
        <p:nvSpPr>
          <p:cNvPr id="5" name="Zástupný symbol pro číslo snímku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969696"/>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cs-CZ" altLang="cs-CZ" sz="1200" b="0" i="0" u="none" strike="noStrike" kern="1200" cap="none" spc="0" normalizeH="0" baseline="0" noProof="0" dirty="0">
              <a:ln>
                <a:noFill/>
              </a:ln>
              <a:solidFill>
                <a:srgbClr val="969696"/>
              </a:solidFill>
              <a:effectLst/>
              <a:uLnTx/>
              <a:uFillTx/>
              <a:latin typeface="Arial"/>
              <a:ea typeface="+mn-ea"/>
              <a:cs typeface="+mn-cs"/>
            </a:endParaRPr>
          </a:p>
        </p:txBody>
      </p:sp>
    </p:spTree>
    <p:extLst>
      <p:ext uri="{BB962C8B-B14F-4D97-AF65-F5344CB8AC3E}">
        <p14:creationId xmlns:p14="http://schemas.microsoft.com/office/powerpoint/2010/main" val="893558453"/>
      </p:ext>
    </p:extLst>
  </p:cSld>
  <p:clrMapOvr>
    <a:masterClrMapping/>
  </p:clrMapOvr>
  <mc:AlternateContent xmlns:mc="http://schemas.openxmlformats.org/markup-compatibility/2006" xmlns:p14="http://schemas.microsoft.com/office/powerpoint/2010/main">
    <mc:Choice Requires="p14">
      <p:transition spd="slow" p14:dur="2000" advTm="491456"/>
    </mc:Choice>
    <mc:Fallback xmlns="">
      <p:transition spd="slow" advTm="49145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a:t>Daňové přiznání</a:t>
            </a:r>
          </a:p>
        </p:txBody>
      </p:sp>
      <p:sp>
        <p:nvSpPr>
          <p:cNvPr id="29699" name="Rectangle 3"/>
          <p:cNvSpPr>
            <a:spLocks noGrp="1" noChangeArrowheads="1"/>
          </p:cNvSpPr>
          <p:nvPr>
            <p:ph type="body" idx="1"/>
          </p:nvPr>
        </p:nvSpPr>
        <p:spPr/>
        <p:txBody>
          <a:bodyPr/>
          <a:lstStyle/>
          <a:p>
            <a:r>
              <a:rPr lang="cs-CZ" altLang="en-US"/>
              <a:t>Každý, kdo má více DZD a jehož roční příjmy přesáhly 15,000 Kč nebo má ztrátu s výjimkou těch, kteří si nechají zpracovat roční zúčtování</a:t>
            </a:r>
          </a:p>
          <a:p>
            <a:r>
              <a:rPr lang="cs-CZ" altLang="en-US"/>
              <a:t>Do 1.4., event. další lhůty</a:t>
            </a:r>
          </a:p>
        </p:txBody>
      </p:sp>
    </p:spTree>
    <p:extLst>
      <p:ext uri="{BB962C8B-B14F-4D97-AF65-F5344CB8AC3E}">
        <p14:creationId xmlns:p14="http://schemas.microsoft.com/office/powerpoint/2010/main" val="3558865722"/>
      </p:ext>
    </p:extLst>
  </p:cSld>
  <p:clrMapOvr>
    <a:masterClrMapping/>
  </p:clrMapOvr>
  <mc:AlternateContent xmlns:mc="http://schemas.openxmlformats.org/markup-compatibility/2006" xmlns:p14="http://schemas.microsoft.com/office/powerpoint/2010/main">
    <mc:Choice Requires="p14">
      <p:transition spd="slow" p14:dur="2000" advTm="50688"/>
    </mc:Choice>
    <mc:Fallback xmlns="">
      <p:transition spd="slow" advTm="5068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a:t>FÚ podle bydliště poplatníka</a:t>
            </a:r>
          </a:p>
          <a:p>
            <a:pPr>
              <a:lnSpc>
                <a:spcPct val="90000"/>
              </a:lnSpc>
            </a:pPr>
            <a:r>
              <a:rPr lang="cs-CZ" altLang="en-US"/>
              <a:t>Splatnost daně ve lhůtě pro podání DP</a:t>
            </a:r>
          </a:p>
          <a:p>
            <a:pPr>
              <a:lnSpc>
                <a:spcPct val="90000"/>
              </a:lnSpc>
            </a:pPr>
            <a:r>
              <a:rPr lang="cs-CZ" altLang="en-US"/>
              <a:t>Zálohy</a:t>
            </a:r>
          </a:p>
          <a:p>
            <a:pPr lvl="1">
              <a:lnSpc>
                <a:spcPct val="90000"/>
              </a:lnSpc>
            </a:pPr>
            <a:r>
              <a:rPr lang="cs-CZ" altLang="en-US"/>
              <a:t>poslední známá daňová povinnost (mimo § 10)</a:t>
            </a:r>
          </a:p>
          <a:p>
            <a:pPr lvl="1">
              <a:lnSpc>
                <a:spcPct val="90000"/>
              </a:lnSpc>
            </a:pPr>
            <a:r>
              <a:rPr lang="cs-CZ" altLang="en-US"/>
              <a:t>do 30 000 zálohy nejsou</a:t>
            </a:r>
          </a:p>
          <a:p>
            <a:pPr lvl="1">
              <a:lnSpc>
                <a:spcPct val="90000"/>
              </a:lnSpc>
            </a:pPr>
            <a:r>
              <a:rPr lang="cs-CZ" altLang="en-US"/>
              <a:t>30 000 Kč - 150 000 Kč: 2 zálohy ve výši 40 % (15.6. a 15.12.)</a:t>
            </a:r>
          </a:p>
          <a:p>
            <a:pPr lvl="1">
              <a:lnSpc>
                <a:spcPct val="90000"/>
              </a:lnSpc>
            </a:pPr>
            <a:r>
              <a:rPr lang="cs-CZ" altLang="en-US"/>
              <a:t>více než 150 000 Kč: 4 zálohy ve výši 25 % (15.3., 15.6., 15.9., 15.12.)</a:t>
            </a:r>
          </a:p>
          <a:p>
            <a:pPr lvl="1">
              <a:lnSpc>
                <a:spcPct val="90000"/>
              </a:lnSpc>
            </a:pPr>
            <a:r>
              <a:rPr lang="cs-CZ" altLang="en-US"/>
              <a:t>výjimky pro osoby s příjmy podle § 6 (limity do 15 % - obvyklé zálohy, 15 – 50 % zálohy v poloviční výši, nad 50 % - zálohy platí jen zaměstnavatel)</a:t>
            </a:r>
          </a:p>
          <a:p>
            <a:pPr lvl="1">
              <a:lnSpc>
                <a:spcPct val="90000"/>
              </a:lnSpc>
            </a:pPr>
            <a:endParaRPr lang="cs-CZ" altLang="en-US"/>
          </a:p>
        </p:txBody>
      </p:sp>
    </p:spTree>
    <p:extLst>
      <p:ext uri="{BB962C8B-B14F-4D97-AF65-F5344CB8AC3E}">
        <p14:creationId xmlns:p14="http://schemas.microsoft.com/office/powerpoint/2010/main" val="495533830"/>
      </p:ext>
    </p:extLst>
  </p:cSld>
  <p:clrMapOvr>
    <a:masterClrMapping/>
  </p:clrMapOvr>
  <mc:AlternateContent xmlns:mc="http://schemas.openxmlformats.org/markup-compatibility/2006" xmlns:p14="http://schemas.microsoft.com/office/powerpoint/2010/main">
    <mc:Choice Requires="p14">
      <p:transition spd="slow" p14:dur="2000" advTm="83259"/>
    </mc:Choice>
    <mc:Fallback xmlns="">
      <p:transition spd="slow" advTm="8325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509976036"/>
      </p:ext>
    </p:extLst>
  </p:cSld>
  <p:clrMapOvr>
    <a:masterClrMapping/>
  </p:clrMapOvr>
  <mc:AlternateContent xmlns:mc="http://schemas.openxmlformats.org/markup-compatibility/2006" xmlns:p14="http://schemas.microsoft.com/office/powerpoint/2010/main">
    <mc:Choice Requires="p14">
      <p:transition spd="slow" p14:dur="2000" advTm="59128"/>
    </mc:Choice>
    <mc:Fallback xmlns="">
      <p:transition spd="slow" advTm="5912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a:t>Poplatníky daně z příjmů fyzických osob jsou fyzické osoby.</a:t>
            </a:r>
          </a:p>
          <a:p>
            <a:pPr>
              <a:buFont typeface="Wingdings" pitchFamily="2" charset="2"/>
              <a:buNone/>
            </a:pPr>
            <a:r>
              <a:rPr lang="cs-CZ" altLang="en-US" sz="200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a:t>	- Nonrezidenti: poplatníci ostatní; mají daňovou povinnost, která se vztahuje jen na příjmy plynoucí ze zdrojů na území České republiky. </a:t>
            </a:r>
          </a:p>
          <a:p>
            <a:pPr>
              <a:buFont typeface="Wingdings" pitchFamily="2" charset="2"/>
              <a:buNone/>
            </a:pPr>
            <a:r>
              <a:rPr lang="cs-CZ" altLang="en-US" sz="2000"/>
              <a:t>	- pravidlo 183 dnů</a:t>
            </a:r>
          </a:p>
          <a:p>
            <a:pPr>
              <a:buFont typeface="Wingdings" pitchFamily="2" charset="2"/>
              <a:buNone/>
            </a:pPr>
            <a:r>
              <a:rPr lang="cs-CZ" altLang="en-US" sz="2000"/>
              <a:t>	- bydlištěm na území České republiky se rozumí místo, kde má poplatník stálý byt za okolností, z nichž lze usuzovat na jeho úmysl trvale se v tomto bytě zdržovat.</a:t>
            </a:r>
            <a:endParaRPr lang="cs-CZ" altLang="en-US" sz="2000">
              <a:latin typeface="Arial" charset="0"/>
            </a:endParaRPr>
          </a:p>
          <a:p>
            <a:endParaRPr lang="cs-CZ" altLang="en-US" sz="2000"/>
          </a:p>
        </p:txBody>
      </p:sp>
    </p:spTree>
    <p:extLst>
      <p:ext uri="{BB962C8B-B14F-4D97-AF65-F5344CB8AC3E}">
        <p14:creationId xmlns:p14="http://schemas.microsoft.com/office/powerpoint/2010/main" val="4220262446"/>
      </p:ext>
    </p:extLst>
  </p:cSld>
  <p:clrMapOvr>
    <a:masterClrMapping/>
  </p:clrMapOvr>
  <mc:AlternateContent xmlns:mc="http://schemas.openxmlformats.org/markup-compatibility/2006" xmlns:p14="http://schemas.microsoft.com/office/powerpoint/2010/main">
    <mc:Choice Requires="p14">
      <p:transition spd="slow" p14:dur="2000" advTm="53717"/>
    </mc:Choice>
    <mc:Fallback xmlns="">
      <p:transition spd="slow" advTm="5371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a:latin typeface="Arial" charset="0"/>
              </a:rPr>
              <a:t>Zaměstnavatel</a:t>
            </a:r>
          </a:p>
          <a:p>
            <a:r>
              <a:rPr lang="cs-CZ" altLang="en-US">
                <a:latin typeface="Arial" charset="0"/>
              </a:rPr>
              <a:t>Banka</a:t>
            </a:r>
          </a:p>
          <a:p>
            <a:r>
              <a:rPr lang="cs-CZ" altLang="en-US">
                <a:latin typeface="Arial" charset="0"/>
              </a:rPr>
              <a:t>Společnost vyplácející podíl na zisku</a:t>
            </a:r>
          </a:p>
          <a:p>
            <a:r>
              <a:rPr lang="cs-CZ" altLang="en-US">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mc:AlternateContent xmlns:mc="http://schemas.openxmlformats.org/markup-compatibility/2006" xmlns:p14="http://schemas.microsoft.com/office/powerpoint/2010/main">
    <mc:Choice Requires="p14">
      <p:transition spd="slow" p14:dur="2000" advTm="97523"/>
    </mc:Choice>
    <mc:Fallback xmlns="">
      <p:transition spd="slow" advTm="975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a:latin typeface="Arial" charset="0"/>
              </a:rPr>
              <a:t>Objekt daně</a:t>
            </a:r>
          </a:p>
        </p:txBody>
      </p:sp>
      <p:sp>
        <p:nvSpPr>
          <p:cNvPr id="7171" name="Rectangle 3"/>
          <p:cNvSpPr>
            <a:spLocks noGrp="1" noChangeArrowheads="1"/>
          </p:cNvSpPr>
          <p:nvPr>
            <p:ph type="body" idx="1"/>
          </p:nvPr>
        </p:nvSpPr>
        <p:spPr/>
        <p:txBody>
          <a:bodyPr/>
          <a:lstStyle/>
          <a:p>
            <a:r>
              <a:rPr lang="cs-CZ" altLang="en-US"/>
              <a:t>Předmětem daně z příjmů fyzických osob jsou</a:t>
            </a:r>
          </a:p>
          <a:p>
            <a:pPr>
              <a:buFont typeface="Wingdings" pitchFamily="2" charset="2"/>
              <a:buNone/>
            </a:pPr>
            <a:r>
              <a:rPr lang="cs-CZ" altLang="en-US"/>
              <a:t>	a) příjmy ze závislé činnosti a funkční požitky (§ 6),</a:t>
            </a:r>
          </a:p>
          <a:p>
            <a:pPr>
              <a:buFont typeface="Wingdings" pitchFamily="2" charset="2"/>
              <a:buNone/>
            </a:pPr>
            <a:r>
              <a:rPr lang="cs-CZ" altLang="en-US"/>
              <a:t>	b) příjmy ze samostatné činnosti (§ 7),</a:t>
            </a:r>
          </a:p>
          <a:p>
            <a:pPr>
              <a:buFont typeface="Wingdings" pitchFamily="2" charset="2"/>
              <a:buNone/>
            </a:pPr>
            <a:r>
              <a:rPr lang="cs-CZ" altLang="en-US"/>
              <a:t>	c) příjmy z kapitálového majetku (§ 8),</a:t>
            </a:r>
          </a:p>
          <a:p>
            <a:pPr>
              <a:buFont typeface="Wingdings" pitchFamily="2" charset="2"/>
              <a:buNone/>
            </a:pPr>
            <a:r>
              <a:rPr lang="cs-CZ" altLang="en-US"/>
              <a:t>	d) příjmy z nájmu (§ 9),</a:t>
            </a:r>
          </a:p>
          <a:p>
            <a:pPr>
              <a:buFont typeface="Wingdings" pitchFamily="2" charset="2"/>
              <a:buNone/>
            </a:pPr>
            <a:r>
              <a:rPr lang="cs-CZ" altLang="en-US"/>
              <a:t>	e) ostatní příjmy (§ 10).</a:t>
            </a:r>
          </a:p>
          <a:p>
            <a:pPr>
              <a:buFont typeface="Wingdings" pitchFamily="2" charset="2"/>
              <a:buNone/>
            </a:pPr>
            <a:endParaRPr lang="cs-CZ" altLang="en-US"/>
          </a:p>
          <a:p>
            <a:r>
              <a:rPr lang="cs-CZ" altLang="en-US"/>
              <a:t>Příjmem se rozumí příjem peněžní i nepeněžní dosažený i směnou.</a:t>
            </a:r>
          </a:p>
          <a:p>
            <a:endParaRPr lang="cs-CZ" altLang="en-US"/>
          </a:p>
        </p:txBody>
      </p:sp>
    </p:spTree>
    <p:extLst>
      <p:ext uri="{BB962C8B-B14F-4D97-AF65-F5344CB8AC3E}">
        <p14:creationId xmlns:p14="http://schemas.microsoft.com/office/powerpoint/2010/main" val="3819213360"/>
      </p:ext>
    </p:extLst>
  </p:cSld>
  <p:clrMapOvr>
    <a:masterClrMapping/>
  </p:clrMapOvr>
  <mc:AlternateContent xmlns:mc="http://schemas.openxmlformats.org/markup-compatibility/2006" xmlns:p14="http://schemas.microsoft.com/office/powerpoint/2010/main">
    <mc:Choice Requires="p14">
      <p:transition spd="slow" p14:dur="2000" advTm="84421"/>
    </mc:Choice>
    <mc:Fallback xmlns="">
      <p:transition spd="slow" advTm="844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dirty="0"/>
              <a:t>Osvobození – obecná (§ 4, 4a)</a:t>
            </a:r>
          </a:p>
        </p:txBody>
      </p:sp>
      <p:sp>
        <p:nvSpPr>
          <p:cNvPr id="17411" name="Rectangle 3"/>
          <p:cNvSpPr>
            <a:spLocks noGrp="1" noChangeArrowheads="1"/>
          </p:cNvSpPr>
          <p:nvPr>
            <p:ph type="body" idx="1"/>
          </p:nvPr>
        </p:nvSpPr>
        <p:spPr/>
        <p:txBody>
          <a:bodyPr/>
          <a:lstStyle/>
          <a:p>
            <a:pPr>
              <a:lnSpc>
                <a:spcPct val="90000"/>
              </a:lnSpc>
            </a:pPr>
            <a:r>
              <a:rPr lang="cs-CZ" altLang="en-US" dirty="0"/>
              <a:t>příjmy z prodeje rodinného domu, bytu, včetně souvisejícího pozemku (časový test 2, resp. 10 let)</a:t>
            </a:r>
          </a:p>
          <a:p>
            <a:pPr>
              <a:lnSpc>
                <a:spcPct val="90000"/>
              </a:lnSpc>
            </a:pPr>
            <a:r>
              <a:rPr lang="pl-PL" altLang="en-US" dirty="0"/>
              <a:t>příjmy z prodeje movitých věcí (u některých časový test 1 rok)</a:t>
            </a:r>
          </a:p>
          <a:p>
            <a:pPr>
              <a:lnSpc>
                <a:spcPct val="90000"/>
              </a:lnSpc>
            </a:pPr>
            <a:r>
              <a:rPr lang="pl-PL" altLang="en-US" dirty="0"/>
              <a:t>příjmy z prodeje cenných </a:t>
            </a:r>
            <a:r>
              <a:rPr lang="pl-PL" altLang="en-US" dirty="0" err="1"/>
              <a:t>papírů</a:t>
            </a:r>
            <a:r>
              <a:rPr lang="pl-PL" altLang="en-US" dirty="0"/>
              <a:t> (100 000 </a:t>
            </a:r>
            <a:r>
              <a:rPr lang="pl-PL" altLang="en-US" dirty="0" err="1"/>
              <a:t>Kč</a:t>
            </a:r>
            <a:r>
              <a:rPr lang="pl-PL" altLang="en-US" dirty="0"/>
              <a:t>, </a:t>
            </a:r>
            <a:r>
              <a:rPr lang="pl-PL" altLang="en-US" dirty="0" err="1"/>
              <a:t>dále</a:t>
            </a:r>
            <a:r>
              <a:rPr lang="pl-PL" altLang="en-US" dirty="0"/>
              <a:t> </a:t>
            </a:r>
            <a:r>
              <a:rPr lang="pl-PL" altLang="en-US" dirty="0" err="1"/>
              <a:t>časový</a:t>
            </a:r>
            <a:r>
              <a:rPr lang="pl-PL" altLang="en-US" dirty="0"/>
              <a:t> test 3 </a:t>
            </a:r>
            <a:r>
              <a:rPr lang="pl-PL" altLang="en-US" dirty="0" err="1"/>
              <a:t>roky</a:t>
            </a:r>
            <a:r>
              <a:rPr lang="pl-PL" altLang="en-US" dirty="0"/>
              <a:t>)</a:t>
            </a:r>
          </a:p>
          <a:p>
            <a:pPr>
              <a:lnSpc>
                <a:spcPct val="90000"/>
              </a:lnSpc>
            </a:pPr>
            <a:r>
              <a:rPr lang="pl-PL" altLang="en-US" dirty="0"/>
              <a:t>důchody, dávky, </a:t>
            </a:r>
            <a:r>
              <a:rPr lang="pl-PL" altLang="en-US" dirty="0" err="1"/>
              <a:t>stipendia</a:t>
            </a:r>
            <a:endParaRPr lang="pl-PL" altLang="en-US" dirty="0"/>
          </a:p>
          <a:p>
            <a:pPr>
              <a:lnSpc>
                <a:spcPct val="90000"/>
              </a:lnSpc>
            </a:pPr>
            <a:r>
              <a:rPr lang="pl-PL" altLang="en-US" dirty="0" err="1"/>
              <a:t>náhrady</a:t>
            </a:r>
            <a:r>
              <a:rPr lang="pl-PL" altLang="en-US" dirty="0"/>
              <a:t> </a:t>
            </a:r>
            <a:r>
              <a:rPr lang="pl-PL" altLang="en-US" dirty="0" err="1"/>
              <a:t>újmy</a:t>
            </a:r>
            <a:r>
              <a:rPr lang="pl-PL" altLang="en-US" dirty="0"/>
              <a:t>, </a:t>
            </a:r>
            <a:r>
              <a:rPr lang="pl-PL" altLang="en-US" dirty="0" err="1"/>
              <a:t>plnění</a:t>
            </a:r>
            <a:r>
              <a:rPr lang="pl-PL" altLang="en-US" dirty="0"/>
              <a:t> z </a:t>
            </a:r>
            <a:r>
              <a:rPr lang="pl-PL" altLang="en-US" dirty="0" err="1"/>
              <a:t>pojištění</a:t>
            </a:r>
            <a:endParaRPr lang="pl-PL" altLang="en-US" dirty="0"/>
          </a:p>
          <a:p>
            <a:pPr>
              <a:lnSpc>
                <a:spcPct val="90000"/>
              </a:lnSpc>
            </a:pPr>
            <a:r>
              <a:rPr lang="pl-PL" altLang="en-US" dirty="0" err="1"/>
              <a:t>dědictví</a:t>
            </a:r>
            <a:endParaRPr lang="pl-PL" altLang="en-US" dirty="0"/>
          </a:p>
          <a:p>
            <a:pPr>
              <a:lnSpc>
                <a:spcPct val="90000"/>
              </a:lnSpc>
            </a:pPr>
            <a:r>
              <a:rPr lang="pl-PL" altLang="en-US" dirty="0" err="1"/>
              <a:t>mnoho</a:t>
            </a:r>
            <a:r>
              <a:rPr lang="pl-PL" altLang="en-US" dirty="0"/>
              <a:t> </a:t>
            </a:r>
            <a:r>
              <a:rPr lang="pl-PL" altLang="en-US" dirty="0" err="1"/>
              <a:t>dalších</a:t>
            </a:r>
            <a:endParaRPr lang="pl-PL" altLang="en-US" dirty="0"/>
          </a:p>
          <a:p>
            <a:pPr>
              <a:lnSpc>
                <a:spcPct val="90000"/>
              </a:lnSpc>
            </a:pPr>
            <a:endParaRPr lang="pl-PL" altLang="en-US" dirty="0"/>
          </a:p>
        </p:txBody>
      </p:sp>
    </p:spTree>
    <p:extLst>
      <p:ext uri="{BB962C8B-B14F-4D97-AF65-F5344CB8AC3E}">
        <p14:creationId xmlns:p14="http://schemas.microsoft.com/office/powerpoint/2010/main" val="2785417789"/>
      </p:ext>
    </p:extLst>
  </p:cSld>
  <p:clrMapOvr>
    <a:masterClrMapping/>
  </p:clrMapOvr>
  <mc:AlternateContent xmlns:mc="http://schemas.openxmlformats.org/markup-compatibility/2006" xmlns:p14="http://schemas.microsoft.com/office/powerpoint/2010/main">
    <mc:Choice Requires="p14">
      <p:transition spd="slow" p14:dur="2000" advTm="266420"/>
    </mc:Choice>
    <mc:Fallback xmlns="">
      <p:transition spd="slow" advTm="26642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en-US" dirty="0"/>
              <a:t>Osvobození – zvláštní (§ 6-10)</a:t>
            </a:r>
            <a:endParaRPr lang="cs-CZ" dirty="0"/>
          </a:p>
        </p:txBody>
      </p:sp>
      <p:sp>
        <p:nvSpPr>
          <p:cNvPr id="3" name="Zástupný symbol pro obsah 2"/>
          <p:cNvSpPr>
            <a:spLocks noGrp="1"/>
          </p:cNvSpPr>
          <p:nvPr>
            <p:ph idx="1"/>
          </p:nvPr>
        </p:nvSpPr>
        <p:spPr/>
        <p:txBody>
          <a:bodyPr/>
          <a:lstStyle/>
          <a:p>
            <a:r>
              <a:rPr lang="cs-CZ" dirty="0"/>
              <a:t>§ 6: stravenky, FKSP, </a:t>
            </a:r>
            <a:r>
              <a:rPr lang="cs-CZ" dirty="0" err="1"/>
              <a:t>režijky</a:t>
            </a:r>
            <a:r>
              <a:rPr lang="cs-CZ" dirty="0"/>
              <a:t>, sociální výpomoc, …</a:t>
            </a:r>
          </a:p>
          <a:p>
            <a:r>
              <a:rPr lang="cs-CZ" dirty="0"/>
              <a:t>§ 10: nahodilé příjmy do 30 000 Kč, loterie do 1 000 000 Kč, dary od příbuzného, od osoby ve společně hospodařící domácnosti nebo do 15 000 Kč</a:t>
            </a:r>
          </a:p>
          <a:p>
            <a:endParaRPr lang="cs-CZ"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917484317"/>
      </p:ext>
    </p:extLst>
  </p:cSld>
  <p:clrMapOvr>
    <a:masterClrMapping/>
  </p:clrMapOvr>
  <mc:AlternateContent xmlns:mc="http://schemas.openxmlformats.org/markup-compatibility/2006" xmlns:p14="http://schemas.microsoft.com/office/powerpoint/2010/main">
    <mc:Choice Requires="p14">
      <p:transition spd="slow" p14:dur="2000" advTm="271963"/>
    </mc:Choice>
    <mc:Fallback xmlns="">
      <p:transition spd="slow" advTm="27196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dirty="0"/>
              <a:t>Dílčí základ daně podle § 6</a:t>
            </a:r>
          </a:p>
        </p:txBody>
      </p:sp>
      <p:sp>
        <p:nvSpPr>
          <p:cNvPr id="8195" name="Rectangle 3"/>
          <p:cNvSpPr>
            <a:spLocks noGrp="1" noChangeArrowheads="1"/>
          </p:cNvSpPr>
          <p:nvPr>
            <p:ph type="body" idx="1"/>
          </p:nvPr>
        </p:nvSpPr>
        <p:spPr/>
        <p:txBody>
          <a:bodyPr/>
          <a:lstStyle/>
          <a:p>
            <a:r>
              <a:rPr lang="cs-CZ" altLang="en-US" dirty="0"/>
              <a:t>Příjmy z pracovněprávních poměrů a poměrů obdobných, v nichž poplatník při výkonu práce pro plátce příjmu je povinen dbát příkazů plátce</a:t>
            </a:r>
          </a:p>
          <a:p>
            <a:r>
              <a:rPr lang="cs-CZ" altLang="en-US" dirty="0"/>
              <a:t>Příjmy za práci členů družstev, společníků a jednatelů</a:t>
            </a:r>
          </a:p>
          <a:p>
            <a:r>
              <a:rPr lang="cs-CZ" altLang="en-US" dirty="0"/>
              <a:t>Odměny členů statutárních orgánů</a:t>
            </a:r>
          </a:p>
          <a:p>
            <a:r>
              <a:rPr lang="cs-CZ" altLang="en-US" dirty="0"/>
              <a:t>Funkční požitky</a:t>
            </a:r>
          </a:p>
          <a:p>
            <a:r>
              <a:rPr lang="cs-CZ" altLang="en-US" dirty="0"/>
              <a:t>1 % ze vstupní ceny vozidla používaného též pro soukromé účely, minimálně však 1,000 Kč</a:t>
            </a:r>
          </a:p>
          <a:p>
            <a:pPr>
              <a:buFont typeface="Wingdings" pitchFamily="2" charset="2"/>
              <a:buNone/>
            </a:pPr>
            <a:endParaRPr lang="cs-CZ" altLang="en-US" dirty="0"/>
          </a:p>
          <a:p>
            <a:endParaRPr lang="cs-CZ" altLang="en-US" dirty="0"/>
          </a:p>
        </p:txBody>
      </p:sp>
    </p:spTree>
    <p:extLst>
      <p:ext uri="{BB962C8B-B14F-4D97-AF65-F5344CB8AC3E}">
        <p14:creationId xmlns:p14="http://schemas.microsoft.com/office/powerpoint/2010/main" val="3861004898"/>
      </p:ext>
    </p:extLst>
  </p:cSld>
  <p:clrMapOvr>
    <a:masterClrMapping/>
  </p:clrMapOvr>
  <mc:AlternateContent xmlns:mc="http://schemas.openxmlformats.org/markup-compatibility/2006" xmlns:p14="http://schemas.microsoft.com/office/powerpoint/2010/main">
    <mc:Choice Requires="p14">
      <p:transition spd="slow" p14:dur="2000" advTm="46490"/>
    </mc:Choice>
    <mc:Fallback xmlns="">
      <p:transition spd="slow" advTm="4649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a:t>Dílčí základ daně podle § 6</a:t>
            </a:r>
          </a:p>
        </p:txBody>
      </p:sp>
      <p:sp>
        <p:nvSpPr>
          <p:cNvPr id="10243" name="Rectangle 3"/>
          <p:cNvSpPr>
            <a:spLocks noGrp="1" noChangeArrowheads="1"/>
          </p:cNvSpPr>
          <p:nvPr>
            <p:ph type="body" idx="1"/>
          </p:nvPr>
        </p:nvSpPr>
        <p:spPr/>
        <p:txBody>
          <a:bodyPr/>
          <a:lstStyle/>
          <a:p>
            <a:pPr>
              <a:buNone/>
            </a:pPr>
            <a:r>
              <a:rPr lang="cs-CZ" altLang="en-US" b="1" dirty="0"/>
              <a:t>Příjmy ze závislé činnosti</a:t>
            </a:r>
            <a:endParaRPr lang="cs-CZ" altLang="en-US" dirty="0"/>
          </a:p>
          <a:p>
            <a:pPr>
              <a:buFont typeface="Wingdings" pitchFamily="2" charset="2"/>
              <a:buNone/>
            </a:pPr>
            <a:endParaRPr lang="cs-CZ" altLang="en-US" b="1" dirty="0"/>
          </a:p>
          <a:p>
            <a:pPr>
              <a:buFont typeface="Wingdings" pitchFamily="2" charset="2"/>
              <a:buNone/>
            </a:pPr>
            <a:r>
              <a:rPr lang="cs-CZ" altLang="en-US" b="1" dirty="0"/>
              <a:t>100 %</a:t>
            </a:r>
            <a:r>
              <a:rPr lang="cs-CZ" altLang="en-US" dirty="0"/>
              <a:t> hrubé mzdy</a:t>
            </a:r>
            <a:endParaRPr lang="cs-CZ" altLang="en-US" b="1" dirty="0"/>
          </a:p>
          <a:p>
            <a:pPr>
              <a:buFont typeface="Wingdings" pitchFamily="2" charset="2"/>
              <a:buNone/>
            </a:pPr>
            <a:endParaRPr lang="cs-CZ" altLang="en-US" dirty="0"/>
          </a:p>
        </p:txBody>
      </p:sp>
    </p:spTree>
    <p:extLst>
      <p:ext uri="{BB962C8B-B14F-4D97-AF65-F5344CB8AC3E}">
        <p14:creationId xmlns:p14="http://schemas.microsoft.com/office/powerpoint/2010/main" val="3422022100"/>
      </p:ext>
    </p:extLst>
  </p:cSld>
  <p:clrMapOvr>
    <a:masterClrMapping/>
  </p:clrMapOvr>
  <mc:AlternateContent xmlns:mc="http://schemas.openxmlformats.org/markup-compatibility/2006" xmlns:p14="http://schemas.microsoft.com/office/powerpoint/2010/main">
    <mc:Choice Requires="p14">
      <p:transition spd="slow" p14:dur="2000" advTm="35029"/>
    </mc:Choice>
    <mc:Fallback xmlns="">
      <p:transition spd="slow" advTm="35029"/>
    </mc:Fallback>
  </mc:AlternateContent>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3" ma:contentTypeDescription="Vytvoří nový dokument" ma:contentTypeScope="" ma:versionID="2b1f2175b94e0a9c3bd6863a16cb3262">
  <xsd:schema xmlns:xsd="http://www.w3.org/2001/XMLSchema" xmlns:xs="http://www.w3.org/2001/XMLSchema" xmlns:p="http://schemas.microsoft.com/office/2006/metadata/properties" xmlns:ns3="27c1b692-2977-4ea6-b000-57ed6bef5cd5" xmlns:ns4="3425f3a8-868c-4490-8382-87865621be67" targetNamespace="http://schemas.microsoft.com/office/2006/metadata/properties" ma:root="true" ma:fieldsID="a1544cc322998a44e176429283dfa268" ns3:_="" ns4:_="">
    <xsd:import namespace="27c1b692-2977-4ea6-b000-57ed6bef5cd5"/>
    <xsd:import namespace="3425f3a8-868c-4490-8382-87865621be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25f3a8-868c-4490-8382-87865621be67"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BD15FA-09D3-4665-9AD2-2346445F0E09}">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purl.org/dc/terms/"/>
    <ds:schemaRef ds:uri="27c1b692-2977-4ea6-b000-57ed6bef5cd5"/>
    <ds:schemaRef ds:uri="http://schemas.openxmlformats.org/package/2006/metadata/core-properties"/>
    <ds:schemaRef ds:uri="3425f3a8-868c-4490-8382-87865621be67"/>
    <ds:schemaRef ds:uri="http://www.w3.org/XML/1998/namespace"/>
    <ds:schemaRef ds:uri="http://purl.org/dc/dcmitype/"/>
  </ds:schemaRefs>
</ds:datastoreItem>
</file>

<file path=customXml/itemProps2.xml><?xml version="1.0" encoding="utf-8"?>
<ds:datastoreItem xmlns:ds="http://schemas.openxmlformats.org/officeDocument/2006/customXml" ds:itemID="{49A35820-85DB-403D-A40F-63A5400393CA}">
  <ds:schemaRefs>
    <ds:schemaRef ds:uri="http://schemas.microsoft.com/sharepoint/v3/contenttype/forms"/>
  </ds:schemaRefs>
</ds:datastoreItem>
</file>

<file path=customXml/itemProps3.xml><?xml version="1.0" encoding="utf-8"?>
<ds:datastoreItem xmlns:ds="http://schemas.openxmlformats.org/officeDocument/2006/customXml" ds:itemID="{10724CD5-D58F-4200-9EC0-500806E29C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3425f3a8-868c-4490-8382-87865621b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law_sablona_cz</Template>
  <TotalTime>0</TotalTime>
  <Words>2227</Words>
  <Application>Microsoft Office PowerPoint</Application>
  <PresentationFormat>Předvádění na obrazovce (4:3)</PresentationFormat>
  <Paragraphs>217</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Tahoma</vt:lpstr>
      <vt:lpstr>Wingdings</vt:lpstr>
      <vt:lpstr>Prezentace_MU_CZ</vt:lpstr>
      <vt:lpstr>Daň z příjmů FO - další druhy příjmů   Michal Radvan</vt:lpstr>
      <vt:lpstr>Daň z příjmů fyzických osob</vt:lpstr>
      <vt:lpstr>Subjekt daně - poplatník</vt:lpstr>
      <vt:lpstr>Subjekt daně – plátce daně z příjmů</vt:lpstr>
      <vt:lpstr>Objekt daně</vt:lpstr>
      <vt:lpstr>Osvobození – obecná (§ 4, 4a)</vt:lpstr>
      <vt:lpstr>Osvobození – zvláštní (§ 6-10)</vt:lpstr>
      <vt:lpstr>Dílčí základ daně podle § 6</vt:lpstr>
      <vt:lpstr>Dílčí základ daně podle § 6</vt:lpstr>
      <vt:lpstr>Dílčí základ daně podle § 7</vt:lpstr>
      <vt:lpstr>Dílčí základ daně podle § 7</vt:lpstr>
      <vt:lpstr>Paušální daň</vt:lpstr>
      <vt:lpstr>Paušální daň II</vt:lpstr>
      <vt:lpstr>Dílčí základ daně podle § 8</vt:lpstr>
      <vt:lpstr>Dílčí základ daně podle § 9</vt:lpstr>
      <vt:lpstr>Dílčí základ daně podle § 10</vt:lpstr>
      <vt:lpstr>Jak na to v praxi?</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 2021</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Michal Radvan</cp:lastModifiedBy>
  <cp:revision>31</cp:revision>
  <cp:lastPrinted>1601-01-01T00:00:00Z</cp:lastPrinted>
  <dcterms:created xsi:type="dcterms:W3CDTF">2016-07-26T14:03:44Z</dcterms:created>
  <dcterms:modified xsi:type="dcterms:W3CDTF">2021-04-15T14:59:20Z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