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4"/>
  </p:sldMasterIdLst>
  <p:notesMasterIdLst>
    <p:notesMasterId r:id="rId32"/>
  </p:notesMasterIdLst>
  <p:handoutMasterIdLst>
    <p:handoutMasterId r:id="rId33"/>
  </p:handoutMasterIdLst>
  <p:sldIdLst>
    <p:sldId id="256" r:id="rId5"/>
    <p:sldId id="312" r:id="rId6"/>
    <p:sldId id="285" r:id="rId7"/>
    <p:sldId id="286" r:id="rId8"/>
    <p:sldId id="287" r:id="rId9"/>
    <p:sldId id="297" r:id="rId10"/>
    <p:sldId id="315" r:id="rId11"/>
    <p:sldId id="288" r:id="rId12"/>
    <p:sldId id="290" r:id="rId13"/>
    <p:sldId id="316" r:id="rId14"/>
    <p:sldId id="320" r:id="rId15"/>
    <p:sldId id="323" r:id="rId16"/>
    <p:sldId id="324" r:id="rId17"/>
    <p:sldId id="317" r:id="rId18"/>
    <p:sldId id="318" r:id="rId19"/>
    <p:sldId id="319" r:id="rId20"/>
    <p:sldId id="321" r:id="rId21"/>
    <p:sldId id="300" r:id="rId22"/>
    <p:sldId id="301" r:id="rId23"/>
    <p:sldId id="302" r:id="rId24"/>
    <p:sldId id="303" r:id="rId25"/>
    <p:sldId id="304" r:id="rId26"/>
    <p:sldId id="305" r:id="rId27"/>
    <p:sldId id="322" r:id="rId28"/>
    <p:sldId id="309" r:id="rId29"/>
    <p:sldId id="310" r:id="rId30"/>
    <p:sldId id="281" r:id="rId31"/>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p15:clr>
            <a:srgbClr val="A4A3A4"/>
          </p15:clr>
        </p15:guide>
        <p15:guide id="2" orient="horz" pos="1272">
          <p15:clr>
            <a:srgbClr val="A4A3A4"/>
          </p15:clr>
        </p15:guide>
        <p15:guide id="3" orient="horz" pos="715">
          <p15:clr>
            <a:srgbClr val="A4A3A4"/>
          </p15:clr>
        </p15:guide>
        <p15:guide id="4" orient="horz" pos="3861">
          <p15:clr>
            <a:srgbClr val="A4A3A4"/>
          </p15:clr>
        </p15:guide>
        <p15:guide id="5" orient="horz" pos="3944">
          <p15:clr>
            <a:srgbClr val="A4A3A4"/>
          </p15:clr>
        </p15:guide>
        <p15:guide id="6" pos="321">
          <p15:clr>
            <a:srgbClr val="A4A3A4"/>
          </p15:clr>
        </p15:guide>
        <p15:guide id="7" pos="5418">
          <p15:clr>
            <a:srgbClr val="A4A3A4"/>
          </p15:clr>
        </p15:guide>
        <p15:guide id="8" pos="682">
          <p15:clr>
            <a:srgbClr val="A4A3A4"/>
          </p15:clr>
        </p15:guide>
        <p15:guide id="9" pos="2766">
          <p15:clr>
            <a:srgbClr val="A4A3A4"/>
          </p15:clr>
        </p15:guide>
        <p15:guide id="10" pos="2976">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833" autoAdjust="0"/>
    <p:restoredTop sz="94611" autoAdjust="0"/>
  </p:normalViewPr>
  <p:slideViewPr>
    <p:cSldViewPr snapToGrid="0">
      <p:cViewPr varScale="1">
        <p:scale>
          <a:sx n="63" d="100"/>
          <a:sy n="63" d="100"/>
        </p:scale>
        <p:origin x="1448" y="64"/>
      </p:cViewPr>
      <p:guideLst>
        <p:guide orient="horz" pos="1120"/>
        <p:guide orient="horz" pos="1272"/>
        <p:guide orient="horz" pos="715"/>
        <p:guide orient="horz" pos="3861"/>
        <p:guide orient="horz" pos="3944"/>
        <p:guide pos="321"/>
        <p:guide pos="5418"/>
        <p:guide pos="682"/>
        <p:guide pos="2766"/>
        <p:guide pos="2976"/>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5548" name="Rectangle 12"/>
          <p:cNvSpPr>
            <a:spLocks noGrp="1" noChangeArrowheads="1"/>
          </p:cNvSpPr>
          <p:nvPr>
            <p:ph type="ctrTitle"/>
          </p:nvPr>
        </p:nvSpPr>
        <p:spPr>
          <a:xfrm>
            <a:off x="1082675" y="2565401"/>
            <a:ext cx="7518400" cy="2663825"/>
          </a:xfrm>
        </p:spPr>
        <p:txBody>
          <a:bodyPr tIns="0" bIns="0" anchor="ctr"/>
          <a:lstStyle>
            <a:lvl1pPr>
              <a:defRPr sz="3200"/>
            </a:lvl1pPr>
          </a:lstStyle>
          <a:p>
            <a:pPr lvl="0"/>
            <a:r>
              <a:rPr lang="cs-CZ" altLang="cs-CZ" noProof="0"/>
              <a:t>Kliknutím lze upravit styl.</a:t>
            </a:r>
            <a:endParaRPr lang="cs-CZ" altLang="cs-CZ" noProof="0" dirty="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cs-CZ" altLang="cs-CZ" dirty="0"/>
              <a:t>Definujte zápatí - název prezentace / pracoviště</a:t>
            </a:r>
          </a:p>
        </p:txBody>
      </p:sp>
      <p:sp>
        <p:nvSpPr>
          <p:cNvPr id="8"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defRPr>
            </a:lvl1pPr>
          </a:lstStyle>
          <a:p>
            <a:fld id="{0DE708CC-0C3F-4567-9698-B54C0F35BD31}" type="slidenum">
              <a:rPr lang="cs-CZ" altLang="cs-CZ" smtClean="0"/>
              <a:pPr/>
              <a:t>‹#›</a:t>
            </a:fld>
            <a:endParaRPr lang="cs-CZ" altLang="cs-CZ"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p:txBody>
      </p:sp>
      <p:sp>
        <p:nvSpPr>
          <p:cNvPr id="4" name="Zástupný symbol pro zápatí 3"/>
          <p:cNvSpPr>
            <a:spLocks noGrp="1"/>
          </p:cNvSpPr>
          <p:nvPr>
            <p:ph type="ftr" sz="quarter" idx="10"/>
          </p:nvPr>
        </p:nvSpPr>
        <p:spPr/>
        <p:txBody>
          <a:bodyPr/>
          <a:lstStyle>
            <a:lvl1pPr>
              <a:defRPr/>
            </a:lvl1pPr>
          </a:lstStyle>
          <a:p>
            <a:r>
              <a:rPr lang="cs-CZ" altLang="cs-CZ"/>
              <a:t>Definujte zápatí - název prezentace / pracoviště</a:t>
            </a:r>
          </a:p>
        </p:txBody>
      </p:sp>
      <p:sp>
        <p:nvSpPr>
          <p:cNvPr id="5" name="Zástupný symbol pro číslo snímku 4"/>
          <p:cNvSpPr>
            <a:spLocks noGrp="1"/>
          </p:cNvSpPr>
          <p:nvPr>
            <p:ph type="sldNum" sz="quarter" idx="11"/>
          </p:nvPr>
        </p:nvSpPr>
        <p:spPr/>
        <p:txBody>
          <a:bodyPr/>
          <a:lstStyle>
            <a:lvl1pPr>
              <a:defRPr/>
            </a:lvl1pPr>
          </a:lstStyle>
          <a:p>
            <a:fld id="{BFD44865-E482-4274-BA0A-6D969A5DE30D}" type="slidenum">
              <a:rPr lang="cs-CZ" altLang="cs-CZ"/>
              <a:pPr/>
              <a:t>‹#›</a:t>
            </a:fld>
            <a:endParaRPr lang="cs-CZ" altLang="cs-CZ" dirty="0"/>
          </a:p>
        </p:txBody>
      </p:sp>
    </p:spTree>
    <p:extLst>
      <p:ext uri="{BB962C8B-B14F-4D97-AF65-F5344CB8AC3E}">
        <p14:creationId xmlns:p14="http://schemas.microsoft.com/office/powerpoint/2010/main" val="13906166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97689" y="1125539"/>
            <a:ext cx="1703387" cy="500697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509588" y="1125539"/>
            <a:ext cx="6037861" cy="5006975"/>
          </a:xfrm>
        </p:spPr>
        <p:txBody>
          <a:bodyPr vert="eaVert"/>
          <a:lstStyle/>
          <a:p>
            <a:pPr lvl="0"/>
            <a:r>
              <a:rPr lang="cs-CZ"/>
              <a:t>Upravte styly předlohy textu.</a:t>
            </a:r>
          </a:p>
          <a:p>
            <a:pPr lvl="1"/>
            <a:r>
              <a:rPr lang="cs-CZ"/>
              <a:t>Druhá úroveň</a:t>
            </a:r>
          </a:p>
        </p:txBody>
      </p:sp>
      <p:sp>
        <p:nvSpPr>
          <p:cNvPr id="4" name="Zástupný symbol pro zápatí 3"/>
          <p:cNvSpPr>
            <a:spLocks noGrp="1"/>
          </p:cNvSpPr>
          <p:nvPr>
            <p:ph type="ftr" sz="quarter" idx="10"/>
          </p:nvPr>
        </p:nvSpPr>
        <p:spPr/>
        <p:txBody>
          <a:bodyPr/>
          <a:lstStyle>
            <a:lvl1pPr>
              <a:defRPr/>
            </a:lvl1pPr>
          </a:lstStyle>
          <a:p>
            <a:r>
              <a:rPr lang="cs-CZ" altLang="cs-CZ"/>
              <a:t>Definujte zápatí - název prezentace / pracoviště</a:t>
            </a:r>
          </a:p>
        </p:txBody>
      </p:sp>
      <p:sp>
        <p:nvSpPr>
          <p:cNvPr id="5" name="Zástupný symbol pro číslo snímku 4"/>
          <p:cNvSpPr>
            <a:spLocks noGrp="1"/>
          </p:cNvSpPr>
          <p:nvPr>
            <p:ph type="sldNum" sz="quarter" idx="11"/>
          </p:nvPr>
        </p:nvSpPr>
        <p:spPr/>
        <p:txBody>
          <a:bodyPr/>
          <a:lstStyle>
            <a:lvl1pPr>
              <a:defRPr/>
            </a:lvl1pPr>
          </a:lstStyle>
          <a:p>
            <a:fld id="{67153075-B133-4825-BEAD-9495BA665D34}" type="slidenum">
              <a:rPr lang="cs-CZ" altLang="cs-CZ"/>
              <a:pPr/>
              <a:t>‹#›</a:t>
            </a:fld>
            <a:endParaRPr lang="cs-CZ" altLang="cs-CZ"/>
          </a:p>
        </p:txBody>
      </p:sp>
    </p:spTree>
    <p:extLst>
      <p:ext uri="{BB962C8B-B14F-4D97-AF65-F5344CB8AC3E}">
        <p14:creationId xmlns:p14="http://schemas.microsoft.com/office/powerpoint/2010/main" val="2752727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cs-CZ" dirty="0"/>
          </a:p>
        </p:txBody>
      </p:sp>
      <p:sp>
        <p:nvSpPr>
          <p:cNvPr id="3" name="Zástupný symbol pro obsah 2"/>
          <p:cNvSpPr>
            <a:spLocks noGrp="1"/>
          </p:cNvSpPr>
          <p:nvPr>
            <p:ph idx="1"/>
          </p:nvPr>
        </p:nvSpPr>
        <p:spPr/>
        <p:txBody>
          <a:bodyPr/>
          <a:lstStyle>
            <a:lvl1pPr marL="342900" indent="-342900">
              <a:buClr>
                <a:srgbClr val="00287D"/>
              </a:buClr>
              <a:buSzPct val="100000"/>
              <a:buFont typeface="Wingdings" panose="05000000000000000000" pitchFamily="2" charset="2"/>
              <a:buChar char="§"/>
              <a:defRPr/>
            </a:lvl1pPr>
            <a:lvl2pPr marL="742950" indent="-285750">
              <a:buClr>
                <a:srgbClr val="00287D"/>
              </a:buClr>
              <a:buFont typeface="Wingdings" panose="05000000000000000000" pitchFamily="2" charset="2"/>
              <a:buChar char="§"/>
              <a:defRPr/>
            </a:lvl2pPr>
            <a:lvl3pPr marL="914400" indent="0">
              <a:buNone/>
              <a:defRPr/>
            </a:lvl3pPr>
          </a:lstStyle>
          <a:p>
            <a:pPr lvl="0"/>
            <a:r>
              <a:rPr lang="cs-CZ"/>
              <a:t>Upravte styly předlohy textu.</a:t>
            </a:r>
          </a:p>
          <a:p>
            <a:pPr lvl="1"/>
            <a:r>
              <a:rPr lang="cs-CZ"/>
              <a:t>Druhá úroveň</a:t>
            </a:r>
          </a:p>
        </p:txBody>
      </p:sp>
      <p:sp>
        <p:nvSpPr>
          <p:cNvPr id="4" name="Zástupný symbol pro zápatí 3"/>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Tree>
    <p:extLst>
      <p:ext uri="{BB962C8B-B14F-4D97-AF65-F5344CB8AC3E}">
        <p14:creationId xmlns:p14="http://schemas.microsoft.com/office/powerpoint/2010/main" val="26860472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509589" y="4406901"/>
            <a:ext cx="8091487" cy="1362075"/>
          </a:xfrm>
        </p:spPr>
        <p:txBody>
          <a:bodyPr anchor="t"/>
          <a:lstStyle>
            <a:lvl1pPr algn="l">
              <a:defRPr sz="4000" b="1" cap="all"/>
            </a:lvl1pPr>
          </a:lstStyle>
          <a:p>
            <a:r>
              <a:rPr lang="cs-CZ"/>
              <a:t>Kliknutím lze upravit styl.</a:t>
            </a:r>
            <a:endParaRPr lang="cs-CZ" dirty="0"/>
          </a:p>
        </p:txBody>
      </p:sp>
      <p:sp>
        <p:nvSpPr>
          <p:cNvPr id="3" name="Zástupný symbol pro text 2"/>
          <p:cNvSpPr>
            <a:spLocks noGrp="1"/>
          </p:cNvSpPr>
          <p:nvPr>
            <p:ph type="body" idx="1"/>
          </p:nvPr>
        </p:nvSpPr>
        <p:spPr>
          <a:xfrm>
            <a:off x="509589" y="2906713"/>
            <a:ext cx="8091487"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Upravte styly předlohy textu.</a:t>
            </a:r>
          </a:p>
        </p:txBody>
      </p:sp>
      <p:sp>
        <p:nvSpPr>
          <p:cNvPr id="4" name="Zástupný symbol pro zápatí 3"/>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5" name="Zástupný symbol pro číslo snímku 4"/>
          <p:cNvSpPr>
            <a:spLocks noGrp="1"/>
          </p:cNvSpPr>
          <p:nvPr>
            <p:ph type="sldNum" sz="quarter" idx="11"/>
          </p:nvPr>
        </p:nvSpPr>
        <p:spPr/>
        <p:txBody>
          <a:bodyPr/>
          <a:lstStyle>
            <a:lvl1pPr>
              <a:defRPr/>
            </a:lvl1pPr>
          </a:lstStyle>
          <a:p>
            <a:fld id="{B7F5D36C-8A95-44A1-B2E3-4B4CEE4AA93A}" type="slidenum">
              <a:rPr lang="cs-CZ" altLang="cs-CZ"/>
              <a:pPr/>
              <a:t>‹#›</a:t>
            </a:fld>
            <a:endParaRPr lang="cs-CZ" altLang="cs-CZ" dirty="0"/>
          </a:p>
        </p:txBody>
      </p:sp>
    </p:spTree>
    <p:extLst>
      <p:ext uri="{BB962C8B-B14F-4D97-AF65-F5344CB8AC3E}">
        <p14:creationId xmlns:p14="http://schemas.microsoft.com/office/powerpoint/2010/main" val="25636450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509588"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Upravte styly předlohy textu.</a:t>
            </a:r>
          </a:p>
          <a:p>
            <a:pPr lvl="1"/>
            <a:r>
              <a:rPr lang="cs-CZ"/>
              <a:t>Druhá úroveň</a:t>
            </a:r>
          </a:p>
        </p:txBody>
      </p:sp>
      <p:sp>
        <p:nvSpPr>
          <p:cNvPr id="4" name="Zástupný symbol pro obsah 3"/>
          <p:cNvSpPr>
            <a:spLocks noGrp="1"/>
          </p:cNvSpPr>
          <p:nvPr>
            <p:ph sz="half" idx="2"/>
          </p:nvPr>
        </p:nvSpPr>
        <p:spPr>
          <a:xfrm>
            <a:off x="4724131"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Upravte styly předlohy textu.</a:t>
            </a:r>
          </a:p>
          <a:p>
            <a:pPr lvl="1"/>
            <a:r>
              <a:rPr lang="cs-CZ"/>
              <a:t>Druhá úroveň</a:t>
            </a:r>
          </a:p>
        </p:txBody>
      </p:sp>
      <p:sp>
        <p:nvSpPr>
          <p:cNvPr id="5" name="Zástupný symbol pro zápatí 4"/>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6" name="Zástupný symbol pro číslo snímku 5"/>
          <p:cNvSpPr>
            <a:spLocks noGrp="1"/>
          </p:cNvSpPr>
          <p:nvPr>
            <p:ph type="sldNum" sz="quarter" idx="11"/>
          </p:nvPr>
        </p:nvSpPr>
        <p:spPr/>
        <p:txBody>
          <a:bodyPr/>
          <a:lstStyle>
            <a:lvl1pPr>
              <a:defRPr/>
            </a:lvl1pPr>
          </a:lstStyle>
          <a:p>
            <a:fld id="{91152B74-69A5-4C0F-AF65-094CC50B2C3C}" type="slidenum">
              <a:rPr lang="cs-CZ" altLang="cs-CZ"/>
              <a:pPr/>
              <a:t>‹#›</a:t>
            </a:fld>
            <a:endParaRPr lang="cs-CZ" altLang="cs-CZ" dirty="0"/>
          </a:p>
        </p:txBody>
      </p:sp>
    </p:spTree>
    <p:extLst>
      <p:ext uri="{BB962C8B-B14F-4D97-AF65-F5344CB8AC3E}">
        <p14:creationId xmlns:p14="http://schemas.microsoft.com/office/powerpoint/2010/main" val="22400454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09589" y="1134533"/>
            <a:ext cx="8091487" cy="643467"/>
          </a:xfrm>
        </p:spPr>
        <p:txBody>
          <a:bodyPr/>
          <a:lstStyle>
            <a:lvl1pPr>
              <a:defRPr/>
            </a:lvl1pPr>
          </a:lstStyle>
          <a:p>
            <a:r>
              <a:rPr lang="cs-CZ"/>
              <a:t>Kliknutím lze upravit styl.</a:t>
            </a:r>
            <a:endParaRPr lang="cs-CZ" dirty="0"/>
          </a:p>
        </p:txBody>
      </p:sp>
      <p:sp>
        <p:nvSpPr>
          <p:cNvPr id="3" name="Zástupný symbol pro text 2"/>
          <p:cNvSpPr>
            <a:spLocks noGrp="1"/>
          </p:cNvSpPr>
          <p:nvPr>
            <p:ph type="body" idx="1"/>
          </p:nvPr>
        </p:nvSpPr>
        <p:spPr>
          <a:xfrm>
            <a:off x="512369" y="2019300"/>
            <a:ext cx="38786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509588" y="2915728"/>
            <a:ext cx="3874282" cy="321043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Upravte styly předlohy textu.</a:t>
            </a:r>
          </a:p>
          <a:p>
            <a:pPr lvl="1"/>
            <a:r>
              <a:rPr lang="cs-CZ"/>
              <a:t>Druhá úroveň</a:t>
            </a:r>
          </a:p>
        </p:txBody>
      </p:sp>
      <p:sp>
        <p:nvSpPr>
          <p:cNvPr id="5" name="Zástupný symbol pro text 4"/>
          <p:cNvSpPr>
            <a:spLocks noGrp="1"/>
          </p:cNvSpPr>
          <p:nvPr>
            <p:ph type="body" sz="quarter" idx="3"/>
          </p:nvPr>
        </p:nvSpPr>
        <p:spPr>
          <a:xfrm>
            <a:off x="4723119" y="2019300"/>
            <a:ext cx="38779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4722963" y="2938734"/>
            <a:ext cx="3878113" cy="319113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Upravte styly předlohy textu.</a:t>
            </a:r>
          </a:p>
          <a:p>
            <a:pPr lvl="1"/>
            <a:r>
              <a:rPr lang="cs-CZ"/>
              <a:t>Druhá úroveň</a:t>
            </a:r>
          </a:p>
        </p:txBody>
      </p:sp>
      <p:sp>
        <p:nvSpPr>
          <p:cNvPr id="7" name="Zástupný symbol pro zápatí 6"/>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8" name="Zástupný symbol pro číslo snímku 7"/>
          <p:cNvSpPr>
            <a:spLocks noGrp="1"/>
          </p:cNvSpPr>
          <p:nvPr>
            <p:ph type="sldNum" sz="quarter" idx="11"/>
          </p:nvPr>
        </p:nvSpPr>
        <p:spPr/>
        <p:txBody>
          <a:bodyPr/>
          <a:lstStyle>
            <a:lvl1pPr>
              <a:defRPr/>
            </a:lvl1pPr>
          </a:lstStyle>
          <a:p>
            <a:fld id="{C595CD6F-6F72-494C-9F75-EA7F2E402090}" type="slidenum">
              <a:rPr lang="cs-CZ" altLang="cs-CZ"/>
              <a:pPr/>
              <a:t>‹#›</a:t>
            </a:fld>
            <a:endParaRPr lang="cs-CZ" altLang="cs-CZ" dirty="0"/>
          </a:p>
        </p:txBody>
      </p:sp>
    </p:spTree>
    <p:extLst>
      <p:ext uri="{BB962C8B-B14F-4D97-AF65-F5344CB8AC3E}">
        <p14:creationId xmlns:p14="http://schemas.microsoft.com/office/powerpoint/2010/main" val="35253173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cs-CZ" dirty="0"/>
          </a:p>
        </p:txBody>
      </p:sp>
      <p:sp>
        <p:nvSpPr>
          <p:cNvPr id="3" name="Zástupný symbol pro zápatí 2"/>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4" name="Zástupný symbol pro číslo snímku 3"/>
          <p:cNvSpPr>
            <a:spLocks noGrp="1"/>
          </p:cNvSpPr>
          <p:nvPr>
            <p:ph type="sldNum" sz="quarter" idx="11"/>
          </p:nvPr>
        </p:nvSpPr>
        <p:spPr/>
        <p:txBody>
          <a:bodyPr/>
          <a:lstStyle>
            <a:lvl1pPr>
              <a:defRPr/>
            </a:lvl1pPr>
          </a:lstStyle>
          <a:p>
            <a:fld id="{927DA5A4-BFC5-452F-9F43-ADC3A6F1509E}" type="slidenum">
              <a:rPr lang="cs-CZ" altLang="cs-CZ"/>
              <a:pPr/>
              <a:t>‹#›</a:t>
            </a:fld>
            <a:endParaRPr lang="cs-CZ" altLang="cs-CZ" dirty="0"/>
          </a:p>
        </p:txBody>
      </p:sp>
      <p:sp>
        <p:nvSpPr>
          <p:cNvPr id="5" name="Zástupný symbol pro text 3"/>
          <p:cNvSpPr>
            <a:spLocks noGrp="1"/>
          </p:cNvSpPr>
          <p:nvPr>
            <p:ph type="body" sz="half" idx="2"/>
          </p:nvPr>
        </p:nvSpPr>
        <p:spPr>
          <a:xfrm>
            <a:off x="509588" y="2019300"/>
            <a:ext cx="8091487"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Tree>
    <p:extLst>
      <p:ext uri="{BB962C8B-B14F-4D97-AF65-F5344CB8AC3E}">
        <p14:creationId xmlns:p14="http://schemas.microsoft.com/office/powerpoint/2010/main" val="37100029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Tree>
    <p:extLst>
      <p:ext uri="{BB962C8B-B14F-4D97-AF65-F5344CB8AC3E}">
        <p14:creationId xmlns:p14="http://schemas.microsoft.com/office/powerpoint/2010/main" val="29540641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09588" y="1134534"/>
            <a:ext cx="8091487" cy="643465"/>
          </a:xfrm>
        </p:spPr>
        <p:txBody>
          <a:bodyPr/>
          <a:lstStyle>
            <a:lvl1pPr algn="l">
              <a:defRPr sz="2000" b="1"/>
            </a:lvl1pPr>
          </a:lstStyle>
          <a:p>
            <a:r>
              <a:rPr lang="cs-CZ"/>
              <a:t>Kliknutím lze upravit styl.</a:t>
            </a:r>
            <a:endParaRPr lang="cs-CZ" dirty="0"/>
          </a:p>
        </p:txBody>
      </p:sp>
      <p:sp>
        <p:nvSpPr>
          <p:cNvPr id="3" name="Zástupný symbol pro obsah 2"/>
          <p:cNvSpPr>
            <a:spLocks noGrp="1"/>
          </p:cNvSpPr>
          <p:nvPr>
            <p:ph idx="1"/>
          </p:nvPr>
        </p:nvSpPr>
        <p:spPr>
          <a:xfrm>
            <a:off x="3575051" y="2019300"/>
            <a:ext cx="5026025" cy="410686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p:txBody>
      </p:sp>
      <p:sp>
        <p:nvSpPr>
          <p:cNvPr id="4" name="Zástupný symbol pro text 3"/>
          <p:cNvSpPr>
            <a:spLocks noGrp="1"/>
          </p:cNvSpPr>
          <p:nvPr>
            <p:ph type="body" sz="half" idx="2"/>
          </p:nvPr>
        </p:nvSpPr>
        <p:spPr>
          <a:xfrm>
            <a:off x="509588" y="2019300"/>
            <a:ext cx="2746884"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Zástupný symbol pro zápatí 4"/>
          <p:cNvSpPr>
            <a:spLocks noGrp="1"/>
          </p:cNvSpPr>
          <p:nvPr>
            <p:ph type="ftr" sz="quarter" idx="10"/>
          </p:nvPr>
        </p:nvSpPr>
        <p:spPr/>
        <p:txBody>
          <a:bodyPr/>
          <a:lstStyle>
            <a:lvl1pPr>
              <a:defRPr/>
            </a:lvl1pPr>
          </a:lstStyle>
          <a:p>
            <a:r>
              <a:rPr lang="cs-CZ" altLang="cs-CZ"/>
              <a:t>Definujte zápatí - název prezentace / pracoviště</a:t>
            </a:r>
          </a:p>
        </p:txBody>
      </p:sp>
      <p:sp>
        <p:nvSpPr>
          <p:cNvPr id="6" name="Zástupný symbol pro číslo snímku 5"/>
          <p:cNvSpPr>
            <a:spLocks noGrp="1"/>
          </p:cNvSpPr>
          <p:nvPr>
            <p:ph type="sldNum" sz="quarter" idx="11"/>
          </p:nvPr>
        </p:nvSpPr>
        <p:spPr/>
        <p:txBody>
          <a:bodyPr/>
          <a:lstStyle>
            <a:lvl1pPr>
              <a:defRPr/>
            </a:lvl1pPr>
          </a:lstStyle>
          <a:p>
            <a:fld id="{EA562BE3-FB3A-4F01-A26A-8D36CDF01ADA}" type="slidenum">
              <a:rPr lang="cs-CZ" altLang="cs-CZ"/>
              <a:pPr/>
              <a:t>‹#›</a:t>
            </a:fld>
            <a:endParaRPr lang="cs-CZ" altLang="cs-CZ" dirty="0"/>
          </a:p>
        </p:txBody>
      </p:sp>
    </p:spTree>
    <p:extLst>
      <p:ext uri="{BB962C8B-B14F-4D97-AF65-F5344CB8AC3E}">
        <p14:creationId xmlns:p14="http://schemas.microsoft.com/office/powerpoint/2010/main" val="2315454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5087507"/>
            <a:ext cx="5486400" cy="566739"/>
          </a:xfrm>
        </p:spPr>
        <p:txBody>
          <a:bodyPr/>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1134533"/>
            <a:ext cx="5486400" cy="38745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cs-CZ" dirty="0"/>
          </a:p>
        </p:txBody>
      </p:sp>
      <p:sp>
        <p:nvSpPr>
          <p:cNvPr id="4" name="Zástupný symbol pro text 3"/>
          <p:cNvSpPr>
            <a:spLocks noGrp="1"/>
          </p:cNvSpPr>
          <p:nvPr>
            <p:ph type="body" sz="half" idx="2"/>
          </p:nvPr>
        </p:nvSpPr>
        <p:spPr>
          <a:xfrm>
            <a:off x="1792288" y="5654246"/>
            <a:ext cx="5486400" cy="47562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Zástupný symbol pro zápatí 4"/>
          <p:cNvSpPr>
            <a:spLocks noGrp="1"/>
          </p:cNvSpPr>
          <p:nvPr>
            <p:ph type="ftr" sz="quarter" idx="10"/>
          </p:nvPr>
        </p:nvSpPr>
        <p:spPr/>
        <p:txBody>
          <a:bodyPr/>
          <a:lstStyle>
            <a:lvl1pPr>
              <a:defRPr/>
            </a:lvl1pPr>
          </a:lstStyle>
          <a:p>
            <a:r>
              <a:rPr lang="cs-CZ" altLang="cs-CZ"/>
              <a:t>Definujte zápatí - název prezentace / pracoviště</a:t>
            </a:r>
          </a:p>
        </p:txBody>
      </p:sp>
      <p:sp>
        <p:nvSpPr>
          <p:cNvPr id="6" name="Zástupný symbol pro číslo snímku 5"/>
          <p:cNvSpPr>
            <a:spLocks noGrp="1"/>
          </p:cNvSpPr>
          <p:nvPr>
            <p:ph type="sldNum" sz="quarter" idx="11"/>
          </p:nvPr>
        </p:nvSpPr>
        <p:spPr/>
        <p:txBody>
          <a:bodyPr/>
          <a:lstStyle>
            <a:lvl1pPr>
              <a:defRPr/>
            </a:lvl1pPr>
          </a:lstStyle>
          <a:p>
            <a:fld id="{2268BFBB-FD49-4E22-AEFE-2646EB3E88CA}" type="slidenum">
              <a:rPr lang="cs-CZ" altLang="cs-CZ"/>
              <a:pPr/>
              <a:t>‹#›</a:t>
            </a:fld>
            <a:endParaRPr lang="cs-CZ" altLang="cs-CZ" dirty="0"/>
          </a:p>
        </p:txBody>
      </p:sp>
    </p:spTree>
    <p:extLst>
      <p:ext uri="{BB962C8B-B14F-4D97-AF65-F5344CB8AC3E}">
        <p14:creationId xmlns:p14="http://schemas.microsoft.com/office/powerpoint/2010/main" val="6953200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64521" name="Rectangle 9"/>
          <p:cNvSpPr>
            <a:spLocks noGrp="1" noChangeArrowheads="1"/>
          </p:cNvSpPr>
          <p:nvPr>
            <p:ph type="title"/>
          </p:nvPr>
        </p:nvSpPr>
        <p:spPr bwMode="auto">
          <a:xfrm>
            <a:off x="509589" y="1125539"/>
            <a:ext cx="8086635"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b" anchorCtr="0" compatLnSpc="1">
            <a:prstTxWarp prst="textNoShape">
              <a:avLst/>
            </a:prstTxWarp>
          </a:bodyPr>
          <a:lstStyle/>
          <a:p>
            <a:pPr lvl="0"/>
            <a:r>
              <a:rPr lang="cs-CZ" altLang="cs-CZ" dirty="0"/>
              <a:t>Klepnutím lze upravit styl předlohy nadpisů.</a:t>
            </a:r>
          </a:p>
        </p:txBody>
      </p:sp>
      <p:sp>
        <p:nvSpPr>
          <p:cNvPr id="64522" name="Rectangle 10"/>
          <p:cNvSpPr>
            <a:spLocks noGrp="1" noChangeArrowheads="1"/>
          </p:cNvSpPr>
          <p:nvPr>
            <p:ph type="body" idx="1"/>
          </p:nvPr>
        </p:nvSpPr>
        <p:spPr bwMode="auto">
          <a:xfrm>
            <a:off x="509589" y="2017713"/>
            <a:ext cx="8082321"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cs-CZ" altLang="cs-CZ" dirty="0"/>
              <a:t>Klepnutím lze upravit styly předlohy textu.</a:t>
            </a:r>
          </a:p>
          <a:p>
            <a:pPr lvl="1"/>
            <a:r>
              <a:rPr lang="cs-CZ" altLang="cs-CZ" dirty="0"/>
              <a:t>Druhá úroveň</a:t>
            </a:r>
          </a:p>
        </p:txBody>
      </p:sp>
      <p:sp>
        <p:nvSpPr>
          <p:cNvPr id="64529"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latin typeface="+mj-lt"/>
              </a:defRPr>
            </a:lvl1pPr>
          </a:lstStyle>
          <a:p>
            <a:r>
              <a:rPr lang="cs-CZ" altLang="cs-CZ" dirty="0"/>
              <a:t>Definujte zápatí - název prezentace / pracoviště</a:t>
            </a:r>
          </a:p>
        </p:txBody>
      </p:sp>
      <p:sp>
        <p:nvSpPr>
          <p:cNvPr id="64530"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latin typeface="+mj-lt"/>
              </a:defRPr>
            </a:lvl1pPr>
          </a:lstStyle>
          <a:p>
            <a:fld id="{0DE708CC-0C3F-4567-9698-B54C0F35BD31}" type="slidenum">
              <a:rPr lang="cs-CZ" altLang="cs-CZ" smtClean="0"/>
              <a:pPr/>
              <a:t>‹#›</a:t>
            </a:fld>
            <a:endParaRPr lang="cs-CZ" altLang="cs-CZ" dirty="0"/>
          </a:p>
        </p:txBody>
      </p:sp>
    </p:spTree>
  </p:cSld>
  <p:clrMap bg1="lt1" tx1="dk1" bg2="lt2" tx2="dk2" accent1="accent1" accent2="accent2" accent3="accent3" accent4="accent4" accent5="accent5" accent6="accent6" hlink="hlink" folHlink="folHlink"/>
  <p:sldLayoutIdLst>
    <p:sldLayoutId id="2147483658"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hf hdr="0" dt="0"/>
  <p:txStyles>
    <p:titleStyle>
      <a:lvl1pPr algn="l" rtl="0" eaLnBrk="1" fontAlgn="base" hangingPunct="1">
        <a:spcBef>
          <a:spcPct val="0"/>
        </a:spcBef>
        <a:spcAft>
          <a:spcPct val="0"/>
        </a:spcAft>
        <a:defRPr sz="2400" b="1">
          <a:solidFill>
            <a:srgbClr val="00287D"/>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342900" indent="-342900" algn="l" rtl="0" eaLnBrk="1" fontAlgn="base" hangingPunct="1">
        <a:spcBef>
          <a:spcPct val="20000"/>
        </a:spcBef>
        <a:spcAft>
          <a:spcPct val="0"/>
        </a:spcAft>
        <a:buClr>
          <a:srgbClr val="00287D"/>
        </a:buClr>
        <a:buSzPct val="100000"/>
        <a:buFont typeface="Wingdings" pitchFamily="2" charset="2"/>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lr>
          <a:srgbClr val="00287D"/>
        </a:buClr>
        <a:buSzPct val="80000"/>
        <a:buFont typeface="Wingdings" pitchFamily="2" charset="2"/>
        <a:buChar char="§"/>
        <a:defRPr sz="2400">
          <a:solidFill>
            <a:schemeClr val="tx1"/>
          </a:solidFill>
          <a:latin typeface="+mn-lt"/>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14"/>
        </a:buBlip>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14"/>
        </a:buBlip>
        <a:defRPr sz="2000">
          <a:solidFill>
            <a:schemeClr val="tx1"/>
          </a:solidFill>
          <a:latin typeface="+mn-lt"/>
        </a:defRPr>
      </a:lvl4pPr>
      <a:lvl5pPr marL="20574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6pPr>
      <a:lvl7pPr marL="29718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7pPr>
      <a:lvl8pPr marL="34290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8pPr>
      <a:lvl9pPr marL="38862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5"/>
          <p:cNvSpPr>
            <a:spLocks noGrp="1" noChangeArrowheads="1"/>
          </p:cNvSpPr>
          <p:nvPr>
            <p:ph type="ftr" sz="quarter" idx="3"/>
          </p:nvPr>
        </p:nvSpPr>
        <p:spPr>
          <a:xfrm>
            <a:off x="414068" y="6248400"/>
            <a:ext cx="6314536" cy="457200"/>
          </a:xfrm>
        </p:spPr>
        <p:txBody>
          <a:bodyPr/>
          <a:lstStyle/>
          <a:p>
            <a:r>
              <a:rPr lang="cs-CZ" altLang="cs-CZ" dirty="0"/>
              <a:t>Definujte zápatí - název prezentace / pracoviště</a:t>
            </a:r>
          </a:p>
        </p:txBody>
      </p:sp>
      <p:sp>
        <p:nvSpPr>
          <p:cNvPr id="4" name="Rectangle 16"/>
          <p:cNvSpPr>
            <a:spLocks noGrp="1" noChangeArrowheads="1"/>
          </p:cNvSpPr>
          <p:nvPr>
            <p:ph type="sldNum" sz="quarter" idx="4"/>
          </p:nvPr>
        </p:nvSpPr>
        <p:spPr>
          <a:xfrm>
            <a:off x="6858000" y="6248400"/>
            <a:ext cx="1833113" cy="457200"/>
          </a:xfrm>
        </p:spPr>
        <p:txBody>
          <a:bodyPr/>
          <a:lstStyle/>
          <a:p>
            <a:fld id="{EA4ADC9B-C3B1-4CB1-8B0D-14D528DA44A1}" type="slidenum">
              <a:rPr lang="cs-CZ" altLang="cs-CZ"/>
              <a:pPr/>
              <a:t>1</a:t>
            </a:fld>
            <a:endParaRPr lang="cs-CZ" altLang="cs-CZ" dirty="0"/>
          </a:p>
        </p:txBody>
      </p:sp>
      <p:sp>
        <p:nvSpPr>
          <p:cNvPr id="95234" name="Rectangle 2"/>
          <p:cNvSpPr>
            <a:spLocks noGrp="1" noChangeArrowheads="1"/>
          </p:cNvSpPr>
          <p:nvPr>
            <p:ph type="ctrTitle"/>
          </p:nvPr>
        </p:nvSpPr>
        <p:spPr/>
        <p:txBody>
          <a:bodyPr/>
          <a:lstStyle/>
          <a:p>
            <a:r>
              <a:rPr lang="pl-PL" altLang="cs-CZ" dirty="0"/>
              <a:t>Daň z </a:t>
            </a:r>
            <a:r>
              <a:rPr lang="pl-PL" altLang="cs-CZ" dirty="0" err="1"/>
              <a:t>příjmů</a:t>
            </a:r>
            <a:r>
              <a:rPr lang="pl-PL" altLang="cs-CZ" dirty="0"/>
              <a:t> FO - </a:t>
            </a:r>
            <a:r>
              <a:rPr lang="pl-PL" altLang="cs-CZ" dirty="0" err="1"/>
              <a:t>další</a:t>
            </a:r>
            <a:r>
              <a:rPr lang="pl-PL" altLang="cs-CZ" dirty="0"/>
              <a:t> </a:t>
            </a:r>
            <a:r>
              <a:rPr lang="pl-PL" altLang="cs-CZ" dirty="0" err="1"/>
              <a:t>druhy</a:t>
            </a:r>
            <a:r>
              <a:rPr lang="pl-PL" altLang="cs-CZ" dirty="0"/>
              <a:t> </a:t>
            </a:r>
            <a:r>
              <a:rPr lang="pl-PL" altLang="cs-CZ" dirty="0" err="1"/>
              <a:t>příjmů</a:t>
            </a:r>
            <a:br>
              <a:rPr lang="pl-PL" altLang="cs-CZ" dirty="0"/>
            </a:br>
            <a:br>
              <a:rPr lang="pl-PL" altLang="cs-CZ" dirty="0"/>
            </a:br>
            <a:br>
              <a:rPr lang="pl-PL" altLang="cs-CZ" dirty="0"/>
            </a:br>
            <a:r>
              <a:rPr lang="pl-PL" altLang="cs-CZ" sz="2000" dirty="0"/>
              <a:t>Michal Radvan</a:t>
            </a:r>
            <a:endParaRPr lang="cs-CZ" altLang="cs-CZ" dirty="0"/>
          </a:p>
        </p:txBody>
      </p:sp>
    </p:spTree>
  </p:cSld>
  <p:clrMapOvr>
    <a:masterClrMapping/>
  </p:clrMapOvr>
  <mc:AlternateContent xmlns:mc="http://schemas.openxmlformats.org/markup-compatibility/2006" xmlns:p14="http://schemas.microsoft.com/office/powerpoint/2010/main">
    <mc:Choice Requires="p14">
      <p:transition spd="slow" p14:dur="2000" advTm="58717"/>
    </mc:Choice>
    <mc:Fallback xmlns="">
      <p:transition spd="slow" advTm="58717"/>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en-US" dirty="0"/>
              <a:t>Dílčí základ daně podle § 7</a:t>
            </a:r>
            <a:endParaRPr lang="cs-CZ" dirty="0"/>
          </a:p>
        </p:txBody>
      </p:sp>
      <p:sp>
        <p:nvSpPr>
          <p:cNvPr id="3" name="Zástupný symbol pro obsah 2"/>
          <p:cNvSpPr>
            <a:spLocks noGrp="1"/>
          </p:cNvSpPr>
          <p:nvPr>
            <p:ph idx="1"/>
          </p:nvPr>
        </p:nvSpPr>
        <p:spPr>
          <a:xfrm>
            <a:off x="509589" y="1859536"/>
            <a:ext cx="8082321" cy="4272977"/>
          </a:xfrm>
        </p:spPr>
        <p:txBody>
          <a:bodyPr/>
          <a:lstStyle/>
          <a:p>
            <a:pPr>
              <a:lnSpc>
                <a:spcPct val="80000"/>
              </a:lnSpc>
            </a:pPr>
            <a:r>
              <a:rPr lang="cs-CZ" altLang="en-US" sz="2000" dirty="0"/>
              <a:t>Příjmy z podnikání </a:t>
            </a:r>
            <a:br>
              <a:rPr lang="cs-CZ" altLang="en-US" sz="2000" dirty="0"/>
            </a:br>
            <a:r>
              <a:rPr lang="cs-CZ" altLang="en-US" sz="2000" dirty="0"/>
              <a:t>a) příjmy ze zemědělské výroby, lesního a vodního hospodářství,</a:t>
            </a:r>
            <a:br>
              <a:rPr lang="cs-CZ" altLang="en-US" sz="2000" dirty="0"/>
            </a:br>
            <a:r>
              <a:rPr lang="cs-CZ" altLang="en-US" sz="2000" dirty="0"/>
              <a:t>b) příjmy ze živnostenského podnikání,</a:t>
            </a:r>
            <a:br>
              <a:rPr lang="cs-CZ" altLang="en-US" sz="2000" dirty="0"/>
            </a:br>
            <a:r>
              <a:rPr lang="cs-CZ" altLang="en-US" sz="2000" dirty="0"/>
              <a:t>c) příjmy z jiného podnikání,</a:t>
            </a:r>
            <a:br>
              <a:rPr lang="cs-CZ" altLang="en-US" sz="2000" dirty="0"/>
            </a:br>
            <a:r>
              <a:rPr lang="cs-CZ" altLang="en-US" sz="2000" dirty="0"/>
              <a:t>d) podíly společníků veřejné obchodní společnosti a komplementářů komanditní společnosti na zisku.</a:t>
            </a:r>
            <a:br>
              <a:rPr lang="cs-CZ" altLang="en-US" sz="2000" dirty="0"/>
            </a:br>
            <a:endParaRPr lang="cs-CZ" altLang="en-US" sz="2000" b="1" dirty="0"/>
          </a:p>
          <a:p>
            <a:pPr>
              <a:lnSpc>
                <a:spcPct val="80000"/>
              </a:lnSpc>
            </a:pPr>
            <a:r>
              <a:rPr lang="cs-CZ" altLang="en-US" sz="2000" dirty="0"/>
              <a:t>Příjmy z jiné samostatné výdělečné činnosti</a:t>
            </a:r>
            <a:br>
              <a:rPr lang="cs-CZ" altLang="en-US" sz="2000" dirty="0"/>
            </a:br>
            <a:r>
              <a:rPr lang="cs-CZ" altLang="en-US" sz="2000" dirty="0"/>
              <a:t>a) příjmy z užití nebo poskytnutí práv z průmyslového nebo jiného duševního vlastnictví, autorských práv včetně práv příbuzných právu autorskému, a to včetně příjmů z vydávání, rozmnožování a rozšiřování literárních a jiných děl vlastním nákladem,</a:t>
            </a:r>
            <a:br>
              <a:rPr lang="cs-CZ" altLang="en-US" sz="2000" dirty="0"/>
            </a:br>
            <a:r>
              <a:rPr lang="cs-CZ" altLang="en-US" sz="2000" dirty="0"/>
              <a:t>b) příjmy z výkonu nezávislého povolání,</a:t>
            </a:r>
            <a:br>
              <a:rPr lang="cs-CZ" altLang="en-US" sz="2000" dirty="0"/>
            </a:br>
            <a:r>
              <a:rPr lang="cs-CZ" altLang="en-US" sz="2000" dirty="0"/>
              <a:t>c) příjmy z nájmu majetku v obchodním majetku</a:t>
            </a:r>
          </a:p>
          <a:p>
            <a:endParaRPr lang="cs-CZ" dirty="0"/>
          </a:p>
        </p:txBody>
      </p:sp>
      <p:sp>
        <p:nvSpPr>
          <p:cNvPr id="4" name="Zástupný symbol pro zápatí 3"/>
          <p:cNvSpPr>
            <a:spLocks noGrp="1"/>
          </p:cNvSpPr>
          <p:nvPr>
            <p:ph type="ftr" sz="quarter" idx="10"/>
          </p:nvPr>
        </p:nvSpPr>
        <p:spPr/>
        <p:txBody>
          <a:bodyPr/>
          <a:lstStyle/>
          <a:p>
            <a:r>
              <a:rPr lang="cs-CZ" altLang="cs-CZ"/>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Tree>
    <p:extLst>
      <p:ext uri="{BB962C8B-B14F-4D97-AF65-F5344CB8AC3E}">
        <p14:creationId xmlns:p14="http://schemas.microsoft.com/office/powerpoint/2010/main" val="4134607426"/>
      </p:ext>
    </p:extLst>
  </p:cSld>
  <p:clrMapOvr>
    <a:masterClrMapping/>
  </p:clrMapOvr>
  <mc:AlternateContent xmlns:mc="http://schemas.openxmlformats.org/markup-compatibility/2006" xmlns:p14="http://schemas.microsoft.com/office/powerpoint/2010/main">
    <mc:Choice Requires="p14">
      <p:transition spd="slow" p14:dur="2000" advTm="192179"/>
    </mc:Choice>
    <mc:Fallback xmlns="">
      <p:transition spd="slow" advTm="192179"/>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en-US" dirty="0"/>
              <a:t>Dílčí základ daně podle § 7</a:t>
            </a:r>
            <a:endParaRPr lang="cs-CZ" dirty="0"/>
          </a:p>
        </p:txBody>
      </p:sp>
      <p:sp>
        <p:nvSpPr>
          <p:cNvPr id="3" name="Zástupný symbol pro obsah 2"/>
          <p:cNvSpPr>
            <a:spLocks noGrp="1"/>
          </p:cNvSpPr>
          <p:nvPr>
            <p:ph idx="1"/>
          </p:nvPr>
        </p:nvSpPr>
        <p:spPr/>
        <p:txBody>
          <a:bodyPr/>
          <a:lstStyle/>
          <a:p>
            <a:pPr>
              <a:lnSpc>
                <a:spcPct val="90000"/>
              </a:lnSpc>
            </a:pPr>
            <a:r>
              <a:rPr lang="cs-CZ" altLang="en-US" sz="2000" dirty="0"/>
              <a:t>Příjmy – výdaje (na dosažení, zajištění a udržení příjmů) = DZD</a:t>
            </a:r>
          </a:p>
          <a:p>
            <a:pPr>
              <a:lnSpc>
                <a:spcPct val="90000"/>
              </a:lnSpc>
            </a:pPr>
            <a:r>
              <a:rPr lang="cs-CZ" altLang="en-US" sz="2000" dirty="0"/>
              <a:t>Paušální výdaje</a:t>
            </a:r>
          </a:p>
          <a:p>
            <a:pPr lvl="1">
              <a:lnSpc>
                <a:spcPct val="90000"/>
              </a:lnSpc>
              <a:buNone/>
            </a:pPr>
            <a:r>
              <a:rPr lang="cs-CZ" altLang="en-US" sz="2000" dirty="0"/>
              <a:t>	a) 80 % z příjmů ze zemědělské výroby, lesního a vodního hospodářství a z příjmů ze živností řemeslných (max. 1 600 000 Kč),</a:t>
            </a:r>
            <a:br>
              <a:rPr lang="cs-CZ" altLang="en-US" sz="2000" dirty="0"/>
            </a:br>
            <a:r>
              <a:rPr lang="cs-CZ" altLang="en-US" sz="2000" dirty="0"/>
              <a:t>b) 60 % z příjmů z ostatních živností (max. 1 200 000 Kč,</a:t>
            </a:r>
            <a:br>
              <a:rPr lang="cs-CZ" altLang="en-US" sz="2000" dirty="0"/>
            </a:br>
            <a:r>
              <a:rPr lang="cs-CZ" altLang="en-US" sz="2000" dirty="0"/>
              <a:t>c) 40 % z příjmů ostatních (max. 800 000 Kč),</a:t>
            </a:r>
          </a:p>
          <a:p>
            <a:pPr lvl="1">
              <a:lnSpc>
                <a:spcPct val="90000"/>
              </a:lnSpc>
              <a:buNone/>
            </a:pPr>
            <a:r>
              <a:rPr lang="cs-CZ" altLang="en-US" sz="2000" dirty="0"/>
              <a:t>	d) 30 % z příjmů z pronájmu obchodního majetku (max. 600 000 Kč</a:t>
            </a:r>
          </a:p>
          <a:p>
            <a:r>
              <a:rPr lang="cs-CZ" altLang="en-US" sz="2000" dirty="0"/>
              <a:t>Příjem autora za příspěvek do novin, časopisu, rozhlasu nebo televize do 10 000 Kč měsíčně – srážková daň</a:t>
            </a:r>
          </a:p>
          <a:p>
            <a:endParaRPr lang="cs-CZ" dirty="0"/>
          </a:p>
        </p:txBody>
      </p:sp>
      <p:sp>
        <p:nvSpPr>
          <p:cNvPr id="4" name="Zástupný symbol pro zápatí 3"/>
          <p:cNvSpPr>
            <a:spLocks noGrp="1"/>
          </p:cNvSpPr>
          <p:nvPr>
            <p:ph type="ftr" sz="quarter" idx="10"/>
          </p:nvPr>
        </p:nvSpPr>
        <p:spPr/>
        <p:txBody>
          <a:bodyPr/>
          <a:lstStyle/>
          <a:p>
            <a:r>
              <a:rPr lang="cs-CZ" altLang="cs-CZ"/>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Tree>
    <p:extLst>
      <p:ext uri="{BB962C8B-B14F-4D97-AF65-F5344CB8AC3E}">
        <p14:creationId xmlns:p14="http://schemas.microsoft.com/office/powerpoint/2010/main" val="1421012748"/>
      </p:ext>
    </p:extLst>
  </p:cSld>
  <p:clrMapOvr>
    <a:masterClrMapping/>
  </p:clrMapOvr>
  <mc:AlternateContent xmlns:mc="http://schemas.openxmlformats.org/markup-compatibility/2006" xmlns:p14="http://schemas.microsoft.com/office/powerpoint/2010/main">
    <mc:Choice Requires="p14">
      <p:transition spd="slow" p14:dur="2000" advTm="775787"/>
    </mc:Choice>
    <mc:Fallback xmlns="">
      <p:transition spd="slow" advTm="775787"/>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CA89055-233B-44EF-AE6A-B3C1AC9331C3}"/>
              </a:ext>
            </a:extLst>
          </p:cNvPr>
          <p:cNvSpPr>
            <a:spLocks noGrp="1"/>
          </p:cNvSpPr>
          <p:nvPr>
            <p:ph type="title"/>
          </p:nvPr>
        </p:nvSpPr>
        <p:spPr/>
        <p:txBody>
          <a:bodyPr/>
          <a:lstStyle/>
          <a:p>
            <a:r>
              <a:rPr lang="cs-CZ" dirty="0"/>
              <a:t>Paušální daň</a:t>
            </a:r>
          </a:p>
        </p:txBody>
      </p:sp>
      <p:sp>
        <p:nvSpPr>
          <p:cNvPr id="3" name="Zástupný symbol pro obsah 2">
            <a:extLst>
              <a:ext uri="{FF2B5EF4-FFF2-40B4-BE49-F238E27FC236}">
                <a16:creationId xmlns:a16="http://schemas.microsoft.com/office/drawing/2014/main" id="{4FB31558-A3C0-4C5E-8B74-D90BD28B7D5B}"/>
              </a:ext>
            </a:extLst>
          </p:cNvPr>
          <p:cNvSpPr>
            <a:spLocks noGrp="1"/>
          </p:cNvSpPr>
          <p:nvPr>
            <p:ph idx="1"/>
          </p:nvPr>
        </p:nvSpPr>
        <p:spPr/>
        <p:txBody>
          <a:bodyPr/>
          <a:lstStyle/>
          <a:p>
            <a:r>
              <a:rPr lang="cs-CZ" dirty="0"/>
              <a:t>Podmínky</a:t>
            </a:r>
          </a:p>
          <a:p>
            <a:pPr lvl="1"/>
            <a:r>
              <a:rPr lang="cs-CZ" dirty="0"/>
              <a:t>příjmy ze samostatné činnosti do 1 000 000 Kč</a:t>
            </a:r>
          </a:p>
          <a:p>
            <a:pPr lvl="1"/>
            <a:r>
              <a:rPr lang="cs-CZ" dirty="0"/>
              <a:t>mohou být příjmy od daně osvobozené, které nejsou předmětem daně, a zdaněné srážkovou daní</a:t>
            </a:r>
          </a:p>
          <a:p>
            <a:pPr lvl="1"/>
            <a:r>
              <a:rPr lang="cs-CZ" dirty="0"/>
              <a:t>příjmy z kapitálového majetku, příjmy z nájmu a ostatní příjmy do 15 000 Kč</a:t>
            </a:r>
          </a:p>
          <a:p>
            <a:pPr lvl="1"/>
            <a:r>
              <a:rPr lang="cs-CZ" dirty="0"/>
              <a:t>poplatník není plátcem DPH</a:t>
            </a:r>
          </a:p>
          <a:p>
            <a:pPr lvl="1"/>
            <a:r>
              <a:rPr lang="cs-CZ" dirty="0"/>
              <a:t>poplatník není společníkem VOS a komplementářem</a:t>
            </a:r>
          </a:p>
          <a:p>
            <a:r>
              <a:rPr lang="cs-CZ" dirty="0"/>
              <a:t>Oznámení do 10. ledna na FÚ nebo na ŽÚ (společné) nebo u FÚ, ČSSZ a ZP</a:t>
            </a:r>
          </a:p>
        </p:txBody>
      </p:sp>
      <p:sp>
        <p:nvSpPr>
          <p:cNvPr id="4" name="Zástupný symbol pro zápatí 3">
            <a:extLst>
              <a:ext uri="{FF2B5EF4-FFF2-40B4-BE49-F238E27FC236}">
                <a16:creationId xmlns:a16="http://schemas.microsoft.com/office/drawing/2014/main" id="{22E9CB38-989F-4279-A152-336B2B941F1B}"/>
              </a:ext>
            </a:extLst>
          </p:cNvPr>
          <p:cNvSpPr>
            <a:spLocks noGrp="1"/>
          </p:cNvSpPr>
          <p:nvPr>
            <p:ph type="ftr" sz="quarter" idx="10"/>
          </p:nvPr>
        </p:nvSpPr>
        <p:spPr/>
        <p:txBody>
          <a:bodyPr/>
          <a:lstStyle/>
          <a:p>
            <a:r>
              <a:rPr lang="cs-CZ" altLang="cs-CZ"/>
              <a:t>Definujte zápatí - název prezentace / pracoviště</a:t>
            </a:r>
            <a:endParaRPr lang="cs-CZ" altLang="cs-CZ" dirty="0"/>
          </a:p>
        </p:txBody>
      </p:sp>
      <p:sp>
        <p:nvSpPr>
          <p:cNvPr id="5" name="Zástupný symbol pro číslo snímku 4">
            <a:extLst>
              <a:ext uri="{FF2B5EF4-FFF2-40B4-BE49-F238E27FC236}">
                <a16:creationId xmlns:a16="http://schemas.microsoft.com/office/drawing/2014/main" id="{AED0ECF8-0B47-4BF3-9D1C-F25A756E7ACC}"/>
              </a:ext>
            </a:extLst>
          </p:cNvPr>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Tree>
    <p:extLst>
      <p:ext uri="{BB962C8B-B14F-4D97-AF65-F5344CB8AC3E}">
        <p14:creationId xmlns:p14="http://schemas.microsoft.com/office/powerpoint/2010/main" val="3365554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E37AD1D-4378-4E08-AADF-9C0F105A8F8C}"/>
              </a:ext>
            </a:extLst>
          </p:cNvPr>
          <p:cNvSpPr>
            <a:spLocks noGrp="1"/>
          </p:cNvSpPr>
          <p:nvPr>
            <p:ph type="title"/>
          </p:nvPr>
        </p:nvSpPr>
        <p:spPr/>
        <p:txBody>
          <a:bodyPr/>
          <a:lstStyle/>
          <a:p>
            <a:r>
              <a:rPr lang="cs-CZ" dirty="0"/>
              <a:t>Paušální daň II</a:t>
            </a:r>
          </a:p>
        </p:txBody>
      </p:sp>
      <p:sp>
        <p:nvSpPr>
          <p:cNvPr id="3" name="Zástupný symbol pro obsah 2">
            <a:extLst>
              <a:ext uri="{FF2B5EF4-FFF2-40B4-BE49-F238E27FC236}">
                <a16:creationId xmlns:a16="http://schemas.microsoft.com/office/drawing/2014/main" id="{73EAD758-B17E-4EC7-AA85-0F87F80D5D66}"/>
              </a:ext>
            </a:extLst>
          </p:cNvPr>
          <p:cNvSpPr>
            <a:spLocks noGrp="1"/>
          </p:cNvSpPr>
          <p:nvPr>
            <p:ph idx="1"/>
          </p:nvPr>
        </p:nvSpPr>
        <p:spPr/>
        <p:txBody>
          <a:bodyPr/>
          <a:lstStyle/>
          <a:p>
            <a:r>
              <a:rPr lang="cs-CZ" dirty="0"/>
              <a:t>Paušální záloha do 20. dne v měsíci, jen na FÚ</a:t>
            </a:r>
          </a:p>
          <a:p>
            <a:pPr lvl="1"/>
            <a:r>
              <a:rPr lang="cs-CZ" dirty="0"/>
              <a:t>5 469 Kč</a:t>
            </a:r>
          </a:p>
          <a:p>
            <a:pPr lvl="2"/>
            <a:r>
              <a:rPr lang="cs-CZ" dirty="0"/>
              <a:t>100 Kč na DPFO</a:t>
            </a:r>
          </a:p>
          <a:p>
            <a:pPr lvl="2"/>
            <a:r>
              <a:rPr lang="cs-CZ" dirty="0"/>
              <a:t>2 976 Kč na důchodové pojištění,</a:t>
            </a:r>
          </a:p>
          <a:p>
            <a:pPr lvl="2"/>
            <a:r>
              <a:rPr lang="cs-CZ" dirty="0"/>
              <a:t>2 393 Kč na zdravotní pojištění.</a:t>
            </a:r>
          </a:p>
          <a:p>
            <a:r>
              <a:rPr lang="cs-CZ" dirty="0"/>
              <a:t>Tímto je na celý rok splněno, není třeba dávat daňové přiznání a ni další formuláře pro ČSSZ a ZP.</a:t>
            </a:r>
          </a:p>
          <a:p>
            <a:r>
              <a:rPr lang="cs-CZ" dirty="0"/>
              <a:t>Odpadá povinnost vést evidence pro účely daní, ale…</a:t>
            </a:r>
          </a:p>
          <a:p>
            <a:r>
              <a:rPr lang="cs-CZ" dirty="0"/>
              <a:t>Změny hlásit do </a:t>
            </a:r>
            <a:r>
              <a:rPr lang="cs-CZ"/>
              <a:t>15 dní</a:t>
            </a:r>
            <a:endParaRPr lang="cs-CZ" dirty="0"/>
          </a:p>
          <a:p>
            <a:pPr lvl="1"/>
            <a:endParaRPr lang="cs-CZ" dirty="0"/>
          </a:p>
        </p:txBody>
      </p:sp>
      <p:sp>
        <p:nvSpPr>
          <p:cNvPr id="4" name="Zástupný symbol pro zápatí 3">
            <a:extLst>
              <a:ext uri="{FF2B5EF4-FFF2-40B4-BE49-F238E27FC236}">
                <a16:creationId xmlns:a16="http://schemas.microsoft.com/office/drawing/2014/main" id="{8778E2BE-9A77-4A12-9E55-ADD0F275D41A}"/>
              </a:ext>
            </a:extLst>
          </p:cNvPr>
          <p:cNvSpPr>
            <a:spLocks noGrp="1"/>
          </p:cNvSpPr>
          <p:nvPr>
            <p:ph type="ftr" sz="quarter" idx="10"/>
          </p:nvPr>
        </p:nvSpPr>
        <p:spPr/>
        <p:txBody>
          <a:bodyPr/>
          <a:lstStyle/>
          <a:p>
            <a:r>
              <a:rPr lang="cs-CZ" altLang="cs-CZ"/>
              <a:t>Definujte zápatí - název prezentace / pracoviště</a:t>
            </a:r>
            <a:endParaRPr lang="cs-CZ" altLang="cs-CZ" dirty="0"/>
          </a:p>
        </p:txBody>
      </p:sp>
      <p:sp>
        <p:nvSpPr>
          <p:cNvPr id="5" name="Zástupný symbol pro číslo snímku 4">
            <a:extLst>
              <a:ext uri="{FF2B5EF4-FFF2-40B4-BE49-F238E27FC236}">
                <a16:creationId xmlns:a16="http://schemas.microsoft.com/office/drawing/2014/main" id="{91AFEA8B-40A7-4019-B249-C726EFBB9E5A}"/>
              </a:ext>
            </a:extLst>
          </p:cNvPr>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Tree>
    <p:extLst>
      <p:ext uri="{BB962C8B-B14F-4D97-AF65-F5344CB8AC3E}">
        <p14:creationId xmlns:p14="http://schemas.microsoft.com/office/powerpoint/2010/main" val="2100173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en-US" dirty="0"/>
              <a:t>Dílčí základ daně podle § 8</a:t>
            </a:r>
            <a:endParaRPr lang="cs-CZ" dirty="0"/>
          </a:p>
        </p:txBody>
      </p:sp>
      <p:sp>
        <p:nvSpPr>
          <p:cNvPr id="3" name="Zástupný symbol pro obsah 2"/>
          <p:cNvSpPr>
            <a:spLocks noGrp="1"/>
          </p:cNvSpPr>
          <p:nvPr>
            <p:ph idx="1"/>
          </p:nvPr>
        </p:nvSpPr>
        <p:spPr>
          <a:xfrm>
            <a:off x="509589" y="1828800"/>
            <a:ext cx="8082321" cy="4303713"/>
          </a:xfrm>
        </p:spPr>
        <p:txBody>
          <a:bodyPr>
            <a:normAutofit fontScale="92500" lnSpcReduction="20000"/>
          </a:bodyPr>
          <a:lstStyle/>
          <a:p>
            <a:pPr>
              <a:lnSpc>
                <a:spcPct val="80000"/>
              </a:lnSpc>
              <a:buNone/>
            </a:pPr>
            <a:r>
              <a:rPr lang="cs-CZ" altLang="en-US" sz="1800" dirty="0"/>
              <a:t> </a:t>
            </a:r>
          </a:p>
          <a:p>
            <a:pPr>
              <a:lnSpc>
                <a:spcPct val="80000"/>
              </a:lnSpc>
              <a:buNone/>
            </a:pPr>
            <a:r>
              <a:rPr lang="cs-CZ" altLang="en-US" sz="1800" dirty="0"/>
              <a:t> a) podíly na zisku obchodní korporace nebo podílového fondu, je-li v něm podíl představován cenným papírem, a úroky z držby cenných papírů,</a:t>
            </a:r>
          </a:p>
          <a:p>
            <a:pPr>
              <a:lnSpc>
                <a:spcPct val="80000"/>
              </a:lnSpc>
              <a:buNone/>
            </a:pPr>
            <a:r>
              <a:rPr lang="cs-CZ" altLang="en-US" sz="1800" dirty="0"/>
              <a:t> b) podíly na zisku tichého společníka z účasti na podnikání,</a:t>
            </a:r>
          </a:p>
          <a:p>
            <a:pPr>
              <a:lnSpc>
                <a:spcPct val="80000"/>
              </a:lnSpc>
              <a:buNone/>
            </a:pPr>
            <a:r>
              <a:rPr lang="cs-CZ" altLang="en-US" sz="1800" dirty="0"/>
              <a:t> c) úroky, výhry a jiné výnosy z vkladů na vkladních knížkách, úroky z peněžních prostředků na účtu, který není podle podmínek toho, kdo účet vede, určen k podnikání,</a:t>
            </a:r>
          </a:p>
          <a:p>
            <a:pPr>
              <a:lnSpc>
                <a:spcPct val="80000"/>
              </a:lnSpc>
              <a:buNone/>
            </a:pPr>
            <a:r>
              <a:rPr lang="cs-CZ" altLang="en-US" sz="1800" dirty="0"/>
              <a:t> d) výnos z jednorázového vkladu a z vkladu jemu na roveň postaveného,</a:t>
            </a:r>
          </a:p>
          <a:p>
            <a:pPr>
              <a:lnSpc>
                <a:spcPct val="80000"/>
              </a:lnSpc>
              <a:buNone/>
            </a:pPr>
            <a:r>
              <a:rPr lang="cs-CZ" altLang="en-US" sz="1800" dirty="0"/>
              <a:t> e) dávky penzijního připojištění se státním příspěvkem, dávky doplňkového penzijního spoření a z penzijního pojištění,</a:t>
            </a:r>
          </a:p>
          <a:p>
            <a:pPr>
              <a:lnSpc>
                <a:spcPct val="80000"/>
              </a:lnSpc>
              <a:buNone/>
            </a:pPr>
            <a:r>
              <a:rPr lang="cs-CZ" altLang="en-US" sz="1800" dirty="0"/>
              <a:t> f) plnění ze soukromého životního pojištění nebo jiný příjem z pojištění osob, který není pojistným plněním a nezakládá zánik pojistné smlouvy,</a:t>
            </a:r>
          </a:p>
          <a:p>
            <a:pPr>
              <a:lnSpc>
                <a:spcPct val="80000"/>
              </a:lnSpc>
              <a:buNone/>
            </a:pPr>
            <a:r>
              <a:rPr lang="cs-CZ" altLang="en-US" sz="1800" dirty="0"/>
              <a:t> g) úroky a jiné výnosy z poskytnutých úvěrů nebo zápůjček, úroky z prodlení, poplatek z prodlení, úroky z práva na dorovnání, úroky z vkladů na účtech a úroky z hodnoty splaceného vkladu ve smluvené výši členů obchodních korporací,</a:t>
            </a:r>
          </a:p>
          <a:p>
            <a:pPr>
              <a:lnSpc>
                <a:spcPct val="80000"/>
              </a:lnSpc>
              <a:buNone/>
            </a:pPr>
            <a:r>
              <a:rPr lang="cs-CZ" altLang="en-US" sz="1800" dirty="0"/>
              <a:t> h) úrokové a jiné výnosy z držby směnek (např. diskont z částky směnky, úrok ze směnečné sumy),</a:t>
            </a:r>
          </a:p>
          <a:p>
            <a:pPr>
              <a:lnSpc>
                <a:spcPct val="80000"/>
              </a:lnSpc>
              <a:buNone/>
            </a:pPr>
            <a:r>
              <a:rPr lang="cs-CZ" altLang="en-US" sz="1800" dirty="0"/>
              <a:t> i)  plnění ze zisku </a:t>
            </a:r>
            <a:r>
              <a:rPr lang="cs-CZ" altLang="en-US" sz="1800" dirty="0" err="1"/>
              <a:t>svěřenského</a:t>
            </a:r>
            <a:r>
              <a:rPr lang="cs-CZ" altLang="en-US" sz="1800" dirty="0"/>
              <a:t> fondu nebo rodinné fundace.</a:t>
            </a:r>
          </a:p>
          <a:p>
            <a:pPr marL="0" indent="0">
              <a:lnSpc>
                <a:spcPct val="80000"/>
              </a:lnSpc>
              <a:buNone/>
            </a:pPr>
            <a:endParaRPr lang="cs-CZ" altLang="en-US" sz="1800" b="1" dirty="0"/>
          </a:p>
          <a:p>
            <a:pPr>
              <a:lnSpc>
                <a:spcPct val="80000"/>
              </a:lnSpc>
              <a:buNone/>
            </a:pPr>
            <a:r>
              <a:rPr lang="cs-CZ" altLang="en-US" sz="1800" b="1" dirty="0"/>
              <a:t>DZD = Příjmy – Výdaje</a:t>
            </a:r>
            <a:r>
              <a:rPr lang="cs-CZ" altLang="en-US" sz="1800" dirty="0"/>
              <a:t>, pokud se jedná o příjmy z ČR, vesměs srážková daň</a:t>
            </a:r>
            <a:endParaRPr lang="cs-CZ" altLang="en-US" sz="1800" b="1" dirty="0"/>
          </a:p>
          <a:p>
            <a:endParaRPr lang="cs-CZ" dirty="0"/>
          </a:p>
        </p:txBody>
      </p:sp>
      <p:sp>
        <p:nvSpPr>
          <p:cNvPr id="4" name="Zástupný symbol pro zápatí 3"/>
          <p:cNvSpPr>
            <a:spLocks noGrp="1"/>
          </p:cNvSpPr>
          <p:nvPr>
            <p:ph type="ftr" sz="quarter" idx="10"/>
          </p:nvPr>
        </p:nvSpPr>
        <p:spPr/>
        <p:txBody>
          <a:bodyPr/>
          <a:lstStyle/>
          <a:p>
            <a:r>
              <a:rPr lang="cs-CZ" altLang="cs-CZ"/>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Tree>
    <p:extLst>
      <p:ext uri="{BB962C8B-B14F-4D97-AF65-F5344CB8AC3E}">
        <p14:creationId xmlns:p14="http://schemas.microsoft.com/office/powerpoint/2010/main" val="2142939804"/>
      </p:ext>
    </p:extLst>
  </p:cSld>
  <p:clrMapOvr>
    <a:masterClrMapping/>
  </p:clrMapOvr>
  <mc:AlternateContent xmlns:mc="http://schemas.openxmlformats.org/markup-compatibility/2006" xmlns:p14="http://schemas.microsoft.com/office/powerpoint/2010/main">
    <mc:Choice Requires="p14">
      <p:transition spd="slow" p14:dur="2000" advTm="107331"/>
    </mc:Choice>
    <mc:Fallback xmlns="">
      <p:transition spd="slow" advTm="107331"/>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en-US" dirty="0"/>
              <a:t>Dílčí základ daně podle § 9</a:t>
            </a:r>
            <a:endParaRPr lang="cs-CZ" dirty="0"/>
          </a:p>
        </p:txBody>
      </p:sp>
      <p:sp>
        <p:nvSpPr>
          <p:cNvPr id="3" name="Zástupný symbol pro obsah 2"/>
          <p:cNvSpPr>
            <a:spLocks noGrp="1"/>
          </p:cNvSpPr>
          <p:nvPr>
            <p:ph idx="1"/>
          </p:nvPr>
        </p:nvSpPr>
        <p:spPr/>
        <p:txBody>
          <a:bodyPr/>
          <a:lstStyle/>
          <a:p>
            <a:pPr marL="609600" indent="-609600">
              <a:buFont typeface="Wingdings" panose="05000000000000000000" pitchFamily="2" charset="2"/>
              <a:buAutoNum type="alphaLcParenR"/>
            </a:pPr>
            <a:r>
              <a:rPr lang="cs-CZ" altLang="en-US" dirty="0"/>
              <a:t>příjmy z pronájmu nemovitých věcí a bytů (jejich částí),</a:t>
            </a:r>
          </a:p>
          <a:p>
            <a:pPr marL="609600" indent="-609600">
              <a:buFont typeface="Wingdings" panose="05000000000000000000" pitchFamily="2" charset="2"/>
              <a:buAutoNum type="alphaLcParenR"/>
            </a:pPr>
            <a:r>
              <a:rPr lang="cs-CZ" altLang="en-US" dirty="0"/>
              <a:t>příjmy z pronájmu movitých věcí, kromě příležitostného pronájmu </a:t>
            </a:r>
          </a:p>
          <a:p>
            <a:pPr marL="609600" indent="-609600">
              <a:buNone/>
            </a:pPr>
            <a:r>
              <a:rPr lang="cs-CZ" altLang="en-US" dirty="0"/>
              <a:t>DZD = Příjmy – Výdaje</a:t>
            </a:r>
          </a:p>
          <a:p>
            <a:pPr marL="609600" indent="-609600">
              <a:buNone/>
            </a:pPr>
            <a:r>
              <a:rPr lang="cs-CZ" altLang="en-US" dirty="0"/>
              <a:t>Paušální výdaje 30 %, max. 600 000 Kč</a:t>
            </a:r>
          </a:p>
          <a:p>
            <a:endParaRPr lang="cs-CZ" dirty="0"/>
          </a:p>
        </p:txBody>
      </p:sp>
      <p:sp>
        <p:nvSpPr>
          <p:cNvPr id="4" name="Zástupný symbol pro zápatí 3"/>
          <p:cNvSpPr>
            <a:spLocks noGrp="1"/>
          </p:cNvSpPr>
          <p:nvPr>
            <p:ph type="ftr" sz="quarter" idx="10"/>
          </p:nvPr>
        </p:nvSpPr>
        <p:spPr/>
        <p:txBody>
          <a:bodyPr/>
          <a:lstStyle/>
          <a:p>
            <a:r>
              <a:rPr lang="cs-CZ" altLang="cs-CZ"/>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Tree>
    <p:extLst>
      <p:ext uri="{BB962C8B-B14F-4D97-AF65-F5344CB8AC3E}">
        <p14:creationId xmlns:p14="http://schemas.microsoft.com/office/powerpoint/2010/main" val="1383103141"/>
      </p:ext>
    </p:extLst>
  </p:cSld>
  <p:clrMapOvr>
    <a:masterClrMapping/>
  </p:clrMapOvr>
  <mc:AlternateContent xmlns:mc="http://schemas.openxmlformats.org/markup-compatibility/2006" xmlns:p14="http://schemas.microsoft.com/office/powerpoint/2010/main">
    <mc:Choice Requires="p14">
      <p:transition spd="slow" p14:dur="2000" advTm="134906"/>
    </mc:Choice>
    <mc:Fallback xmlns="">
      <p:transition spd="slow" advTm="134906"/>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en-US" dirty="0"/>
              <a:t>Dílčí základ daně podle § 10</a:t>
            </a:r>
            <a:endParaRPr lang="cs-CZ" dirty="0"/>
          </a:p>
        </p:txBody>
      </p:sp>
      <p:sp>
        <p:nvSpPr>
          <p:cNvPr id="3" name="Zástupný symbol pro obsah 2"/>
          <p:cNvSpPr>
            <a:spLocks noGrp="1"/>
          </p:cNvSpPr>
          <p:nvPr>
            <p:ph idx="1"/>
          </p:nvPr>
        </p:nvSpPr>
        <p:spPr>
          <a:xfrm>
            <a:off x="509589" y="1905640"/>
            <a:ext cx="8082321" cy="4226873"/>
          </a:xfrm>
        </p:spPr>
        <p:txBody>
          <a:bodyPr>
            <a:normAutofit fontScale="55000" lnSpcReduction="20000"/>
          </a:bodyPr>
          <a:lstStyle/>
          <a:p>
            <a:pPr>
              <a:lnSpc>
                <a:spcPct val="80000"/>
              </a:lnSpc>
            </a:pPr>
            <a:r>
              <a:rPr lang="cs-CZ" altLang="en-US" dirty="0"/>
              <a:t>a) příjmy z příležitostných činností nebo z příležitostného nájmu movitých věcí, </a:t>
            </a:r>
          </a:p>
          <a:p>
            <a:pPr>
              <a:lnSpc>
                <a:spcPct val="80000"/>
              </a:lnSpc>
            </a:pPr>
            <a:r>
              <a:rPr lang="cs-CZ" altLang="en-US" dirty="0"/>
              <a:t>b) příjmy z úplatného převodu nemovité věci, cenného papíru a jiné věci,</a:t>
            </a:r>
          </a:p>
          <a:p>
            <a:pPr>
              <a:lnSpc>
                <a:spcPct val="80000"/>
              </a:lnSpc>
            </a:pPr>
            <a:r>
              <a:rPr lang="cs-CZ" altLang="en-US" dirty="0"/>
              <a:t>c) příjmy z převodu účasti na společnosti s ručením omezeným, komanditisty na komanditní společnosti nebo z převodu družstevního podílu,</a:t>
            </a:r>
          </a:p>
          <a:p>
            <a:pPr>
              <a:lnSpc>
                <a:spcPct val="80000"/>
              </a:lnSpc>
            </a:pPr>
            <a:r>
              <a:rPr lang="cs-CZ" altLang="en-US" dirty="0"/>
              <a:t>d) příjmy ze zděděných práv z průmyslového a jiného duševního vlastnictví, včetně práv autorských a práv příbuzných právu autorskému,</a:t>
            </a:r>
          </a:p>
          <a:p>
            <a:pPr>
              <a:lnSpc>
                <a:spcPct val="80000"/>
              </a:lnSpc>
            </a:pPr>
            <a:r>
              <a:rPr lang="cs-CZ" altLang="en-US" dirty="0"/>
              <a:t>e) přijaté výživné, důchody a obdobné opakující se požitky,</a:t>
            </a:r>
          </a:p>
          <a:p>
            <a:pPr>
              <a:lnSpc>
                <a:spcPct val="80000"/>
              </a:lnSpc>
            </a:pPr>
            <a:r>
              <a:rPr lang="cs-CZ" altLang="en-US" dirty="0"/>
              <a:t>f) podíl člena obchodní korporace na likvidačním zůstatku, nebo</a:t>
            </a:r>
          </a:p>
          <a:p>
            <a:pPr>
              <a:lnSpc>
                <a:spcPct val="80000"/>
              </a:lnSpc>
            </a:pPr>
            <a:r>
              <a:rPr lang="cs-CZ" altLang="en-US" dirty="0"/>
              <a:t>g) vypořádací podíl při zániku účasti člena v obchodní korporaci,</a:t>
            </a:r>
          </a:p>
          <a:p>
            <a:pPr>
              <a:lnSpc>
                <a:spcPct val="80000"/>
              </a:lnSpc>
            </a:pPr>
            <a:r>
              <a:rPr lang="cs-CZ" altLang="en-US" dirty="0"/>
              <a:t>h) výhry z hazardních her</a:t>
            </a:r>
          </a:p>
          <a:p>
            <a:pPr>
              <a:lnSpc>
                <a:spcPct val="80000"/>
              </a:lnSpc>
            </a:pPr>
            <a:r>
              <a:rPr lang="cs-CZ" altLang="en-US" dirty="0"/>
              <a:t>ch) výhry z reklamních soutěží a reklamních slosování, ceny z </a:t>
            </a:r>
            <a:r>
              <a:rPr lang="cs-CZ" altLang="en-US" dirty="0" err="1"/>
              <a:t>účtenkové</a:t>
            </a:r>
            <a:r>
              <a:rPr lang="cs-CZ" altLang="en-US" dirty="0"/>
              <a:t> loterie, z veřejných soutěží, ze sportovních soutěží,</a:t>
            </a:r>
          </a:p>
          <a:p>
            <a:pPr>
              <a:lnSpc>
                <a:spcPct val="80000"/>
              </a:lnSpc>
            </a:pPr>
            <a:r>
              <a:rPr lang="cs-CZ" altLang="en-US" dirty="0"/>
              <a:t>i) příjmy, které společník veřejné obchodní společnosti nebo komplementář komanditní společnosti obdrží v souvislosti s ukončením účasti na veřejné obchodní společnosti nebo komanditní společnosti od jiné osoby než od veřejné obchodní společnosti nebo komanditní společnosti, v níž ukončil účast,</a:t>
            </a:r>
          </a:p>
          <a:p>
            <a:pPr>
              <a:lnSpc>
                <a:spcPct val="80000"/>
              </a:lnSpc>
            </a:pPr>
            <a:r>
              <a:rPr lang="cs-CZ" altLang="en-US" dirty="0"/>
              <a:t>l) příjem z výměnku,</a:t>
            </a:r>
          </a:p>
          <a:p>
            <a:pPr>
              <a:lnSpc>
                <a:spcPct val="80000"/>
              </a:lnSpc>
            </a:pPr>
            <a:r>
              <a:rPr lang="cs-CZ" altLang="en-US" dirty="0"/>
              <a:t>m) příjem obmyšleného ze </a:t>
            </a:r>
            <a:r>
              <a:rPr lang="cs-CZ" altLang="en-US" dirty="0" err="1"/>
              <a:t>svěřenského</a:t>
            </a:r>
            <a:r>
              <a:rPr lang="cs-CZ" altLang="en-US" dirty="0"/>
              <a:t> fondu,</a:t>
            </a:r>
          </a:p>
          <a:p>
            <a:pPr>
              <a:lnSpc>
                <a:spcPct val="80000"/>
              </a:lnSpc>
            </a:pPr>
            <a:r>
              <a:rPr lang="cs-CZ" altLang="en-US" dirty="0"/>
              <a:t>n) bezúplatný příjem,</a:t>
            </a:r>
          </a:p>
          <a:p>
            <a:pPr>
              <a:lnSpc>
                <a:spcPct val="80000"/>
              </a:lnSpc>
            </a:pPr>
            <a:r>
              <a:rPr lang="cs-CZ" altLang="en-US" dirty="0"/>
              <a:t>o) příjem z rozpuštění rezervního fondu vytvořeného ze zisku nebo z rozpuštění obdobného fondu,</a:t>
            </a:r>
          </a:p>
          <a:p>
            <a:pPr>
              <a:lnSpc>
                <a:spcPct val="80000"/>
              </a:lnSpc>
            </a:pPr>
            <a:r>
              <a:rPr lang="cs-CZ" altLang="en-US" dirty="0"/>
              <a:t>atd.</a:t>
            </a:r>
            <a:br>
              <a:rPr lang="cs-CZ" altLang="en-US" dirty="0"/>
            </a:br>
            <a:endParaRPr lang="cs-CZ" altLang="en-US" dirty="0"/>
          </a:p>
          <a:p>
            <a:pPr>
              <a:lnSpc>
                <a:spcPct val="80000"/>
              </a:lnSpc>
              <a:buNone/>
            </a:pPr>
            <a:r>
              <a:rPr lang="cs-CZ" altLang="en-US" dirty="0"/>
              <a:t>DZD = Příjmy – Výdaje prokazatelně vynaložené na jeho dosažení </a:t>
            </a:r>
          </a:p>
          <a:p>
            <a:pPr>
              <a:lnSpc>
                <a:spcPct val="80000"/>
              </a:lnSpc>
              <a:buNone/>
            </a:pPr>
            <a:endParaRPr lang="cs-CZ" altLang="en-US" dirty="0"/>
          </a:p>
          <a:p>
            <a:pPr>
              <a:lnSpc>
                <a:spcPct val="80000"/>
              </a:lnSpc>
              <a:buNone/>
            </a:pPr>
            <a:r>
              <a:rPr lang="cs-CZ" altLang="en-US" dirty="0"/>
              <a:t>Osvobozeno do 30.000 Kč</a:t>
            </a:r>
          </a:p>
          <a:p>
            <a:endParaRPr lang="cs-CZ" dirty="0"/>
          </a:p>
        </p:txBody>
      </p:sp>
      <p:sp>
        <p:nvSpPr>
          <p:cNvPr id="4" name="Zástupný symbol pro zápatí 3"/>
          <p:cNvSpPr>
            <a:spLocks noGrp="1"/>
          </p:cNvSpPr>
          <p:nvPr>
            <p:ph type="ftr" sz="quarter" idx="10"/>
          </p:nvPr>
        </p:nvSpPr>
        <p:spPr/>
        <p:txBody>
          <a:bodyPr/>
          <a:lstStyle/>
          <a:p>
            <a:r>
              <a:rPr lang="cs-CZ" altLang="cs-CZ"/>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Tree>
    <p:extLst>
      <p:ext uri="{BB962C8B-B14F-4D97-AF65-F5344CB8AC3E}">
        <p14:creationId xmlns:p14="http://schemas.microsoft.com/office/powerpoint/2010/main" val="650908014"/>
      </p:ext>
    </p:extLst>
  </p:cSld>
  <p:clrMapOvr>
    <a:masterClrMapping/>
  </p:clrMapOvr>
  <mc:AlternateContent xmlns:mc="http://schemas.openxmlformats.org/markup-compatibility/2006" xmlns:p14="http://schemas.microsoft.com/office/powerpoint/2010/main">
    <mc:Choice Requires="p14">
      <p:transition spd="slow" p14:dur="2000" advTm="226755"/>
    </mc:Choice>
    <mc:Fallback xmlns="">
      <p:transition spd="slow" advTm="226755"/>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Jak na to v praxi?</a:t>
            </a:r>
          </a:p>
        </p:txBody>
      </p:sp>
      <p:sp>
        <p:nvSpPr>
          <p:cNvPr id="3" name="Zástupný symbol pro obsah 2"/>
          <p:cNvSpPr>
            <a:spLocks noGrp="1"/>
          </p:cNvSpPr>
          <p:nvPr>
            <p:ph idx="1"/>
          </p:nvPr>
        </p:nvSpPr>
        <p:spPr/>
        <p:txBody>
          <a:bodyPr/>
          <a:lstStyle/>
          <a:p>
            <a:pPr>
              <a:lnSpc>
                <a:spcPct val="90000"/>
              </a:lnSpc>
              <a:buNone/>
            </a:pPr>
            <a:r>
              <a:rPr lang="cs-CZ" altLang="en-US" dirty="0"/>
              <a:t>	1.</a:t>
            </a:r>
            <a:r>
              <a:rPr lang="cs-CZ" altLang="en-US" sz="4000" dirty="0"/>
              <a:t> </a:t>
            </a:r>
            <a:r>
              <a:rPr lang="cs-CZ" altLang="en-US" dirty="0"/>
              <a:t>Rozdělit příjmy do § 6-10 podle druhu</a:t>
            </a:r>
          </a:p>
          <a:p>
            <a:pPr>
              <a:lnSpc>
                <a:spcPct val="90000"/>
              </a:lnSpc>
              <a:buNone/>
            </a:pPr>
            <a:r>
              <a:rPr lang="cs-CZ" altLang="en-US" dirty="0"/>
              <a:t>	2.  Z příjmů vymezit příjmy osvobozené a příjmy podléhající  srážkové dani</a:t>
            </a:r>
          </a:p>
          <a:p>
            <a:pPr>
              <a:lnSpc>
                <a:spcPct val="90000"/>
              </a:lnSpc>
              <a:buNone/>
            </a:pPr>
            <a:r>
              <a:rPr lang="cs-CZ" altLang="en-US" dirty="0"/>
              <a:t>	3. Určit výši DZD</a:t>
            </a:r>
          </a:p>
          <a:p>
            <a:pPr>
              <a:lnSpc>
                <a:spcPct val="90000"/>
              </a:lnSpc>
              <a:buNone/>
            </a:pPr>
            <a:r>
              <a:rPr lang="cs-CZ" altLang="en-US" dirty="0"/>
              <a:t>	4. Určit ZD</a:t>
            </a:r>
          </a:p>
          <a:p>
            <a:pPr>
              <a:lnSpc>
                <a:spcPct val="90000"/>
              </a:lnSpc>
              <a:buNone/>
            </a:pPr>
            <a:r>
              <a:rPr lang="cs-CZ" altLang="en-US" dirty="0"/>
              <a:t>	5. Odečíst nezdanitelné částky a odčitatelné položky</a:t>
            </a:r>
          </a:p>
          <a:p>
            <a:pPr>
              <a:lnSpc>
                <a:spcPct val="90000"/>
              </a:lnSpc>
              <a:buNone/>
            </a:pPr>
            <a:r>
              <a:rPr lang="cs-CZ" altLang="en-US" dirty="0"/>
              <a:t>	6. Aplikovat sazbu daně</a:t>
            </a:r>
          </a:p>
          <a:p>
            <a:pPr>
              <a:lnSpc>
                <a:spcPct val="90000"/>
              </a:lnSpc>
              <a:buNone/>
            </a:pPr>
            <a:r>
              <a:rPr lang="cs-CZ" altLang="en-US" dirty="0"/>
              <a:t>	7. Aplikovat slevy na dani</a:t>
            </a:r>
          </a:p>
          <a:p>
            <a:pPr>
              <a:lnSpc>
                <a:spcPct val="90000"/>
              </a:lnSpc>
              <a:buNone/>
            </a:pPr>
            <a:r>
              <a:rPr lang="cs-CZ" altLang="en-US" dirty="0"/>
              <a:t>	8. Aplikovat daňové zvýhodnění na děti</a:t>
            </a:r>
          </a:p>
          <a:p>
            <a:pPr>
              <a:lnSpc>
                <a:spcPct val="90000"/>
              </a:lnSpc>
              <a:buNone/>
            </a:pPr>
            <a:r>
              <a:rPr lang="cs-CZ" altLang="en-US" dirty="0"/>
              <a:t>	9. Odečíst od daňové povinnosti již uhrazené zálohy</a:t>
            </a:r>
          </a:p>
          <a:p>
            <a:endParaRPr lang="cs-CZ" dirty="0"/>
          </a:p>
        </p:txBody>
      </p:sp>
      <p:sp>
        <p:nvSpPr>
          <p:cNvPr id="4" name="Zástupný symbol pro zápatí 3"/>
          <p:cNvSpPr>
            <a:spLocks noGrp="1"/>
          </p:cNvSpPr>
          <p:nvPr>
            <p:ph type="ftr" sz="quarter" idx="10"/>
          </p:nvPr>
        </p:nvSpPr>
        <p:spPr/>
        <p:txBody>
          <a:bodyPr/>
          <a:lstStyle/>
          <a:p>
            <a:r>
              <a:rPr lang="cs-CZ" altLang="cs-CZ"/>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Tree>
    <p:extLst>
      <p:ext uri="{BB962C8B-B14F-4D97-AF65-F5344CB8AC3E}">
        <p14:creationId xmlns:p14="http://schemas.microsoft.com/office/powerpoint/2010/main" val="445440722"/>
      </p:ext>
    </p:extLst>
  </p:cSld>
  <p:clrMapOvr>
    <a:masterClrMapping/>
  </p:clrMapOvr>
  <mc:AlternateContent xmlns:mc="http://schemas.openxmlformats.org/markup-compatibility/2006" xmlns:p14="http://schemas.microsoft.com/office/powerpoint/2010/main">
    <mc:Choice Requires="p14">
      <p:transition spd="slow" p14:dur="2000" advTm="128049"/>
    </mc:Choice>
    <mc:Fallback xmlns="">
      <p:transition spd="slow" advTm="128049"/>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cs-CZ" altLang="en-US"/>
              <a:t>Způsob výpočtu DPFO</a:t>
            </a:r>
          </a:p>
        </p:txBody>
      </p:sp>
      <p:sp>
        <p:nvSpPr>
          <p:cNvPr id="20483" name="Rectangle 3"/>
          <p:cNvSpPr>
            <a:spLocks noGrp="1" noChangeArrowheads="1"/>
          </p:cNvSpPr>
          <p:nvPr>
            <p:ph type="body" idx="1"/>
          </p:nvPr>
        </p:nvSpPr>
        <p:spPr/>
        <p:txBody>
          <a:bodyPr/>
          <a:lstStyle/>
          <a:p>
            <a:pPr>
              <a:lnSpc>
                <a:spcPct val="80000"/>
              </a:lnSpc>
              <a:buFont typeface="Wingdings" pitchFamily="2" charset="2"/>
              <a:buNone/>
            </a:pPr>
            <a:r>
              <a:rPr lang="cs-CZ" altLang="en-US" sz="1800" dirty="0"/>
              <a:t>  	Základ daně = </a:t>
            </a:r>
            <a:r>
              <a:rPr lang="el-GR" altLang="en-US" sz="1800" dirty="0">
                <a:cs typeface="Arial" charset="0"/>
              </a:rPr>
              <a:t>Σ</a:t>
            </a:r>
            <a:r>
              <a:rPr lang="cs-CZ" altLang="en-US" sz="1800" dirty="0">
                <a:cs typeface="Arial" charset="0"/>
              </a:rPr>
              <a:t> DZD</a:t>
            </a:r>
          </a:p>
          <a:p>
            <a:pPr>
              <a:lnSpc>
                <a:spcPct val="80000"/>
              </a:lnSpc>
              <a:buFont typeface="Wingdings" pitchFamily="2" charset="2"/>
              <a:buNone/>
            </a:pPr>
            <a:r>
              <a:rPr lang="cs-CZ" altLang="en-US" sz="1800" dirty="0"/>
              <a:t>	</a:t>
            </a:r>
            <a:r>
              <a:rPr lang="cs-CZ" altLang="en-US" sz="1800" u="sng" dirty="0"/>
              <a:t>- Nezdanitelné částky a odčitatelné položky</a:t>
            </a:r>
            <a:r>
              <a:rPr lang="cs-CZ" altLang="en-US" sz="1800" dirty="0"/>
              <a:t> </a:t>
            </a:r>
            <a:r>
              <a:rPr lang="cs-CZ" altLang="en-US" sz="1600" dirty="0"/>
              <a:t>(§ 15 a 34)</a:t>
            </a:r>
            <a:endParaRPr lang="cs-CZ" altLang="en-US" sz="1800" dirty="0"/>
          </a:p>
          <a:p>
            <a:pPr>
              <a:lnSpc>
                <a:spcPct val="80000"/>
              </a:lnSpc>
              <a:buFont typeface="Wingdings" pitchFamily="2" charset="2"/>
              <a:buNone/>
            </a:pPr>
            <a:r>
              <a:rPr lang="cs-CZ" altLang="en-US" sz="1800" dirty="0"/>
              <a:t>	Upravený základ daně</a:t>
            </a:r>
          </a:p>
          <a:p>
            <a:pPr>
              <a:lnSpc>
                <a:spcPct val="80000"/>
              </a:lnSpc>
              <a:buFont typeface="Wingdings" pitchFamily="2" charset="2"/>
              <a:buNone/>
            </a:pPr>
            <a:r>
              <a:rPr lang="cs-CZ" altLang="en-US" sz="1800" dirty="0"/>
              <a:t>	Základ daně zaokrouhlený		</a:t>
            </a:r>
          </a:p>
          <a:p>
            <a:pPr>
              <a:lnSpc>
                <a:spcPct val="80000"/>
              </a:lnSpc>
              <a:buFont typeface="Wingdings" pitchFamily="2" charset="2"/>
              <a:buNone/>
            </a:pPr>
            <a:r>
              <a:rPr lang="cs-CZ" altLang="en-US" sz="1800" dirty="0"/>
              <a:t>	DPFO brutto I (15 / 23 %)			</a:t>
            </a:r>
          </a:p>
          <a:p>
            <a:pPr>
              <a:lnSpc>
                <a:spcPct val="80000"/>
              </a:lnSpc>
              <a:buFont typeface="Wingdings" pitchFamily="2" charset="2"/>
              <a:buNone/>
            </a:pPr>
            <a:r>
              <a:rPr lang="cs-CZ" altLang="en-US" sz="1800" dirty="0"/>
              <a:t>    </a:t>
            </a:r>
            <a:r>
              <a:rPr lang="cs-CZ" altLang="en-US" sz="1800" u="sng" dirty="0"/>
              <a:t>- Slevy na dani (§ 35ba, 35bb, 35bc)</a:t>
            </a:r>
          </a:p>
          <a:p>
            <a:pPr>
              <a:lnSpc>
                <a:spcPct val="80000"/>
              </a:lnSpc>
              <a:buFont typeface="Wingdings" pitchFamily="2" charset="2"/>
              <a:buNone/>
            </a:pPr>
            <a:r>
              <a:rPr lang="cs-CZ" altLang="en-US" sz="1800" dirty="0"/>
              <a:t>	DPFO brutto II (</a:t>
            </a:r>
            <a:r>
              <a:rPr lang="en-US" altLang="en-US" sz="1800" dirty="0">
                <a:cs typeface="Arial" charset="0"/>
              </a:rPr>
              <a:t>&gt;</a:t>
            </a:r>
            <a:r>
              <a:rPr lang="cs-CZ" altLang="en-US" sz="1800" dirty="0">
                <a:cs typeface="Arial" charset="0"/>
              </a:rPr>
              <a:t> nebo = 0)</a:t>
            </a:r>
            <a:r>
              <a:rPr lang="cs-CZ" altLang="en-US" sz="1800" dirty="0"/>
              <a:t>			</a:t>
            </a:r>
          </a:p>
          <a:p>
            <a:pPr>
              <a:lnSpc>
                <a:spcPct val="80000"/>
              </a:lnSpc>
              <a:buFont typeface="Wingdings" pitchFamily="2" charset="2"/>
              <a:buNone/>
            </a:pPr>
            <a:r>
              <a:rPr lang="cs-CZ" altLang="en-US" sz="1800" dirty="0"/>
              <a:t>  	</a:t>
            </a:r>
            <a:r>
              <a:rPr lang="cs-CZ" altLang="en-US" sz="1800" u="sng" dirty="0"/>
              <a:t>- Daňové zvýhodnění na děti (sleva)</a:t>
            </a:r>
          </a:p>
          <a:p>
            <a:pPr>
              <a:lnSpc>
                <a:spcPct val="80000"/>
              </a:lnSpc>
              <a:buFont typeface="Wingdings" pitchFamily="2" charset="2"/>
              <a:buNone/>
            </a:pPr>
            <a:r>
              <a:rPr lang="cs-CZ" altLang="en-US" sz="1800" dirty="0"/>
              <a:t>	</a:t>
            </a:r>
            <a:r>
              <a:rPr lang="cs-CZ" altLang="en-US" sz="1800" b="1" dirty="0"/>
              <a:t>DPFO netto</a:t>
            </a:r>
            <a:r>
              <a:rPr lang="cs-CZ" altLang="en-US" sz="1800" dirty="0"/>
              <a:t>				</a:t>
            </a:r>
            <a:endParaRPr lang="cs-CZ" altLang="en-US" sz="1800" b="1" dirty="0"/>
          </a:p>
          <a:p>
            <a:pPr>
              <a:lnSpc>
                <a:spcPct val="80000"/>
              </a:lnSpc>
              <a:buFont typeface="Wingdings" pitchFamily="2" charset="2"/>
              <a:buNone/>
            </a:pPr>
            <a:r>
              <a:rPr lang="cs-CZ" altLang="en-US" sz="1800" b="1" dirty="0"/>
              <a:t>  	</a:t>
            </a:r>
            <a:r>
              <a:rPr lang="cs-CZ" altLang="en-US" sz="1800" u="sng" dirty="0"/>
              <a:t>-</a:t>
            </a:r>
            <a:r>
              <a:rPr lang="cs-CZ" altLang="en-US" sz="1800" b="1" u="sng" dirty="0"/>
              <a:t> </a:t>
            </a:r>
            <a:r>
              <a:rPr lang="cs-CZ" altLang="en-US" sz="1800" u="sng" dirty="0"/>
              <a:t>Uhrazené zálohy</a:t>
            </a:r>
            <a:r>
              <a:rPr lang="cs-CZ" altLang="en-US" sz="1800" b="1" u="sng" dirty="0"/>
              <a:t>	____</a:t>
            </a:r>
            <a:endParaRPr lang="cs-CZ" altLang="en-US" sz="1800" u="sng" dirty="0"/>
          </a:p>
          <a:p>
            <a:pPr>
              <a:lnSpc>
                <a:spcPct val="80000"/>
              </a:lnSpc>
              <a:buFont typeface="Wingdings" pitchFamily="2" charset="2"/>
              <a:buNone/>
            </a:pPr>
            <a:r>
              <a:rPr lang="cs-CZ" altLang="en-US" sz="1800" dirty="0"/>
              <a:t>	</a:t>
            </a:r>
            <a:r>
              <a:rPr lang="cs-CZ" altLang="en-US" sz="1800" b="1" dirty="0"/>
              <a:t>DOPLATEK/PŘEPLATEK</a:t>
            </a:r>
          </a:p>
        </p:txBody>
      </p:sp>
    </p:spTree>
    <p:extLst>
      <p:ext uri="{BB962C8B-B14F-4D97-AF65-F5344CB8AC3E}">
        <p14:creationId xmlns:p14="http://schemas.microsoft.com/office/powerpoint/2010/main" val="161722822"/>
      </p:ext>
    </p:extLst>
  </p:cSld>
  <p:clrMapOvr>
    <a:masterClrMapping/>
  </p:clrMapOvr>
  <mc:AlternateContent xmlns:mc="http://schemas.openxmlformats.org/markup-compatibility/2006" xmlns:p14="http://schemas.microsoft.com/office/powerpoint/2010/main">
    <mc:Choice Requires="p14">
      <p:transition spd="slow" p14:dur="2000" advTm="36053"/>
    </mc:Choice>
    <mc:Fallback xmlns="">
      <p:transition spd="slow" advTm="36053"/>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cs-CZ" altLang="en-US"/>
              <a:t>Nezdanitelné částky (§ 15)</a:t>
            </a:r>
          </a:p>
        </p:txBody>
      </p:sp>
      <p:sp>
        <p:nvSpPr>
          <p:cNvPr id="21507" name="Rectangle 3"/>
          <p:cNvSpPr>
            <a:spLocks noGrp="1" noChangeArrowheads="1"/>
          </p:cNvSpPr>
          <p:nvPr>
            <p:ph type="body" idx="1"/>
          </p:nvPr>
        </p:nvSpPr>
        <p:spPr/>
        <p:txBody>
          <a:bodyPr/>
          <a:lstStyle/>
          <a:p>
            <a:pPr>
              <a:lnSpc>
                <a:spcPct val="90000"/>
              </a:lnSpc>
            </a:pPr>
            <a:r>
              <a:rPr lang="cs-CZ" altLang="en-US" sz="1800" dirty="0"/>
              <a:t>Dary – 2% ze základu daně, min. 1,000 Kč – 15 % ze základu daně</a:t>
            </a:r>
          </a:p>
          <a:p>
            <a:pPr>
              <a:lnSpc>
                <a:spcPct val="90000"/>
              </a:lnSpc>
            </a:pPr>
            <a:r>
              <a:rPr lang="cs-CZ" altLang="en-US" sz="1800" dirty="0"/>
              <a:t>Úroky ze stavebního spoření, </a:t>
            </a:r>
            <a:r>
              <a:rPr lang="cs-CZ" altLang="en-US" sz="1800" dirty="0" err="1"/>
              <a:t>hypoúvěru</a:t>
            </a:r>
            <a:r>
              <a:rPr lang="cs-CZ" altLang="en-US" sz="1800" dirty="0"/>
              <a:t> apod. na stavbu určenou k bydlení, max. 150,000 Kč</a:t>
            </a:r>
          </a:p>
          <a:p>
            <a:pPr>
              <a:lnSpc>
                <a:spcPct val="90000"/>
              </a:lnSpc>
            </a:pPr>
            <a:r>
              <a:rPr lang="cs-CZ" altLang="en-US" sz="1800" dirty="0"/>
              <a:t>Penzijní připojištění snížené o 12,000 Kč, max. 24,000 Kč</a:t>
            </a:r>
          </a:p>
          <a:p>
            <a:pPr>
              <a:lnSpc>
                <a:spcPct val="90000"/>
              </a:lnSpc>
            </a:pPr>
            <a:r>
              <a:rPr lang="cs-CZ" altLang="en-US" sz="1800" dirty="0"/>
              <a:t>Životní pojištění, max. 24,000 Kč</a:t>
            </a:r>
          </a:p>
          <a:p>
            <a:pPr>
              <a:lnSpc>
                <a:spcPct val="90000"/>
              </a:lnSpc>
            </a:pPr>
            <a:r>
              <a:rPr lang="cs-CZ" altLang="en-US" sz="1800" dirty="0"/>
              <a:t>Příspěvek odborům – 1,5 % z hrubé mzdy, max. 3,000 Kč</a:t>
            </a:r>
          </a:p>
          <a:p>
            <a:pPr>
              <a:lnSpc>
                <a:spcPct val="90000"/>
              </a:lnSpc>
            </a:pPr>
            <a:r>
              <a:rPr lang="cs-CZ" altLang="en-US" sz="1800" dirty="0"/>
              <a:t>Úhrady za zkoušky ověřující výsledky dalšího vzdělávání, max. 10,000 Kč</a:t>
            </a:r>
          </a:p>
        </p:txBody>
      </p:sp>
    </p:spTree>
    <p:extLst>
      <p:ext uri="{BB962C8B-B14F-4D97-AF65-F5344CB8AC3E}">
        <p14:creationId xmlns:p14="http://schemas.microsoft.com/office/powerpoint/2010/main" val="2099326459"/>
      </p:ext>
    </p:extLst>
  </p:cSld>
  <p:clrMapOvr>
    <a:masterClrMapping/>
  </p:clrMapOvr>
  <mc:AlternateContent xmlns:mc="http://schemas.openxmlformats.org/markup-compatibility/2006" xmlns:p14="http://schemas.microsoft.com/office/powerpoint/2010/main">
    <mc:Choice Requires="p14">
      <p:transition spd="slow" p14:dur="2000" advTm="160739"/>
    </mc:Choice>
    <mc:Fallback xmlns="">
      <p:transition spd="slow" advTm="160739"/>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Daň z příjmů fyzických osob</a:t>
            </a:r>
            <a:endParaRPr lang="en-US" dirty="0"/>
          </a:p>
        </p:txBody>
      </p:sp>
      <p:sp>
        <p:nvSpPr>
          <p:cNvPr id="3" name="Zástupný symbol pro obsah 2"/>
          <p:cNvSpPr>
            <a:spLocks noGrp="1"/>
          </p:cNvSpPr>
          <p:nvPr>
            <p:ph idx="1"/>
          </p:nvPr>
        </p:nvSpPr>
        <p:spPr/>
        <p:txBody>
          <a:bodyPr/>
          <a:lstStyle/>
          <a:p>
            <a:r>
              <a:rPr lang="cs-CZ" dirty="0"/>
              <a:t>Přímá </a:t>
            </a:r>
          </a:p>
          <a:p>
            <a:r>
              <a:rPr lang="cs-CZ" dirty="0"/>
              <a:t>Důchodová</a:t>
            </a:r>
          </a:p>
          <a:p>
            <a:r>
              <a:rPr lang="cs-CZ" dirty="0"/>
              <a:t>In personam</a:t>
            </a:r>
            <a:endParaRPr lang="en-US" dirty="0"/>
          </a:p>
        </p:txBody>
      </p:sp>
      <p:sp>
        <p:nvSpPr>
          <p:cNvPr id="4" name="Zástupný symbol pro zápatí 3"/>
          <p:cNvSpPr>
            <a:spLocks noGrp="1"/>
          </p:cNvSpPr>
          <p:nvPr>
            <p:ph type="ftr" sz="quarter" idx="10"/>
          </p:nvPr>
        </p:nvSpPr>
        <p:spPr/>
        <p:txBody>
          <a:bodyPr/>
          <a:lstStyle/>
          <a:p>
            <a:r>
              <a:rPr lang="cs-CZ" altLang="cs-CZ"/>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Tree>
    <p:extLst>
      <p:ext uri="{BB962C8B-B14F-4D97-AF65-F5344CB8AC3E}">
        <p14:creationId xmlns:p14="http://schemas.microsoft.com/office/powerpoint/2010/main" val="557727370"/>
      </p:ext>
    </p:extLst>
  </p:cSld>
  <p:clrMapOvr>
    <a:masterClrMapping/>
  </p:clrMapOvr>
  <mc:AlternateContent xmlns:mc="http://schemas.openxmlformats.org/markup-compatibility/2006" xmlns:p14="http://schemas.microsoft.com/office/powerpoint/2010/main">
    <mc:Choice Requires="p14">
      <p:transition spd="slow" p14:dur="2000" advTm="25495"/>
    </mc:Choice>
    <mc:Fallback xmlns="">
      <p:transition spd="slow" advTm="25495"/>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cs-CZ" altLang="en-US" sz="2300"/>
              <a:t>Položky odčitatelné od základu daně (§ 34)</a:t>
            </a:r>
          </a:p>
        </p:txBody>
      </p:sp>
      <p:sp>
        <p:nvSpPr>
          <p:cNvPr id="22531" name="Rectangle 3"/>
          <p:cNvSpPr>
            <a:spLocks noGrp="1" noChangeArrowheads="1"/>
          </p:cNvSpPr>
          <p:nvPr>
            <p:ph type="body" idx="1"/>
          </p:nvPr>
        </p:nvSpPr>
        <p:spPr/>
        <p:txBody>
          <a:bodyPr/>
          <a:lstStyle/>
          <a:p>
            <a:r>
              <a:rPr lang="cs-CZ" altLang="en-US" dirty="0"/>
              <a:t>daňová ztráta (max. 5 let),</a:t>
            </a:r>
          </a:p>
          <a:p>
            <a:r>
              <a:rPr lang="cs-CZ" altLang="en-US" dirty="0"/>
              <a:t>100 % / 110 % výdajů (nákladů), které poplatník vynaložil při realizaci projektů výzkumu a vývoje </a:t>
            </a:r>
          </a:p>
          <a:p>
            <a:r>
              <a:rPr lang="cs-CZ" altLang="en-US" dirty="0"/>
              <a:t>závazné posouzení na výdaje na výzkum a vývoj</a:t>
            </a:r>
          </a:p>
        </p:txBody>
      </p:sp>
    </p:spTree>
    <p:extLst>
      <p:ext uri="{BB962C8B-B14F-4D97-AF65-F5344CB8AC3E}">
        <p14:creationId xmlns:p14="http://schemas.microsoft.com/office/powerpoint/2010/main" val="2131566634"/>
      </p:ext>
    </p:extLst>
  </p:cSld>
  <p:clrMapOvr>
    <a:masterClrMapping/>
  </p:clrMapOvr>
  <mc:AlternateContent xmlns:mc="http://schemas.openxmlformats.org/markup-compatibility/2006" xmlns:p14="http://schemas.microsoft.com/office/powerpoint/2010/main">
    <mc:Choice Requires="p14">
      <p:transition spd="slow" p14:dur="2000" advTm="57571"/>
    </mc:Choice>
    <mc:Fallback xmlns="">
      <p:transition spd="slow" advTm="57571"/>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cs-CZ" altLang="en-US"/>
              <a:t>Slevy na dani (§§ 35, 35a)</a:t>
            </a:r>
          </a:p>
        </p:txBody>
      </p:sp>
      <p:sp>
        <p:nvSpPr>
          <p:cNvPr id="23555" name="Rectangle 3"/>
          <p:cNvSpPr>
            <a:spLocks noGrp="1" noChangeArrowheads="1"/>
          </p:cNvSpPr>
          <p:nvPr>
            <p:ph type="body" idx="1"/>
          </p:nvPr>
        </p:nvSpPr>
        <p:spPr/>
        <p:txBody>
          <a:bodyPr/>
          <a:lstStyle/>
          <a:p>
            <a:r>
              <a:rPr lang="cs-CZ" altLang="en-US"/>
              <a:t>18 000 Kč za každého zaměstnance se zdravotním postižením </a:t>
            </a:r>
          </a:p>
          <a:p>
            <a:r>
              <a:rPr lang="cs-CZ" altLang="en-US"/>
              <a:t>60 000 Kč za každého zaměstnance s těžším zdravotním postižením </a:t>
            </a:r>
          </a:p>
          <a:p>
            <a:r>
              <a:rPr lang="cs-CZ" altLang="en-US"/>
              <a:t>Investiční pobídka</a:t>
            </a:r>
          </a:p>
        </p:txBody>
      </p:sp>
    </p:spTree>
    <p:extLst>
      <p:ext uri="{BB962C8B-B14F-4D97-AF65-F5344CB8AC3E}">
        <p14:creationId xmlns:p14="http://schemas.microsoft.com/office/powerpoint/2010/main" val="387510805"/>
      </p:ext>
    </p:extLst>
  </p:cSld>
  <p:clrMapOvr>
    <a:masterClrMapping/>
  </p:clrMapOvr>
  <mc:AlternateContent xmlns:mc="http://schemas.openxmlformats.org/markup-compatibility/2006" xmlns:p14="http://schemas.microsoft.com/office/powerpoint/2010/main">
    <mc:Choice Requires="p14">
      <p:transition spd="slow" p14:dur="2000" advTm="48222"/>
    </mc:Choice>
    <mc:Fallback xmlns="">
      <p:transition spd="slow" advTm="48222"/>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cs-CZ" altLang="en-US"/>
              <a:t>Slevy na dani (§ 35ba) </a:t>
            </a:r>
          </a:p>
        </p:txBody>
      </p:sp>
      <p:sp>
        <p:nvSpPr>
          <p:cNvPr id="24579" name="Rectangle 3"/>
          <p:cNvSpPr>
            <a:spLocks noGrp="1" noChangeArrowheads="1"/>
          </p:cNvSpPr>
          <p:nvPr>
            <p:ph type="body" idx="1"/>
          </p:nvPr>
        </p:nvSpPr>
        <p:spPr>
          <a:xfrm>
            <a:off x="509589" y="2017712"/>
            <a:ext cx="8082321" cy="4506179"/>
          </a:xfrm>
        </p:spPr>
        <p:txBody>
          <a:bodyPr/>
          <a:lstStyle/>
          <a:p>
            <a:r>
              <a:rPr lang="cs-CZ" altLang="en-US" sz="2000" strike="sngStrike" dirty="0"/>
              <a:t>24.840 / </a:t>
            </a:r>
            <a:r>
              <a:rPr lang="cs-CZ" altLang="en-US" sz="2000" dirty="0"/>
              <a:t>27.840 </a:t>
            </a:r>
            <a:r>
              <a:rPr lang="cs-CZ" altLang="en-US" sz="2000" strike="sngStrike" dirty="0"/>
              <a:t>/ 30.840</a:t>
            </a:r>
            <a:r>
              <a:rPr lang="cs-CZ" altLang="en-US" sz="2000" dirty="0"/>
              <a:t> Kč na poplatníka; PRDUCH!</a:t>
            </a:r>
          </a:p>
          <a:p>
            <a:r>
              <a:rPr lang="cs-CZ" altLang="en-US" sz="2000" dirty="0"/>
              <a:t>24.840 Kč na manželku,</a:t>
            </a:r>
          </a:p>
          <a:p>
            <a:r>
              <a:rPr lang="cs-CZ" altLang="en-US" sz="2000" dirty="0"/>
              <a:t>2.520 Kč, pobírá-li poplatník invalidní důchod pro invaliditu 1. nebo 2. stupně,</a:t>
            </a:r>
          </a:p>
          <a:p>
            <a:r>
              <a:rPr lang="cs-CZ" altLang="en-US" sz="2000" dirty="0"/>
              <a:t>5.040 Kč, pobírá-li poplatník invalidní důchod pro invaliditu 3. stupně,</a:t>
            </a:r>
          </a:p>
          <a:p>
            <a:r>
              <a:rPr lang="cs-CZ" altLang="en-US" sz="2000" dirty="0"/>
              <a:t>16.140 Kč, je-li poplatník držitelem průkazu ZTP/P,</a:t>
            </a:r>
          </a:p>
          <a:p>
            <a:r>
              <a:rPr lang="cs-CZ" altLang="en-US" sz="2000" dirty="0"/>
              <a:t>4.020 Kč u poplatníka – studenta,</a:t>
            </a:r>
          </a:p>
          <a:p>
            <a:r>
              <a:rPr lang="cs-CZ" altLang="en-US" sz="2000" dirty="0"/>
              <a:t>Za umístění dítěte – </a:t>
            </a:r>
            <a:r>
              <a:rPr lang="cs-CZ" altLang="en-US" sz="2000" dirty="0" err="1"/>
              <a:t>školkovné</a:t>
            </a:r>
            <a:r>
              <a:rPr lang="cs-CZ" altLang="en-US" sz="2000" dirty="0"/>
              <a:t> (§ 35bb),</a:t>
            </a:r>
          </a:p>
          <a:p>
            <a:r>
              <a:rPr lang="cs-CZ" altLang="en-US" sz="2000" dirty="0"/>
              <a:t>Za evidenci tržeb – 5 000 Kč, max. ve výši kladného rozdílu mezi 15 % dílčího základu daně ze samostatné činnosti a základní slevy na poplatníka, pouze ve zdaňovacím období, ve kterém poplatník poprvé zaevidoval tržbu.</a:t>
            </a:r>
          </a:p>
        </p:txBody>
      </p:sp>
    </p:spTree>
    <p:extLst>
      <p:ext uri="{BB962C8B-B14F-4D97-AF65-F5344CB8AC3E}">
        <p14:creationId xmlns:p14="http://schemas.microsoft.com/office/powerpoint/2010/main" val="1969249207"/>
      </p:ext>
    </p:extLst>
  </p:cSld>
  <p:clrMapOvr>
    <a:masterClrMapping/>
  </p:clrMapOvr>
  <mc:AlternateContent xmlns:mc="http://schemas.openxmlformats.org/markup-compatibility/2006" xmlns:p14="http://schemas.microsoft.com/office/powerpoint/2010/main">
    <mc:Choice Requires="p14">
      <p:transition spd="slow" p14:dur="2000" advTm="135347"/>
    </mc:Choice>
    <mc:Fallback xmlns="">
      <p:transition spd="slow" advTm="135347"/>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cs-CZ" altLang="en-US"/>
              <a:t>Daňové zvýhodnění (§ 35c)</a:t>
            </a:r>
          </a:p>
        </p:txBody>
      </p:sp>
      <p:sp>
        <p:nvSpPr>
          <p:cNvPr id="25603" name="Rectangle 3"/>
          <p:cNvSpPr>
            <a:spLocks noGrp="1" noChangeArrowheads="1"/>
          </p:cNvSpPr>
          <p:nvPr>
            <p:ph type="body" idx="1"/>
          </p:nvPr>
        </p:nvSpPr>
        <p:spPr/>
        <p:txBody>
          <a:bodyPr/>
          <a:lstStyle/>
          <a:p>
            <a:r>
              <a:rPr lang="cs-CZ" altLang="en-US" dirty="0"/>
              <a:t>15.204 Kč ročně za vyživované dítě žijící s poplatníkem ve společné domácnosti, </a:t>
            </a:r>
            <a:r>
              <a:rPr lang="cs-CZ" altLang="cs-CZ" dirty="0"/>
              <a:t>19.4</a:t>
            </a:r>
            <a:r>
              <a:rPr lang="en-US" altLang="cs-CZ" dirty="0"/>
              <a:t>04 </a:t>
            </a:r>
            <a:r>
              <a:rPr lang="en-US" altLang="cs-CZ" dirty="0" err="1"/>
              <a:t>ročně</a:t>
            </a:r>
            <a:r>
              <a:rPr lang="en-US" altLang="cs-CZ" dirty="0"/>
              <a:t> </a:t>
            </a:r>
            <a:r>
              <a:rPr lang="en-US" altLang="cs-CZ" dirty="0" err="1"/>
              <a:t>na</a:t>
            </a:r>
            <a:r>
              <a:rPr lang="en-US" altLang="cs-CZ" dirty="0"/>
              <a:t> </a:t>
            </a:r>
            <a:r>
              <a:rPr lang="en-US" altLang="cs-CZ" dirty="0" err="1"/>
              <a:t>druhé</a:t>
            </a:r>
            <a:r>
              <a:rPr lang="en-US" altLang="cs-CZ" dirty="0"/>
              <a:t> </a:t>
            </a:r>
            <a:r>
              <a:rPr lang="en-US" altLang="cs-CZ" dirty="0" err="1"/>
              <a:t>dítě</a:t>
            </a:r>
            <a:r>
              <a:rPr lang="en-US" altLang="cs-CZ" dirty="0"/>
              <a:t> a </a:t>
            </a:r>
            <a:r>
              <a:rPr lang="cs-CZ" altLang="cs-CZ" dirty="0"/>
              <a:t>24.2</a:t>
            </a:r>
            <a:r>
              <a:rPr lang="en-US" altLang="cs-CZ" dirty="0"/>
              <a:t>04 </a:t>
            </a:r>
            <a:r>
              <a:rPr lang="en-US" altLang="cs-CZ" dirty="0" err="1"/>
              <a:t>Kč</a:t>
            </a:r>
            <a:r>
              <a:rPr lang="en-US" altLang="cs-CZ" dirty="0"/>
              <a:t> </a:t>
            </a:r>
            <a:r>
              <a:rPr lang="en-US" altLang="cs-CZ" dirty="0" err="1"/>
              <a:t>ročně</a:t>
            </a:r>
            <a:r>
              <a:rPr lang="en-US" altLang="cs-CZ" dirty="0"/>
              <a:t> </a:t>
            </a:r>
            <a:r>
              <a:rPr lang="en-US" altLang="cs-CZ" dirty="0" err="1"/>
              <a:t>na</a:t>
            </a:r>
            <a:r>
              <a:rPr lang="en-US" altLang="cs-CZ" dirty="0"/>
              <a:t> </a:t>
            </a:r>
            <a:r>
              <a:rPr lang="en-US" altLang="cs-CZ" dirty="0" err="1"/>
              <a:t>třetí</a:t>
            </a:r>
            <a:r>
              <a:rPr lang="en-US" altLang="cs-CZ" dirty="0"/>
              <a:t> a </a:t>
            </a:r>
            <a:r>
              <a:rPr lang="en-US" altLang="cs-CZ" dirty="0" err="1"/>
              <a:t>každé</a:t>
            </a:r>
            <a:r>
              <a:rPr lang="en-US" altLang="cs-CZ" dirty="0"/>
              <a:t> </a:t>
            </a:r>
            <a:r>
              <a:rPr lang="en-US" altLang="cs-CZ" dirty="0" err="1"/>
              <a:t>další</a:t>
            </a:r>
            <a:r>
              <a:rPr lang="en-US" altLang="cs-CZ" dirty="0"/>
              <a:t> </a:t>
            </a:r>
            <a:r>
              <a:rPr lang="en-US" altLang="cs-CZ" dirty="0" err="1"/>
              <a:t>dítě</a:t>
            </a:r>
            <a:endParaRPr lang="cs-CZ" altLang="en-US" dirty="0"/>
          </a:p>
          <a:p>
            <a:r>
              <a:rPr lang="cs-CZ" altLang="en-US" dirty="0"/>
              <a:t>Dvojnásobek dítě s průkazem ZTP/P</a:t>
            </a:r>
          </a:p>
          <a:p>
            <a:r>
              <a:rPr lang="cs-CZ" altLang="en-US" dirty="0"/>
              <a:t>Do daňové povinnosti 0 Kč se jedná o slevu, pak o daňový bonus</a:t>
            </a:r>
          </a:p>
          <a:p>
            <a:r>
              <a:rPr lang="cs-CZ" altLang="en-US" dirty="0"/>
              <a:t>Bonus se vyplácí, pokud je alespoň šestinásobek min. mzdy</a:t>
            </a:r>
          </a:p>
        </p:txBody>
      </p:sp>
    </p:spTree>
    <p:extLst>
      <p:ext uri="{BB962C8B-B14F-4D97-AF65-F5344CB8AC3E}">
        <p14:creationId xmlns:p14="http://schemas.microsoft.com/office/powerpoint/2010/main" val="2637279569"/>
      </p:ext>
    </p:extLst>
  </p:cSld>
  <p:clrMapOvr>
    <a:masterClrMapping/>
  </p:clrMapOvr>
  <mc:AlternateContent xmlns:mc="http://schemas.openxmlformats.org/markup-compatibility/2006" xmlns:p14="http://schemas.microsoft.com/office/powerpoint/2010/main">
    <mc:Choice Requires="p14">
      <p:transition spd="slow" p14:dur="2000" advTm="183866"/>
    </mc:Choice>
    <mc:Fallback xmlns="">
      <p:transition spd="slow" advTm="183866"/>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p:txBody>
          <a:bodyPr/>
          <a:lstStyle/>
          <a:p>
            <a:r>
              <a:rPr lang="cs-CZ" dirty="0"/>
              <a:t>Porovnání § 6 a 7 2021</a:t>
            </a:r>
          </a:p>
        </p:txBody>
      </p:sp>
      <p:sp>
        <p:nvSpPr>
          <p:cNvPr id="7" name="Zástupný symbol pro obsah 6"/>
          <p:cNvSpPr>
            <a:spLocks noGrp="1"/>
          </p:cNvSpPr>
          <p:nvPr>
            <p:ph sz="half" idx="1"/>
          </p:nvPr>
        </p:nvSpPr>
        <p:spPr/>
        <p:txBody>
          <a:bodyPr/>
          <a:lstStyle/>
          <a:p>
            <a:pPr marL="0" indent="0">
              <a:buNone/>
            </a:pPr>
            <a:r>
              <a:rPr lang="cs-CZ" sz="2000" dirty="0"/>
              <a:t>Zaměstnanec</a:t>
            </a:r>
          </a:p>
          <a:p>
            <a:pPr marL="0" indent="0">
              <a:buNone/>
            </a:pPr>
            <a:r>
              <a:rPr lang="cs-CZ" sz="2000" dirty="0"/>
              <a:t>Hrubá mzda 		1000000</a:t>
            </a:r>
          </a:p>
          <a:p>
            <a:pPr marL="0" indent="0">
              <a:buNone/>
            </a:pPr>
            <a:r>
              <a:rPr lang="cs-CZ" sz="2000" dirty="0"/>
              <a:t>Základ daně		1000000</a:t>
            </a:r>
          </a:p>
          <a:p>
            <a:pPr marL="0" indent="0">
              <a:buNone/>
            </a:pPr>
            <a:r>
              <a:rPr lang="cs-CZ" sz="2000" dirty="0"/>
              <a:t>Daň br. I		150000</a:t>
            </a:r>
          </a:p>
          <a:p>
            <a:pPr marL="0" indent="0">
              <a:buNone/>
            </a:pPr>
            <a:r>
              <a:rPr lang="cs-CZ" sz="2000" dirty="0"/>
              <a:t>Sleva			-27840</a:t>
            </a:r>
          </a:p>
          <a:p>
            <a:pPr marL="0" indent="0">
              <a:buNone/>
            </a:pPr>
            <a:r>
              <a:rPr lang="cs-CZ" sz="2000" dirty="0"/>
              <a:t>Daň br. II		122160</a:t>
            </a:r>
          </a:p>
          <a:p>
            <a:pPr marL="0" indent="0">
              <a:buNone/>
            </a:pPr>
            <a:r>
              <a:rPr lang="cs-CZ" sz="2000" dirty="0"/>
              <a:t>Daň. zvýhodnění	-15204</a:t>
            </a:r>
          </a:p>
          <a:p>
            <a:pPr marL="0" indent="0">
              <a:buNone/>
            </a:pPr>
            <a:r>
              <a:rPr lang="cs-CZ" sz="2000" dirty="0"/>
              <a:t>Daň netto		106956</a:t>
            </a:r>
          </a:p>
        </p:txBody>
      </p:sp>
      <p:sp>
        <p:nvSpPr>
          <p:cNvPr id="8" name="Zástupný symbol pro obsah 7"/>
          <p:cNvSpPr>
            <a:spLocks noGrp="1"/>
          </p:cNvSpPr>
          <p:nvPr>
            <p:ph sz="half" idx="2"/>
          </p:nvPr>
        </p:nvSpPr>
        <p:spPr>
          <a:xfrm>
            <a:off x="4724131" y="2019301"/>
            <a:ext cx="3876944" cy="4110567"/>
          </a:xfrm>
        </p:spPr>
        <p:txBody>
          <a:bodyPr/>
          <a:lstStyle/>
          <a:p>
            <a:pPr marL="0" indent="0">
              <a:buNone/>
            </a:pPr>
            <a:r>
              <a:rPr lang="cs-CZ" sz="2000" dirty="0"/>
              <a:t>Podnikatel</a:t>
            </a:r>
          </a:p>
          <a:p>
            <a:pPr marL="0" indent="0">
              <a:buNone/>
            </a:pPr>
            <a:r>
              <a:rPr lang="cs-CZ" sz="2000" dirty="0"/>
              <a:t>Odměna		1000000</a:t>
            </a:r>
          </a:p>
          <a:p>
            <a:pPr marL="0" indent="0">
              <a:buNone/>
            </a:pPr>
            <a:r>
              <a:rPr lang="cs-CZ" sz="2000" dirty="0"/>
              <a:t>Základ daně		400000</a:t>
            </a:r>
          </a:p>
          <a:p>
            <a:pPr marL="0" indent="0">
              <a:buNone/>
            </a:pPr>
            <a:r>
              <a:rPr lang="cs-CZ" sz="2000" dirty="0"/>
              <a:t>Daň br. I		60000</a:t>
            </a:r>
          </a:p>
          <a:p>
            <a:pPr marL="0" indent="0">
              <a:buNone/>
            </a:pPr>
            <a:r>
              <a:rPr lang="cs-CZ" sz="2000" dirty="0"/>
              <a:t>Sleva			-27840</a:t>
            </a:r>
          </a:p>
          <a:p>
            <a:pPr marL="0" indent="0">
              <a:buNone/>
            </a:pPr>
            <a:r>
              <a:rPr lang="cs-CZ" sz="2000" dirty="0"/>
              <a:t>Daň br. II		33160</a:t>
            </a:r>
          </a:p>
          <a:p>
            <a:pPr marL="0" indent="0">
              <a:buNone/>
            </a:pPr>
            <a:r>
              <a:rPr lang="cs-CZ" sz="2000" dirty="0"/>
              <a:t>Daň. zvýhodnění	-15204</a:t>
            </a:r>
          </a:p>
          <a:p>
            <a:pPr marL="0" indent="0">
              <a:buNone/>
            </a:pPr>
            <a:r>
              <a:rPr lang="cs-CZ" sz="2000" dirty="0"/>
              <a:t>Daň netto		16956</a:t>
            </a:r>
          </a:p>
          <a:p>
            <a:pPr marL="0" indent="0">
              <a:buNone/>
            </a:pPr>
            <a:endParaRPr lang="cs-CZ" sz="2000" dirty="0"/>
          </a:p>
          <a:p>
            <a:pPr marL="0" indent="0">
              <a:buNone/>
            </a:pPr>
            <a:endParaRPr lang="cs-CZ" sz="2000" dirty="0"/>
          </a:p>
        </p:txBody>
      </p:sp>
      <p:sp>
        <p:nvSpPr>
          <p:cNvPr id="4" name="Zástupný symbol pro zápatí 3"/>
          <p:cNvSpPr>
            <a:spLocks noGrp="1"/>
          </p:cNvSpPr>
          <p:nvPr>
            <p:ph type="ftr" sz="quarter"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cs-CZ" altLang="cs-CZ" sz="1200" b="0" i="0" u="none" strike="noStrike" kern="1200" cap="none" spc="0" normalizeH="0" baseline="0" noProof="0" dirty="0">
                <a:ln>
                  <a:noFill/>
                </a:ln>
                <a:solidFill>
                  <a:srgbClr val="969696"/>
                </a:solidFill>
                <a:effectLst/>
                <a:uLnTx/>
                <a:uFillTx/>
                <a:latin typeface="Arial"/>
                <a:ea typeface="+mn-ea"/>
                <a:cs typeface="+mn-cs"/>
              </a:rPr>
              <a:t>Definujte zápatí - název prezentace / pracoviště</a:t>
            </a:r>
          </a:p>
        </p:txBody>
      </p:sp>
      <p:sp>
        <p:nvSpPr>
          <p:cNvPr id="5" name="Zástupný symbol pro číslo snímku 4"/>
          <p:cNvSpPr>
            <a:spLocks noGrp="1"/>
          </p:cNvSpPr>
          <p:nvPr>
            <p:ph type="sldNum"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970407D-EE58-4A0B-824B-1D3AE42DD9CF}" type="slidenum">
              <a:rPr kumimoji="0" lang="cs-CZ" altLang="cs-CZ" sz="1200" b="0" i="0" u="none" strike="noStrike" kern="1200" cap="none" spc="0" normalizeH="0" baseline="0" noProof="0" smtClean="0">
                <a:ln>
                  <a:noFill/>
                </a:ln>
                <a:solidFill>
                  <a:srgbClr val="969696"/>
                </a:solidFill>
                <a:effectLst/>
                <a:uLnTx/>
                <a:uFillTx/>
                <a:latin typeface="Arial"/>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24</a:t>
            </a:fld>
            <a:endParaRPr kumimoji="0" lang="cs-CZ" altLang="cs-CZ" sz="1200" b="0" i="0" u="none" strike="noStrike" kern="1200" cap="none" spc="0" normalizeH="0" baseline="0" noProof="0" dirty="0">
              <a:ln>
                <a:noFill/>
              </a:ln>
              <a:solidFill>
                <a:srgbClr val="969696"/>
              </a:solidFill>
              <a:effectLst/>
              <a:uLnTx/>
              <a:uFillTx/>
              <a:latin typeface="Arial"/>
              <a:ea typeface="+mn-ea"/>
              <a:cs typeface="+mn-cs"/>
            </a:endParaRPr>
          </a:p>
        </p:txBody>
      </p:sp>
    </p:spTree>
    <p:extLst>
      <p:ext uri="{BB962C8B-B14F-4D97-AF65-F5344CB8AC3E}">
        <p14:creationId xmlns:p14="http://schemas.microsoft.com/office/powerpoint/2010/main" val="893558453"/>
      </p:ext>
    </p:extLst>
  </p:cSld>
  <p:clrMapOvr>
    <a:masterClrMapping/>
  </p:clrMapOvr>
  <mc:AlternateContent xmlns:mc="http://schemas.openxmlformats.org/markup-compatibility/2006" xmlns:p14="http://schemas.microsoft.com/office/powerpoint/2010/main">
    <mc:Choice Requires="p14">
      <p:transition spd="slow" p14:dur="2000" advTm="491456"/>
    </mc:Choice>
    <mc:Fallback xmlns="">
      <p:transition spd="slow" advTm="491456"/>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cs-CZ" altLang="en-US"/>
              <a:t>Daňové přiznání</a:t>
            </a:r>
          </a:p>
        </p:txBody>
      </p:sp>
      <p:sp>
        <p:nvSpPr>
          <p:cNvPr id="29699" name="Rectangle 3"/>
          <p:cNvSpPr>
            <a:spLocks noGrp="1" noChangeArrowheads="1"/>
          </p:cNvSpPr>
          <p:nvPr>
            <p:ph type="body" idx="1"/>
          </p:nvPr>
        </p:nvSpPr>
        <p:spPr/>
        <p:txBody>
          <a:bodyPr/>
          <a:lstStyle/>
          <a:p>
            <a:r>
              <a:rPr lang="cs-CZ" altLang="en-US"/>
              <a:t>Každý, kdo má více DZD a jehož roční příjmy přesáhly 15,000 Kč nebo má ztrátu s výjimkou těch, kteří si nechají zpracovat roční zúčtování</a:t>
            </a:r>
          </a:p>
          <a:p>
            <a:r>
              <a:rPr lang="cs-CZ" altLang="en-US"/>
              <a:t>Do 1.4., event. další lhůty</a:t>
            </a:r>
          </a:p>
        </p:txBody>
      </p:sp>
    </p:spTree>
    <p:extLst>
      <p:ext uri="{BB962C8B-B14F-4D97-AF65-F5344CB8AC3E}">
        <p14:creationId xmlns:p14="http://schemas.microsoft.com/office/powerpoint/2010/main" val="3558865722"/>
      </p:ext>
    </p:extLst>
  </p:cSld>
  <p:clrMapOvr>
    <a:masterClrMapping/>
  </p:clrMapOvr>
  <mc:AlternateContent xmlns:mc="http://schemas.openxmlformats.org/markup-compatibility/2006" xmlns:p14="http://schemas.microsoft.com/office/powerpoint/2010/main">
    <mc:Choice Requires="p14">
      <p:transition spd="slow" p14:dur="2000" advTm="50688"/>
    </mc:Choice>
    <mc:Fallback xmlns="">
      <p:transition spd="slow" advTm="50688"/>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cs-CZ" altLang="en-US"/>
              <a:t>Správce daně + placení daně</a:t>
            </a:r>
          </a:p>
        </p:txBody>
      </p:sp>
      <p:sp>
        <p:nvSpPr>
          <p:cNvPr id="30723" name="Rectangle 3"/>
          <p:cNvSpPr>
            <a:spLocks noGrp="1" noChangeArrowheads="1"/>
          </p:cNvSpPr>
          <p:nvPr>
            <p:ph type="body" idx="1"/>
          </p:nvPr>
        </p:nvSpPr>
        <p:spPr/>
        <p:txBody>
          <a:bodyPr/>
          <a:lstStyle/>
          <a:p>
            <a:pPr>
              <a:lnSpc>
                <a:spcPct val="90000"/>
              </a:lnSpc>
            </a:pPr>
            <a:r>
              <a:rPr lang="cs-CZ" altLang="en-US"/>
              <a:t>FÚ podle bydliště poplatníka</a:t>
            </a:r>
          </a:p>
          <a:p>
            <a:pPr>
              <a:lnSpc>
                <a:spcPct val="90000"/>
              </a:lnSpc>
            </a:pPr>
            <a:r>
              <a:rPr lang="cs-CZ" altLang="en-US"/>
              <a:t>Splatnost daně ve lhůtě pro podání DP</a:t>
            </a:r>
          </a:p>
          <a:p>
            <a:pPr>
              <a:lnSpc>
                <a:spcPct val="90000"/>
              </a:lnSpc>
            </a:pPr>
            <a:r>
              <a:rPr lang="cs-CZ" altLang="en-US"/>
              <a:t>Zálohy</a:t>
            </a:r>
          </a:p>
          <a:p>
            <a:pPr lvl="1">
              <a:lnSpc>
                <a:spcPct val="90000"/>
              </a:lnSpc>
            </a:pPr>
            <a:r>
              <a:rPr lang="cs-CZ" altLang="en-US"/>
              <a:t>poslední známá daňová povinnost (mimo § 10)</a:t>
            </a:r>
          </a:p>
          <a:p>
            <a:pPr lvl="1">
              <a:lnSpc>
                <a:spcPct val="90000"/>
              </a:lnSpc>
            </a:pPr>
            <a:r>
              <a:rPr lang="cs-CZ" altLang="en-US"/>
              <a:t>do 30 000 zálohy nejsou</a:t>
            </a:r>
          </a:p>
          <a:p>
            <a:pPr lvl="1">
              <a:lnSpc>
                <a:spcPct val="90000"/>
              </a:lnSpc>
            </a:pPr>
            <a:r>
              <a:rPr lang="cs-CZ" altLang="en-US"/>
              <a:t>30 000 Kč - 150 000 Kč: 2 zálohy ve výši 40 % (15.6. a 15.12.)</a:t>
            </a:r>
          </a:p>
          <a:p>
            <a:pPr lvl="1">
              <a:lnSpc>
                <a:spcPct val="90000"/>
              </a:lnSpc>
            </a:pPr>
            <a:r>
              <a:rPr lang="cs-CZ" altLang="en-US"/>
              <a:t>více než 150 000 Kč: 4 zálohy ve výši 25 % (15.3., 15.6., 15.9., 15.12.)</a:t>
            </a:r>
          </a:p>
          <a:p>
            <a:pPr lvl="1">
              <a:lnSpc>
                <a:spcPct val="90000"/>
              </a:lnSpc>
            </a:pPr>
            <a:r>
              <a:rPr lang="cs-CZ" altLang="en-US"/>
              <a:t>výjimky pro osoby s příjmy podle § 6 (limity do 15 % - obvyklé zálohy, 15 – 50 % zálohy v poloviční výši, nad 50 % - zálohy platí jen zaměstnavatel)</a:t>
            </a:r>
          </a:p>
          <a:p>
            <a:pPr lvl="1">
              <a:lnSpc>
                <a:spcPct val="90000"/>
              </a:lnSpc>
            </a:pPr>
            <a:endParaRPr lang="cs-CZ" altLang="en-US"/>
          </a:p>
        </p:txBody>
      </p:sp>
    </p:spTree>
    <p:extLst>
      <p:ext uri="{BB962C8B-B14F-4D97-AF65-F5344CB8AC3E}">
        <p14:creationId xmlns:p14="http://schemas.microsoft.com/office/powerpoint/2010/main" val="495533830"/>
      </p:ext>
    </p:extLst>
  </p:cSld>
  <p:clrMapOvr>
    <a:masterClrMapping/>
  </p:clrMapOvr>
  <mc:AlternateContent xmlns:mc="http://schemas.openxmlformats.org/markup-compatibility/2006" xmlns:p14="http://schemas.microsoft.com/office/powerpoint/2010/main">
    <mc:Choice Requires="p14">
      <p:transition spd="slow" p14:dur="2000" advTm="83259"/>
    </mc:Choice>
    <mc:Fallback xmlns="">
      <p:transition spd="slow" advTm="83259"/>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body" idx="4294967295"/>
          </p:nvPr>
        </p:nvSpPr>
        <p:spPr>
          <a:xfrm>
            <a:off x="0" y="1600200"/>
            <a:ext cx="8229600" cy="4530725"/>
          </a:xfrm>
        </p:spPr>
        <p:txBody>
          <a:bodyPr/>
          <a:lstStyle/>
          <a:p>
            <a:pPr eaLnBrk="1" hangingPunct="1">
              <a:buFont typeface="Wingdings" pitchFamily="2" charset="2"/>
              <a:buNone/>
            </a:pPr>
            <a:r>
              <a:rPr lang="cs-CZ" altLang="en-US" dirty="0"/>
              <a:t>		</a:t>
            </a:r>
          </a:p>
          <a:p>
            <a:pPr eaLnBrk="1" hangingPunct="1">
              <a:buFont typeface="Wingdings" pitchFamily="2" charset="2"/>
              <a:buNone/>
            </a:pPr>
            <a:endParaRPr lang="cs-CZ" altLang="en-US" dirty="0"/>
          </a:p>
          <a:p>
            <a:pPr eaLnBrk="1" hangingPunct="1">
              <a:buFont typeface="Wingdings" pitchFamily="2" charset="2"/>
              <a:buNone/>
            </a:pPr>
            <a:r>
              <a:rPr lang="cs-CZ" altLang="en-US" dirty="0"/>
              <a:t>		Děkuji za pozornost!</a:t>
            </a:r>
          </a:p>
        </p:txBody>
      </p:sp>
    </p:spTree>
    <p:extLst>
      <p:ext uri="{BB962C8B-B14F-4D97-AF65-F5344CB8AC3E}">
        <p14:creationId xmlns:p14="http://schemas.microsoft.com/office/powerpoint/2010/main" val="509976036"/>
      </p:ext>
    </p:extLst>
  </p:cSld>
  <p:clrMapOvr>
    <a:masterClrMapping/>
  </p:clrMapOvr>
  <mc:AlternateContent xmlns:mc="http://schemas.openxmlformats.org/markup-compatibility/2006" xmlns:p14="http://schemas.microsoft.com/office/powerpoint/2010/main">
    <mc:Choice Requires="p14">
      <p:transition spd="slow" p14:dur="2000" advTm="59128"/>
    </mc:Choice>
    <mc:Fallback xmlns="">
      <p:transition spd="slow" advTm="59128"/>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cs-CZ" altLang="en-US">
                <a:latin typeface="Arial" charset="0"/>
              </a:rPr>
              <a:t>Subjekt daně - poplatník</a:t>
            </a:r>
          </a:p>
        </p:txBody>
      </p:sp>
      <p:sp>
        <p:nvSpPr>
          <p:cNvPr id="5123" name="Rectangle 3"/>
          <p:cNvSpPr>
            <a:spLocks noGrp="1" noChangeArrowheads="1"/>
          </p:cNvSpPr>
          <p:nvPr>
            <p:ph type="body" idx="1"/>
          </p:nvPr>
        </p:nvSpPr>
        <p:spPr/>
        <p:txBody>
          <a:bodyPr/>
          <a:lstStyle/>
          <a:p>
            <a:r>
              <a:rPr lang="cs-CZ" altLang="en-US" sz="2000"/>
              <a:t>Poplatníky daně z příjmů fyzických osob jsou fyzické osoby.</a:t>
            </a:r>
          </a:p>
          <a:p>
            <a:pPr>
              <a:buFont typeface="Wingdings" pitchFamily="2" charset="2"/>
              <a:buNone/>
            </a:pPr>
            <a:r>
              <a:rPr lang="cs-CZ" altLang="en-US" sz="2000"/>
              <a:t>	- Rezidenti: poplatníci, kteří mají na území České republiky bydliště nebo se zde obvykle zdržují; mají daňovou povinnost, která se vztahuje jak na příjmy plynoucí ze zdrojů na území České republiky, tak i na příjmy plynoucí ze zdrojů v zahraničí.</a:t>
            </a:r>
          </a:p>
          <a:p>
            <a:pPr>
              <a:buFont typeface="Wingdings" pitchFamily="2" charset="2"/>
              <a:buNone/>
            </a:pPr>
            <a:r>
              <a:rPr lang="cs-CZ" altLang="en-US" sz="2000"/>
              <a:t>	- Nonrezidenti: poplatníci ostatní; mají daňovou povinnost, která se vztahuje jen na příjmy plynoucí ze zdrojů na území České republiky. </a:t>
            </a:r>
          </a:p>
          <a:p>
            <a:pPr>
              <a:buFont typeface="Wingdings" pitchFamily="2" charset="2"/>
              <a:buNone/>
            </a:pPr>
            <a:r>
              <a:rPr lang="cs-CZ" altLang="en-US" sz="2000"/>
              <a:t>	- pravidlo 183 dnů</a:t>
            </a:r>
          </a:p>
          <a:p>
            <a:pPr>
              <a:buFont typeface="Wingdings" pitchFamily="2" charset="2"/>
              <a:buNone/>
            </a:pPr>
            <a:r>
              <a:rPr lang="cs-CZ" altLang="en-US" sz="2000"/>
              <a:t>	- bydlištěm na území České republiky se rozumí místo, kde má poplatník stálý byt za okolností, z nichž lze usuzovat na jeho úmysl trvale se v tomto bytě zdržovat.</a:t>
            </a:r>
            <a:endParaRPr lang="cs-CZ" altLang="en-US" sz="2000">
              <a:latin typeface="Arial" charset="0"/>
            </a:endParaRPr>
          </a:p>
          <a:p>
            <a:endParaRPr lang="cs-CZ" altLang="en-US" sz="2000"/>
          </a:p>
        </p:txBody>
      </p:sp>
    </p:spTree>
    <p:extLst>
      <p:ext uri="{BB962C8B-B14F-4D97-AF65-F5344CB8AC3E}">
        <p14:creationId xmlns:p14="http://schemas.microsoft.com/office/powerpoint/2010/main" val="4220262446"/>
      </p:ext>
    </p:extLst>
  </p:cSld>
  <p:clrMapOvr>
    <a:masterClrMapping/>
  </p:clrMapOvr>
  <mc:AlternateContent xmlns:mc="http://schemas.openxmlformats.org/markup-compatibility/2006" xmlns:p14="http://schemas.microsoft.com/office/powerpoint/2010/main">
    <mc:Choice Requires="p14">
      <p:transition spd="slow" p14:dur="2000" advTm="53717"/>
    </mc:Choice>
    <mc:Fallback xmlns="">
      <p:transition spd="slow" advTm="53717"/>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cs-CZ" altLang="en-US" sz="2800">
                <a:latin typeface="Arial" charset="0"/>
              </a:rPr>
              <a:t>Subjekt daně – plátce daně z příjmů</a:t>
            </a:r>
          </a:p>
        </p:txBody>
      </p:sp>
      <p:sp>
        <p:nvSpPr>
          <p:cNvPr id="6147" name="Rectangle 3"/>
          <p:cNvSpPr>
            <a:spLocks noGrp="1" noChangeArrowheads="1"/>
          </p:cNvSpPr>
          <p:nvPr>
            <p:ph type="body" idx="1"/>
          </p:nvPr>
        </p:nvSpPr>
        <p:spPr/>
        <p:txBody>
          <a:bodyPr/>
          <a:lstStyle/>
          <a:p>
            <a:r>
              <a:rPr lang="cs-CZ" altLang="en-US">
                <a:latin typeface="Arial" charset="0"/>
              </a:rPr>
              <a:t>Plátcem daně se rozumí osoba se sídlem nebo bydlištěm na území České republiky, která podle tohoto zákona odvádí správci daně daň nebo zálohu na daň, které jsou vybrány od poplatníků nebo poplatníkům sraženy, nebo úhradu na zajištění daně</a:t>
            </a:r>
          </a:p>
          <a:p>
            <a:r>
              <a:rPr lang="cs-CZ" altLang="en-US">
                <a:latin typeface="Arial" charset="0"/>
              </a:rPr>
              <a:t>Zaměstnavatel</a:t>
            </a:r>
          </a:p>
          <a:p>
            <a:r>
              <a:rPr lang="cs-CZ" altLang="en-US">
                <a:latin typeface="Arial" charset="0"/>
              </a:rPr>
              <a:t>Banka</a:t>
            </a:r>
          </a:p>
          <a:p>
            <a:r>
              <a:rPr lang="cs-CZ" altLang="en-US">
                <a:latin typeface="Arial" charset="0"/>
              </a:rPr>
              <a:t>Společnost vyplácející podíl na zisku</a:t>
            </a:r>
          </a:p>
          <a:p>
            <a:r>
              <a:rPr lang="cs-CZ" altLang="en-US">
                <a:latin typeface="Arial" charset="0"/>
              </a:rPr>
              <a:t>Další osoby, které sráží daň</a:t>
            </a:r>
          </a:p>
        </p:txBody>
      </p:sp>
    </p:spTree>
    <p:extLst>
      <p:ext uri="{BB962C8B-B14F-4D97-AF65-F5344CB8AC3E}">
        <p14:creationId xmlns:p14="http://schemas.microsoft.com/office/powerpoint/2010/main" val="1844362384"/>
      </p:ext>
    </p:extLst>
  </p:cSld>
  <p:clrMapOvr>
    <a:masterClrMapping/>
  </p:clrMapOvr>
  <mc:AlternateContent xmlns:mc="http://schemas.openxmlformats.org/markup-compatibility/2006" xmlns:p14="http://schemas.microsoft.com/office/powerpoint/2010/main">
    <mc:Choice Requires="p14">
      <p:transition spd="slow" p14:dur="2000" advTm="97523"/>
    </mc:Choice>
    <mc:Fallback xmlns="">
      <p:transition spd="slow" advTm="97523"/>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cs-CZ" altLang="en-US">
                <a:latin typeface="Arial" charset="0"/>
              </a:rPr>
              <a:t>Objekt daně</a:t>
            </a:r>
          </a:p>
        </p:txBody>
      </p:sp>
      <p:sp>
        <p:nvSpPr>
          <p:cNvPr id="7171" name="Rectangle 3"/>
          <p:cNvSpPr>
            <a:spLocks noGrp="1" noChangeArrowheads="1"/>
          </p:cNvSpPr>
          <p:nvPr>
            <p:ph type="body" idx="1"/>
          </p:nvPr>
        </p:nvSpPr>
        <p:spPr/>
        <p:txBody>
          <a:bodyPr/>
          <a:lstStyle/>
          <a:p>
            <a:r>
              <a:rPr lang="cs-CZ" altLang="en-US"/>
              <a:t>Předmětem daně z příjmů fyzických osob jsou</a:t>
            </a:r>
          </a:p>
          <a:p>
            <a:pPr>
              <a:buFont typeface="Wingdings" pitchFamily="2" charset="2"/>
              <a:buNone/>
            </a:pPr>
            <a:r>
              <a:rPr lang="cs-CZ" altLang="en-US"/>
              <a:t>	a) příjmy ze závislé činnosti a funkční požitky (§ 6),</a:t>
            </a:r>
          </a:p>
          <a:p>
            <a:pPr>
              <a:buFont typeface="Wingdings" pitchFamily="2" charset="2"/>
              <a:buNone/>
            </a:pPr>
            <a:r>
              <a:rPr lang="cs-CZ" altLang="en-US"/>
              <a:t>	b) příjmy ze samostatné činnosti (§ 7),</a:t>
            </a:r>
          </a:p>
          <a:p>
            <a:pPr>
              <a:buFont typeface="Wingdings" pitchFamily="2" charset="2"/>
              <a:buNone/>
            </a:pPr>
            <a:r>
              <a:rPr lang="cs-CZ" altLang="en-US"/>
              <a:t>	c) příjmy z kapitálového majetku (§ 8),</a:t>
            </a:r>
          </a:p>
          <a:p>
            <a:pPr>
              <a:buFont typeface="Wingdings" pitchFamily="2" charset="2"/>
              <a:buNone/>
            </a:pPr>
            <a:r>
              <a:rPr lang="cs-CZ" altLang="en-US"/>
              <a:t>	d) příjmy z nájmu (§ 9),</a:t>
            </a:r>
          </a:p>
          <a:p>
            <a:pPr>
              <a:buFont typeface="Wingdings" pitchFamily="2" charset="2"/>
              <a:buNone/>
            </a:pPr>
            <a:r>
              <a:rPr lang="cs-CZ" altLang="en-US"/>
              <a:t>	e) ostatní příjmy (§ 10).</a:t>
            </a:r>
          </a:p>
          <a:p>
            <a:pPr>
              <a:buFont typeface="Wingdings" pitchFamily="2" charset="2"/>
              <a:buNone/>
            </a:pPr>
            <a:endParaRPr lang="cs-CZ" altLang="en-US"/>
          </a:p>
          <a:p>
            <a:r>
              <a:rPr lang="cs-CZ" altLang="en-US"/>
              <a:t>Příjmem se rozumí příjem peněžní i nepeněžní dosažený i směnou.</a:t>
            </a:r>
          </a:p>
          <a:p>
            <a:endParaRPr lang="cs-CZ" altLang="en-US"/>
          </a:p>
        </p:txBody>
      </p:sp>
    </p:spTree>
    <p:extLst>
      <p:ext uri="{BB962C8B-B14F-4D97-AF65-F5344CB8AC3E}">
        <p14:creationId xmlns:p14="http://schemas.microsoft.com/office/powerpoint/2010/main" val="3819213360"/>
      </p:ext>
    </p:extLst>
  </p:cSld>
  <p:clrMapOvr>
    <a:masterClrMapping/>
  </p:clrMapOvr>
  <mc:AlternateContent xmlns:mc="http://schemas.openxmlformats.org/markup-compatibility/2006" xmlns:p14="http://schemas.microsoft.com/office/powerpoint/2010/main">
    <mc:Choice Requires="p14">
      <p:transition spd="slow" p14:dur="2000" advTm="84421"/>
    </mc:Choice>
    <mc:Fallback xmlns="">
      <p:transition spd="slow" advTm="84421"/>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cs-CZ" altLang="en-US" dirty="0"/>
              <a:t>Osvobození – obecná (§ 4, 4a)</a:t>
            </a:r>
          </a:p>
        </p:txBody>
      </p:sp>
      <p:sp>
        <p:nvSpPr>
          <p:cNvPr id="17411" name="Rectangle 3"/>
          <p:cNvSpPr>
            <a:spLocks noGrp="1" noChangeArrowheads="1"/>
          </p:cNvSpPr>
          <p:nvPr>
            <p:ph type="body" idx="1"/>
          </p:nvPr>
        </p:nvSpPr>
        <p:spPr/>
        <p:txBody>
          <a:bodyPr/>
          <a:lstStyle/>
          <a:p>
            <a:pPr>
              <a:lnSpc>
                <a:spcPct val="90000"/>
              </a:lnSpc>
            </a:pPr>
            <a:r>
              <a:rPr lang="cs-CZ" altLang="en-US" dirty="0"/>
              <a:t>příjmy z prodeje rodinného domu, bytu, včetně souvisejícího pozemku (časový test 2, resp. 10 let)</a:t>
            </a:r>
          </a:p>
          <a:p>
            <a:pPr>
              <a:lnSpc>
                <a:spcPct val="90000"/>
              </a:lnSpc>
            </a:pPr>
            <a:r>
              <a:rPr lang="pl-PL" altLang="en-US" dirty="0"/>
              <a:t>příjmy z prodeje movitých věcí (u některých časový test 1 rok)</a:t>
            </a:r>
          </a:p>
          <a:p>
            <a:pPr>
              <a:lnSpc>
                <a:spcPct val="90000"/>
              </a:lnSpc>
            </a:pPr>
            <a:r>
              <a:rPr lang="pl-PL" altLang="en-US" dirty="0"/>
              <a:t>příjmy z prodeje cenných </a:t>
            </a:r>
            <a:r>
              <a:rPr lang="pl-PL" altLang="en-US" dirty="0" err="1"/>
              <a:t>papírů</a:t>
            </a:r>
            <a:r>
              <a:rPr lang="pl-PL" altLang="en-US" dirty="0"/>
              <a:t> (100 000 </a:t>
            </a:r>
            <a:r>
              <a:rPr lang="pl-PL" altLang="en-US" dirty="0" err="1"/>
              <a:t>Kč</a:t>
            </a:r>
            <a:r>
              <a:rPr lang="pl-PL" altLang="en-US" dirty="0"/>
              <a:t>, </a:t>
            </a:r>
            <a:r>
              <a:rPr lang="pl-PL" altLang="en-US" dirty="0" err="1"/>
              <a:t>dále</a:t>
            </a:r>
            <a:r>
              <a:rPr lang="pl-PL" altLang="en-US" dirty="0"/>
              <a:t> </a:t>
            </a:r>
            <a:r>
              <a:rPr lang="pl-PL" altLang="en-US" dirty="0" err="1"/>
              <a:t>časový</a:t>
            </a:r>
            <a:r>
              <a:rPr lang="pl-PL" altLang="en-US" dirty="0"/>
              <a:t> test 3 </a:t>
            </a:r>
            <a:r>
              <a:rPr lang="pl-PL" altLang="en-US" dirty="0" err="1"/>
              <a:t>roky</a:t>
            </a:r>
            <a:r>
              <a:rPr lang="pl-PL" altLang="en-US" dirty="0"/>
              <a:t>)</a:t>
            </a:r>
          </a:p>
          <a:p>
            <a:pPr>
              <a:lnSpc>
                <a:spcPct val="90000"/>
              </a:lnSpc>
            </a:pPr>
            <a:r>
              <a:rPr lang="pl-PL" altLang="en-US" dirty="0"/>
              <a:t>důchody, dávky, </a:t>
            </a:r>
            <a:r>
              <a:rPr lang="pl-PL" altLang="en-US" dirty="0" err="1"/>
              <a:t>stipendia</a:t>
            </a:r>
            <a:endParaRPr lang="pl-PL" altLang="en-US" dirty="0"/>
          </a:p>
          <a:p>
            <a:pPr>
              <a:lnSpc>
                <a:spcPct val="90000"/>
              </a:lnSpc>
            </a:pPr>
            <a:r>
              <a:rPr lang="pl-PL" altLang="en-US" dirty="0" err="1"/>
              <a:t>náhrady</a:t>
            </a:r>
            <a:r>
              <a:rPr lang="pl-PL" altLang="en-US" dirty="0"/>
              <a:t> </a:t>
            </a:r>
            <a:r>
              <a:rPr lang="pl-PL" altLang="en-US" dirty="0" err="1"/>
              <a:t>újmy</a:t>
            </a:r>
            <a:r>
              <a:rPr lang="pl-PL" altLang="en-US" dirty="0"/>
              <a:t>, </a:t>
            </a:r>
            <a:r>
              <a:rPr lang="pl-PL" altLang="en-US" dirty="0" err="1"/>
              <a:t>plnění</a:t>
            </a:r>
            <a:r>
              <a:rPr lang="pl-PL" altLang="en-US" dirty="0"/>
              <a:t> z </a:t>
            </a:r>
            <a:r>
              <a:rPr lang="pl-PL" altLang="en-US" dirty="0" err="1"/>
              <a:t>pojištění</a:t>
            </a:r>
            <a:endParaRPr lang="pl-PL" altLang="en-US" dirty="0"/>
          </a:p>
          <a:p>
            <a:pPr>
              <a:lnSpc>
                <a:spcPct val="90000"/>
              </a:lnSpc>
            </a:pPr>
            <a:r>
              <a:rPr lang="pl-PL" altLang="en-US" dirty="0" err="1"/>
              <a:t>dědictví</a:t>
            </a:r>
            <a:endParaRPr lang="pl-PL" altLang="en-US" dirty="0"/>
          </a:p>
          <a:p>
            <a:pPr>
              <a:lnSpc>
                <a:spcPct val="90000"/>
              </a:lnSpc>
            </a:pPr>
            <a:r>
              <a:rPr lang="pl-PL" altLang="en-US" dirty="0" err="1"/>
              <a:t>mnoho</a:t>
            </a:r>
            <a:r>
              <a:rPr lang="pl-PL" altLang="en-US" dirty="0"/>
              <a:t> </a:t>
            </a:r>
            <a:r>
              <a:rPr lang="pl-PL" altLang="en-US" dirty="0" err="1"/>
              <a:t>dalších</a:t>
            </a:r>
            <a:endParaRPr lang="pl-PL" altLang="en-US" dirty="0"/>
          </a:p>
          <a:p>
            <a:pPr>
              <a:lnSpc>
                <a:spcPct val="90000"/>
              </a:lnSpc>
            </a:pPr>
            <a:endParaRPr lang="pl-PL" altLang="en-US" dirty="0"/>
          </a:p>
        </p:txBody>
      </p:sp>
    </p:spTree>
    <p:extLst>
      <p:ext uri="{BB962C8B-B14F-4D97-AF65-F5344CB8AC3E}">
        <p14:creationId xmlns:p14="http://schemas.microsoft.com/office/powerpoint/2010/main" val="2785417789"/>
      </p:ext>
    </p:extLst>
  </p:cSld>
  <p:clrMapOvr>
    <a:masterClrMapping/>
  </p:clrMapOvr>
  <mc:AlternateContent xmlns:mc="http://schemas.openxmlformats.org/markup-compatibility/2006" xmlns:p14="http://schemas.microsoft.com/office/powerpoint/2010/main">
    <mc:Choice Requires="p14">
      <p:transition spd="slow" p14:dur="2000" advTm="266420"/>
    </mc:Choice>
    <mc:Fallback xmlns="">
      <p:transition spd="slow" advTm="26642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en-US" dirty="0"/>
              <a:t>Osvobození – zvláštní (§ 6-10)</a:t>
            </a:r>
            <a:endParaRPr lang="cs-CZ" dirty="0"/>
          </a:p>
        </p:txBody>
      </p:sp>
      <p:sp>
        <p:nvSpPr>
          <p:cNvPr id="3" name="Zástupný symbol pro obsah 2"/>
          <p:cNvSpPr>
            <a:spLocks noGrp="1"/>
          </p:cNvSpPr>
          <p:nvPr>
            <p:ph idx="1"/>
          </p:nvPr>
        </p:nvSpPr>
        <p:spPr/>
        <p:txBody>
          <a:bodyPr/>
          <a:lstStyle/>
          <a:p>
            <a:r>
              <a:rPr lang="cs-CZ" dirty="0"/>
              <a:t>§ 6: stravenky, FKSP, </a:t>
            </a:r>
            <a:r>
              <a:rPr lang="cs-CZ" dirty="0" err="1"/>
              <a:t>režijky</a:t>
            </a:r>
            <a:r>
              <a:rPr lang="cs-CZ" dirty="0"/>
              <a:t>, sociální výpomoc, …</a:t>
            </a:r>
          </a:p>
          <a:p>
            <a:r>
              <a:rPr lang="cs-CZ" dirty="0"/>
              <a:t>§ 10: nahodilé příjmy do 30 000 Kč, loterie do 1 000 000 Kč, dary od příbuzného, od osoby ve společně hospodařící domácnosti nebo do 15 000 Kč</a:t>
            </a:r>
          </a:p>
          <a:p>
            <a:endParaRPr lang="cs-CZ" dirty="0"/>
          </a:p>
        </p:txBody>
      </p:sp>
      <p:sp>
        <p:nvSpPr>
          <p:cNvPr id="4" name="Zástupný symbol pro zápatí 3"/>
          <p:cNvSpPr>
            <a:spLocks noGrp="1"/>
          </p:cNvSpPr>
          <p:nvPr>
            <p:ph type="ftr" sz="quarter" idx="10"/>
          </p:nvPr>
        </p:nvSpPr>
        <p:spPr/>
        <p:txBody>
          <a:bodyPr/>
          <a:lstStyle/>
          <a:p>
            <a:r>
              <a:rPr lang="cs-CZ" altLang="cs-CZ"/>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Tree>
    <p:extLst>
      <p:ext uri="{BB962C8B-B14F-4D97-AF65-F5344CB8AC3E}">
        <p14:creationId xmlns:p14="http://schemas.microsoft.com/office/powerpoint/2010/main" val="2917484317"/>
      </p:ext>
    </p:extLst>
  </p:cSld>
  <p:clrMapOvr>
    <a:masterClrMapping/>
  </p:clrMapOvr>
  <mc:AlternateContent xmlns:mc="http://schemas.openxmlformats.org/markup-compatibility/2006" xmlns:p14="http://schemas.microsoft.com/office/powerpoint/2010/main">
    <mc:Choice Requires="p14">
      <p:transition spd="slow" p14:dur="2000" advTm="271963"/>
    </mc:Choice>
    <mc:Fallback xmlns="">
      <p:transition spd="slow" advTm="271963"/>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cs-CZ" altLang="en-US" dirty="0"/>
              <a:t>Dílčí základ daně podle § 6</a:t>
            </a:r>
          </a:p>
        </p:txBody>
      </p:sp>
      <p:sp>
        <p:nvSpPr>
          <p:cNvPr id="8195" name="Rectangle 3"/>
          <p:cNvSpPr>
            <a:spLocks noGrp="1" noChangeArrowheads="1"/>
          </p:cNvSpPr>
          <p:nvPr>
            <p:ph type="body" idx="1"/>
          </p:nvPr>
        </p:nvSpPr>
        <p:spPr/>
        <p:txBody>
          <a:bodyPr/>
          <a:lstStyle/>
          <a:p>
            <a:r>
              <a:rPr lang="cs-CZ" altLang="en-US" dirty="0"/>
              <a:t>Příjmy z pracovněprávních poměrů a poměrů obdobných, v nichž poplatník při výkonu práce pro plátce příjmu je povinen dbát příkazů plátce</a:t>
            </a:r>
          </a:p>
          <a:p>
            <a:r>
              <a:rPr lang="cs-CZ" altLang="en-US" dirty="0"/>
              <a:t>Příjmy za práci členů družstev, společníků a jednatelů</a:t>
            </a:r>
          </a:p>
          <a:p>
            <a:r>
              <a:rPr lang="cs-CZ" altLang="en-US" dirty="0"/>
              <a:t>Odměny členů statutárních orgánů</a:t>
            </a:r>
          </a:p>
          <a:p>
            <a:r>
              <a:rPr lang="cs-CZ" altLang="en-US" dirty="0"/>
              <a:t>Funkční požitky</a:t>
            </a:r>
          </a:p>
          <a:p>
            <a:r>
              <a:rPr lang="cs-CZ" altLang="en-US" dirty="0"/>
              <a:t>1 % ze vstupní ceny vozidla používaného též pro soukromé účely, minimálně však 1,000 Kč</a:t>
            </a:r>
          </a:p>
          <a:p>
            <a:pPr>
              <a:buFont typeface="Wingdings" pitchFamily="2" charset="2"/>
              <a:buNone/>
            </a:pPr>
            <a:endParaRPr lang="cs-CZ" altLang="en-US" dirty="0"/>
          </a:p>
          <a:p>
            <a:endParaRPr lang="cs-CZ" altLang="en-US" dirty="0"/>
          </a:p>
        </p:txBody>
      </p:sp>
    </p:spTree>
    <p:extLst>
      <p:ext uri="{BB962C8B-B14F-4D97-AF65-F5344CB8AC3E}">
        <p14:creationId xmlns:p14="http://schemas.microsoft.com/office/powerpoint/2010/main" val="3861004898"/>
      </p:ext>
    </p:extLst>
  </p:cSld>
  <p:clrMapOvr>
    <a:masterClrMapping/>
  </p:clrMapOvr>
  <mc:AlternateContent xmlns:mc="http://schemas.openxmlformats.org/markup-compatibility/2006" xmlns:p14="http://schemas.microsoft.com/office/powerpoint/2010/main">
    <mc:Choice Requires="p14">
      <p:transition spd="slow" p14:dur="2000" advTm="46490"/>
    </mc:Choice>
    <mc:Fallback xmlns="">
      <p:transition spd="slow" advTm="4649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cs-CZ" altLang="en-US"/>
              <a:t>Dílčí základ daně podle § 6</a:t>
            </a:r>
          </a:p>
        </p:txBody>
      </p:sp>
      <p:sp>
        <p:nvSpPr>
          <p:cNvPr id="10243" name="Rectangle 3"/>
          <p:cNvSpPr>
            <a:spLocks noGrp="1" noChangeArrowheads="1"/>
          </p:cNvSpPr>
          <p:nvPr>
            <p:ph type="body" idx="1"/>
          </p:nvPr>
        </p:nvSpPr>
        <p:spPr/>
        <p:txBody>
          <a:bodyPr/>
          <a:lstStyle/>
          <a:p>
            <a:pPr>
              <a:buNone/>
            </a:pPr>
            <a:r>
              <a:rPr lang="cs-CZ" altLang="en-US" b="1" dirty="0"/>
              <a:t>Příjmy ze závislé činnosti</a:t>
            </a:r>
            <a:endParaRPr lang="cs-CZ" altLang="en-US" dirty="0"/>
          </a:p>
          <a:p>
            <a:pPr>
              <a:buFont typeface="Wingdings" pitchFamily="2" charset="2"/>
              <a:buNone/>
            </a:pPr>
            <a:endParaRPr lang="cs-CZ" altLang="en-US" b="1" dirty="0"/>
          </a:p>
          <a:p>
            <a:pPr>
              <a:buFont typeface="Wingdings" pitchFamily="2" charset="2"/>
              <a:buNone/>
            </a:pPr>
            <a:r>
              <a:rPr lang="cs-CZ" altLang="en-US" b="1" dirty="0"/>
              <a:t>100 %</a:t>
            </a:r>
            <a:r>
              <a:rPr lang="cs-CZ" altLang="en-US" dirty="0"/>
              <a:t> hrubé mzdy</a:t>
            </a:r>
            <a:endParaRPr lang="cs-CZ" altLang="en-US" b="1" dirty="0"/>
          </a:p>
          <a:p>
            <a:pPr>
              <a:buFont typeface="Wingdings" pitchFamily="2" charset="2"/>
              <a:buNone/>
            </a:pPr>
            <a:endParaRPr lang="cs-CZ" altLang="en-US" dirty="0"/>
          </a:p>
        </p:txBody>
      </p:sp>
    </p:spTree>
    <p:extLst>
      <p:ext uri="{BB962C8B-B14F-4D97-AF65-F5344CB8AC3E}">
        <p14:creationId xmlns:p14="http://schemas.microsoft.com/office/powerpoint/2010/main" val="3422022100"/>
      </p:ext>
    </p:extLst>
  </p:cSld>
  <p:clrMapOvr>
    <a:masterClrMapping/>
  </p:clrMapOvr>
  <mc:AlternateContent xmlns:mc="http://schemas.openxmlformats.org/markup-compatibility/2006" xmlns:p14="http://schemas.microsoft.com/office/powerpoint/2010/main">
    <mc:Choice Requires="p14">
      <p:transition spd="slow" p14:dur="2000" advTm="35029"/>
    </mc:Choice>
    <mc:Fallback xmlns="">
      <p:transition spd="slow" advTm="35029"/>
    </mc:Fallback>
  </mc:AlternateContent>
</p:sld>
</file>

<file path=ppt/theme/theme1.xml><?xml version="1.0" encoding="utf-8"?>
<a:theme xmlns:a="http://schemas.openxmlformats.org/drawingml/2006/main" name="Prezentace_MU_CZ">
  <a:themeElements>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C77951CFB020E6489F07F98675DC4236" ma:contentTypeVersion="13" ma:contentTypeDescription="Vytvoří nový dokument" ma:contentTypeScope="" ma:versionID="2b1f2175b94e0a9c3bd6863a16cb3262">
  <xsd:schema xmlns:xsd="http://www.w3.org/2001/XMLSchema" xmlns:xs="http://www.w3.org/2001/XMLSchema" xmlns:p="http://schemas.microsoft.com/office/2006/metadata/properties" xmlns:ns3="27c1b692-2977-4ea6-b000-57ed6bef5cd5" xmlns:ns4="3425f3a8-868c-4490-8382-87865621be67" targetNamespace="http://schemas.microsoft.com/office/2006/metadata/properties" ma:root="true" ma:fieldsID="a1544cc322998a44e176429283dfa268" ns3:_="" ns4:_="">
    <xsd:import namespace="27c1b692-2977-4ea6-b000-57ed6bef5cd5"/>
    <xsd:import namespace="3425f3a8-868c-4490-8382-87865621be67"/>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7c1b692-2977-4ea6-b000-57ed6bef5cd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425f3a8-868c-4490-8382-87865621be67" elementFormDefault="qualified">
    <xsd:import namespace="http://schemas.microsoft.com/office/2006/documentManagement/types"/>
    <xsd:import namespace="http://schemas.microsoft.com/office/infopath/2007/PartnerControls"/>
    <xsd:element name="SharedWithUsers" ma:index="18" nillable="true" ma:displayName="Sdílí se s"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dílené s podrobnostmi" ma:internalName="SharedWithDetails" ma:readOnly="true">
      <xsd:simpleType>
        <xsd:restriction base="dms:Note">
          <xsd:maxLength value="255"/>
        </xsd:restriction>
      </xsd:simpleType>
    </xsd:element>
    <xsd:element name="SharingHintHash" ma:index="20" nillable="true" ma:displayName="Hodnota hash upozornění na sdílení"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CBD15FA-09D3-4665-9AD2-2346445F0E09}">
  <ds:schemaRefs>
    <ds:schemaRef ds:uri="http://schemas.microsoft.com/office/2006/metadata/properties"/>
    <ds:schemaRef ds:uri="http://schemas.microsoft.com/office/2006/documentManagement/types"/>
    <ds:schemaRef ds:uri="http://schemas.microsoft.com/office/infopath/2007/PartnerControls"/>
    <ds:schemaRef ds:uri="http://purl.org/dc/elements/1.1/"/>
    <ds:schemaRef ds:uri="http://purl.org/dc/terms/"/>
    <ds:schemaRef ds:uri="27c1b692-2977-4ea6-b000-57ed6bef5cd5"/>
    <ds:schemaRef ds:uri="http://schemas.openxmlformats.org/package/2006/metadata/core-properties"/>
    <ds:schemaRef ds:uri="3425f3a8-868c-4490-8382-87865621be67"/>
    <ds:schemaRef ds:uri="http://www.w3.org/XML/1998/namespace"/>
    <ds:schemaRef ds:uri="http://purl.org/dc/dcmitype/"/>
  </ds:schemaRefs>
</ds:datastoreItem>
</file>

<file path=customXml/itemProps2.xml><?xml version="1.0" encoding="utf-8"?>
<ds:datastoreItem xmlns:ds="http://schemas.openxmlformats.org/officeDocument/2006/customXml" ds:itemID="{49A35820-85DB-403D-A40F-63A5400393CA}">
  <ds:schemaRefs>
    <ds:schemaRef ds:uri="http://schemas.microsoft.com/sharepoint/v3/contenttype/forms"/>
  </ds:schemaRefs>
</ds:datastoreItem>
</file>

<file path=customXml/itemProps3.xml><?xml version="1.0" encoding="utf-8"?>
<ds:datastoreItem xmlns:ds="http://schemas.openxmlformats.org/officeDocument/2006/customXml" ds:itemID="{10724CD5-D58F-4200-9EC0-500806E29C9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7c1b692-2977-4ea6-b000-57ed6bef5cd5"/>
    <ds:schemaRef ds:uri="3425f3a8-868c-4490-8382-87865621be6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law_sablona_cz</Template>
  <TotalTime>0</TotalTime>
  <Words>2227</Words>
  <Application>Microsoft Office PowerPoint</Application>
  <PresentationFormat>Předvádění na obrazovce (4:3)</PresentationFormat>
  <Paragraphs>217</Paragraphs>
  <Slides>27</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27</vt:i4>
      </vt:variant>
    </vt:vector>
  </HeadingPairs>
  <TitlesOfParts>
    <vt:vector size="31" baseType="lpstr">
      <vt:lpstr>Arial</vt:lpstr>
      <vt:lpstr>Tahoma</vt:lpstr>
      <vt:lpstr>Wingdings</vt:lpstr>
      <vt:lpstr>Prezentace_MU_CZ</vt:lpstr>
      <vt:lpstr>Daň z příjmů FO - další druhy příjmů   Michal Radvan</vt:lpstr>
      <vt:lpstr>Daň z příjmů fyzických osob</vt:lpstr>
      <vt:lpstr>Subjekt daně - poplatník</vt:lpstr>
      <vt:lpstr>Subjekt daně – plátce daně z příjmů</vt:lpstr>
      <vt:lpstr>Objekt daně</vt:lpstr>
      <vt:lpstr>Osvobození – obecná (§ 4, 4a)</vt:lpstr>
      <vt:lpstr>Osvobození – zvláštní (§ 6-10)</vt:lpstr>
      <vt:lpstr>Dílčí základ daně podle § 6</vt:lpstr>
      <vt:lpstr>Dílčí základ daně podle § 6</vt:lpstr>
      <vt:lpstr>Dílčí základ daně podle § 7</vt:lpstr>
      <vt:lpstr>Dílčí základ daně podle § 7</vt:lpstr>
      <vt:lpstr>Paušální daň</vt:lpstr>
      <vt:lpstr>Paušální daň II</vt:lpstr>
      <vt:lpstr>Dílčí základ daně podle § 8</vt:lpstr>
      <vt:lpstr>Dílčí základ daně podle § 9</vt:lpstr>
      <vt:lpstr>Dílčí základ daně podle § 10</vt:lpstr>
      <vt:lpstr>Jak na to v praxi?</vt:lpstr>
      <vt:lpstr>Způsob výpočtu DPFO</vt:lpstr>
      <vt:lpstr>Nezdanitelné částky (§ 15)</vt:lpstr>
      <vt:lpstr>Položky odčitatelné od základu daně (§ 34)</vt:lpstr>
      <vt:lpstr>Slevy na dani (§§ 35, 35a)</vt:lpstr>
      <vt:lpstr>Slevy na dani (§ 35ba) </vt:lpstr>
      <vt:lpstr>Daňové zvýhodnění (§ 35c)</vt:lpstr>
      <vt:lpstr>Porovnání § 6 a 7 2021</vt:lpstr>
      <vt:lpstr>Daňové přiznání</vt:lpstr>
      <vt:lpstr>Správce daně + placení daně</vt:lpstr>
      <vt:lpstr>Prezentace aplikace PowerPoint</vt:lpstr>
    </vt:vector>
  </TitlesOfParts>
  <Company>PrF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Jana Buchalová</dc:creator>
  <cp:lastModifiedBy>Michal Radvan</cp:lastModifiedBy>
  <cp:revision>31</cp:revision>
  <cp:lastPrinted>1601-01-01T00:00:00Z</cp:lastPrinted>
  <dcterms:created xsi:type="dcterms:W3CDTF">2016-07-26T14:03:44Z</dcterms:created>
  <dcterms:modified xsi:type="dcterms:W3CDTF">2021-04-15T14:59:20Z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0x010100C77951CFB020E6489F07F98675DC4236</vt:lpwstr>
  </property>
</Properties>
</file>