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2"/>
  </p:notesMasterIdLst>
  <p:handoutMasterIdLst>
    <p:handoutMasterId r:id="rId43"/>
  </p:handoutMasterIdLst>
  <p:sldIdLst>
    <p:sldId id="256" r:id="rId2"/>
    <p:sldId id="261" r:id="rId3"/>
    <p:sldId id="262" r:id="rId4"/>
    <p:sldId id="263" r:id="rId5"/>
    <p:sldId id="264" r:id="rId6"/>
    <p:sldId id="265" r:id="rId7"/>
    <p:sldId id="360" r:id="rId8"/>
    <p:sldId id="266" r:id="rId9"/>
    <p:sldId id="267" r:id="rId10"/>
    <p:sldId id="268" r:id="rId11"/>
    <p:sldId id="269" r:id="rId12"/>
    <p:sldId id="325" r:id="rId13"/>
    <p:sldId id="380" r:id="rId14"/>
    <p:sldId id="326" r:id="rId15"/>
    <p:sldId id="327" r:id="rId16"/>
    <p:sldId id="328" r:id="rId17"/>
    <p:sldId id="362" r:id="rId18"/>
    <p:sldId id="364" r:id="rId19"/>
    <p:sldId id="330" r:id="rId20"/>
    <p:sldId id="365" r:id="rId21"/>
    <p:sldId id="373" r:id="rId22"/>
    <p:sldId id="374" r:id="rId23"/>
    <p:sldId id="331" r:id="rId24"/>
    <p:sldId id="332" r:id="rId25"/>
    <p:sldId id="366" r:id="rId26"/>
    <p:sldId id="367" r:id="rId27"/>
    <p:sldId id="333" r:id="rId28"/>
    <p:sldId id="368" r:id="rId29"/>
    <p:sldId id="334" r:id="rId30"/>
    <p:sldId id="377" r:id="rId31"/>
    <p:sldId id="335" r:id="rId32"/>
    <p:sldId id="369" r:id="rId33"/>
    <p:sldId id="376" r:id="rId34"/>
    <p:sldId id="371" r:id="rId35"/>
    <p:sldId id="372" r:id="rId36"/>
    <p:sldId id="336" r:id="rId37"/>
    <p:sldId id="370" r:id="rId38"/>
    <p:sldId id="381" r:id="rId39"/>
    <p:sldId id="382" r:id="rId40"/>
    <p:sldId id="359"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0000DC"/>
    <a:srgbClr val="9100DC"/>
    <a:srgbClr val="F01928"/>
    <a:srgbClr val="5AC8A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68" d="100"/>
          <a:sy n="68" d="100"/>
        </p:scale>
        <p:origin x="660" y="4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592F2F1-9DA2-104A-964A-7014B80B563B}" type="slidenum">
              <a:rPr lang="cs-CZ" altLang="cs-CZ"/>
              <a:pPr>
                <a:spcBef>
                  <a:spcPct val="0"/>
                </a:spcBef>
              </a:pPr>
              <a:t>2</a:t>
            </a:fld>
            <a:endParaRPr lang="cs-CZ" altLang="cs-CZ"/>
          </a:p>
        </p:txBody>
      </p:sp>
      <p:sp>
        <p:nvSpPr>
          <p:cNvPr id="81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C8AFC0-CD69-F041-A98F-A869F6BD3243}" type="slidenum">
              <a:rPr lang="cs-CZ" altLang="cs-CZ" b="0"/>
              <a:pPr algn="r" eaLnBrk="1" hangingPunct="1">
                <a:spcBef>
                  <a:spcPct val="0"/>
                </a:spcBef>
              </a:pPr>
              <a:t>2</a:t>
            </a:fld>
            <a:endParaRPr lang="cs-CZ" altLang="cs-CZ" b="0"/>
          </a:p>
        </p:txBody>
      </p:sp>
      <p:sp>
        <p:nvSpPr>
          <p:cNvPr id="8196" name="Rectangle 2"/>
          <p:cNvSpPr>
            <a:spLocks noGrp="1" noRot="1" noChangeAspect="1" noChangeArrowheads="1" noTextEdit="1"/>
          </p:cNvSpPr>
          <p:nvPr>
            <p:ph type="sldImg"/>
          </p:nvPr>
        </p:nvSpPr>
        <p:spPr>
          <a:xfrm>
            <a:off x="90488" y="754063"/>
            <a:ext cx="6616700" cy="3722687"/>
          </a:xfrm>
          <a:ln/>
        </p:spPr>
      </p:sp>
      <p:sp>
        <p:nvSpPr>
          <p:cNvPr id="81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276837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861905E-9D1C-5841-B0EC-C04D6B085FFB}" type="slidenum">
              <a:rPr lang="cs-CZ" altLang="cs-CZ"/>
              <a:pPr>
                <a:spcBef>
                  <a:spcPct val="0"/>
                </a:spcBef>
              </a:pPr>
              <a:t>21</a:t>
            </a:fld>
            <a:endParaRPr lang="cs-CZ" altLang="cs-CZ"/>
          </a:p>
        </p:txBody>
      </p:sp>
      <p:sp>
        <p:nvSpPr>
          <p:cNvPr id="4096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120D47C-7874-344A-A832-83363A180B68}" type="slidenum">
              <a:rPr lang="cs-CZ" altLang="cs-CZ" b="0"/>
              <a:pPr algn="r" eaLnBrk="1" hangingPunct="1">
                <a:spcBef>
                  <a:spcPct val="0"/>
                </a:spcBef>
              </a:pPr>
              <a:t>21</a:t>
            </a:fld>
            <a:endParaRPr lang="cs-CZ" altLang="cs-CZ" b="0"/>
          </a:p>
        </p:txBody>
      </p:sp>
      <p:sp>
        <p:nvSpPr>
          <p:cNvPr id="40964" name="Rectangle 2"/>
          <p:cNvSpPr>
            <a:spLocks noGrp="1" noRot="1" noChangeAspect="1" noChangeArrowheads="1" noTextEdit="1"/>
          </p:cNvSpPr>
          <p:nvPr>
            <p:ph type="sldImg"/>
          </p:nvPr>
        </p:nvSpPr>
        <p:spPr>
          <a:xfrm>
            <a:off x="90488" y="754063"/>
            <a:ext cx="6616700" cy="3722687"/>
          </a:xfrm>
          <a:ln/>
        </p:spPr>
      </p:sp>
      <p:sp>
        <p:nvSpPr>
          <p:cNvPr id="4096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186381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35AE1A-7A00-1148-9528-036C62B2C298}" type="slidenum">
              <a:rPr lang="cs-CZ" altLang="cs-CZ"/>
              <a:pPr>
                <a:spcBef>
                  <a:spcPct val="0"/>
                </a:spcBef>
              </a:pPr>
              <a:t>22</a:t>
            </a:fld>
            <a:endParaRPr lang="cs-CZ" altLang="cs-CZ"/>
          </a:p>
        </p:txBody>
      </p:sp>
      <p:sp>
        <p:nvSpPr>
          <p:cNvPr id="4505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DE896F-214A-104A-8E1A-648C989F8263}" type="slidenum">
              <a:rPr lang="cs-CZ" altLang="cs-CZ" b="0"/>
              <a:pPr algn="r" eaLnBrk="1" hangingPunct="1">
                <a:spcBef>
                  <a:spcPct val="0"/>
                </a:spcBef>
              </a:pPr>
              <a:t>22</a:t>
            </a:fld>
            <a:endParaRPr lang="cs-CZ" altLang="cs-CZ" b="0"/>
          </a:p>
        </p:txBody>
      </p:sp>
      <p:sp>
        <p:nvSpPr>
          <p:cNvPr id="45060" name="Rectangle 2"/>
          <p:cNvSpPr>
            <a:spLocks noGrp="1" noRot="1" noChangeAspect="1" noChangeArrowheads="1" noTextEdit="1"/>
          </p:cNvSpPr>
          <p:nvPr>
            <p:ph type="sldImg"/>
          </p:nvPr>
        </p:nvSpPr>
        <p:spPr>
          <a:xfrm>
            <a:off x="90488" y="754063"/>
            <a:ext cx="6616700" cy="3722687"/>
          </a:xfrm>
          <a:ln/>
        </p:spPr>
      </p:sp>
      <p:sp>
        <p:nvSpPr>
          <p:cNvPr id="4506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548789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B7114E-A843-A74C-A877-93EC2738282D}" type="slidenum">
              <a:rPr lang="cs-CZ" altLang="cs-CZ"/>
              <a:pPr>
                <a:spcBef>
                  <a:spcPct val="0"/>
                </a:spcBef>
              </a:pPr>
              <a:t>30</a:t>
            </a:fld>
            <a:endParaRPr lang="cs-CZ" altLang="cs-CZ"/>
          </a:p>
        </p:txBody>
      </p:sp>
      <p:sp>
        <p:nvSpPr>
          <p:cNvPr id="1013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24E313B-A77C-2F44-8A11-65C9CEC2E8AD}" type="slidenum">
              <a:rPr lang="cs-CZ" altLang="cs-CZ" b="0"/>
              <a:pPr algn="r" eaLnBrk="1" hangingPunct="1">
                <a:spcBef>
                  <a:spcPct val="0"/>
                </a:spcBef>
              </a:pPr>
              <a:t>30</a:t>
            </a:fld>
            <a:endParaRPr lang="cs-CZ" altLang="cs-CZ" b="0"/>
          </a:p>
        </p:txBody>
      </p:sp>
      <p:sp>
        <p:nvSpPr>
          <p:cNvPr id="101380" name="Rectangle 2"/>
          <p:cNvSpPr>
            <a:spLocks noGrp="1" noRot="1" noChangeAspect="1" noChangeArrowheads="1" noTextEdit="1"/>
          </p:cNvSpPr>
          <p:nvPr>
            <p:ph type="sldImg"/>
          </p:nvPr>
        </p:nvSpPr>
        <p:spPr>
          <a:xfrm>
            <a:off x="90488" y="754063"/>
            <a:ext cx="6616700" cy="3722687"/>
          </a:xfrm>
          <a:ln/>
        </p:spPr>
      </p:sp>
      <p:sp>
        <p:nvSpPr>
          <p:cNvPr id="1013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4187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C48B05-1876-6642-8874-A66029909DD2}" type="slidenum">
              <a:rPr lang="cs-CZ" altLang="cs-CZ"/>
              <a:pPr>
                <a:spcBef>
                  <a:spcPct val="0"/>
                </a:spcBef>
              </a:pPr>
              <a:t>37</a:t>
            </a:fld>
            <a:endParaRPr lang="cs-CZ" altLang="cs-CZ"/>
          </a:p>
        </p:txBody>
      </p:sp>
      <p:sp>
        <p:nvSpPr>
          <p:cNvPr id="11366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2D77114-D9CF-8F4B-B6D2-C64837950C7D}" type="slidenum">
              <a:rPr lang="cs-CZ" altLang="cs-CZ" b="0"/>
              <a:pPr algn="r" eaLnBrk="1" hangingPunct="1">
                <a:spcBef>
                  <a:spcPct val="0"/>
                </a:spcBef>
              </a:pPr>
              <a:t>37</a:t>
            </a:fld>
            <a:endParaRPr lang="cs-CZ" altLang="cs-CZ" b="0"/>
          </a:p>
        </p:txBody>
      </p:sp>
      <p:sp>
        <p:nvSpPr>
          <p:cNvPr id="113668" name="Rectangle 2"/>
          <p:cNvSpPr>
            <a:spLocks noGrp="1" noRot="1" noChangeAspect="1" noChangeArrowheads="1" noTextEdit="1"/>
          </p:cNvSpPr>
          <p:nvPr>
            <p:ph type="sldImg"/>
          </p:nvPr>
        </p:nvSpPr>
        <p:spPr>
          <a:xfrm>
            <a:off x="90488" y="754063"/>
            <a:ext cx="6616700" cy="3722687"/>
          </a:xfrm>
          <a:ln/>
        </p:spPr>
      </p:sp>
      <p:sp>
        <p:nvSpPr>
          <p:cNvPr id="1136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7458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F2769D0-0E6E-DA4B-920C-CD1435DB1593}" type="slidenum">
              <a:rPr lang="cs-CZ" altLang="cs-CZ"/>
              <a:pPr>
                <a:spcBef>
                  <a:spcPct val="0"/>
                </a:spcBef>
              </a:pPr>
              <a:t>3</a:t>
            </a:fld>
            <a:endParaRPr lang="cs-CZ" altLang="cs-CZ"/>
          </a:p>
        </p:txBody>
      </p:sp>
      <p:sp>
        <p:nvSpPr>
          <p:cNvPr id="102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E969E3-689B-874A-84E0-CEAE89C6EFC7}" type="slidenum">
              <a:rPr lang="cs-CZ" altLang="cs-CZ" b="0"/>
              <a:pPr algn="r" eaLnBrk="1" hangingPunct="1">
                <a:spcBef>
                  <a:spcPct val="0"/>
                </a:spcBef>
              </a:pPr>
              <a:t>3</a:t>
            </a:fld>
            <a:endParaRPr lang="cs-CZ" altLang="cs-CZ" b="0"/>
          </a:p>
        </p:txBody>
      </p:sp>
      <p:sp>
        <p:nvSpPr>
          <p:cNvPr id="10244" name="Rectangle 2"/>
          <p:cNvSpPr>
            <a:spLocks noGrp="1" noRot="1" noChangeAspect="1" noChangeArrowheads="1" noTextEdit="1"/>
          </p:cNvSpPr>
          <p:nvPr>
            <p:ph type="sldImg"/>
          </p:nvPr>
        </p:nvSpPr>
        <p:spPr>
          <a:xfrm>
            <a:off x="90488" y="754063"/>
            <a:ext cx="6616700" cy="3722687"/>
          </a:xfrm>
          <a:ln/>
        </p:spPr>
      </p:sp>
      <p:sp>
        <p:nvSpPr>
          <p:cNvPr id="102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993960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76FA273-BD8C-AB49-8B4F-65C1A7BD6E3B}" type="slidenum">
              <a:rPr lang="cs-CZ" altLang="cs-CZ"/>
              <a:pPr>
                <a:spcBef>
                  <a:spcPct val="0"/>
                </a:spcBef>
              </a:pPr>
              <a:t>4</a:t>
            </a:fld>
            <a:endParaRPr lang="cs-CZ" altLang="cs-CZ"/>
          </a:p>
        </p:txBody>
      </p:sp>
      <p:sp>
        <p:nvSpPr>
          <p:cNvPr id="122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FDB28A-9B75-7F4E-AAB1-0D164409D004}" type="slidenum">
              <a:rPr lang="cs-CZ" altLang="cs-CZ" b="0"/>
              <a:pPr algn="r" eaLnBrk="1" hangingPunct="1">
                <a:spcBef>
                  <a:spcPct val="0"/>
                </a:spcBef>
              </a:pPr>
              <a:t>4</a:t>
            </a:fld>
            <a:endParaRPr lang="cs-CZ" altLang="cs-CZ" b="0"/>
          </a:p>
        </p:txBody>
      </p:sp>
      <p:sp>
        <p:nvSpPr>
          <p:cNvPr id="12292" name="Rectangle 2"/>
          <p:cNvSpPr>
            <a:spLocks noGrp="1" noRot="1" noChangeAspect="1" noChangeArrowheads="1" noTextEdit="1"/>
          </p:cNvSpPr>
          <p:nvPr>
            <p:ph type="sldImg"/>
          </p:nvPr>
        </p:nvSpPr>
        <p:spPr>
          <a:xfrm>
            <a:off x="90488" y="754063"/>
            <a:ext cx="6616700" cy="3722687"/>
          </a:xfrm>
          <a:ln/>
        </p:spPr>
      </p:sp>
      <p:sp>
        <p:nvSpPr>
          <p:cNvPr id="122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76930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E21ECF-021D-6B42-BBFD-F06C9928D040}" type="slidenum">
              <a:rPr lang="cs-CZ" altLang="cs-CZ"/>
              <a:pPr>
                <a:spcBef>
                  <a:spcPct val="0"/>
                </a:spcBef>
              </a:pPr>
              <a:t>5</a:t>
            </a:fld>
            <a:endParaRPr lang="cs-CZ" altLang="cs-CZ"/>
          </a:p>
        </p:txBody>
      </p:sp>
      <p:sp>
        <p:nvSpPr>
          <p:cNvPr id="143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D7475C0-7AE4-2A41-B831-3F8DF7C8D44F}" type="slidenum">
              <a:rPr lang="cs-CZ" altLang="cs-CZ" b="0"/>
              <a:pPr algn="r" eaLnBrk="1" hangingPunct="1">
                <a:spcBef>
                  <a:spcPct val="0"/>
                </a:spcBef>
              </a:pPr>
              <a:t>5</a:t>
            </a:fld>
            <a:endParaRPr lang="cs-CZ" altLang="cs-CZ" b="0"/>
          </a:p>
        </p:txBody>
      </p:sp>
      <p:sp>
        <p:nvSpPr>
          <p:cNvPr id="14340" name="Rectangle 2"/>
          <p:cNvSpPr>
            <a:spLocks noGrp="1" noRot="1" noChangeAspect="1" noChangeArrowheads="1" noTextEdit="1"/>
          </p:cNvSpPr>
          <p:nvPr>
            <p:ph type="sldImg"/>
          </p:nvPr>
        </p:nvSpPr>
        <p:spPr>
          <a:xfrm>
            <a:off x="90488" y="754063"/>
            <a:ext cx="6616700" cy="3722687"/>
          </a:xfrm>
          <a:ln/>
        </p:spPr>
      </p:sp>
      <p:sp>
        <p:nvSpPr>
          <p:cNvPr id="143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60183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372B9A9-E9F9-2B43-A8BF-5E0FDAD580B7}" type="slidenum">
              <a:rPr lang="cs-CZ" altLang="cs-CZ"/>
              <a:pPr>
                <a:spcBef>
                  <a:spcPct val="0"/>
                </a:spcBef>
              </a:pPr>
              <a:t>6</a:t>
            </a:fld>
            <a:endParaRPr lang="cs-CZ" altLang="cs-CZ"/>
          </a:p>
        </p:txBody>
      </p:sp>
      <p:sp>
        <p:nvSpPr>
          <p:cNvPr id="163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3ADC3D5-9D31-164C-BBF4-B42F19A36386}" type="slidenum">
              <a:rPr lang="cs-CZ" altLang="cs-CZ" b="0"/>
              <a:pPr algn="r" eaLnBrk="1" hangingPunct="1">
                <a:spcBef>
                  <a:spcPct val="0"/>
                </a:spcBef>
              </a:pPr>
              <a:t>6</a:t>
            </a:fld>
            <a:endParaRPr lang="cs-CZ" altLang="cs-CZ" b="0"/>
          </a:p>
        </p:txBody>
      </p:sp>
      <p:sp>
        <p:nvSpPr>
          <p:cNvPr id="16388" name="Rectangle 2"/>
          <p:cNvSpPr>
            <a:spLocks noGrp="1" noRot="1" noChangeAspect="1" noChangeArrowheads="1" noTextEdit="1"/>
          </p:cNvSpPr>
          <p:nvPr>
            <p:ph type="sldImg"/>
          </p:nvPr>
        </p:nvSpPr>
        <p:spPr>
          <a:xfrm>
            <a:off x="90488" y="754063"/>
            <a:ext cx="6616700" cy="3722687"/>
          </a:xfrm>
          <a:ln/>
        </p:spPr>
      </p:sp>
      <p:sp>
        <p:nvSpPr>
          <p:cNvPr id="163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00711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CFE5F7F-1D4E-BC42-AEE3-8B59044660EB}" type="slidenum">
              <a:rPr lang="cs-CZ" altLang="cs-CZ"/>
              <a:pPr>
                <a:spcBef>
                  <a:spcPct val="0"/>
                </a:spcBef>
              </a:pPr>
              <a:t>8</a:t>
            </a:fld>
            <a:endParaRPr lang="cs-CZ" altLang="cs-CZ"/>
          </a:p>
        </p:txBody>
      </p:sp>
      <p:sp>
        <p:nvSpPr>
          <p:cNvPr id="1843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2AE62E8-5EE3-D445-B70C-82775FB68CFE}" type="slidenum">
              <a:rPr lang="cs-CZ" altLang="cs-CZ" b="0"/>
              <a:pPr algn="r" eaLnBrk="1" hangingPunct="1">
                <a:spcBef>
                  <a:spcPct val="0"/>
                </a:spcBef>
              </a:pPr>
              <a:t>8</a:t>
            </a:fld>
            <a:endParaRPr lang="cs-CZ" altLang="cs-CZ" b="0"/>
          </a:p>
        </p:txBody>
      </p:sp>
      <p:sp>
        <p:nvSpPr>
          <p:cNvPr id="18436" name="Rectangle 2"/>
          <p:cNvSpPr>
            <a:spLocks noGrp="1" noRot="1" noChangeAspect="1" noChangeArrowheads="1" noTextEdit="1"/>
          </p:cNvSpPr>
          <p:nvPr>
            <p:ph type="sldImg"/>
          </p:nvPr>
        </p:nvSpPr>
        <p:spPr>
          <a:xfrm>
            <a:off x="90488" y="754063"/>
            <a:ext cx="6616700" cy="3722687"/>
          </a:xfrm>
          <a:ln/>
        </p:spPr>
      </p:sp>
      <p:sp>
        <p:nvSpPr>
          <p:cNvPr id="1843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34607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5CE5ED4-3E6D-3444-AE05-B7C75E9A443B}" type="slidenum">
              <a:rPr lang="cs-CZ" altLang="cs-CZ"/>
              <a:pPr>
                <a:spcBef>
                  <a:spcPct val="0"/>
                </a:spcBef>
              </a:pPr>
              <a:t>9</a:t>
            </a:fld>
            <a:endParaRPr lang="cs-CZ" altLang="cs-CZ"/>
          </a:p>
        </p:txBody>
      </p:sp>
      <p:sp>
        <p:nvSpPr>
          <p:cNvPr id="204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578602-1480-744D-ACAE-FACE420649FC}" type="slidenum">
              <a:rPr lang="cs-CZ" altLang="cs-CZ" b="0"/>
              <a:pPr algn="r" eaLnBrk="1" hangingPunct="1">
                <a:spcBef>
                  <a:spcPct val="0"/>
                </a:spcBef>
              </a:pPr>
              <a:t>9</a:t>
            </a:fld>
            <a:endParaRPr lang="cs-CZ" altLang="cs-CZ" b="0"/>
          </a:p>
        </p:txBody>
      </p:sp>
      <p:sp>
        <p:nvSpPr>
          <p:cNvPr id="20484" name="Rectangle 2"/>
          <p:cNvSpPr>
            <a:spLocks noGrp="1" noRot="1" noChangeAspect="1" noChangeArrowheads="1" noTextEdit="1"/>
          </p:cNvSpPr>
          <p:nvPr>
            <p:ph type="sldImg"/>
          </p:nvPr>
        </p:nvSpPr>
        <p:spPr>
          <a:xfrm>
            <a:off x="90488" y="754063"/>
            <a:ext cx="6616700" cy="3722687"/>
          </a:xfrm>
          <a:ln/>
        </p:spPr>
      </p:sp>
      <p:sp>
        <p:nvSpPr>
          <p:cNvPr id="204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002687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1AACBFC-6A94-2548-A8F6-1BE32479D9E9}" type="slidenum">
              <a:rPr lang="cs-CZ" altLang="cs-CZ"/>
              <a:pPr>
                <a:spcBef>
                  <a:spcPct val="0"/>
                </a:spcBef>
              </a:pPr>
              <a:t>10</a:t>
            </a:fld>
            <a:endParaRPr lang="cs-CZ" altLang="cs-CZ"/>
          </a:p>
        </p:txBody>
      </p:sp>
      <p:sp>
        <p:nvSpPr>
          <p:cNvPr id="2253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9FC3563-2954-5B4F-BB0B-9EA77AF6B7C4}" type="slidenum">
              <a:rPr lang="cs-CZ" altLang="cs-CZ" b="0"/>
              <a:pPr algn="r" eaLnBrk="1" hangingPunct="1">
                <a:spcBef>
                  <a:spcPct val="0"/>
                </a:spcBef>
              </a:pPr>
              <a:t>10</a:t>
            </a:fld>
            <a:endParaRPr lang="cs-CZ" altLang="cs-CZ" b="0"/>
          </a:p>
        </p:txBody>
      </p:sp>
      <p:sp>
        <p:nvSpPr>
          <p:cNvPr id="22532" name="Rectangle 2"/>
          <p:cNvSpPr>
            <a:spLocks noGrp="1" noRot="1" noChangeAspect="1" noChangeArrowheads="1" noTextEdit="1"/>
          </p:cNvSpPr>
          <p:nvPr>
            <p:ph type="sldImg"/>
          </p:nvPr>
        </p:nvSpPr>
        <p:spPr>
          <a:xfrm>
            <a:off x="90488" y="754063"/>
            <a:ext cx="6616700" cy="3722687"/>
          </a:xfrm>
          <a:ln/>
        </p:spPr>
      </p:sp>
      <p:sp>
        <p:nvSpPr>
          <p:cNvPr id="225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66865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B98CA7A-2E57-D945-986F-91B2B4597B34}" type="slidenum">
              <a:rPr lang="cs-CZ" altLang="cs-CZ"/>
              <a:pPr>
                <a:spcBef>
                  <a:spcPct val="0"/>
                </a:spcBef>
              </a:pPr>
              <a:t>11</a:t>
            </a:fld>
            <a:endParaRPr lang="cs-CZ" altLang="cs-CZ"/>
          </a:p>
        </p:txBody>
      </p:sp>
      <p:sp>
        <p:nvSpPr>
          <p:cNvPr id="245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FB318A7-0C8A-8F46-84E3-58EC093548F0}" type="slidenum">
              <a:rPr lang="cs-CZ" altLang="cs-CZ" b="0"/>
              <a:pPr algn="r" eaLnBrk="1" hangingPunct="1">
                <a:spcBef>
                  <a:spcPct val="0"/>
                </a:spcBef>
              </a:pPr>
              <a:t>11</a:t>
            </a:fld>
            <a:endParaRPr lang="cs-CZ" altLang="cs-CZ" b="0"/>
          </a:p>
        </p:txBody>
      </p:sp>
      <p:sp>
        <p:nvSpPr>
          <p:cNvPr id="24580" name="Rectangle 2"/>
          <p:cNvSpPr>
            <a:spLocks noGrp="1" noRot="1" noChangeAspect="1" noChangeArrowheads="1" noTextEdit="1"/>
          </p:cNvSpPr>
          <p:nvPr>
            <p:ph type="sldImg"/>
          </p:nvPr>
        </p:nvSpPr>
        <p:spPr>
          <a:xfrm>
            <a:off x="90488" y="754063"/>
            <a:ext cx="6616700" cy="3722687"/>
          </a:xfrm>
          <a:ln/>
        </p:spPr>
      </p:sp>
      <p:sp>
        <p:nvSpPr>
          <p:cNvPr id="245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3448500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331899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altLang="cs-CZ" sz="5400" dirty="0">
                <a:effectLst>
                  <a:outerShdw blurRad="38100" dist="38100" dir="2700000" algn="tl">
                    <a:srgbClr val="C0C0C0"/>
                  </a:outerShdw>
                </a:effectLst>
              </a:rPr>
              <a:t>Daň z příjmů právnických osob</a:t>
            </a:r>
            <a:br>
              <a:rPr lang="cs-CZ" altLang="cs-CZ" sz="5400" dirty="0">
                <a:effectLst>
                  <a:outerShdw blurRad="38100" dist="38100" dir="2700000" algn="tl">
                    <a:srgbClr val="C0C0C0"/>
                  </a:outerShdw>
                </a:effectLst>
              </a:rPr>
            </a:br>
            <a:br>
              <a:rPr lang="cs-CZ" altLang="cs-CZ" sz="5400" dirty="0">
                <a:effectLst>
                  <a:outerShdw blurRad="38100" dist="38100" dir="2700000" algn="tl">
                    <a:srgbClr val="C0C0C0"/>
                  </a:outerShdw>
                </a:effectLst>
              </a:rPr>
            </a:br>
            <a:br>
              <a:rPr lang="cs-CZ" altLang="cs-CZ" sz="5400" dirty="0">
                <a:effectLst>
                  <a:outerShdw blurRad="38100" dist="38100" dir="2700000" algn="tl">
                    <a:srgbClr val="C0C0C0"/>
                  </a:outerShdw>
                </a:effectLst>
              </a:rPr>
            </a:br>
            <a:endParaRPr lang="cs-CZ" sz="5400" dirty="0"/>
          </a:p>
        </p:txBody>
      </p:sp>
      <p:sp>
        <p:nvSpPr>
          <p:cNvPr id="6" name="Podnadpis 2"/>
          <p:cNvSpPr>
            <a:spLocks noGrp="1"/>
          </p:cNvSpPr>
          <p:nvPr>
            <p:ph type="subTitle" idx="1"/>
          </p:nvPr>
        </p:nvSpPr>
        <p:spPr/>
        <p:txBody>
          <a:bodyPr/>
          <a:lstStyle/>
          <a:p>
            <a:pPr algn="ctr">
              <a:defRPr/>
            </a:pPr>
            <a:endParaRPr lang="cs-CZ" altLang="cs-CZ" b="1" u="sng" dirty="0">
              <a:effectLst>
                <a:outerShdw blurRad="38100" dist="38100" dir="2700000" algn="tl">
                  <a:srgbClr val="C0C0C0"/>
                </a:outerShdw>
              </a:effectLst>
            </a:endParaRPr>
          </a:p>
          <a:p>
            <a:pPr algn="ctr">
              <a:defRPr/>
            </a:pPr>
            <a:r>
              <a:rPr lang="cs-CZ" altLang="cs-CZ" b="1" u="sng" dirty="0">
                <a:effectLst>
                  <a:outerShdw blurRad="38100" dist="38100" dir="2700000" algn="tl">
                    <a:srgbClr val="C0C0C0"/>
                  </a:outerShdw>
                </a:effectLst>
              </a:rPr>
              <a:t>Jedním zákonem upraveny dvě daně:</a:t>
            </a:r>
          </a:p>
          <a:p>
            <a:pPr algn="ctr">
              <a:buFont typeface="Wingdings" panose="05000000000000000000" pitchFamily="2" charset="2"/>
              <a:buChar char="Ø"/>
              <a:defRPr/>
            </a:pPr>
            <a:r>
              <a:rPr lang="cs-CZ" altLang="cs-CZ" b="1" dirty="0">
                <a:effectLst>
                  <a:outerShdw blurRad="38100" dist="38100" dir="2700000" algn="tl">
                    <a:srgbClr val="C0C0C0"/>
                  </a:outerShdw>
                </a:effectLst>
              </a:rPr>
              <a:t>Daň z příjmů fyzických osob</a:t>
            </a:r>
          </a:p>
          <a:p>
            <a:pPr algn="ctr">
              <a:buFont typeface="Wingdings" panose="05000000000000000000" pitchFamily="2" charset="2"/>
              <a:buChar char="Ø"/>
              <a:defRPr/>
            </a:pPr>
            <a:r>
              <a:rPr lang="cs-CZ" altLang="cs-CZ" b="1" dirty="0">
                <a:effectLst>
                  <a:outerShdw blurRad="38100" dist="38100" dir="2700000" algn="tl">
                    <a:srgbClr val="C0C0C0"/>
                  </a:outerShdw>
                </a:effectLst>
              </a:rPr>
              <a:t>Daň z příjmů právnických osob</a:t>
            </a:r>
          </a:p>
          <a:p>
            <a:pPr algn="ctr">
              <a:defRPr/>
            </a:pPr>
            <a:endParaRPr lang="cs-CZ" altLang="cs-CZ" b="1" dirty="0">
              <a:effectLst>
                <a:outerShdw blurRad="38100" dist="38100" dir="2700000" algn="tl">
                  <a:srgbClr val="C0C0C0"/>
                </a:outerShdw>
              </a:effectLst>
            </a:endParaRPr>
          </a:p>
        </p:txBody>
      </p:sp>
    </p:spTree>
    <p:extLst>
      <p:ext uri="{BB962C8B-B14F-4D97-AF65-F5344CB8AC3E}">
        <p14:creationId xmlns:p14="http://schemas.microsoft.com/office/powerpoint/2010/main" val="2946298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2908300" y="312908"/>
            <a:ext cx="7285038" cy="1120436"/>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cs-CZ" altLang="cs-CZ" sz="3200" i="1" dirty="0">
                <a:effectLst>
                  <a:outerShdw blurRad="38100" dist="38100" dir="2700000" algn="tl">
                    <a:srgbClr val="C0C0C0"/>
                  </a:outerShdw>
                </a:effectLst>
              </a:rPr>
            </a:br>
            <a:r>
              <a:rPr lang="en-GB" altLang="cs-CZ" sz="3200" i="1" dirty="0" err="1">
                <a:solidFill>
                  <a:schemeClr val="tx1"/>
                </a:solidFill>
                <a:effectLst>
                  <a:outerShdw blurRad="38100" dist="38100" dir="2700000" algn="tl">
                    <a:srgbClr val="C0C0C0"/>
                  </a:outerShdw>
                </a:effectLst>
              </a:rPr>
              <a:t>Korekční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prvky</a:t>
            </a:r>
            <a:r>
              <a:rPr lang="en-GB" altLang="cs-CZ" sz="3200" i="1" dirty="0">
                <a:solidFill>
                  <a:schemeClr val="tx1"/>
                </a:solidFill>
                <a:effectLst>
                  <a:outerShdw blurRad="38100" dist="38100" dir="2700000" algn="tl">
                    <a:srgbClr val="C0C0C0"/>
                  </a:outerShdw>
                </a:effectLst>
              </a:rPr>
              <a:t> DPFO</a:t>
            </a:r>
          </a:p>
        </p:txBody>
      </p:sp>
      <p:sp>
        <p:nvSpPr>
          <p:cNvPr id="21507" name="Rectangle 3"/>
          <p:cNvSpPr>
            <a:spLocks noGrp="1" noChangeArrowheads="1"/>
          </p:cNvSpPr>
          <p:nvPr>
            <p:ph type="body" idx="4294967295"/>
          </p:nvPr>
        </p:nvSpPr>
        <p:spPr>
          <a:xfrm>
            <a:off x="3071813" y="1889843"/>
            <a:ext cx="7010400" cy="3110724"/>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Osvobození</a:t>
            </a:r>
            <a:r>
              <a:rPr lang="en-GB" altLang="cs-CZ" b="1" dirty="0"/>
              <a:t> od </a:t>
            </a:r>
            <a:r>
              <a:rPr lang="en-GB" altLang="cs-CZ" b="1" dirty="0" err="1"/>
              <a:t>daně</a:t>
            </a:r>
            <a:endParaRPr lang="en-GB"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Sleva</a:t>
            </a:r>
            <a:r>
              <a:rPr lang="en-GB" altLang="cs-CZ" b="1" dirty="0"/>
              <a:t> </a:t>
            </a:r>
            <a:r>
              <a:rPr lang="en-GB" altLang="cs-CZ" b="1" dirty="0" err="1"/>
              <a:t>na</a:t>
            </a:r>
            <a:r>
              <a:rPr lang="en-GB" altLang="cs-CZ" b="1" dirty="0"/>
              <a:t> </a:t>
            </a:r>
            <a:r>
              <a:rPr lang="en-GB" altLang="cs-CZ" b="1" dirty="0" err="1"/>
              <a:t>dani</a:t>
            </a:r>
            <a:r>
              <a:rPr lang="en-GB" altLang="cs-CZ" b="1" dirty="0"/>
              <a:t> §35 a </a:t>
            </a:r>
            <a:r>
              <a:rPr lang="en-GB" altLang="cs-CZ" b="1" dirty="0" err="1"/>
              <a:t>násl</a:t>
            </a:r>
            <a:r>
              <a:rPr lang="en-GB" altLang="cs-CZ" b="1" dirty="0"/>
              <a:t>.</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Odpisy</a:t>
            </a:r>
            <a:r>
              <a:rPr lang="en-GB" altLang="cs-CZ" b="1" dirty="0"/>
              <a:t> </a:t>
            </a:r>
            <a:r>
              <a:rPr lang="en-GB" altLang="cs-CZ" b="1" dirty="0" err="1"/>
              <a:t>hmotného</a:t>
            </a:r>
            <a:r>
              <a:rPr lang="en-GB" altLang="cs-CZ" b="1" dirty="0"/>
              <a:t> a </a:t>
            </a:r>
            <a:r>
              <a:rPr lang="en-GB" altLang="cs-CZ" b="1" dirty="0" err="1"/>
              <a:t>nehmotného</a:t>
            </a:r>
            <a:r>
              <a:rPr lang="en-GB" altLang="cs-CZ" b="1" dirty="0"/>
              <a:t> </a:t>
            </a:r>
            <a:r>
              <a:rPr lang="en-GB" altLang="cs-CZ" b="1" dirty="0" err="1"/>
              <a:t>majetku</a:t>
            </a:r>
            <a:endParaRPr lang="en-GB"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Položky</a:t>
            </a:r>
            <a:r>
              <a:rPr lang="en-GB" altLang="cs-CZ" b="1" dirty="0"/>
              <a:t> </a:t>
            </a:r>
            <a:r>
              <a:rPr lang="en-GB" altLang="cs-CZ" b="1" dirty="0" err="1"/>
              <a:t>odčitatelné</a:t>
            </a:r>
            <a:r>
              <a:rPr lang="en-GB" altLang="cs-CZ" b="1" dirty="0"/>
              <a:t> od </a:t>
            </a:r>
            <a:r>
              <a:rPr lang="en-GB" altLang="cs-CZ" b="1" dirty="0" err="1"/>
              <a:t>základu</a:t>
            </a:r>
            <a:r>
              <a:rPr lang="en-GB" altLang="cs-CZ" b="1" dirty="0"/>
              <a:t> </a:t>
            </a:r>
            <a:r>
              <a:rPr lang="en-GB" altLang="cs-CZ" b="1" dirty="0" err="1"/>
              <a:t>daně</a:t>
            </a:r>
            <a:r>
              <a:rPr lang="en-GB" altLang="cs-CZ" b="1" dirty="0"/>
              <a:t> §34</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1682732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865314" y="535258"/>
            <a:ext cx="8434387"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defTabSz="449263">
              <a:buClr>
                <a:srgbClr val="33CC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i="1">
                <a:solidFill>
                  <a:schemeClr val="tx1"/>
                </a:solidFill>
                <a:effectLst>
                  <a:outerShdw blurRad="38100" dist="38100" dir="2700000" algn="tl">
                    <a:srgbClr val="C0C0C0"/>
                  </a:outerShdw>
                </a:effectLst>
              </a:rPr>
              <a:t>         </a:t>
            </a:r>
            <a:r>
              <a:rPr lang="en-GB" altLang="cs-CZ" sz="3300" i="1">
                <a:effectLst>
                  <a:outerShdw blurRad="38100" dist="38100" dir="2700000" algn="tl">
                    <a:srgbClr val="C0C0C0"/>
                  </a:outerShdw>
                </a:effectLst>
              </a:rPr>
              <a:t>Koncepce zákona o daních z příjmů</a:t>
            </a:r>
          </a:p>
        </p:txBody>
      </p:sp>
      <p:sp>
        <p:nvSpPr>
          <p:cNvPr id="23555" name="Rectangle 3"/>
          <p:cNvSpPr>
            <a:spLocks noGrp="1" noChangeArrowheads="1"/>
          </p:cNvSpPr>
          <p:nvPr>
            <p:ph type="body" idx="4294967295"/>
          </p:nvPr>
        </p:nvSpPr>
        <p:spPr>
          <a:xfrm>
            <a:off x="1825625" y="1973263"/>
            <a:ext cx="8540750" cy="444185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u="sng" dirty="0" err="1"/>
              <a:t>první</a:t>
            </a:r>
            <a:r>
              <a:rPr lang="en-GB" altLang="cs-CZ" sz="2500" b="1" u="sng" dirty="0"/>
              <a:t> </a:t>
            </a:r>
            <a:r>
              <a:rPr lang="en-GB" altLang="cs-CZ" sz="2500" b="1" u="sng" dirty="0" err="1"/>
              <a:t>část</a:t>
            </a:r>
            <a:r>
              <a:rPr lang="en-GB" altLang="cs-CZ" sz="2500" b="1" u="sng" dirty="0"/>
              <a:t> se </a:t>
            </a:r>
            <a:r>
              <a:rPr lang="en-GB" altLang="cs-CZ" sz="2500" b="1" u="sng" dirty="0" err="1"/>
              <a:t>zabývá</a:t>
            </a:r>
            <a:r>
              <a:rPr lang="en-GB" altLang="cs-CZ" sz="2500" b="1" u="sng" dirty="0"/>
              <a:t> </a:t>
            </a:r>
            <a:r>
              <a:rPr lang="en-GB" altLang="cs-CZ" sz="2500" b="1" u="sng" dirty="0" err="1"/>
              <a:t>zdaněním</a:t>
            </a:r>
            <a:r>
              <a:rPr lang="en-GB" altLang="cs-CZ" sz="2500" b="1" u="sng" dirty="0"/>
              <a:t> </a:t>
            </a:r>
            <a:r>
              <a:rPr lang="en-GB" altLang="cs-CZ" sz="2500" b="1" u="sng" dirty="0" err="1"/>
              <a:t>příjmů</a:t>
            </a:r>
            <a:r>
              <a:rPr lang="cs-CZ" altLang="cs-CZ" sz="2500" b="1" u="sng" dirty="0"/>
              <a:t> FO</a:t>
            </a:r>
            <a:endParaRPr lang="en-GB" altLang="cs-CZ" sz="2500" b="1" u="sng" dirty="0"/>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druhá</a:t>
            </a:r>
            <a:r>
              <a:rPr lang="en-GB" altLang="cs-CZ" sz="2500" b="1" dirty="0"/>
              <a:t> </a:t>
            </a:r>
            <a:r>
              <a:rPr lang="en-GB" altLang="cs-CZ" sz="2500" b="1" dirty="0" err="1"/>
              <a:t>část</a:t>
            </a:r>
            <a:r>
              <a:rPr lang="en-GB" altLang="cs-CZ" sz="2500" b="1" dirty="0"/>
              <a:t> </a:t>
            </a:r>
            <a:r>
              <a:rPr lang="en-GB" altLang="cs-CZ" sz="2500" b="1" dirty="0" err="1"/>
              <a:t>formuluje</a:t>
            </a:r>
            <a:r>
              <a:rPr lang="en-GB" altLang="cs-CZ" sz="2500" b="1" dirty="0"/>
              <a:t> </a:t>
            </a:r>
            <a:r>
              <a:rPr lang="en-GB" altLang="cs-CZ" sz="2500" b="1" dirty="0" err="1"/>
              <a:t>podmínky</a:t>
            </a:r>
            <a:r>
              <a:rPr lang="en-GB" altLang="cs-CZ" sz="2500" b="1" dirty="0"/>
              <a:t> pro </a:t>
            </a:r>
            <a:r>
              <a:rPr lang="en-GB" altLang="cs-CZ" sz="2500" b="1" dirty="0" err="1"/>
              <a:t>zdanění</a:t>
            </a:r>
            <a:r>
              <a:rPr lang="en-GB" altLang="cs-CZ" sz="2500" b="1" dirty="0"/>
              <a:t> </a:t>
            </a:r>
            <a:r>
              <a:rPr lang="en-GB" altLang="cs-CZ" sz="2500" b="1" dirty="0" err="1"/>
              <a:t>příjmů</a:t>
            </a:r>
            <a:r>
              <a:rPr lang="en-GB" altLang="cs-CZ" sz="2500" b="1" dirty="0"/>
              <a:t> </a:t>
            </a:r>
            <a:r>
              <a:rPr lang="cs-CZ" altLang="cs-CZ" sz="2500" b="1" dirty="0"/>
              <a:t>PO</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třetí</a:t>
            </a:r>
            <a:r>
              <a:rPr lang="en-GB" altLang="cs-CZ" sz="2500" b="1" dirty="0"/>
              <a:t> </a:t>
            </a:r>
            <a:r>
              <a:rPr lang="en-GB" altLang="cs-CZ" sz="2500" b="1" dirty="0" err="1"/>
              <a:t>část</a:t>
            </a:r>
            <a:r>
              <a:rPr lang="en-GB" altLang="cs-CZ" sz="2500" b="1" dirty="0"/>
              <a:t> </a:t>
            </a:r>
            <a:r>
              <a:rPr lang="en-GB" altLang="cs-CZ" sz="2500" b="1" dirty="0" err="1"/>
              <a:t>zákona</a:t>
            </a:r>
            <a:r>
              <a:rPr lang="en-GB" altLang="cs-CZ" sz="2500" b="1" dirty="0"/>
              <a:t> </a:t>
            </a:r>
            <a:r>
              <a:rPr lang="en-GB" altLang="cs-CZ" sz="2500" b="1" dirty="0" err="1"/>
              <a:t>obsahuje</a:t>
            </a:r>
            <a:r>
              <a:rPr lang="en-GB" altLang="cs-CZ" sz="2500" b="1" dirty="0"/>
              <a:t> </a:t>
            </a:r>
            <a:r>
              <a:rPr lang="en-GB" altLang="cs-CZ" sz="2500" b="1" dirty="0" err="1"/>
              <a:t>daňové</a:t>
            </a:r>
            <a:r>
              <a:rPr lang="en-GB" altLang="cs-CZ" sz="2500" b="1" dirty="0"/>
              <a:t> </a:t>
            </a:r>
            <a:r>
              <a:rPr lang="en-GB" altLang="cs-CZ" sz="2500" b="1" dirty="0" err="1"/>
              <a:t>podmínky</a:t>
            </a:r>
            <a:r>
              <a:rPr lang="en-GB" altLang="cs-CZ" sz="2500" b="1" dirty="0"/>
              <a:t>, </a:t>
            </a:r>
            <a:r>
              <a:rPr lang="en-GB" altLang="cs-CZ" sz="2500" b="1" dirty="0" err="1"/>
              <a:t>které</a:t>
            </a:r>
            <a:r>
              <a:rPr lang="en-GB" altLang="cs-CZ" sz="2500" b="1" dirty="0"/>
              <a:t> </a:t>
            </a:r>
            <a:r>
              <a:rPr lang="en-GB" altLang="cs-CZ" sz="2500" b="1" dirty="0" err="1"/>
              <a:t>jsou</a:t>
            </a:r>
            <a:r>
              <a:rPr lang="en-GB" altLang="cs-CZ" sz="2500" b="1" dirty="0"/>
              <a:t> pro </a:t>
            </a:r>
            <a:r>
              <a:rPr lang="en-GB" altLang="cs-CZ" sz="2500" b="1" dirty="0" err="1"/>
              <a:t>fyzické</a:t>
            </a:r>
            <a:r>
              <a:rPr lang="en-GB" altLang="cs-CZ" sz="2500" b="1" dirty="0"/>
              <a:t> a </a:t>
            </a:r>
            <a:r>
              <a:rPr lang="en-GB" altLang="cs-CZ" sz="2500" b="1" dirty="0" err="1"/>
              <a:t>právnické</a:t>
            </a:r>
            <a:r>
              <a:rPr lang="en-GB" altLang="cs-CZ" sz="2500" b="1" dirty="0"/>
              <a:t> </a:t>
            </a:r>
            <a:r>
              <a:rPr lang="en-GB" altLang="cs-CZ" sz="2500" b="1" dirty="0" err="1"/>
              <a:t>osoby</a:t>
            </a:r>
            <a:r>
              <a:rPr lang="en-GB" altLang="cs-CZ" sz="2500" b="1" dirty="0"/>
              <a:t> </a:t>
            </a:r>
            <a:r>
              <a:rPr lang="en-GB" altLang="cs-CZ" sz="2500" b="1" dirty="0" err="1"/>
              <a:t>společné</a:t>
            </a:r>
            <a:endParaRPr lang="en-GB" altLang="cs-CZ" sz="2500" b="1" dirty="0"/>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čtvrtá</a:t>
            </a:r>
            <a:r>
              <a:rPr lang="en-GB" altLang="cs-CZ" sz="2500" b="1" dirty="0"/>
              <a:t> </a:t>
            </a:r>
            <a:r>
              <a:rPr lang="en-GB" altLang="cs-CZ" sz="2500" b="1" dirty="0" err="1"/>
              <a:t>část</a:t>
            </a:r>
            <a:r>
              <a:rPr lang="en-GB" altLang="cs-CZ" sz="2500" b="1" dirty="0"/>
              <a:t> je </a:t>
            </a:r>
            <a:r>
              <a:rPr lang="en-GB" altLang="cs-CZ" sz="2500" b="1" dirty="0" err="1"/>
              <a:t>přejatou</a:t>
            </a:r>
            <a:r>
              <a:rPr lang="en-GB" altLang="cs-CZ" sz="2500" b="1" dirty="0"/>
              <a:t> </a:t>
            </a:r>
            <a:r>
              <a:rPr lang="en-GB" altLang="cs-CZ" sz="2500" b="1" dirty="0" err="1"/>
              <a:t>částí</a:t>
            </a:r>
            <a:r>
              <a:rPr lang="en-GB" altLang="cs-CZ" sz="2500" b="1" dirty="0"/>
              <a:t> </a:t>
            </a:r>
            <a:r>
              <a:rPr lang="en-GB" altLang="cs-CZ" sz="2500" b="1" dirty="0" err="1"/>
              <a:t>ze</a:t>
            </a:r>
            <a:r>
              <a:rPr lang="en-GB" altLang="cs-CZ" sz="2500" b="1" dirty="0"/>
              <a:t> </a:t>
            </a:r>
            <a:r>
              <a:rPr lang="en-GB" altLang="cs-CZ" sz="2500" b="1" dirty="0" err="1"/>
              <a:t>zákona</a:t>
            </a:r>
            <a:r>
              <a:rPr lang="en-GB" altLang="cs-CZ" sz="2500" b="1" dirty="0"/>
              <a:t> o </a:t>
            </a:r>
            <a:r>
              <a:rPr lang="en-GB" altLang="cs-CZ" sz="2500" b="1" dirty="0" err="1"/>
              <a:t>správě</a:t>
            </a:r>
            <a:r>
              <a:rPr lang="en-GB" altLang="cs-CZ" sz="2500" b="1" dirty="0"/>
              <a:t> </a:t>
            </a:r>
            <a:r>
              <a:rPr lang="en-GB" altLang="cs-CZ" sz="2500" b="1" dirty="0" err="1"/>
              <a:t>daní</a:t>
            </a:r>
            <a:r>
              <a:rPr lang="en-GB" altLang="cs-CZ" sz="2500" b="1" dirty="0"/>
              <a:t> a </a:t>
            </a:r>
            <a:r>
              <a:rPr lang="en-GB" altLang="cs-CZ" sz="2500" b="1" dirty="0" err="1"/>
              <a:t>poplatků</a:t>
            </a:r>
            <a:r>
              <a:rPr lang="en-GB" altLang="cs-CZ" sz="2500" b="1" dirty="0"/>
              <a:t> </a:t>
            </a:r>
            <a:r>
              <a:rPr lang="en-GB" altLang="cs-CZ" sz="2500" b="1" dirty="0" err="1"/>
              <a:t>nesoucí</a:t>
            </a:r>
            <a:r>
              <a:rPr lang="en-GB" altLang="cs-CZ" sz="2500" b="1" dirty="0"/>
              <a:t> </a:t>
            </a:r>
            <a:r>
              <a:rPr lang="en-GB" altLang="cs-CZ" sz="2500" b="1" dirty="0" err="1"/>
              <a:t>název</a:t>
            </a:r>
            <a:r>
              <a:rPr lang="en-GB" altLang="cs-CZ" sz="2500" b="1" dirty="0"/>
              <a:t> “</a:t>
            </a:r>
            <a:r>
              <a:rPr lang="en-GB" altLang="cs-CZ" sz="2500" b="1" i="1" u="sng" dirty="0" err="1"/>
              <a:t>Zvláštní</a:t>
            </a:r>
            <a:r>
              <a:rPr lang="en-GB" altLang="cs-CZ" sz="2500" b="1" i="1" u="sng" dirty="0"/>
              <a:t> </a:t>
            </a:r>
            <a:r>
              <a:rPr lang="en-GB" altLang="cs-CZ" sz="2500" b="1" i="1" u="sng" dirty="0" err="1"/>
              <a:t>ustanovení</a:t>
            </a:r>
            <a:r>
              <a:rPr lang="en-GB" altLang="cs-CZ" sz="2500" b="1" i="1" u="sng" dirty="0"/>
              <a:t> pro </a:t>
            </a:r>
            <a:r>
              <a:rPr lang="en-GB" altLang="cs-CZ" sz="2500" b="1" i="1" u="sng" dirty="0" err="1"/>
              <a:t>vybírání</a:t>
            </a:r>
            <a:r>
              <a:rPr lang="en-GB" altLang="cs-CZ" sz="2500" b="1" i="1" u="sng" dirty="0"/>
              <a:t> </a:t>
            </a:r>
            <a:r>
              <a:rPr lang="en-GB" altLang="cs-CZ" sz="2500" b="1" i="1" u="sng" dirty="0" err="1"/>
              <a:t>daně</a:t>
            </a:r>
            <a:r>
              <a:rPr lang="en-GB" altLang="cs-CZ" sz="2500" b="1" i="1" u="sng" dirty="0"/>
              <a:t> z </a:t>
            </a:r>
            <a:r>
              <a:rPr lang="en-GB" altLang="cs-CZ" sz="2500" b="1" i="1" u="sng" dirty="0" err="1"/>
              <a:t>příjmů</a:t>
            </a:r>
            <a:r>
              <a:rPr lang="en-GB" altLang="cs-CZ" sz="2500" b="1" i="1" u="sng" dirty="0"/>
              <a:t>”</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pátá</a:t>
            </a:r>
            <a:r>
              <a:rPr lang="en-GB" altLang="cs-CZ" sz="2500" b="1" dirty="0"/>
              <a:t>  -</a:t>
            </a:r>
            <a:r>
              <a:rPr lang="cs-CZ" altLang="cs-CZ" sz="2500" b="1" dirty="0"/>
              <a:t>Registrace </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šestá</a:t>
            </a:r>
            <a:r>
              <a:rPr lang="en-GB" altLang="cs-CZ" sz="2500" b="1" dirty="0"/>
              <a:t> –</a:t>
            </a:r>
            <a:r>
              <a:rPr lang="cs-CZ" altLang="cs-CZ" sz="2500" b="1" dirty="0"/>
              <a:t>Pravomoci vlády a MF</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Část </a:t>
            </a:r>
            <a:r>
              <a:rPr lang="cs-CZ" altLang="cs-CZ" sz="2500" b="1" dirty="0" err="1"/>
              <a:t>sedmá-přechodná</a:t>
            </a:r>
            <a:r>
              <a:rPr lang="cs-CZ" altLang="cs-CZ" sz="2500" b="1" dirty="0"/>
              <a:t> a z. </a:t>
            </a:r>
            <a:r>
              <a:rPr lang="cs-CZ" altLang="cs-CZ" sz="2500" b="1" dirty="0" err="1"/>
              <a:t>ust</a:t>
            </a:r>
            <a:r>
              <a:rPr lang="cs-CZ" altLang="cs-CZ" sz="2500" b="1" dirty="0"/>
              <a:t>.</a:t>
            </a:r>
            <a:endParaRPr lang="en-GB" altLang="cs-CZ" sz="2100" b="1" dirty="0"/>
          </a:p>
        </p:txBody>
      </p:sp>
    </p:spTree>
    <p:extLst>
      <p:ext uri="{BB962C8B-B14F-4D97-AF65-F5344CB8AC3E}">
        <p14:creationId xmlns:p14="http://schemas.microsoft.com/office/powerpoint/2010/main" val="154323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dirty="0">
                <a:effectLst>
                  <a:outerShdw blurRad="38100" dist="38100" dir="2700000" algn="tl">
                    <a:srgbClr val="C0C0C0"/>
                  </a:outerShdw>
                </a:effectLst>
              </a:rPr>
            </a:br>
            <a:r>
              <a:rPr lang="cs-CZ" altLang="cs-CZ" dirty="0">
                <a:effectLst>
                  <a:outerShdw blurRad="38100" dist="38100" dir="2700000" algn="tl">
                    <a:srgbClr val="C0C0C0"/>
                  </a:outerShdw>
                </a:effectLst>
              </a:rPr>
              <a:t>Daň z příjmů právnických osob-subjekty</a:t>
            </a:r>
          </a:p>
        </p:txBody>
      </p:sp>
      <p:sp>
        <p:nvSpPr>
          <p:cNvPr id="115715" name="Zástupný symbol pro obsah 2"/>
          <p:cNvSpPr>
            <a:spLocks noGrp="1"/>
          </p:cNvSpPr>
          <p:nvPr>
            <p:ph idx="4294967295"/>
          </p:nvPr>
        </p:nvSpPr>
        <p:spPr/>
        <p:txBody>
          <a:bodyPr/>
          <a:lstStyle/>
          <a:p>
            <a:pPr eaLnBrk="1" hangingPunct="1"/>
            <a:r>
              <a:rPr lang="cs-CZ" altLang="cs-CZ" b="1" i="1" u="sng" dirty="0"/>
              <a:t>Poplatníci daně </a:t>
            </a:r>
            <a:r>
              <a:rPr lang="cs-CZ" altLang="cs-CZ" b="1" dirty="0"/>
              <a:t>z příjmů právnických osob</a:t>
            </a:r>
          </a:p>
          <a:p>
            <a:pPr eaLnBrk="1" hangingPunct="1">
              <a:buFont typeface="Wingdings" charset="2"/>
              <a:buNone/>
            </a:pPr>
            <a:r>
              <a:rPr lang="cs-CZ" altLang="cs-CZ" b="1" dirty="0"/>
              <a:t>a) právnická osoba,</a:t>
            </a:r>
          </a:p>
          <a:p>
            <a:pPr eaLnBrk="1" hangingPunct="1">
              <a:buFont typeface="Wingdings" charset="2"/>
              <a:buNone/>
            </a:pPr>
            <a:r>
              <a:rPr lang="cs-CZ" altLang="cs-CZ" b="1" dirty="0"/>
              <a:t>b) organizační složka státu,</a:t>
            </a:r>
          </a:p>
          <a:p>
            <a:pPr eaLnBrk="1" hangingPunct="1">
              <a:buFont typeface="Wingdings" charset="2"/>
              <a:buNone/>
            </a:pPr>
            <a:r>
              <a:rPr lang="cs-CZ" altLang="cs-CZ" b="1" dirty="0"/>
              <a:t>c) podílový fond</a:t>
            </a:r>
          </a:p>
          <a:p>
            <a:pPr eaLnBrk="1" hangingPunct="1">
              <a:buFont typeface="Wingdings" charset="2"/>
              <a:buNone/>
            </a:pPr>
            <a:r>
              <a:rPr lang="cs-CZ" altLang="cs-CZ" b="1" dirty="0"/>
              <a:t>d) </a:t>
            </a:r>
            <a:r>
              <a:rPr lang="cs-CZ" altLang="cs-CZ" b="1" dirty="0" err="1"/>
              <a:t>podfond</a:t>
            </a:r>
            <a:r>
              <a:rPr lang="cs-CZ" altLang="cs-CZ" b="1" dirty="0"/>
              <a:t> akciové společnosti s proměnným základním kapitálem</a:t>
            </a:r>
          </a:p>
          <a:p>
            <a:pPr eaLnBrk="1" hangingPunct="1">
              <a:buFont typeface="Wingdings" charset="2"/>
              <a:buNone/>
            </a:pPr>
            <a:r>
              <a:rPr lang="cs-CZ" altLang="cs-CZ" b="1" dirty="0"/>
              <a:t>e) fond penzijní společnosti</a:t>
            </a:r>
          </a:p>
          <a:p>
            <a:pPr eaLnBrk="1" hangingPunct="1">
              <a:buFont typeface="Wingdings" charset="2"/>
              <a:buNone/>
            </a:pPr>
            <a:r>
              <a:rPr lang="cs-CZ" altLang="cs-CZ" b="1" dirty="0"/>
              <a:t>f) </a:t>
            </a:r>
            <a:r>
              <a:rPr lang="cs-CZ" altLang="cs-CZ" b="1" dirty="0" err="1"/>
              <a:t>svěřenský</a:t>
            </a:r>
            <a:r>
              <a:rPr lang="cs-CZ" altLang="cs-CZ" b="1" dirty="0"/>
              <a:t> fond podle OZ</a:t>
            </a:r>
          </a:p>
          <a:p>
            <a:pPr eaLnBrk="1" hangingPunct="1">
              <a:buFont typeface="Wingdings" charset="2"/>
              <a:buNone/>
            </a:pPr>
            <a:r>
              <a:rPr lang="cs-CZ" altLang="cs-CZ" b="1" dirty="0"/>
              <a:t>g) jednotka-poplatník.</a:t>
            </a:r>
          </a:p>
          <a:p>
            <a:pPr eaLnBrk="1" hangingPunct="1">
              <a:buFont typeface="Wingdings" charset="2"/>
              <a:buNone/>
            </a:pPr>
            <a:endParaRPr lang="cs-CZ" altLang="cs-CZ" b="1" dirty="0"/>
          </a:p>
        </p:txBody>
      </p:sp>
    </p:spTree>
    <p:extLst>
      <p:ext uri="{BB962C8B-B14F-4D97-AF65-F5344CB8AC3E}">
        <p14:creationId xmlns:p14="http://schemas.microsoft.com/office/powerpoint/2010/main" val="15630395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43147" y="1279704"/>
            <a:ext cx="10248405" cy="3108543"/>
          </a:xfrm>
          <a:prstGeom prst="rect">
            <a:avLst/>
          </a:prstGeom>
        </p:spPr>
        <p:txBody>
          <a:bodyPr wrap="square">
            <a:spAutoFit/>
          </a:bodyPr>
          <a:lstStyle/>
          <a:p>
            <a:pPr algn="ctr"/>
            <a:r>
              <a:rPr lang="cs-CZ" sz="3200" b="1" dirty="0"/>
              <a:t>POPLATNÍCI daně z PPO</a:t>
            </a:r>
          </a:p>
          <a:p>
            <a:endParaRPr lang="cs-CZ" dirty="0"/>
          </a:p>
          <a:p>
            <a:r>
              <a:rPr lang="cs-CZ" sz="2800" dirty="0"/>
              <a:t>Poplatníci daně z příjmů právnických osob jsou zákonem označování jako  </a:t>
            </a:r>
          </a:p>
          <a:p>
            <a:endParaRPr lang="cs-CZ" sz="2800" dirty="0"/>
          </a:p>
          <a:p>
            <a:pPr marL="457200" indent="-457200">
              <a:buFont typeface="Wingdings" panose="05000000000000000000" pitchFamily="2" charset="2"/>
              <a:buChar char="Ø"/>
            </a:pPr>
            <a:r>
              <a:rPr lang="cs-CZ" sz="2800" dirty="0"/>
              <a:t>daňový rezident České republiky, nebo </a:t>
            </a:r>
          </a:p>
          <a:p>
            <a:pPr marL="457200" indent="-457200">
              <a:buFont typeface="Wingdings" panose="05000000000000000000" pitchFamily="2" charset="2"/>
              <a:buChar char="Ø"/>
            </a:pPr>
            <a:r>
              <a:rPr lang="cs-CZ" sz="2800" dirty="0"/>
              <a:t>daňovými nerezidenty.</a:t>
            </a:r>
          </a:p>
        </p:txBody>
      </p:sp>
    </p:spTree>
    <p:extLst>
      <p:ext uri="{BB962C8B-B14F-4D97-AF65-F5344CB8AC3E}">
        <p14:creationId xmlns:p14="http://schemas.microsoft.com/office/powerpoint/2010/main" val="330986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Rezidenti</a:t>
            </a:r>
          </a:p>
        </p:txBody>
      </p:sp>
      <p:sp>
        <p:nvSpPr>
          <p:cNvPr id="116739" name="Zástupný symbol pro obsah 2"/>
          <p:cNvSpPr>
            <a:spLocks noGrp="1"/>
          </p:cNvSpPr>
          <p:nvPr>
            <p:ph idx="4294967295"/>
          </p:nvPr>
        </p:nvSpPr>
        <p:spPr/>
        <p:txBody>
          <a:bodyPr/>
          <a:lstStyle/>
          <a:p>
            <a:pPr eaLnBrk="1" hangingPunct="1"/>
            <a:r>
              <a:rPr lang="cs-CZ" altLang="cs-CZ" b="1" u="sng" dirty="0"/>
              <a:t>Rezident</a:t>
            </a:r>
            <a:r>
              <a:rPr lang="cs-CZ" altLang="cs-CZ" b="1" dirty="0"/>
              <a:t>i mají na území České republiky své sídlo nebo místo svého vedení- adresa místa, ze kterého je poplatník řízen –</a:t>
            </a:r>
          </a:p>
          <a:p>
            <a:pPr eaLnBrk="1" hangingPunct="1"/>
            <a:r>
              <a:rPr lang="cs-CZ" altLang="cs-CZ" b="1" i="1" u="sng" dirty="0"/>
              <a:t>mají daňovou povinnost, na příjmy plynoucí ze zdroje na území ČR, tak i na příjmy plynoucí ze zdrojů v zahraničí</a:t>
            </a:r>
            <a:r>
              <a:rPr lang="cs-CZ" altLang="cs-CZ" b="1" i="1" dirty="0"/>
              <a:t>. </a:t>
            </a:r>
          </a:p>
          <a:p>
            <a:endParaRPr lang="cs-CZ" altLang="cs-CZ" b="1" i="1" dirty="0"/>
          </a:p>
          <a:p>
            <a:r>
              <a:rPr lang="cs-CZ" altLang="cs-CZ" b="1" i="1" dirty="0"/>
              <a:t>Pokud je poplatník, který není právnickou osobou, založen nebo zřízen podle právních předpisů České republiky, má se za to, že má na území České republiky sídlo.	</a:t>
            </a:r>
          </a:p>
        </p:txBody>
      </p:sp>
    </p:spTree>
    <p:extLst>
      <p:ext uri="{BB962C8B-B14F-4D97-AF65-F5344CB8AC3E}">
        <p14:creationId xmlns:p14="http://schemas.microsoft.com/office/powerpoint/2010/main" val="32609877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lgn="ctr"/>
            <a:r>
              <a:rPr lang="cs-CZ" altLang="cs-CZ" dirty="0">
                <a:solidFill>
                  <a:schemeClr val="tx1"/>
                </a:solidFill>
                <a:effectLst>
                  <a:outerShdw blurRad="38100" dist="38100" dir="2700000" algn="tl">
                    <a:srgbClr val="C0C0C0"/>
                  </a:outerShdw>
                </a:effectLst>
              </a:rPr>
              <a:t>Nerezidenti</a:t>
            </a:r>
            <a:br>
              <a:rPr lang="cs-CZ" altLang="cs-CZ" dirty="0">
                <a:solidFill>
                  <a:schemeClr val="tx1"/>
                </a:solidFill>
                <a:effectLst>
                  <a:outerShdw blurRad="38100" dist="38100" dir="2700000" algn="tl">
                    <a:srgbClr val="C0C0C0"/>
                  </a:outerShdw>
                </a:effectLst>
              </a:rPr>
            </a:br>
            <a:endParaRPr lang="cs-CZ" altLang="cs-CZ" dirty="0"/>
          </a:p>
        </p:txBody>
      </p:sp>
      <p:sp>
        <p:nvSpPr>
          <p:cNvPr id="117763" name="Rectangle 3"/>
          <p:cNvSpPr>
            <a:spLocks noGrp="1" noChangeArrowheads="1"/>
          </p:cNvSpPr>
          <p:nvPr>
            <p:ph type="body" idx="1"/>
          </p:nvPr>
        </p:nvSpPr>
        <p:spPr/>
        <p:txBody>
          <a:bodyPr/>
          <a:lstStyle/>
          <a:p>
            <a:pPr marL="72000" indent="0" eaLnBrk="1" hangingPunct="1">
              <a:buNone/>
            </a:pPr>
            <a:r>
              <a:rPr lang="cs-CZ" altLang="cs-CZ" b="1" u="sng" dirty="0"/>
              <a:t>Nerezidenti</a:t>
            </a:r>
            <a:r>
              <a:rPr lang="cs-CZ" altLang="cs-CZ" b="1" dirty="0"/>
              <a:t>, pokud nemají na území České republiky své sídlo nebo to o nich stanoví mezinárodní smlouvy, tito poplatníci mají daňovou povinnost pouze ke zdrojům, které jim   plynou  na území České republiky.</a:t>
            </a:r>
          </a:p>
          <a:p>
            <a:pPr eaLnBrk="1" hangingPunct="1"/>
            <a:endParaRPr lang="cs-CZ" altLang="cs-CZ" b="1" dirty="0"/>
          </a:p>
          <a:p>
            <a:pPr eaLnBrk="1" hangingPunct="1"/>
            <a:endParaRPr lang="cs-CZ" altLang="cs-CZ" b="1" dirty="0"/>
          </a:p>
        </p:txBody>
      </p:sp>
    </p:spTree>
    <p:extLst>
      <p:ext uri="{BB962C8B-B14F-4D97-AF65-F5344CB8AC3E}">
        <p14:creationId xmlns:p14="http://schemas.microsoft.com/office/powerpoint/2010/main" val="2439510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720000" y="1206883"/>
            <a:ext cx="10753200" cy="451576"/>
          </a:xfrm>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 poplatník</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18787" name="Zástupný symbol pro obsah 2"/>
          <p:cNvSpPr>
            <a:spLocks noGrp="1"/>
          </p:cNvSpPr>
          <p:nvPr>
            <p:ph idx="4294967295"/>
          </p:nvPr>
        </p:nvSpPr>
        <p:spPr/>
        <p:txBody>
          <a:bodyPr/>
          <a:lstStyle/>
          <a:p>
            <a:pPr eaLnBrk="1" hangingPunct="1"/>
            <a:endParaRPr lang="cs-CZ" altLang="cs-CZ" b="1" dirty="0"/>
          </a:p>
          <a:p>
            <a:pPr eaLnBrk="1" hangingPunct="1"/>
            <a:endParaRPr lang="cs-CZ" altLang="cs-CZ" b="1" dirty="0"/>
          </a:p>
          <a:p>
            <a:pPr eaLnBrk="1" hangingPunct="1"/>
            <a:r>
              <a:rPr lang="cs-CZ" altLang="cs-CZ" b="1" dirty="0"/>
              <a:t>Veřejně prospěšným poplatníkem je poplatník, který v souladu se svým zakladatelským právním jednáním, statutem, stanovami, zákonem nebo rozhodnutím orgánu veřejné moci jako svou hlavní činnost vykonává činnost, která </a:t>
            </a:r>
            <a:r>
              <a:rPr lang="cs-CZ" altLang="cs-CZ" b="1" u="sng" dirty="0"/>
              <a:t>není podnikáním</a:t>
            </a:r>
            <a:r>
              <a:rPr lang="cs-CZ" altLang="cs-CZ" b="1" dirty="0"/>
              <a:t>.</a:t>
            </a:r>
          </a:p>
          <a:p>
            <a:pPr eaLnBrk="1" hangingPunct="1">
              <a:buFont typeface="Wingdings" charset="2"/>
              <a:buNone/>
            </a:pPr>
            <a:endParaRPr lang="cs-CZ" altLang="cs-CZ" b="1" dirty="0"/>
          </a:p>
        </p:txBody>
      </p:sp>
    </p:spTree>
    <p:extLst>
      <p:ext uri="{BB962C8B-B14F-4D97-AF65-F5344CB8AC3E}">
        <p14:creationId xmlns:p14="http://schemas.microsoft.com/office/powerpoint/2010/main" val="358830919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25039" y="1084919"/>
            <a:ext cx="9369631" cy="6001643"/>
          </a:xfrm>
          <a:prstGeom prst="rect">
            <a:avLst/>
          </a:prstGeom>
        </p:spPr>
        <p:txBody>
          <a:bodyPr wrap="square">
            <a:spAutoFit/>
          </a:bodyPr>
          <a:lstStyle/>
          <a:p>
            <a:r>
              <a:rPr lang="cs-CZ" dirty="0"/>
              <a:t>Ze souvisejících předpisů, a zejména z úpravy </a:t>
            </a:r>
            <a:r>
              <a:rPr lang="cs-CZ" dirty="0" err="1"/>
              <a:t>obč</a:t>
            </a:r>
            <a:r>
              <a:rPr lang="cs-CZ" dirty="0"/>
              <a:t>. zák., potom vyplývá, že </a:t>
            </a:r>
            <a:r>
              <a:rPr lang="cs-CZ" b="1" i="1" dirty="0"/>
              <a:t>veřejně</a:t>
            </a:r>
            <a:r>
              <a:rPr lang="cs-CZ" dirty="0"/>
              <a:t> </a:t>
            </a:r>
            <a:r>
              <a:rPr lang="cs-CZ" b="1" i="1" dirty="0"/>
              <a:t>prospěšným poplatníkem je zejména</a:t>
            </a:r>
            <a:r>
              <a:rPr lang="cs-CZ" dirty="0"/>
              <a:t>:</a:t>
            </a:r>
          </a:p>
          <a:p>
            <a:endParaRPr lang="cs-CZ" dirty="0"/>
          </a:p>
          <a:p>
            <a:pPr marL="342900" indent="-342900">
              <a:buFont typeface="Wingdings" panose="05000000000000000000" pitchFamily="2" charset="2"/>
              <a:buChar char="Ø"/>
            </a:pPr>
            <a:r>
              <a:rPr lang="cs-CZ" dirty="0"/>
              <a:t>zájmové sdružení právnických osob, pokud není zřízeno za účelem podnikání,</a:t>
            </a:r>
          </a:p>
          <a:p>
            <a:pPr marL="342900" indent="-342900">
              <a:buFont typeface="Wingdings" panose="05000000000000000000" pitchFamily="2" charset="2"/>
              <a:buChar char="Ø"/>
            </a:pPr>
            <a:r>
              <a:rPr lang="cs-CZ" dirty="0"/>
              <a:t>spolek, </a:t>
            </a:r>
          </a:p>
          <a:p>
            <a:pPr marL="342900" indent="-342900">
              <a:buFont typeface="Wingdings" panose="05000000000000000000" pitchFamily="2" charset="2"/>
              <a:buChar char="Ø"/>
            </a:pPr>
            <a:r>
              <a:rPr lang="cs-CZ" dirty="0"/>
              <a:t>odborová organizace</a:t>
            </a:r>
          </a:p>
          <a:p>
            <a:pPr marL="342900" indent="-342900">
              <a:buFont typeface="Wingdings" panose="05000000000000000000" pitchFamily="2" charset="2"/>
              <a:buChar char="Ø"/>
            </a:pPr>
            <a:r>
              <a:rPr lang="cs-CZ" dirty="0"/>
              <a:t>organizace zaměstnavatelů, mezinárodní odborové organizace a jejich pobočné organizace podle </a:t>
            </a:r>
            <a:r>
              <a:rPr lang="cs-CZ" dirty="0" err="1"/>
              <a:t>obč</a:t>
            </a:r>
            <a:r>
              <a:rPr lang="cs-CZ" dirty="0"/>
              <a:t>. zák.,</a:t>
            </a:r>
          </a:p>
          <a:p>
            <a:pPr marL="342900" indent="-342900">
              <a:buFont typeface="Wingdings" panose="05000000000000000000" pitchFamily="2" charset="2"/>
              <a:buChar char="Ø"/>
            </a:pPr>
            <a:r>
              <a:rPr lang="cs-CZ" dirty="0"/>
              <a:t>politická strana a politické hnutí; jejich právní úprava je obsažena v zák. o sdružování v pol. stranách,</a:t>
            </a:r>
          </a:p>
          <a:p>
            <a:pPr marL="342900" indent="-342900">
              <a:buFont typeface="Wingdings" panose="05000000000000000000" pitchFamily="2" charset="2"/>
              <a:buChar char="Ø"/>
            </a:pPr>
            <a:r>
              <a:rPr lang="cs-CZ" dirty="0"/>
              <a:t>registrovaná církev a náboženská společnost; jejich právní úprava je obsažena v zák. o církvích,</a:t>
            </a:r>
          </a:p>
          <a:p>
            <a:pPr marL="342900" indent="-342900">
              <a:buFont typeface="Wingdings" panose="05000000000000000000" pitchFamily="2" charset="2"/>
              <a:buChar char="Ø"/>
            </a:pPr>
            <a:endParaRPr lang="cs-CZ" dirty="0"/>
          </a:p>
          <a:p>
            <a:pPr marL="342900" indent="-342900">
              <a:buFont typeface="Wingdings" panose="05000000000000000000" pitchFamily="2" charset="2"/>
              <a:buChar char="Ø"/>
            </a:pPr>
            <a:endParaRPr lang="cs-CZ" dirty="0"/>
          </a:p>
          <a:p>
            <a:pPr marL="342900" indent="-342900">
              <a:buFont typeface="Wingdings" panose="05000000000000000000" pitchFamily="2" charset="2"/>
              <a:buChar char="Ø"/>
            </a:pPr>
            <a:endParaRPr lang="cs-CZ" dirty="0"/>
          </a:p>
        </p:txBody>
      </p:sp>
    </p:spTree>
    <p:extLst>
      <p:ext uri="{BB962C8B-B14F-4D97-AF65-F5344CB8AC3E}">
        <p14:creationId xmlns:p14="http://schemas.microsoft.com/office/powerpoint/2010/main" val="3984587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4" name="Obdélník 3"/>
          <p:cNvSpPr/>
          <p:nvPr/>
        </p:nvSpPr>
        <p:spPr>
          <a:xfrm>
            <a:off x="570015" y="258485"/>
            <a:ext cx="10949049" cy="5632311"/>
          </a:xfrm>
          <a:prstGeom prst="rect">
            <a:avLst/>
          </a:prstGeom>
        </p:spPr>
        <p:txBody>
          <a:bodyPr wrap="square">
            <a:spAutoFit/>
          </a:bodyPr>
          <a:lstStyle/>
          <a:p>
            <a:r>
              <a:rPr lang="cs-CZ" dirty="0"/>
              <a:t> </a:t>
            </a:r>
          </a:p>
          <a:p>
            <a:r>
              <a:rPr lang="cs-CZ" dirty="0"/>
              <a:t> </a:t>
            </a:r>
          </a:p>
          <a:p>
            <a:pPr algn="ctr"/>
            <a:r>
              <a:rPr lang="cs-CZ" dirty="0"/>
              <a:t> </a:t>
            </a:r>
            <a:r>
              <a:rPr lang="cs-CZ" b="1" i="1" dirty="0"/>
              <a:t>Veřejně</a:t>
            </a:r>
            <a:r>
              <a:rPr lang="cs-CZ" dirty="0"/>
              <a:t> </a:t>
            </a:r>
            <a:r>
              <a:rPr lang="cs-CZ" b="1" i="1" dirty="0"/>
              <a:t>prospěšný poplatník</a:t>
            </a:r>
            <a:endParaRPr lang="cs-CZ" dirty="0"/>
          </a:p>
          <a:p>
            <a:pPr marL="342900" indent="-342900">
              <a:buFont typeface="Wingdings" panose="05000000000000000000" pitchFamily="2" charset="2"/>
              <a:buChar char="Ø"/>
            </a:pPr>
            <a:r>
              <a:rPr lang="cs-CZ" dirty="0"/>
              <a:t>nadace a nadační fond, </a:t>
            </a:r>
          </a:p>
          <a:p>
            <a:pPr marL="342900" indent="-342900">
              <a:buFont typeface="Wingdings" panose="05000000000000000000" pitchFamily="2" charset="2"/>
              <a:buChar char="Ø"/>
            </a:pPr>
            <a:r>
              <a:rPr lang="cs-CZ" dirty="0"/>
              <a:t>obecně prospěšná společnost,</a:t>
            </a:r>
          </a:p>
          <a:p>
            <a:pPr marL="342900" indent="-342900">
              <a:buFont typeface="Wingdings" panose="05000000000000000000" pitchFamily="2" charset="2"/>
              <a:buChar char="Ø"/>
            </a:pPr>
            <a:r>
              <a:rPr lang="cs-CZ" dirty="0"/>
              <a:t>ústav, </a:t>
            </a:r>
          </a:p>
          <a:p>
            <a:pPr marL="342900" indent="-342900">
              <a:buFont typeface="Wingdings" panose="05000000000000000000" pitchFamily="2" charset="2"/>
              <a:buChar char="Ø"/>
            </a:pPr>
            <a:r>
              <a:rPr lang="cs-CZ" dirty="0"/>
              <a:t>veřejná vysoká škola,</a:t>
            </a:r>
          </a:p>
          <a:p>
            <a:pPr marL="342900" indent="-342900">
              <a:buFont typeface="Wingdings" panose="05000000000000000000" pitchFamily="2" charset="2"/>
              <a:buChar char="Ø"/>
            </a:pPr>
            <a:r>
              <a:rPr lang="cs-CZ" dirty="0"/>
              <a:t>veřejná výzkumná instituce, </a:t>
            </a:r>
          </a:p>
          <a:p>
            <a:pPr marL="342900" indent="-342900">
              <a:buFont typeface="Wingdings" panose="05000000000000000000" pitchFamily="2" charset="2"/>
              <a:buChar char="Ø"/>
            </a:pPr>
            <a:r>
              <a:rPr lang="cs-CZ" dirty="0"/>
              <a:t>školská právnická osoba, </a:t>
            </a:r>
          </a:p>
          <a:p>
            <a:pPr marL="342900" indent="-342900">
              <a:buFont typeface="Wingdings" panose="05000000000000000000" pitchFamily="2" charset="2"/>
              <a:buChar char="Ø"/>
            </a:pPr>
            <a:r>
              <a:rPr lang="cs-CZ" dirty="0"/>
              <a:t>organizace zaměstnavatelů, </a:t>
            </a:r>
          </a:p>
          <a:p>
            <a:pPr marL="342900" indent="-342900">
              <a:buFont typeface="Wingdings" panose="05000000000000000000" pitchFamily="2" charset="2"/>
              <a:buChar char="Ø"/>
            </a:pPr>
            <a:r>
              <a:rPr lang="cs-CZ" dirty="0"/>
              <a:t>organizační složka státu, </a:t>
            </a:r>
          </a:p>
          <a:p>
            <a:pPr marL="342900" indent="-342900">
              <a:buFont typeface="Wingdings" panose="05000000000000000000" pitchFamily="2" charset="2"/>
              <a:buChar char="Ø"/>
            </a:pPr>
            <a:r>
              <a:rPr lang="cs-CZ" dirty="0"/>
              <a:t>Obec, kraj, dobrovolný svazek obcí, </a:t>
            </a:r>
          </a:p>
          <a:p>
            <a:pPr marL="342900" indent="-342900">
              <a:buFont typeface="Wingdings" panose="05000000000000000000" pitchFamily="2" charset="2"/>
              <a:buChar char="Ø"/>
            </a:pPr>
            <a:r>
              <a:rPr lang="cs-CZ" dirty="0"/>
              <a:t>Regionální rada regionů soudržnosti, </a:t>
            </a:r>
          </a:p>
          <a:p>
            <a:pPr marL="342900" indent="-342900">
              <a:buFont typeface="Wingdings" panose="05000000000000000000" pitchFamily="2" charset="2"/>
              <a:buChar char="Ø"/>
            </a:pPr>
            <a:r>
              <a:rPr lang="cs-CZ" dirty="0"/>
              <a:t>příspěvková organizace, </a:t>
            </a:r>
          </a:p>
          <a:p>
            <a:pPr marL="342900" indent="-342900">
              <a:buFont typeface="Wingdings" panose="05000000000000000000" pitchFamily="2" charset="2"/>
              <a:buChar char="Ø"/>
            </a:pPr>
            <a:r>
              <a:rPr lang="cs-CZ" dirty="0"/>
              <a:t>státní fond.</a:t>
            </a:r>
          </a:p>
        </p:txBody>
      </p:sp>
      <p:sp>
        <p:nvSpPr>
          <p:cNvPr id="6" name="Obdélník 5"/>
          <p:cNvSpPr/>
          <p:nvPr/>
        </p:nvSpPr>
        <p:spPr>
          <a:xfrm>
            <a:off x="3903024" y="-16891433"/>
            <a:ext cx="4572000" cy="830997"/>
          </a:xfrm>
          <a:prstGeom prst="rect">
            <a:avLst/>
          </a:prstGeom>
        </p:spPr>
        <p:txBody>
          <a:bodyPr>
            <a:spAutoFit/>
          </a:bodyPr>
          <a:lstStyle/>
          <a:p>
            <a:r>
              <a:rPr lang="cs-CZ" dirty="0"/>
              <a:t> </a:t>
            </a:r>
          </a:p>
          <a:p>
            <a:r>
              <a:rPr lang="cs-CZ" dirty="0"/>
              <a:t> </a:t>
            </a:r>
          </a:p>
        </p:txBody>
      </p:sp>
    </p:spTree>
    <p:extLst>
      <p:ext uri="{BB962C8B-B14F-4D97-AF65-F5344CB8AC3E}">
        <p14:creationId xmlns:p14="http://schemas.microsoft.com/office/powerpoint/2010/main" val="1072184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prospěšným poplatníkem není</a:t>
            </a:r>
          </a:p>
        </p:txBody>
      </p:sp>
      <p:sp>
        <p:nvSpPr>
          <p:cNvPr id="119811" name="Zástupný symbol pro obsah 2"/>
          <p:cNvSpPr>
            <a:spLocks noGrp="1"/>
          </p:cNvSpPr>
          <p:nvPr>
            <p:ph idx="4294967295"/>
          </p:nvPr>
        </p:nvSpPr>
        <p:spPr/>
        <p:txBody>
          <a:bodyPr/>
          <a:lstStyle/>
          <a:p>
            <a:r>
              <a:rPr lang="cs-CZ" altLang="cs-CZ" b="1" dirty="0"/>
              <a:t>a) obchodní korporace,</a:t>
            </a:r>
          </a:p>
          <a:p>
            <a:r>
              <a:rPr lang="cs-CZ" altLang="cs-CZ" b="1" dirty="0"/>
              <a:t>b) Česká televize, Český rozhlas a Česká tisková kancelář,</a:t>
            </a:r>
          </a:p>
          <a:p>
            <a:r>
              <a:rPr lang="cs-CZ" altLang="cs-CZ" b="1" dirty="0"/>
              <a:t>c) profesní komora nebo poplatník založený za účelem ochrany a hájení podnikatelských zájmů svých členů</a:t>
            </a:r>
          </a:p>
          <a:p>
            <a:r>
              <a:rPr lang="cs-CZ" altLang="cs-CZ" b="1" dirty="0"/>
              <a:t>d) zdravotní pojišťovna,</a:t>
            </a:r>
          </a:p>
          <a:p>
            <a:r>
              <a:rPr lang="cs-CZ" altLang="cs-CZ" b="1" dirty="0"/>
              <a:t>e) společenství vlastníků jednotek a</a:t>
            </a:r>
          </a:p>
          <a:p>
            <a:r>
              <a:rPr lang="cs-CZ" altLang="cs-CZ" b="1" dirty="0"/>
              <a:t>f) rodinná fundace – nadace x nadační fond</a:t>
            </a:r>
          </a:p>
          <a:p>
            <a:endParaRPr lang="cs-CZ" altLang="cs-CZ" b="1" dirty="0"/>
          </a:p>
        </p:txBody>
      </p:sp>
    </p:spTree>
    <p:extLst>
      <p:ext uri="{BB962C8B-B14F-4D97-AF65-F5344CB8AC3E}">
        <p14:creationId xmlns:p14="http://schemas.microsoft.com/office/powerpoint/2010/main" val="108134008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2065152" y="1329410"/>
            <a:ext cx="7285038"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a:solidFill>
                  <a:schemeClr val="tx1"/>
                </a:solidFill>
                <a:effectLst>
                  <a:outerShdw blurRad="38100" dist="38100" dir="2700000" algn="tl">
                    <a:srgbClr val="C0C0C0"/>
                  </a:outerShdw>
                </a:effectLst>
              </a:rPr>
              <a:t>PRAMENY</a:t>
            </a:r>
            <a:r>
              <a:rPr lang="cs-CZ" altLang="cs-CZ" sz="3600" dirty="0">
                <a:solidFill>
                  <a:schemeClr val="tx1"/>
                </a:solidFill>
                <a:effectLst>
                  <a:outerShdw blurRad="38100" dist="38100" dir="2700000" algn="tl">
                    <a:srgbClr val="C0C0C0"/>
                  </a:outerShdw>
                </a:effectLst>
              </a:rPr>
              <a:t> právní úpravy</a:t>
            </a:r>
            <a:endParaRPr lang="en-GB" altLang="cs-CZ" dirty="0">
              <a:solidFill>
                <a:schemeClr val="tx1"/>
              </a:solidFill>
              <a:effectLst>
                <a:outerShdw blurRad="38100" dist="38100" dir="2700000" algn="tl">
                  <a:srgbClr val="C0C0C0"/>
                </a:outerShdw>
              </a:effectLst>
            </a:endParaRPr>
          </a:p>
        </p:txBody>
      </p:sp>
      <p:sp>
        <p:nvSpPr>
          <p:cNvPr id="7171" name="Rectangle 3"/>
          <p:cNvSpPr>
            <a:spLocks noGrp="1" noChangeArrowheads="1"/>
          </p:cNvSpPr>
          <p:nvPr>
            <p:ph type="body" idx="4294967295"/>
          </p:nvPr>
        </p:nvSpPr>
        <p:spPr>
          <a:xfrm>
            <a:off x="1341913" y="2382838"/>
            <a:ext cx="8911752" cy="2402838"/>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586/1992Sb.,</a:t>
            </a:r>
            <a:r>
              <a:rPr lang="en-GB" altLang="cs-CZ" sz="2500" b="1" i="1"/>
              <a:t> o daních z příjmů, ve znění pozdějších předpisů</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593/1992 Sb.,</a:t>
            </a:r>
            <a:r>
              <a:rPr lang="en-GB" altLang="cs-CZ" sz="2500" b="1" i="1"/>
              <a:t> o rezervách pro zjištění základu daně z příjmů, ve znění pozdějších předpisů.</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a:t>
            </a:r>
            <a:r>
              <a:rPr lang="cs-CZ" altLang="cs-CZ" sz="2500" b="1" i="1" u="sng"/>
              <a:t>280/2009</a:t>
            </a:r>
            <a:r>
              <a:rPr lang="en-GB" altLang="cs-CZ" sz="2500" b="1" i="1" u="sng"/>
              <a:t> Sb.,</a:t>
            </a:r>
            <a:r>
              <a:rPr lang="en-GB" altLang="cs-CZ" sz="2500" b="1" i="1"/>
              <a:t> </a:t>
            </a:r>
            <a:r>
              <a:rPr lang="cs-CZ" altLang="cs-CZ" sz="2500" b="1" i="1"/>
              <a:t>Daňový řád</a:t>
            </a:r>
            <a:r>
              <a:rPr lang="en-GB" altLang="cs-CZ" sz="2500" b="1" i="1"/>
              <a:t>, ve znění pozdějších předpisů.</a:t>
            </a:r>
          </a:p>
        </p:txBody>
      </p:sp>
    </p:spTree>
    <p:extLst>
      <p:ext uri="{BB962C8B-B14F-4D97-AF65-F5344CB8AC3E}">
        <p14:creationId xmlns:p14="http://schemas.microsoft.com/office/powerpoint/2010/main" val="3253143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65017" y="1173283"/>
            <a:ext cx="11210307" cy="4093428"/>
          </a:xfrm>
          <a:prstGeom prst="rect">
            <a:avLst/>
          </a:prstGeom>
        </p:spPr>
        <p:txBody>
          <a:bodyPr wrap="square">
            <a:spAutoFit/>
          </a:bodyPr>
          <a:lstStyle/>
          <a:p>
            <a:pPr algn="ctr"/>
            <a:r>
              <a:rPr lang="cs-CZ" b="1" dirty="0"/>
              <a:t>Základní investiční fond</a:t>
            </a:r>
          </a:p>
          <a:p>
            <a:endParaRPr lang="cs-CZ" sz="1800" dirty="0"/>
          </a:p>
          <a:p>
            <a:r>
              <a:rPr lang="cs-CZ" sz="1800" dirty="0"/>
              <a:t>	</a:t>
            </a:r>
          </a:p>
          <a:p>
            <a:pPr marL="342900" indent="-342900">
              <a:buAutoNum type="alphaLcParenR"/>
            </a:pPr>
            <a:r>
              <a:rPr lang="cs-CZ" sz="2000" dirty="0"/>
              <a:t>investiční fond podle zákona upravujícího investiční společnosti a investiční fondy, jehož akcie jsou přijaty k obchodování na evropském regulovaném trhu (podmínky viz zákon 586/1992 Sb., § 17b)</a:t>
            </a:r>
          </a:p>
          <a:p>
            <a:pPr marL="342900" indent="-342900">
              <a:buAutoNum type="alphaLcParenR"/>
            </a:pPr>
            <a:r>
              <a:rPr lang="cs-CZ" sz="2000" dirty="0"/>
              <a:t>podílový fond podle zákona upravujícího investiční společnosti a investiční fondy,</a:t>
            </a:r>
          </a:p>
          <a:p>
            <a:pPr marL="342900" indent="-342900">
              <a:buFontTx/>
              <a:buAutoNum type="alphaLcParenR"/>
            </a:pPr>
            <a:r>
              <a:rPr lang="cs-CZ" sz="2000" dirty="0"/>
              <a:t>investiční fond a </a:t>
            </a:r>
            <a:r>
              <a:rPr lang="cs-CZ" sz="2000" dirty="0" err="1"/>
              <a:t>podfond</a:t>
            </a:r>
            <a:r>
              <a:rPr lang="cs-CZ" sz="2000" dirty="0"/>
              <a:t> akciové společnosti s proměnným základním kapitálem podle zákona upravujícího investiční společnosti a investiční fondy investující v souladu se svým statutem více než 90 % hodnoty svého majetku do … viz zákon 586/1992 Sb., § 17b.</a:t>
            </a:r>
          </a:p>
          <a:p>
            <a:pPr marL="342900" indent="-342900">
              <a:buFontTx/>
              <a:buAutoNum type="alphaLcParenR"/>
            </a:pPr>
            <a:r>
              <a:rPr lang="cs-CZ" sz="2000" dirty="0"/>
              <a:t>zahraniční investiční fond srovnatelný s výše uvedenými a splňující podmínky §17 zákona o daních z příjmů.</a:t>
            </a:r>
          </a:p>
          <a:p>
            <a:pPr marL="342900" indent="-342900">
              <a:buAutoNum type="alphaLcParenR"/>
            </a:pPr>
            <a:endParaRPr lang="cs-CZ" sz="2000" dirty="0"/>
          </a:p>
        </p:txBody>
      </p:sp>
    </p:spTree>
    <p:extLst>
      <p:ext uri="{BB962C8B-B14F-4D97-AF65-F5344CB8AC3E}">
        <p14:creationId xmlns:p14="http://schemas.microsoft.com/office/powerpoint/2010/main" val="891558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2894013" y="747514"/>
            <a:ext cx="731520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Předmět</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daně</a:t>
            </a:r>
            <a:endParaRPr lang="en-GB" altLang="cs-CZ" i="1" dirty="0">
              <a:solidFill>
                <a:schemeClr val="tx1"/>
              </a:solidFill>
              <a:effectLst>
                <a:outerShdw blurRad="38100" dist="38100" dir="2700000" algn="tl">
                  <a:srgbClr val="C0C0C0"/>
                </a:outerShdw>
              </a:effectLst>
            </a:endParaRPr>
          </a:p>
        </p:txBody>
      </p:sp>
      <p:sp>
        <p:nvSpPr>
          <p:cNvPr id="39939" name="Rectangle 3"/>
          <p:cNvSpPr>
            <a:spLocks noGrp="1" noChangeArrowheads="1"/>
          </p:cNvSpPr>
          <p:nvPr>
            <p:ph type="body" idx="4294967295"/>
          </p:nvPr>
        </p:nvSpPr>
        <p:spPr>
          <a:xfrm>
            <a:off x="831273" y="1827213"/>
            <a:ext cx="10545288" cy="3640100"/>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i="1" dirty="0"/>
              <a:t>       </a:t>
            </a:r>
            <a:r>
              <a:rPr lang="en-GB" altLang="cs-CZ" b="1" i="1" u="sng" dirty="0" err="1"/>
              <a:t>Obecně</a:t>
            </a:r>
            <a:r>
              <a:rPr lang="en-GB" altLang="cs-CZ" u="sng" dirty="0"/>
              <a:t> </a:t>
            </a:r>
            <a:r>
              <a:rPr lang="en-GB" altLang="cs-CZ" dirty="0"/>
              <a:t>– </a:t>
            </a:r>
            <a:r>
              <a:rPr lang="en-GB" altLang="cs-CZ" b="1" dirty="0"/>
              <a:t>z </a:t>
            </a:r>
            <a:r>
              <a:rPr lang="en-GB" altLang="cs-CZ" b="1" dirty="0" err="1"/>
              <a:t>daňové</a:t>
            </a:r>
            <a:r>
              <a:rPr lang="en-GB" altLang="cs-CZ" b="1" dirty="0"/>
              <a:t> </a:t>
            </a:r>
            <a:r>
              <a:rPr lang="en-GB" altLang="cs-CZ" b="1" dirty="0" err="1"/>
              <a:t>teorie</a:t>
            </a:r>
            <a:endParaRPr lang="en-GB"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a:t>       </a:t>
            </a:r>
            <a:r>
              <a:rPr lang="en-GB" altLang="cs-CZ" b="1" dirty="0" err="1"/>
              <a:t>souhrn</a:t>
            </a:r>
            <a:r>
              <a:rPr lang="en-GB" altLang="cs-CZ" b="1" dirty="0"/>
              <a:t> </a:t>
            </a:r>
            <a:r>
              <a:rPr lang="en-GB" altLang="cs-CZ" b="1" dirty="0" err="1"/>
              <a:t>skutečností</a:t>
            </a:r>
            <a:r>
              <a:rPr lang="en-GB" altLang="cs-CZ" b="1" dirty="0"/>
              <a:t>, </a:t>
            </a:r>
            <a:r>
              <a:rPr lang="en-GB" altLang="cs-CZ" b="1" dirty="0" err="1"/>
              <a:t>na</a:t>
            </a:r>
            <a:r>
              <a:rPr lang="en-GB" altLang="cs-CZ" b="1" dirty="0"/>
              <a:t> </a:t>
            </a:r>
            <a:r>
              <a:rPr lang="en-GB" altLang="cs-CZ" b="1" dirty="0" err="1"/>
              <a:t>které</a:t>
            </a:r>
            <a:r>
              <a:rPr lang="en-GB" altLang="cs-CZ" b="1" dirty="0"/>
              <a:t> PN </a:t>
            </a:r>
            <a:r>
              <a:rPr lang="en-GB" altLang="cs-CZ" b="1" dirty="0" err="1"/>
              <a:t>váže</a:t>
            </a:r>
            <a:r>
              <a:rPr lang="en-GB" altLang="cs-CZ" b="1" dirty="0"/>
              <a:t> </a:t>
            </a:r>
            <a:r>
              <a:rPr lang="en-GB" altLang="cs-CZ" b="1" dirty="0" err="1"/>
              <a:t>zásadní</a:t>
            </a:r>
            <a:r>
              <a:rPr lang="en-GB" altLang="cs-CZ" b="1" dirty="0"/>
              <a:t> </a:t>
            </a:r>
            <a:r>
              <a:rPr lang="en-GB" altLang="cs-CZ" b="1" dirty="0" err="1"/>
              <a:t>právní</a:t>
            </a:r>
            <a:r>
              <a:rPr lang="en-GB" altLang="cs-CZ" b="1" dirty="0"/>
              <a:t> </a:t>
            </a:r>
            <a:r>
              <a:rPr lang="en-GB" altLang="cs-CZ" b="1" dirty="0" err="1"/>
              <a:t>povin</a:t>
            </a:r>
            <a:r>
              <a:rPr lang="cs-CZ" altLang="cs-CZ" b="1" dirty="0"/>
              <a:t>n</a:t>
            </a:r>
            <a:r>
              <a:rPr lang="en-GB" altLang="cs-CZ" b="1" dirty="0" err="1"/>
              <a:t>ost</a:t>
            </a:r>
            <a:r>
              <a:rPr lang="cs-CZ" altLang="cs-CZ" b="1" dirty="0"/>
              <a:t>  </a:t>
            </a:r>
            <a:r>
              <a:rPr lang="en-GB" altLang="cs-CZ" b="1" dirty="0"/>
              <a:t>= </a:t>
            </a:r>
            <a:endParaRPr lang="cs-CZ"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p>
          <a:p>
            <a:pPr marL="608013" indent="-608013" algn="ctr"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r>
              <a:rPr lang="en-GB" altLang="cs-CZ" b="1" dirty="0"/>
              <a:t>DAŇOV</a:t>
            </a:r>
            <a:r>
              <a:rPr lang="cs-CZ" altLang="cs-CZ" b="1" dirty="0"/>
              <a:t>Á </a:t>
            </a:r>
            <a:r>
              <a:rPr lang="en-GB" altLang="cs-CZ" b="1" dirty="0"/>
              <a:t> POVINNOST</a:t>
            </a:r>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Pozitivní  x Negativní vymezení PD</a:t>
            </a:r>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(co není předmětem daně) </a:t>
            </a:r>
            <a:endParaRPr lang="en-GB" altLang="cs-CZ" b="1" dirty="0"/>
          </a:p>
        </p:txBody>
      </p:sp>
    </p:spTree>
    <p:extLst>
      <p:ext uri="{BB962C8B-B14F-4D97-AF65-F5344CB8AC3E}">
        <p14:creationId xmlns:p14="http://schemas.microsoft.com/office/powerpoint/2010/main" val="3200708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807522" y="569389"/>
            <a:ext cx="9401691" cy="60747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dirty="0">
                <a:solidFill>
                  <a:srgbClr val="FF0000"/>
                </a:solidFill>
                <a:effectLst>
                  <a:outerShdw blurRad="38100" dist="38100" dir="2700000" algn="tl">
                    <a:srgbClr val="C0C0C0"/>
                  </a:outerShdw>
                </a:effectLst>
              </a:rPr>
              <a:t>  </a:t>
            </a:r>
            <a:r>
              <a:rPr lang="en-GB" altLang="cs-CZ" dirty="0" err="1">
                <a:solidFill>
                  <a:schemeClr val="tx1"/>
                </a:solidFill>
                <a:effectLst>
                  <a:outerShdw blurRad="38100" dist="38100" dir="2700000" algn="tl">
                    <a:srgbClr val="C0C0C0"/>
                  </a:outerShdw>
                </a:effectLst>
              </a:rPr>
              <a:t>Příjem</a:t>
            </a:r>
            <a:endParaRPr lang="en-GB" altLang="cs-CZ" dirty="0">
              <a:solidFill>
                <a:schemeClr val="tx1"/>
              </a:solidFill>
              <a:effectLst>
                <a:outerShdw blurRad="38100" dist="38100" dir="2700000" algn="tl">
                  <a:srgbClr val="C0C0C0"/>
                </a:outerShdw>
              </a:effectLst>
            </a:endParaRPr>
          </a:p>
        </p:txBody>
      </p:sp>
      <p:sp>
        <p:nvSpPr>
          <p:cNvPr id="44035" name="Rectangle 3"/>
          <p:cNvSpPr>
            <a:spLocks noGrp="1" noChangeArrowheads="1"/>
          </p:cNvSpPr>
          <p:nvPr>
            <p:ph type="body" idx="4294967295"/>
          </p:nvPr>
        </p:nvSpPr>
        <p:spPr>
          <a:xfrm>
            <a:off x="1092530" y="2130426"/>
            <a:ext cx="9062709" cy="328359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dirty="0"/>
              <a:t>   </a:t>
            </a:r>
            <a:r>
              <a:rPr lang="en-GB" altLang="cs-CZ" b="1" dirty="0"/>
              <a:t> </a:t>
            </a:r>
            <a:r>
              <a:rPr lang="cs-CZ" altLang="cs-CZ" b="1" dirty="0"/>
              <a:t> </a:t>
            </a:r>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peněžní</a:t>
            </a:r>
            <a:r>
              <a:rPr lang="en-GB" altLang="cs-CZ" b="1" dirty="0"/>
              <a:t> </a:t>
            </a:r>
            <a:endParaRPr lang="cs-CZ" altLang="cs-CZ" b="1" dirty="0"/>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nepeněžní</a:t>
            </a:r>
            <a:r>
              <a:rPr lang="en-GB" altLang="cs-CZ" b="1" dirty="0"/>
              <a:t> ( </a:t>
            </a:r>
            <a:r>
              <a:rPr lang="en-GB" altLang="cs-CZ" b="1" dirty="0" err="1"/>
              <a:t>naturální</a:t>
            </a:r>
            <a:r>
              <a:rPr lang="en-GB" altLang="cs-CZ" b="1" dirty="0"/>
              <a:t> ) </a:t>
            </a:r>
            <a:r>
              <a:rPr lang="en-GB" altLang="cs-CZ" dirty="0" err="1"/>
              <a:t>ze</a:t>
            </a:r>
            <a:r>
              <a:rPr lang="en-GB" altLang="cs-CZ" dirty="0"/>
              <a:t> z. </a:t>
            </a:r>
            <a:r>
              <a:rPr lang="en-GB" altLang="cs-CZ" dirty="0" err="1"/>
              <a:t>musí</a:t>
            </a:r>
            <a:r>
              <a:rPr lang="en-GB" altLang="cs-CZ" dirty="0"/>
              <a:t> </a:t>
            </a:r>
            <a:r>
              <a:rPr lang="en-GB" altLang="cs-CZ" dirty="0" err="1"/>
              <a:t>být</a:t>
            </a:r>
            <a:r>
              <a:rPr lang="en-GB" altLang="cs-CZ" dirty="0"/>
              <a:t> </a:t>
            </a:r>
            <a:r>
              <a:rPr lang="en-GB" altLang="cs-CZ" dirty="0" err="1"/>
              <a:t>oceněn</a:t>
            </a:r>
            <a:endParaRPr lang="en-GB" altLang="cs-CZ" dirty="0"/>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dosažený</a:t>
            </a:r>
            <a:r>
              <a:rPr lang="en-GB" altLang="cs-CZ" b="1" dirty="0"/>
              <a:t> </a:t>
            </a:r>
            <a:r>
              <a:rPr lang="en-GB" altLang="cs-CZ" b="1" dirty="0" err="1"/>
              <a:t>směnou</a:t>
            </a:r>
            <a:endParaRPr lang="en-GB" altLang="cs-CZ" b="1" dirty="0"/>
          </a:p>
          <a:p>
            <a:pPr marL="341313" indent="-341313" defTabSz="449263">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a:t>
            </a:r>
            <a:r>
              <a:rPr lang="en-GB" altLang="cs-CZ" sz="2500" dirty="0"/>
              <a:t>( </a:t>
            </a:r>
            <a:r>
              <a:rPr lang="en-GB" altLang="cs-CZ" sz="2500" dirty="0" err="1"/>
              <a:t>např</a:t>
            </a:r>
            <a:r>
              <a:rPr lang="en-GB" altLang="cs-CZ" sz="2500" dirty="0"/>
              <a:t>. </a:t>
            </a:r>
            <a:r>
              <a:rPr lang="en-GB" altLang="cs-CZ" sz="2500" dirty="0" err="1"/>
              <a:t>dva</a:t>
            </a:r>
            <a:r>
              <a:rPr lang="en-GB" altLang="cs-CZ" sz="2500" dirty="0"/>
              <a:t> </a:t>
            </a:r>
            <a:r>
              <a:rPr lang="en-GB" altLang="cs-CZ" sz="2500" dirty="0" err="1"/>
              <a:t>poplatníci</a:t>
            </a:r>
            <a:r>
              <a:rPr lang="en-GB" altLang="cs-CZ" sz="2500" dirty="0"/>
              <a:t> </a:t>
            </a:r>
            <a:r>
              <a:rPr lang="en-GB" altLang="cs-CZ" sz="2500" dirty="0" err="1"/>
              <a:t>si</a:t>
            </a:r>
            <a:r>
              <a:rPr lang="en-GB" altLang="cs-CZ" sz="2500" dirty="0"/>
              <a:t> </a:t>
            </a:r>
            <a:r>
              <a:rPr lang="en-GB" altLang="cs-CZ" sz="2500" dirty="0" err="1"/>
              <a:t>navzájem</a:t>
            </a:r>
            <a:r>
              <a:rPr lang="en-GB" altLang="cs-CZ" sz="2500" dirty="0"/>
              <a:t> </a:t>
            </a:r>
            <a:r>
              <a:rPr lang="en-GB" altLang="cs-CZ" sz="2500" dirty="0" err="1"/>
              <a:t>zdarma</a:t>
            </a:r>
            <a:r>
              <a:rPr lang="en-GB" altLang="cs-CZ" sz="2500" dirty="0"/>
              <a:t> </a:t>
            </a:r>
            <a:r>
              <a:rPr lang="en-GB" altLang="cs-CZ" sz="2500" dirty="0" err="1"/>
              <a:t>poskytují</a:t>
            </a:r>
            <a:r>
              <a:rPr lang="en-GB" altLang="cs-CZ" sz="2500" dirty="0"/>
              <a:t> </a:t>
            </a:r>
            <a:r>
              <a:rPr lang="en-GB" altLang="cs-CZ" sz="2500" dirty="0" err="1"/>
              <a:t>své</a:t>
            </a:r>
            <a:r>
              <a:rPr lang="en-GB" altLang="cs-CZ" sz="2500" dirty="0"/>
              <a:t> </a:t>
            </a:r>
            <a:r>
              <a:rPr lang="en-GB" altLang="cs-CZ" sz="2500" dirty="0" err="1"/>
              <a:t>služby</a:t>
            </a:r>
            <a:r>
              <a:rPr lang="en-GB" altLang="cs-CZ" sz="2500" dirty="0"/>
              <a:t> ), </a:t>
            </a:r>
            <a:r>
              <a:rPr lang="en-GB" altLang="cs-CZ" sz="2500" dirty="0" err="1"/>
              <a:t>včetně</a:t>
            </a:r>
            <a:r>
              <a:rPr lang="en-GB" altLang="cs-CZ" sz="2500" dirty="0"/>
              <a:t> </a:t>
            </a:r>
            <a:r>
              <a:rPr lang="en-GB" altLang="cs-CZ" sz="2500" dirty="0" err="1"/>
              <a:t>darů</a:t>
            </a:r>
            <a:r>
              <a:rPr lang="en-GB" altLang="cs-CZ" sz="2500" dirty="0"/>
              <a:t>. </a:t>
            </a:r>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500" dirty="0"/>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Příjem-</a:t>
            </a:r>
            <a:r>
              <a:rPr lang="en-GB" altLang="cs-CZ" sz="2500" b="1" dirty="0" err="1"/>
              <a:t>pravideln</a:t>
            </a:r>
            <a:r>
              <a:rPr lang="cs-CZ" altLang="cs-CZ" sz="2500" b="1" dirty="0"/>
              <a:t>ý</a:t>
            </a:r>
            <a:r>
              <a:rPr lang="en-GB" altLang="cs-CZ" sz="2500" b="1" dirty="0"/>
              <a:t> </a:t>
            </a:r>
            <a:r>
              <a:rPr lang="en-GB" altLang="cs-CZ" sz="2500" b="1" dirty="0" err="1"/>
              <a:t>nebo</a:t>
            </a:r>
            <a:r>
              <a:rPr lang="en-GB" altLang="cs-CZ" sz="2500" b="1" dirty="0"/>
              <a:t> </a:t>
            </a:r>
            <a:r>
              <a:rPr lang="en-GB" altLang="cs-CZ" sz="2500" b="1" dirty="0" err="1"/>
              <a:t>jednorázov</a:t>
            </a:r>
            <a:r>
              <a:rPr lang="cs-CZ" altLang="cs-CZ" sz="2500" b="1" dirty="0"/>
              <a:t>ý</a:t>
            </a:r>
            <a:r>
              <a:rPr lang="en-GB" altLang="cs-CZ" sz="2100" b="1" dirty="0"/>
              <a:t>.</a:t>
            </a:r>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100" dirty="0"/>
          </a:p>
        </p:txBody>
      </p:sp>
    </p:spTree>
    <p:extLst>
      <p:ext uri="{BB962C8B-B14F-4D97-AF65-F5344CB8AC3E}">
        <p14:creationId xmlns:p14="http://schemas.microsoft.com/office/powerpoint/2010/main" val="1231824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Předmět daně PPO</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0835" name="Zástupný symbol pro obsah 2"/>
          <p:cNvSpPr>
            <a:spLocks noGrp="1"/>
          </p:cNvSpPr>
          <p:nvPr>
            <p:ph idx="4294967295"/>
          </p:nvPr>
        </p:nvSpPr>
        <p:spPr/>
        <p:txBody>
          <a:bodyPr/>
          <a:lstStyle/>
          <a:p>
            <a:pPr eaLnBrk="1" hangingPunct="1"/>
            <a:r>
              <a:rPr lang="cs-CZ" altLang="cs-CZ" b="1" dirty="0"/>
              <a:t>Předmětem daně jsou příjmy z veškeré činnosti a z nakládání s veškerým majetkem, není-li dále zákonem o daních z příjmů v </a:t>
            </a:r>
          </a:p>
          <a:p>
            <a:pPr eaLnBrk="1" hangingPunct="1"/>
            <a:r>
              <a:rPr lang="cs-CZ" altLang="cs-CZ" b="1" dirty="0"/>
              <a:t>§ 18 stanoveno jinak.   </a:t>
            </a:r>
          </a:p>
        </p:txBody>
      </p:sp>
    </p:spTree>
    <p:extLst>
      <p:ext uri="{BB962C8B-B14F-4D97-AF65-F5344CB8AC3E}">
        <p14:creationId xmlns:p14="http://schemas.microsoft.com/office/powerpoint/2010/main" val="285772874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a:r>
              <a:rPr lang="cs-CZ" altLang="cs-CZ" u="sng" dirty="0"/>
              <a:t>Předmětem daně nejsou</a:t>
            </a:r>
            <a:br>
              <a:rPr lang="cs-CZ" altLang="cs-CZ" u="sng" dirty="0"/>
            </a:br>
            <a:endParaRPr lang="cs-CZ" altLang="cs-CZ" dirty="0"/>
          </a:p>
        </p:txBody>
      </p:sp>
      <p:sp>
        <p:nvSpPr>
          <p:cNvPr id="121859" name="Rectangle 3"/>
          <p:cNvSpPr>
            <a:spLocks noGrp="1" noChangeArrowheads="1"/>
          </p:cNvSpPr>
          <p:nvPr>
            <p:ph type="body" idx="1"/>
          </p:nvPr>
        </p:nvSpPr>
        <p:spPr/>
        <p:txBody>
          <a:bodyPr/>
          <a:lstStyle/>
          <a:p>
            <a:pPr eaLnBrk="1" hangingPunct="1">
              <a:buFont typeface="Wingdings" charset="2"/>
              <a:buNone/>
            </a:pPr>
            <a:r>
              <a:rPr lang="cs-CZ" altLang="cs-CZ" b="1" dirty="0"/>
              <a:t>a) příjmy získané nabytím akcií</a:t>
            </a:r>
          </a:p>
          <a:p>
            <a:pPr>
              <a:buNone/>
            </a:pPr>
            <a:r>
              <a:rPr lang="cs-CZ" altLang="cs-CZ" b="1" dirty="0"/>
              <a:t>b) u poplatníků, kteří mají postavení oprávněné osoby na základě zvláštního zákona, příjmy získané s vydáním pohledávky, a to do výše náhrad podle zvláštních </a:t>
            </a:r>
            <a:r>
              <a:rPr lang="cs-CZ" altLang="cs-CZ" b="1" dirty="0" err="1"/>
              <a:t>pr</a:t>
            </a:r>
            <a:r>
              <a:rPr lang="cs-CZ" altLang="cs-CZ" b="1" dirty="0"/>
              <a:t>. předpisů</a:t>
            </a:r>
          </a:p>
          <a:p>
            <a:pPr>
              <a:buNone/>
            </a:pPr>
            <a:r>
              <a:rPr lang="cs-CZ" altLang="cs-CZ" b="1" dirty="0"/>
              <a:t>c) příjmy z vlastní činnosti Správy úložišť radioaktivních odpadů</a:t>
            </a:r>
          </a:p>
          <a:p>
            <a:pPr>
              <a:buNone/>
            </a:pPr>
            <a:r>
              <a:rPr lang="cs-CZ" altLang="cs-CZ" b="1" dirty="0"/>
              <a:t>Další konkretizace co není předmětem daně v § 18 </a:t>
            </a:r>
            <a:r>
              <a:rPr lang="cs-CZ" altLang="cs-CZ" b="1" dirty="0" err="1"/>
              <a:t>ZoDP</a:t>
            </a:r>
            <a:endParaRPr lang="cs-CZ" altLang="cs-CZ" b="1" dirty="0"/>
          </a:p>
          <a:p>
            <a:pPr eaLnBrk="1" hangingPunct="1"/>
            <a:endParaRPr lang="cs-CZ" altLang="cs-CZ" b="1" dirty="0"/>
          </a:p>
        </p:txBody>
      </p:sp>
    </p:spTree>
    <p:extLst>
      <p:ext uri="{BB962C8B-B14F-4D97-AF65-F5344CB8AC3E}">
        <p14:creationId xmlns:p14="http://schemas.microsoft.com/office/powerpoint/2010/main" val="2372548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pPr algn="ctr"/>
            <a:r>
              <a:rPr lang="cs-CZ" sz="3200" dirty="0">
                <a:solidFill>
                  <a:srgbClr val="00287D"/>
                </a:solidFill>
              </a:rPr>
              <a:t>Předmět daně veřejně prospěšných poplatníků</a:t>
            </a:r>
          </a:p>
        </p:txBody>
      </p:sp>
      <p:sp>
        <p:nvSpPr>
          <p:cNvPr id="5" name="Zástupný symbol pro obsah 4"/>
          <p:cNvSpPr>
            <a:spLocks noGrp="1"/>
          </p:cNvSpPr>
          <p:nvPr>
            <p:ph idx="1"/>
          </p:nvPr>
        </p:nvSpPr>
        <p:spPr/>
        <p:txBody>
          <a:bodyPr/>
          <a:lstStyle/>
          <a:p>
            <a:pPr marL="72000" indent="0">
              <a:buNone/>
            </a:pPr>
            <a:r>
              <a:rPr lang="cs-CZ" sz="2400" i="1" u="sng" dirty="0"/>
              <a:t>U veřejně prospěšného poplatníka nejsou předmětem daně</a:t>
            </a:r>
          </a:p>
          <a:p>
            <a:pPr marL="72000" indent="0">
              <a:buNone/>
            </a:pPr>
            <a:r>
              <a:rPr lang="cs-CZ" sz="2000" dirty="0"/>
              <a:t>a) příjmy z nepodnikatelské činnosti za podmínky, že výdaje (náklady) vynaložené podle tohoto zákona v souvislosti s prováděním této činnosti jsou vyšší,</a:t>
            </a:r>
          </a:p>
          <a:p>
            <a:pPr marL="72000" indent="0">
              <a:buNone/>
            </a:pPr>
            <a:r>
              <a:rPr lang="cs-CZ" sz="2000" dirty="0"/>
              <a:t>b) dotace, příspěvek, podpora nebo jiná obdobná plnění z veřejných rozpočtů,</a:t>
            </a:r>
          </a:p>
          <a:p>
            <a:pPr marL="72000" indent="0">
              <a:buNone/>
            </a:pPr>
            <a:r>
              <a:rPr lang="cs-CZ" sz="2000" dirty="0"/>
              <a:t>c) podpora od Vinařského fondu,</a:t>
            </a:r>
          </a:p>
          <a:p>
            <a:pPr marL="72000" indent="0">
              <a:buNone/>
            </a:pPr>
            <a:r>
              <a:rPr lang="cs-CZ" sz="2000" dirty="0"/>
              <a:t>d) výnos daně, poplatku nebo jiného obdobného peněžitého plnění, které plynou obci nebo kraji,</a:t>
            </a:r>
          </a:p>
          <a:p>
            <a:pPr marL="72000" indent="0">
              <a:buNone/>
            </a:pPr>
            <a:r>
              <a:rPr lang="cs-CZ" sz="2000" dirty="0"/>
              <a:t>e) úplata, která je příjmem státního rozpočtu</a:t>
            </a:r>
          </a:p>
          <a:p>
            <a:pPr marL="72000" indent="0">
              <a:buNone/>
            </a:pPr>
            <a:r>
              <a:rPr lang="cs-CZ" sz="2000" dirty="0" err="1"/>
              <a:t>Blížeji</a:t>
            </a:r>
            <a:r>
              <a:rPr lang="cs-CZ" sz="2000" dirty="0"/>
              <a:t> § 18 zákona o daních z příjmů</a:t>
            </a:r>
          </a:p>
        </p:txBody>
      </p:sp>
    </p:spTree>
    <p:extLst>
      <p:ext uri="{BB962C8B-B14F-4D97-AF65-F5344CB8AC3E}">
        <p14:creationId xmlns:p14="http://schemas.microsoft.com/office/powerpoint/2010/main" val="12568749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pPr algn="ctr"/>
            <a:r>
              <a:rPr lang="cs-CZ" sz="2400" dirty="0">
                <a:solidFill>
                  <a:srgbClr val="00287D"/>
                </a:solidFill>
              </a:rPr>
              <a:t>Předmět daně osobních obchodních společností a jejich společníků</a:t>
            </a:r>
          </a:p>
        </p:txBody>
      </p:sp>
      <p:sp>
        <p:nvSpPr>
          <p:cNvPr id="5" name="Zástupný symbol pro obsah 4"/>
          <p:cNvSpPr>
            <a:spLocks noGrp="1"/>
          </p:cNvSpPr>
          <p:nvPr>
            <p:ph idx="1"/>
          </p:nvPr>
        </p:nvSpPr>
        <p:spPr/>
        <p:txBody>
          <a:bodyPr/>
          <a:lstStyle/>
          <a:p>
            <a:r>
              <a:rPr lang="cs-CZ" sz="2400" dirty="0"/>
              <a:t>U veřejné obchodní společnosti jsou předmětem daně pouze příjmy, z nichž je daň vybírána zvláštní sazbou daně; to neplatí pro účely stanovení základu daně z příjmů fyzických nebo právnických osob společníka veřejné obchodní společnosti.</a:t>
            </a:r>
          </a:p>
          <a:p>
            <a:r>
              <a:rPr lang="cs-CZ" sz="2400" dirty="0"/>
              <a:t> U společníka veřejné obchodní společnosti nebo komplementáře komanditní společnosti jsou předmětem daně také příjmy veřejné obchodní společnosti nebo komanditní společnosti.</a:t>
            </a:r>
          </a:p>
        </p:txBody>
      </p:sp>
    </p:spTree>
    <p:extLst>
      <p:ext uri="{BB962C8B-B14F-4D97-AF65-F5344CB8AC3E}">
        <p14:creationId xmlns:p14="http://schemas.microsoft.com/office/powerpoint/2010/main" val="2178954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Osvobození od daně § 19</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2883" name="Zástupný symbol pro obsah 2"/>
          <p:cNvSpPr>
            <a:spLocks noGrp="1"/>
          </p:cNvSpPr>
          <p:nvPr>
            <p:ph idx="4294967295"/>
          </p:nvPr>
        </p:nvSpPr>
        <p:spPr/>
        <p:txBody>
          <a:bodyPr/>
          <a:lstStyle/>
          <a:p>
            <a:r>
              <a:rPr lang="cs-CZ" altLang="cs-CZ" sz="2400" dirty="0"/>
              <a:t>a) členský příspěvek podle stanov, statutu, zřizovacích nebo zakladatelských listin, přijatý</a:t>
            </a:r>
          </a:p>
          <a:p>
            <a:pPr>
              <a:buFontTx/>
              <a:buAutoNum type="arabicPeriod"/>
            </a:pPr>
            <a:r>
              <a:rPr lang="cs-CZ" altLang="cs-CZ" sz="2400" dirty="0"/>
              <a:t>zájmovým sdružením právnických osob</a:t>
            </a:r>
          </a:p>
          <a:p>
            <a:pPr>
              <a:buFontTx/>
              <a:buAutoNum type="arabicPeriod"/>
            </a:pPr>
            <a:r>
              <a:rPr lang="cs-CZ" altLang="cs-CZ" sz="2400" dirty="0"/>
              <a:t>spolkem, který není organizací zaměstnavatelů,</a:t>
            </a:r>
          </a:p>
          <a:p>
            <a:r>
              <a:rPr lang="cs-CZ" altLang="cs-CZ" sz="2400" dirty="0"/>
              <a:t>3. odborovou organizací,</a:t>
            </a:r>
          </a:p>
          <a:p>
            <a:r>
              <a:rPr lang="cs-CZ" altLang="cs-CZ" sz="2400" dirty="0"/>
              <a:t>4. politickou stranou, politickým hnutím nebo evropskou politickou stranou, nebo</a:t>
            </a:r>
          </a:p>
          <a:p>
            <a:r>
              <a:rPr lang="cs-CZ" altLang="cs-CZ" sz="2400" dirty="0"/>
              <a:t>5. profesní komorou s nepovinným členstvím s výjimkou Hospodářské komory České republiky a Agrární komory České republiky,</a:t>
            </a:r>
          </a:p>
          <a:p>
            <a:r>
              <a:rPr lang="cs-CZ" altLang="cs-CZ" sz="2400" dirty="0"/>
              <a:t>b) výnosy kostelních sbírek, příjmy za církevní úkony……</a:t>
            </a:r>
          </a:p>
          <a:p>
            <a:endParaRPr lang="cs-CZ" altLang="cs-CZ" sz="2400" dirty="0"/>
          </a:p>
          <a:p>
            <a:r>
              <a:rPr lang="cs-CZ" altLang="cs-CZ" sz="2400" dirty="0">
                <a:solidFill>
                  <a:srgbClr val="0000DC"/>
                </a:solidFill>
              </a:rPr>
              <a:t>Výčet dalších osvobození § 19 zákona o daních z příjmů </a:t>
            </a:r>
          </a:p>
        </p:txBody>
      </p:sp>
    </p:spTree>
    <p:extLst>
      <p:ext uri="{BB962C8B-B14F-4D97-AF65-F5344CB8AC3E}">
        <p14:creationId xmlns:p14="http://schemas.microsoft.com/office/powerpoint/2010/main" val="299027109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56904" y="348088"/>
            <a:ext cx="9140530" cy="8648521"/>
          </a:xfrm>
          <a:prstGeom prst="rect">
            <a:avLst/>
          </a:prstGeom>
        </p:spPr>
        <p:txBody>
          <a:bodyPr wrap="square">
            <a:spAutoFit/>
          </a:bodyPr>
          <a:lstStyle/>
          <a:p>
            <a:pPr algn="ctr"/>
            <a:r>
              <a:rPr lang="cs-CZ" sz="2800" b="1" dirty="0"/>
              <a:t>Základ daně a položky snižující základ daně § 20</a:t>
            </a:r>
          </a:p>
          <a:p>
            <a:pPr algn="just"/>
            <a:endParaRPr lang="cs-CZ" sz="2800" b="1" dirty="0"/>
          </a:p>
          <a:p>
            <a:pPr algn="just"/>
            <a:r>
              <a:rPr lang="cs-CZ" sz="2800" dirty="0"/>
              <a:t>Pro stanovení základu daně z příjmů právnických osob platí ustanovení § 23 až 33 </a:t>
            </a:r>
          </a:p>
          <a:p>
            <a:pPr algn="just"/>
            <a:endParaRPr lang="cs-CZ" sz="2800" dirty="0"/>
          </a:p>
          <a:p>
            <a:pPr algn="just"/>
            <a:r>
              <a:rPr lang="cs-CZ" sz="2800" dirty="0"/>
              <a:t>Dále je nutné v § 20 respektovat, že někteří poplatníci si mohou základ daně snížit například:</a:t>
            </a:r>
          </a:p>
          <a:p>
            <a:pPr algn="just"/>
            <a:r>
              <a:rPr lang="cs-CZ" i="1" dirty="0"/>
              <a:t>„Od základu daně sníženého podle § 34 lze odečíst hodnotu bezúplatného plnění poskytnutého obcím, krajům, organizačním složkám státu, právnickým osobám se sídlem na území České republiky, jakož i právnickým osobám, které jsou pořadateli veřejných sbírek podle zvláštního zákona a to na vědu a vzdělávání, výzkumné a vývojové účely, kulturu, školství, na policii, na požární ochranu, na podporu a ochranu mládeže, na ochranu zvířat a jejich zdraví, ….“</a:t>
            </a:r>
          </a:p>
          <a:p>
            <a:pPr algn="just"/>
            <a:endParaRPr lang="cs-CZ" sz="2800" b="1" dirty="0"/>
          </a:p>
          <a:p>
            <a:pPr algn="ctr"/>
            <a:endParaRPr lang="cs-CZ" sz="2800" b="1" dirty="0"/>
          </a:p>
          <a:p>
            <a:pPr algn="just"/>
            <a:endParaRPr lang="cs-CZ" sz="2800" b="1" dirty="0"/>
          </a:p>
          <a:p>
            <a:pPr algn="just"/>
            <a:endParaRPr lang="cs-CZ" sz="2800" b="1" dirty="0"/>
          </a:p>
          <a:p>
            <a:pPr algn="just"/>
            <a:endParaRPr lang="cs-CZ" sz="2800" b="1" dirty="0"/>
          </a:p>
          <a:p>
            <a:pPr algn="just"/>
            <a:endParaRPr lang="cs-CZ" sz="2800" b="1" dirty="0"/>
          </a:p>
        </p:txBody>
      </p:sp>
    </p:spTree>
    <p:extLst>
      <p:ext uri="{BB962C8B-B14F-4D97-AF65-F5344CB8AC3E}">
        <p14:creationId xmlns:p14="http://schemas.microsoft.com/office/powerpoint/2010/main" val="1332893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dirty="0">
                <a:solidFill>
                  <a:schemeClr val="tx1"/>
                </a:solidFill>
                <a:effectLst>
                  <a:outerShdw blurRad="38100" dist="38100" dir="2700000" algn="tl">
                    <a:srgbClr val="C0C0C0"/>
                  </a:outerShdw>
                </a:effectLst>
              </a:rPr>
              <a:t>Základ daně </a:t>
            </a:r>
          </a:p>
        </p:txBody>
      </p:sp>
      <p:sp>
        <p:nvSpPr>
          <p:cNvPr id="123907" name="Zástupný symbol pro obsah 2"/>
          <p:cNvSpPr>
            <a:spLocks noGrp="1"/>
          </p:cNvSpPr>
          <p:nvPr>
            <p:ph idx="4294967295"/>
          </p:nvPr>
        </p:nvSpPr>
        <p:spPr>
          <a:xfrm>
            <a:off x="1015684" y="1385112"/>
            <a:ext cx="10753200" cy="3960000"/>
          </a:xfrm>
        </p:spPr>
        <p:txBody>
          <a:bodyPr/>
          <a:lstStyle/>
          <a:p>
            <a:r>
              <a:rPr lang="cs-CZ" altLang="cs-CZ" b="1" dirty="0"/>
              <a:t>Základem daně je rozdíl, o který příjmy, s výjimkou příjmů, které nejsou předmětem daně, a příjmů osvobozených od daně, převyšují výdaje (náklady), a to při respektování jejich věcné a časové souvislosti v daném zdaňovacím období</a:t>
            </a:r>
          </a:p>
          <a:p>
            <a:pPr marL="457200" indent="-457200">
              <a:buFont typeface="Arial" panose="020B0604020202020204" pitchFamily="34" charset="0"/>
              <a:buChar char="•"/>
            </a:pPr>
            <a:r>
              <a:rPr lang="cs-CZ" altLang="cs-CZ" b="1" dirty="0"/>
              <a:t> rozdíl se upraví po té podle zákona o daních z příjmů.</a:t>
            </a:r>
          </a:p>
          <a:p>
            <a:r>
              <a:rPr lang="cs-CZ" altLang="cs-CZ" b="1" dirty="0"/>
              <a:t> </a:t>
            </a:r>
          </a:p>
          <a:p>
            <a:r>
              <a:rPr lang="cs-CZ" altLang="cs-CZ" b="1" dirty="0"/>
              <a:t>Pro zjištění základu daně se vychází </a:t>
            </a:r>
          </a:p>
          <a:p>
            <a:pPr marL="514350" indent="-514350">
              <a:buAutoNum type="alphaLcParenR"/>
            </a:pPr>
            <a:r>
              <a:rPr lang="cs-CZ" altLang="cs-CZ" b="1" dirty="0"/>
              <a:t>z výsledku hospodaření (zisk nebo ztráta),</a:t>
            </a:r>
          </a:p>
          <a:p>
            <a:pPr marL="514350" indent="-514350">
              <a:buAutoNum type="alphaLcParenR"/>
            </a:pPr>
            <a:r>
              <a:rPr lang="cs-CZ" altLang="cs-CZ" b="1" dirty="0"/>
              <a:t>z rozdílu mezi příjmy a výdaji u poplatníků, kteří nevedou účetnictví, nebo vedou jednoduché účetnictví.</a:t>
            </a:r>
          </a:p>
        </p:txBody>
      </p:sp>
    </p:spTree>
    <p:extLst>
      <p:ext uri="{BB962C8B-B14F-4D97-AF65-F5344CB8AC3E}">
        <p14:creationId xmlns:p14="http://schemas.microsoft.com/office/powerpoint/2010/main" val="21571964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567543" y="1198781"/>
            <a:ext cx="8625795" cy="60747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algn="ctr" defTabSz="449263">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chemeClr val="tx1"/>
                </a:solidFill>
                <a:effectLst>
                  <a:outerShdw blurRad="38100" dist="38100" dir="2700000" algn="tl">
                    <a:srgbClr val="C0C0C0"/>
                  </a:outerShdw>
                </a:effectLst>
              </a:rPr>
              <a:t>Prameny</a:t>
            </a:r>
            <a:r>
              <a:rPr lang="cs-CZ" altLang="cs-CZ" sz="3200" dirty="0">
                <a:solidFill>
                  <a:schemeClr val="tx1"/>
                </a:solidFill>
                <a:effectLst>
                  <a:outerShdw blurRad="38100" dist="38100" dir="2700000" algn="tl">
                    <a:srgbClr val="C0C0C0"/>
                  </a:outerShdw>
                </a:effectLst>
              </a:rPr>
              <a:t> právní úpravy</a:t>
            </a:r>
            <a:endParaRPr lang="en-GB" altLang="cs-CZ" sz="3200" dirty="0">
              <a:solidFill>
                <a:schemeClr val="tx1"/>
              </a:solidFill>
              <a:effectLst>
                <a:outerShdw blurRad="38100" dist="38100" dir="2700000" algn="tl">
                  <a:srgbClr val="C0C0C0"/>
                </a:outerShdw>
              </a:effectLst>
            </a:endParaRPr>
          </a:p>
        </p:txBody>
      </p:sp>
      <p:sp>
        <p:nvSpPr>
          <p:cNvPr id="9219" name="Rectangle 3"/>
          <p:cNvSpPr>
            <a:spLocks noGrp="1" noChangeArrowheads="1"/>
          </p:cNvSpPr>
          <p:nvPr>
            <p:ph type="body" idx="4294967295"/>
          </p:nvPr>
        </p:nvSpPr>
        <p:spPr>
          <a:xfrm>
            <a:off x="653143" y="2613025"/>
            <a:ext cx="10462161" cy="242130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Zákon</a:t>
            </a:r>
            <a:r>
              <a:rPr lang="en-GB" altLang="cs-CZ" b="1" i="1" dirty="0"/>
              <a:t> č. 151/1997 Sb., o </a:t>
            </a:r>
            <a:r>
              <a:rPr lang="en-GB" altLang="cs-CZ" b="1" i="1" dirty="0" err="1"/>
              <a:t>oceňování</a:t>
            </a:r>
            <a:r>
              <a:rPr lang="en-GB" altLang="cs-CZ" b="1" i="1" dirty="0"/>
              <a:t> </a:t>
            </a:r>
            <a:r>
              <a:rPr lang="en-GB" altLang="cs-CZ" b="1" i="1" dirty="0" err="1"/>
              <a:t>majetku</a:t>
            </a:r>
            <a:r>
              <a:rPr lang="en-GB" altLang="cs-CZ" b="1" i="1" dirty="0"/>
              <a:t> a o </a:t>
            </a:r>
            <a:r>
              <a:rPr lang="en-GB" altLang="cs-CZ" b="1" i="1" dirty="0" err="1"/>
              <a:t>změně</a:t>
            </a:r>
            <a:r>
              <a:rPr lang="en-GB" altLang="cs-CZ" b="1" i="1" dirty="0"/>
              <a:t> </a:t>
            </a:r>
            <a:r>
              <a:rPr lang="en-GB" altLang="cs-CZ" b="1" i="1" dirty="0" err="1"/>
              <a:t>některých</a:t>
            </a:r>
            <a:r>
              <a:rPr lang="en-GB" altLang="cs-CZ" b="1" i="1" dirty="0"/>
              <a:t> </a:t>
            </a:r>
            <a:r>
              <a:rPr lang="en-GB" altLang="cs-CZ" b="1" i="1" dirty="0" err="1"/>
              <a:t>zákonů</a:t>
            </a:r>
            <a:r>
              <a:rPr lang="en-GB" altLang="cs-CZ" b="1" i="1" dirty="0"/>
              <a:t> (</a:t>
            </a:r>
            <a:r>
              <a:rPr lang="en-GB" altLang="cs-CZ" b="1" i="1" dirty="0" err="1"/>
              <a:t>zákon</a:t>
            </a:r>
            <a:r>
              <a:rPr lang="en-GB" altLang="cs-CZ" b="1" i="1" dirty="0"/>
              <a:t> o </a:t>
            </a:r>
            <a:r>
              <a:rPr lang="en-GB" altLang="cs-CZ" b="1" i="1" dirty="0" err="1"/>
              <a:t>oceňování</a:t>
            </a:r>
            <a:r>
              <a:rPr lang="en-GB" altLang="cs-CZ" b="1" i="1" dirty="0"/>
              <a:t> </a:t>
            </a:r>
            <a:r>
              <a:rPr lang="en-GB" altLang="cs-CZ" b="1" i="1" dirty="0" err="1"/>
              <a:t>majetku</a:t>
            </a:r>
            <a:r>
              <a:rPr lang="en-GB" altLang="cs-CZ" b="1" i="1" dirty="0"/>
              <a:t>), </a:t>
            </a:r>
            <a:r>
              <a:rPr lang="en-GB" altLang="cs-CZ" b="1" i="1" dirty="0" err="1"/>
              <a:t>ve</a:t>
            </a:r>
            <a:r>
              <a:rPr lang="en-GB" altLang="cs-CZ" b="1" i="1" dirty="0"/>
              <a:t> </a:t>
            </a:r>
            <a:r>
              <a:rPr lang="en-GB" altLang="cs-CZ" b="1" i="1" dirty="0" err="1"/>
              <a:t>znění</a:t>
            </a:r>
            <a:r>
              <a:rPr lang="en-GB" altLang="cs-CZ" b="1" i="1" dirty="0"/>
              <a:t> </a:t>
            </a:r>
            <a:r>
              <a:rPr lang="en-GB" altLang="cs-CZ" b="1" i="1" dirty="0" err="1"/>
              <a:t>pozdějších</a:t>
            </a:r>
            <a:r>
              <a:rPr lang="en-GB" altLang="cs-CZ" b="1" i="1" dirty="0"/>
              <a:t> </a:t>
            </a:r>
            <a:r>
              <a:rPr lang="en-GB" altLang="cs-CZ" b="1" i="1" dirty="0" err="1"/>
              <a:t>předpisů</a:t>
            </a:r>
            <a:r>
              <a:rPr lang="en-GB" altLang="cs-CZ" b="1" i="1" dirty="0"/>
              <a:t>.</a:t>
            </a:r>
          </a:p>
          <a:p>
            <a:pPr marL="341313" indent="-341313" defTabSz="449263">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Zákon</a:t>
            </a:r>
            <a:r>
              <a:rPr lang="en-GB" altLang="cs-CZ" b="1" i="1" u="sng" dirty="0"/>
              <a:t> č. 243/2000 Sb.,</a:t>
            </a:r>
            <a:r>
              <a:rPr lang="en-GB" altLang="cs-CZ" b="1" i="1" dirty="0"/>
              <a:t> o </a:t>
            </a:r>
            <a:r>
              <a:rPr lang="en-GB" altLang="cs-CZ" b="1" i="1" dirty="0" err="1"/>
              <a:t>rozpočtovém</a:t>
            </a:r>
            <a:r>
              <a:rPr lang="en-GB" altLang="cs-CZ" b="1" i="1" dirty="0"/>
              <a:t> </a:t>
            </a:r>
            <a:r>
              <a:rPr lang="en-GB" altLang="cs-CZ" b="1" i="1" dirty="0" err="1"/>
              <a:t>určení</a:t>
            </a:r>
            <a:r>
              <a:rPr lang="en-GB" altLang="cs-CZ" b="1" i="1" dirty="0"/>
              <a:t> </a:t>
            </a:r>
            <a:r>
              <a:rPr lang="en-GB" altLang="cs-CZ" b="1" i="1" dirty="0" err="1"/>
              <a:t>výnosů</a:t>
            </a:r>
            <a:r>
              <a:rPr lang="en-GB" altLang="cs-CZ" b="1" i="1" dirty="0"/>
              <a:t> </a:t>
            </a:r>
            <a:r>
              <a:rPr lang="en-GB" altLang="cs-CZ" b="1" i="1" dirty="0" err="1"/>
              <a:t>některých</a:t>
            </a:r>
            <a:r>
              <a:rPr lang="en-GB" altLang="cs-CZ" b="1" i="1" dirty="0"/>
              <a:t> </a:t>
            </a:r>
            <a:r>
              <a:rPr lang="en-GB" altLang="cs-CZ" b="1" i="1" dirty="0" err="1"/>
              <a:t>daní</a:t>
            </a:r>
            <a:r>
              <a:rPr lang="en-GB" altLang="cs-CZ" b="1" i="1" dirty="0"/>
              <a:t> </a:t>
            </a:r>
            <a:r>
              <a:rPr lang="en-GB" altLang="cs-CZ" b="1" i="1" dirty="0" err="1"/>
              <a:t>územním</a:t>
            </a:r>
            <a:r>
              <a:rPr lang="en-GB" altLang="cs-CZ" b="1" i="1" dirty="0"/>
              <a:t> </a:t>
            </a:r>
            <a:r>
              <a:rPr lang="en-GB" altLang="cs-CZ" b="1" i="1" dirty="0" err="1"/>
              <a:t>samosprávným</a:t>
            </a:r>
            <a:r>
              <a:rPr lang="en-GB" altLang="cs-CZ" b="1" i="1" dirty="0"/>
              <a:t> </a:t>
            </a:r>
            <a:r>
              <a:rPr lang="en-GB" altLang="cs-CZ" b="1" i="1" dirty="0" err="1"/>
              <a:t>celkům</a:t>
            </a:r>
            <a:r>
              <a:rPr lang="en-GB" altLang="cs-CZ" b="1" i="1" dirty="0"/>
              <a:t> a </a:t>
            </a:r>
            <a:r>
              <a:rPr lang="en-GB" altLang="cs-CZ" b="1" i="1" dirty="0" err="1"/>
              <a:t>některým</a:t>
            </a:r>
            <a:r>
              <a:rPr lang="en-GB" altLang="cs-CZ" b="1" i="1" dirty="0"/>
              <a:t> </a:t>
            </a:r>
            <a:r>
              <a:rPr lang="en-GB" altLang="cs-CZ" b="1" i="1" dirty="0" err="1"/>
              <a:t>státním</a:t>
            </a:r>
            <a:r>
              <a:rPr lang="en-GB" altLang="cs-CZ" b="1" i="1" dirty="0"/>
              <a:t> </a:t>
            </a:r>
            <a:r>
              <a:rPr lang="en-GB" altLang="cs-CZ" b="1" i="1" dirty="0" err="1"/>
              <a:t>fondům</a:t>
            </a:r>
            <a:r>
              <a:rPr lang="en-GB" altLang="cs-CZ" b="1" i="1" dirty="0"/>
              <a:t>.</a:t>
            </a:r>
            <a:endParaRPr lang="cs-CZ" altLang="cs-CZ" b="1" i="1" dirty="0"/>
          </a:p>
        </p:txBody>
      </p:sp>
    </p:spTree>
    <p:extLst>
      <p:ext uri="{BB962C8B-B14F-4D97-AF65-F5344CB8AC3E}">
        <p14:creationId xmlns:p14="http://schemas.microsoft.com/office/powerpoint/2010/main" val="2382661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641268" y="2030186"/>
            <a:ext cx="11550732" cy="3172280"/>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defTabSz="449263">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i="1" dirty="0">
                <a:solidFill>
                  <a:schemeClr val="tx1"/>
                </a:solidFill>
                <a:effectLst>
                  <a:outerShdw blurRad="38100" dist="38100" dir="2700000" algn="tl">
                    <a:srgbClr val="C0C0C0"/>
                  </a:outerShdw>
                </a:effectLst>
              </a:rPr>
              <a:t>                      </a:t>
            </a:r>
            <a:r>
              <a:rPr lang="en-GB" altLang="cs-CZ" b="1" i="1" dirty="0">
                <a:solidFill>
                  <a:schemeClr val="tx1"/>
                </a:solidFill>
                <a:effectLst>
                  <a:outerShdw blurRad="38100" dist="38100" dir="2700000" algn="tl">
                    <a:srgbClr val="C0C0C0"/>
                  </a:outerShdw>
                </a:effectLst>
              </a:rPr>
              <a:t>SAZBA DANĚ</a:t>
            </a:r>
            <a:br>
              <a:rPr lang="cs-CZ" altLang="cs-CZ" b="1" i="1" dirty="0">
                <a:solidFill>
                  <a:schemeClr val="tx1"/>
                </a:solidFill>
                <a:effectLst>
                  <a:outerShdw blurRad="38100" dist="38100" dir="2700000" algn="tl">
                    <a:srgbClr val="C0C0C0"/>
                  </a:outerShdw>
                </a:effectLst>
              </a:rPr>
            </a:br>
            <a:br>
              <a:rPr lang="cs-CZ" altLang="cs-CZ" i="1" dirty="0">
                <a:solidFill>
                  <a:schemeClr val="tx1"/>
                </a:solidFill>
                <a:effectLst>
                  <a:outerShdw blurRad="38100" dist="38100" dir="2700000" algn="tl">
                    <a:srgbClr val="C0C0C0"/>
                  </a:outerShdw>
                </a:effectLst>
              </a:rPr>
            </a:br>
            <a:br>
              <a:rPr lang="cs-CZ" altLang="cs-CZ" i="1" dirty="0">
                <a:solidFill>
                  <a:schemeClr val="tx1"/>
                </a:solidFill>
                <a:effectLst>
                  <a:outerShdw blurRad="38100" dist="38100" dir="2700000" algn="tl">
                    <a:srgbClr val="C0C0C0"/>
                  </a:outerShdw>
                </a:effectLst>
              </a:rPr>
            </a:br>
            <a:r>
              <a:rPr lang="en-GB" altLang="cs-CZ" sz="2800" dirty="0" err="1">
                <a:solidFill>
                  <a:srgbClr val="000000"/>
                </a:solidFill>
              </a:rPr>
              <a:t>Obecně</a:t>
            </a:r>
            <a:r>
              <a:rPr lang="en-GB" altLang="cs-CZ" sz="2800" dirty="0">
                <a:solidFill>
                  <a:srgbClr val="000000"/>
                </a:solidFill>
              </a:rPr>
              <a:t> </a:t>
            </a:r>
            <a:r>
              <a:rPr lang="en-GB" altLang="cs-CZ" sz="2800" dirty="0" err="1">
                <a:solidFill>
                  <a:srgbClr val="000000"/>
                </a:solidFill>
              </a:rPr>
              <a:t>výše</a:t>
            </a:r>
            <a:r>
              <a:rPr lang="en-GB" altLang="cs-CZ" sz="2800" dirty="0">
                <a:solidFill>
                  <a:srgbClr val="000000"/>
                </a:solidFill>
              </a:rPr>
              <a:t> </a:t>
            </a:r>
            <a:r>
              <a:rPr lang="en-GB" altLang="cs-CZ" sz="2800" dirty="0" err="1">
                <a:solidFill>
                  <a:srgbClr val="000000"/>
                </a:solidFill>
              </a:rPr>
              <a:t>daně</a:t>
            </a:r>
            <a:r>
              <a:rPr lang="en-GB" altLang="cs-CZ" sz="2800" dirty="0">
                <a:solidFill>
                  <a:srgbClr val="000000"/>
                </a:solidFill>
              </a:rPr>
              <a:t> je </a:t>
            </a:r>
            <a:r>
              <a:rPr lang="en-GB" altLang="cs-CZ" sz="2800" dirty="0" err="1">
                <a:solidFill>
                  <a:srgbClr val="000000"/>
                </a:solidFill>
              </a:rPr>
              <a:t>stanovena</a:t>
            </a:r>
            <a:r>
              <a:rPr lang="en-GB" altLang="cs-CZ" sz="2800" dirty="0">
                <a:solidFill>
                  <a:srgbClr val="000000"/>
                </a:solidFill>
              </a:rPr>
              <a:t>  </a:t>
            </a:r>
            <a:r>
              <a:rPr lang="en-GB" altLang="cs-CZ" sz="2800" dirty="0" err="1">
                <a:solidFill>
                  <a:srgbClr val="000000"/>
                </a:solidFill>
              </a:rPr>
              <a:t>její</a:t>
            </a:r>
            <a:r>
              <a:rPr lang="en-GB" altLang="cs-CZ" sz="2800" dirty="0">
                <a:solidFill>
                  <a:srgbClr val="000000"/>
                </a:solidFill>
              </a:rPr>
              <a:t> </a:t>
            </a:r>
            <a:r>
              <a:rPr lang="en-GB" altLang="cs-CZ" sz="2800" dirty="0" err="1">
                <a:solidFill>
                  <a:srgbClr val="000000"/>
                </a:solidFill>
              </a:rPr>
              <a:t>sazbou</a:t>
            </a:r>
            <a:r>
              <a:rPr lang="en-GB" altLang="cs-CZ" sz="2800" dirty="0">
                <a:solidFill>
                  <a:srgbClr val="000000"/>
                </a:solidFill>
              </a:rPr>
              <a:t> </a:t>
            </a:r>
            <a:r>
              <a:rPr lang="en-GB" altLang="cs-CZ" sz="2800" dirty="0" err="1">
                <a:solidFill>
                  <a:srgbClr val="000000"/>
                </a:solidFill>
              </a:rPr>
              <a:t>tzn</a:t>
            </a:r>
            <a:r>
              <a:rPr lang="en-GB" altLang="cs-CZ" sz="2800" dirty="0">
                <a:solidFill>
                  <a:srgbClr val="000000"/>
                </a:solidFill>
              </a:rPr>
              <a:t>.  </a:t>
            </a:r>
            <a:r>
              <a:rPr lang="en-GB" altLang="cs-CZ" sz="2800" dirty="0" err="1">
                <a:solidFill>
                  <a:srgbClr val="000000"/>
                </a:solidFill>
              </a:rPr>
              <a:t>daňová</a:t>
            </a:r>
            <a:r>
              <a:rPr lang="en-GB" altLang="cs-CZ" sz="2800" dirty="0">
                <a:solidFill>
                  <a:srgbClr val="000000"/>
                </a:solidFill>
              </a:rPr>
              <a:t> </a:t>
            </a:r>
            <a:r>
              <a:rPr lang="en-GB" altLang="cs-CZ" sz="2800" dirty="0" err="1">
                <a:solidFill>
                  <a:srgbClr val="000000"/>
                </a:solidFill>
              </a:rPr>
              <a:t>sazba</a:t>
            </a:r>
            <a:r>
              <a:rPr lang="en-GB" altLang="cs-CZ" sz="2800" dirty="0">
                <a:solidFill>
                  <a:srgbClr val="000000"/>
                </a:solidFill>
              </a:rPr>
              <a:t> je </a:t>
            </a:r>
            <a:r>
              <a:rPr lang="en-GB" altLang="cs-CZ" sz="2800" dirty="0" err="1">
                <a:solidFill>
                  <a:srgbClr val="000000"/>
                </a:solidFill>
              </a:rPr>
              <a:t>měřítkem</a:t>
            </a:r>
            <a:r>
              <a:rPr lang="en-GB" altLang="cs-CZ" sz="2800" dirty="0">
                <a:solidFill>
                  <a:srgbClr val="000000"/>
                </a:solidFill>
              </a:rPr>
              <a:t>, </a:t>
            </a:r>
            <a:r>
              <a:rPr lang="en-GB" altLang="cs-CZ" sz="2800" dirty="0" err="1">
                <a:solidFill>
                  <a:srgbClr val="000000"/>
                </a:solidFill>
              </a:rPr>
              <a:t>pomocí</a:t>
            </a:r>
            <a:r>
              <a:rPr lang="en-GB" altLang="cs-CZ" sz="2800" dirty="0">
                <a:solidFill>
                  <a:srgbClr val="000000"/>
                </a:solidFill>
              </a:rPr>
              <a:t> </a:t>
            </a:r>
            <a:r>
              <a:rPr lang="en-GB" altLang="cs-CZ" sz="2800" dirty="0" err="1">
                <a:solidFill>
                  <a:srgbClr val="000000"/>
                </a:solidFill>
              </a:rPr>
              <a:t>něhož</a:t>
            </a:r>
            <a:r>
              <a:rPr lang="en-GB" altLang="cs-CZ" sz="2800" dirty="0">
                <a:solidFill>
                  <a:srgbClr val="000000"/>
                </a:solidFill>
              </a:rPr>
              <a:t> se </a:t>
            </a:r>
            <a:r>
              <a:rPr lang="en-GB" altLang="cs-CZ" sz="2800" dirty="0" err="1">
                <a:solidFill>
                  <a:srgbClr val="000000"/>
                </a:solidFill>
              </a:rPr>
              <a:t>stanoví</a:t>
            </a:r>
            <a:r>
              <a:rPr lang="en-GB" altLang="cs-CZ" sz="2800" dirty="0">
                <a:solidFill>
                  <a:srgbClr val="000000"/>
                </a:solidFill>
              </a:rPr>
              <a:t> z </a:t>
            </a:r>
            <a:r>
              <a:rPr lang="en-GB" altLang="cs-CZ" sz="2800" dirty="0" err="1">
                <a:solidFill>
                  <a:srgbClr val="000000"/>
                </a:solidFill>
              </a:rPr>
              <a:t>daňového</a:t>
            </a:r>
            <a:r>
              <a:rPr lang="en-GB" altLang="cs-CZ" sz="2800" dirty="0">
                <a:solidFill>
                  <a:srgbClr val="000000"/>
                </a:solidFill>
              </a:rPr>
              <a:t> </a:t>
            </a:r>
            <a:r>
              <a:rPr lang="en-GB" altLang="cs-CZ" sz="2800" dirty="0" err="1">
                <a:solidFill>
                  <a:srgbClr val="000000"/>
                </a:solidFill>
              </a:rPr>
              <a:t>základu</a:t>
            </a:r>
            <a:r>
              <a:rPr lang="en-GB" altLang="cs-CZ" sz="2800" dirty="0">
                <a:solidFill>
                  <a:srgbClr val="000000"/>
                </a:solidFill>
              </a:rPr>
              <a:t>  DA</a:t>
            </a:r>
            <a:r>
              <a:rPr lang="cs-CZ" altLang="cs-CZ" sz="2800" dirty="0">
                <a:solidFill>
                  <a:srgbClr val="000000"/>
                </a:solidFill>
              </a:rPr>
              <a:t>Ň</a:t>
            </a:r>
            <a:br>
              <a:rPr lang="en-GB" altLang="cs-CZ" sz="2800" dirty="0">
                <a:solidFill>
                  <a:srgbClr val="000000"/>
                </a:solidFill>
              </a:rPr>
            </a:br>
            <a:endParaRPr lang="en-GB" altLang="cs-CZ" sz="2800" b="1" i="1" dirty="0">
              <a:solidFill>
                <a:schemeClr val="tx1"/>
              </a:solidFill>
              <a:effectLst>
                <a:outerShdw blurRad="38100" dist="38100" dir="2700000" algn="tl">
                  <a:srgbClr val="C0C0C0"/>
                </a:outerShdw>
              </a:effectLst>
            </a:endParaRPr>
          </a:p>
        </p:txBody>
      </p:sp>
    </p:spTree>
    <p:extLst>
      <p:ext uri="{BB962C8B-B14F-4D97-AF65-F5344CB8AC3E}">
        <p14:creationId xmlns:p14="http://schemas.microsoft.com/office/powerpoint/2010/main" val="29754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Sazba daně</a:t>
            </a:r>
          </a:p>
        </p:txBody>
      </p:sp>
      <p:sp>
        <p:nvSpPr>
          <p:cNvPr id="124931" name="Zástupný symbol pro obsah 2"/>
          <p:cNvSpPr>
            <a:spLocks noGrp="1"/>
          </p:cNvSpPr>
          <p:nvPr>
            <p:ph idx="4294967295"/>
          </p:nvPr>
        </p:nvSpPr>
        <p:spPr>
          <a:xfrm>
            <a:off x="991932" y="1385112"/>
            <a:ext cx="10753200" cy="3960000"/>
          </a:xfrm>
        </p:spPr>
        <p:txBody>
          <a:bodyPr/>
          <a:lstStyle/>
          <a:p>
            <a:pPr marL="457200" indent="-457200" eaLnBrk="1" hangingPunct="1">
              <a:buFont typeface="Wingdings" panose="05000000000000000000" pitchFamily="2" charset="2"/>
              <a:buChar char="Ø"/>
            </a:pPr>
            <a:r>
              <a:rPr lang="cs-CZ" altLang="cs-CZ" b="1" dirty="0"/>
              <a:t>19 %,</a:t>
            </a:r>
            <a:r>
              <a:rPr lang="cs-CZ" altLang="cs-CZ" b="1" dirty="0">
                <a:solidFill>
                  <a:srgbClr val="FFFF00"/>
                </a:solidFill>
              </a:rPr>
              <a:t> </a:t>
            </a:r>
            <a:r>
              <a:rPr lang="cs-CZ" altLang="cs-CZ" dirty="0"/>
              <a:t>pokud není v zákoně stanoveno jinak</a:t>
            </a:r>
          </a:p>
          <a:p>
            <a:pPr eaLnBrk="1" hangingPunct="1"/>
            <a:r>
              <a:rPr lang="cs-CZ" altLang="cs-CZ" dirty="0"/>
              <a:t>sazba se vztahuje na základ daně snížený o položky podle § 34 a § 20, který se zaokrouhluje na celé </a:t>
            </a:r>
            <a:r>
              <a:rPr lang="cs-CZ" altLang="cs-CZ" u="sng" dirty="0"/>
              <a:t>tisícikoruny dolů</a:t>
            </a:r>
            <a:r>
              <a:rPr lang="cs-CZ" altLang="cs-CZ" dirty="0"/>
              <a:t>.</a:t>
            </a:r>
          </a:p>
          <a:p>
            <a:pPr marL="457200" indent="-457200" eaLnBrk="1" hangingPunct="1">
              <a:buFont typeface="Wingdings" panose="05000000000000000000" pitchFamily="2" charset="2"/>
              <a:buChar char="Ø"/>
            </a:pPr>
            <a:r>
              <a:rPr lang="cs-CZ" altLang="cs-CZ" b="1" dirty="0"/>
              <a:t>5 %</a:t>
            </a:r>
            <a:r>
              <a:rPr lang="cs-CZ" altLang="cs-CZ" dirty="0"/>
              <a:t> ze základu daně základního investičního fondu </a:t>
            </a:r>
          </a:p>
          <a:p>
            <a:pPr marL="457200" indent="-457200">
              <a:buFont typeface="Wingdings" panose="05000000000000000000" pitchFamily="2" charset="2"/>
              <a:buChar char="Ø"/>
            </a:pPr>
            <a:r>
              <a:rPr lang="cs-CZ" altLang="cs-CZ" b="1" dirty="0"/>
              <a:t>0 % </a:t>
            </a:r>
            <a:r>
              <a:rPr lang="cs-CZ" altLang="cs-CZ" dirty="0"/>
              <a:t>u fondu penzijní společnosti nebo u instituce penzijního pojištění s výjimkou penzijní společnosti nebo obdobné společnosti obhospodařující fondy obdobné fondům penzijního pojištění.</a:t>
            </a:r>
          </a:p>
          <a:p>
            <a:pPr marL="457200" indent="-457200">
              <a:buFont typeface="Wingdings" panose="05000000000000000000" pitchFamily="2" charset="2"/>
              <a:buChar char="Ø"/>
            </a:pPr>
            <a:r>
              <a:rPr lang="cs-CZ" altLang="cs-CZ" b="1" dirty="0"/>
              <a:t>15 %</a:t>
            </a:r>
            <a:r>
              <a:rPr lang="cs-CZ" altLang="cs-CZ" dirty="0"/>
              <a:t> se vztahuje na samostatný základ daně podle § 20b zaokrouhlený na celé tisícikoruny dolů.</a:t>
            </a:r>
          </a:p>
          <a:p>
            <a:r>
              <a:rPr lang="cs-CZ" altLang="cs-CZ" sz="1800" dirty="0">
                <a:solidFill>
                  <a:srgbClr val="0000DC"/>
                </a:solidFill>
              </a:rPr>
              <a:t>Tato sazba daně koresponduje s 15% srážkovou daní podle § 36 zák. o daních z příjmů aplikovanou na základ daně z obdobných příjmů plynoucích daňovým rezidentům ČR z účastí na obchodních korporacích se sídlem v ČR.</a:t>
            </a:r>
          </a:p>
        </p:txBody>
      </p:sp>
    </p:spTree>
    <p:extLst>
      <p:ext uri="{BB962C8B-B14F-4D97-AF65-F5344CB8AC3E}">
        <p14:creationId xmlns:p14="http://schemas.microsoft.com/office/powerpoint/2010/main" val="278190531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01288" y="2459504"/>
            <a:ext cx="9999024" cy="2123658"/>
          </a:xfrm>
          <a:prstGeom prst="rect">
            <a:avLst/>
          </a:prstGeom>
        </p:spPr>
        <p:txBody>
          <a:bodyPr wrap="square">
            <a:spAutoFit/>
          </a:bodyPr>
          <a:lstStyle/>
          <a:p>
            <a:pPr algn="ctr"/>
            <a:r>
              <a:rPr lang="cs-CZ" sz="3600" b="1" dirty="0"/>
              <a:t>Výpočet daně</a:t>
            </a:r>
          </a:p>
          <a:p>
            <a:endParaRPr lang="cs-CZ" dirty="0"/>
          </a:p>
          <a:p>
            <a:r>
              <a:rPr lang="cs-CZ" dirty="0"/>
              <a:t>Daň se vypočte jako součin základu daně sníženého o položky snižující základ daně § 20 a o odčitatelné položky § 34 od základu daně zaokrouhleného na celé tisíce Kč dolů a sazby daně.</a:t>
            </a:r>
          </a:p>
        </p:txBody>
      </p:sp>
    </p:spTree>
    <p:extLst>
      <p:ext uri="{BB962C8B-B14F-4D97-AF65-F5344CB8AC3E}">
        <p14:creationId xmlns:p14="http://schemas.microsoft.com/office/powerpoint/2010/main" val="40897387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nchor="ctr"/>
          <a:lstStyle/>
          <a:p>
            <a:pPr algn="ctr" eaLnBrk="1" hangingPunct="1">
              <a:defRPr/>
            </a:pPr>
            <a:r>
              <a:rPr lang="cs-CZ" altLang="cs-CZ" sz="2800" dirty="0">
                <a:solidFill>
                  <a:srgbClr val="FF0000"/>
                </a:solidFill>
                <a:effectLst>
                  <a:outerShdw blurRad="38100" dist="38100" dir="2700000" algn="tl">
                    <a:srgbClr val="C0C0C0"/>
                  </a:outerShdw>
                </a:effectLst>
              </a:rPr>
              <a:t>       </a:t>
            </a:r>
            <a:r>
              <a:rPr lang="cs-CZ" altLang="cs-CZ" sz="2800" dirty="0">
                <a:solidFill>
                  <a:schemeClr val="tx1"/>
                </a:solidFill>
                <a:effectLst>
                  <a:outerShdw blurRad="38100" dist="38100" dir="2700000" algn="tl">
                    <a:srgbClr val="C0C0C0"/>
                  </a:outerShdw>
                </a:effectLst>
              </a:rPr>
              <a:t>Položky odčitatelné od základu daně</a:t>
            </a:r>
            <a:br>
              <a:rPr lang="cs-CZ" altLang="cs-CZ" sz="3200" dirty="0">
                <a:effectLst>
                  <a:outerShdw blurRad="38100" dist="38100" dir="2700000" algn="tl">
                    <a:srgbClr val="C0C0C0"/>
                  </a:outerShdw>
                </a:effectLst>
              </a:rPr>
            </a:br>
            <a:r>
              <a:rPr lang="cs-CZ" altLang="cs-CZ" sz="3200" dirty="0">
                <a:effectLst>
                  <a:outerShdw blurRad="38100" dist="38100" dir="2700000" algn="tl">
                    <a:srgbClr val="C0C0C0"/>
                  </a:outerShdw>
                </a:effectLst>
              </a:rPr>
              <a:t>§ 34</a:t>
            </a:r>
          </a:p>
        </p:txBody>
      </p:sp>
      <p:sp>
        <p:nvSpPr>
          <p:cNvPr id="99331" name="Rectangle 3"/>
          <p:cNvSpPr>
            <a:spLocks noGrp="1" noChangeArrowheads="1"/>
          </p:cNvSpPr>
          <p:nvPr>
            <p:ph type="body" idx="4294967295"/>
          </p:nvPr>
        </p:nvSpPr>
        <p:spPr/>
        <p:txBody>
          <a:bodyPr/>
          <a:lstStyle/>
          <a:p>
            <a:pPr eaLnBrk="1" hangingPunct="1">
              <a:buFont typeface="Wingdings" charset="2"/>
              <a:buNone/>
            </a:pPr>
            <a:endParaRPr lang="cs-CZ" altLang="cs-CZ" sz="2500"/>
          </a:p>
          <a:p>
            <a:pPr eaLnBrk="1" hangingPunct="1"/>
            <a:r>
              <a:rPr lang="cs-CZ" altLang="cs-CZ"/>
              <a:t>Od základu daně lze odečíst daňovou ztrátu, která vznikla a byla vyměřena za předchozí zdaňovací období nebo jeho část, a to nejdéle v 5 zdaňovacích obdobích následujících bezprostředně po období, za které se daňová ztráta vyměřuje.</a:t>
            </a:r>
          </a:p>
        </p:txBody>
      </p:sp>
    </p:spTree>
    <p:extLst>
      <p:ext uri="{BB962C8B-B14F-4D97-AF65-F5344CB8AC3E}">
        <p14:creationId xmlns:p14="http://schemas.microsoft.com/office/powerpoint/2010/main" val="100682947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cs-CZ" altLang="en-US" sz="2800" dirty="0"/>
              <a:t>Položky odčitatelné od základu daně (§ 34)</a:t>
            </a:r>
          </a:p>
        </p:txBody>
      </p:sp>
      <p:sp>
        <p:nvSpPr>
          <p:cNvPr id="22531" name="Rectangle 3"/>
          <p:cNvSpPr>
            <a:spLocks noGrp="1" noChangeArrowheads="1"/>
          </p:cNvSpPr>
          <p:nvPr>
            <p:ph type="body" idx="1"/>
          </p:nvPr>
        </p:nvSpPr>
        <p:spPr/>
        <p:txBody>
          <a:bodyPr/>
          <a:lstStyle/>
          <a:p>
            <a:r>
              <a:rPr lang="cs-CZ" altLang="en-US" dirty="0"/>
              <a:t>daňová ztráta (max. 5 let),</a:t>
            </a:r>
          </a:p>
          <a:p>
            <a:r>
              <a:rPr lang="cs-CZ" altLang="en-US" dirty="0"/>
              <a:t>100 % výdajů (nákladů), které poplatník vynaložil při realizaci projektů výzkumu a vývoje </a:t>
            </a:r>
          </a:p>
          <a:p>
            <a:r>
              <a:rPr lang="cs-CZ" altLang="en-US" dirty="0"/>
              <a:t>závazné posouzení na výdaje na výzkum a vývoj</a:t>
            </a:r>
          </a:p>
          <a:p>
            <a:endParaRPr lang="cs-CZ" altLang="en-US" dirty="0"/>
          </a:p>
          <a:p>
            <a:r>
              <a:rPr lang="cs-CZ" altLang="en-US" dirty="0"/>
              <a:t>Blíže zákon o daních z příjmů § 34a</a:t>
            </a:r>
          </a:p>
        </p:txBody>
      </p:sp>
    </p:spTree>
    <p:extLst>
      <p:ext uri="{BB962C8B-B14F-4D97-AF65-F5344CB8AC3E}">
        <p14:creationId xmlns:p14="http://schemas.microsoft.com/office/powerpoint/2010/main" val="2717766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cs-CZ" altLang="en-US"/>
              <a:t>Slevy na dani (§§ 35, 35a)</a:t>
            </a:r>
          </a:p>
        </p:txBody>
      </p:sp>
      <p:sp>
        <p:nvSpPr>
          <p:cNvPr id="23555" name="Rectangle 3"/>
          <p:cNvSpPr>
            <a:spLocks noGrp="1" noChangeArrowheads="1"/>
          </p:cNvSpPr>
          <p:nvPr>
            <p:ph type="body" idx="1"/>
          </p:nvPr>
        </p:nvSpPr>
        <p:spPr/>
        <p:txBody>
          <a:bodyPr/>
          <a:lstStyle/>
          <a:p>
            <a:r>
              <a:rPr lang="cs-CZ" altLang="en-US"/>
              <a:t>18 000 Kč za každého zaměstnance se zdravotním postižením </a:t>
            </a:r>
          </a:p>
          <a:p>
            <a:r>
              <a:rPr lang="cs-CZ" altLang="en-US"/>
              <a:t>60 000 Kč za každého zaměstnance s těžším zdravotním postižením </a:t>
            </a:r>
          </a:p>
          <a:p>
            <a:r>
              <a:rPr lang="cs-CZ" altLang="en-US"/>
              <a:t>Investiční pobídka</a:t>
            </a:r>
          </a:p>
        </p:txBody>
      </p:sp>
    </p:spTree>
    <p:extLst>
      <p:ext uri="{BB962C8B-B14F-4D97-AF65-F5344CB8AC3E}">
        <p14:creationId xmlns:p14="http://schemas.microsoft.com/office/powerpoint/2010/main" val="1760221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Zdaňovací období</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r>
              <a:rPr lang="cs-CZ" altLang="cs-CZ" dirty="0"/>
              <a:t>a) kalendářní rok,</a:t>
            </a:r>
          </a:p>
          <a:p>
            <a:r>
              <a:rPr lang="cs-CZ" altLang="cs-CZ" dirty="0"/>
              <a:t>b) hospodářský rok,</a:t>
            </a:r>
          </a:p>
          <a:p>
            <a:r>
              <a:rPr lang="cs-CZ" altLang="cs-CZ" dirty="0"/>
              <a:t>c) období od rozhodného dne fúze nebo rozdělení obchodní korporace nebo převodu jmění na společníka do konce kalendářního roku nebo hospodářského roku, ve kterém se přeměna nebo převod jmění staly účinnými, nebo</a:t>
            </a:r>
          </a:p>
          <a:p>
            <a:r>
              <a:rPr lang="cs-CZ" altLang="cs-CZ" dirty="0"/>
              <a:t>d) účetní období, pokud je toto účetní období delší než nepřetržitě po sobě jdoucích 12 měsíců.</a:t>
            </a:r>
          </a:p>
        </p:txBody>
      </p:sp>
    </p:spTree>
    <p:extLst>
      <p:ext uri="{BB962C8B-B14F-4D97-AF65-F5344CB8AC3E}">
        <p14:creationId xmlns:p14="http://schemas.microsoft.com/office/powerpoint/2010/main" val="236936445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2894013" y="569389"/>
            <a:ext cx="731520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err="1">
                <a:solidFill>
                  <a:schemeClr val="tx1"/>
                </a:solidFill>
                <a:effectLst>
                  <a:outerShdw blurRad="38100" dist="38100" dir="2700000" algn="tl">
                    <a:srgbClr val="C0C0C0"/>
                  </a:outerShdw>
                </a:effectLst>
              </a:rPr>
              <a:t>Správa</a:t>
            </a:r>
            <a:r>
              <a:rPr lang="en-GB" altLang="cs-CZ" sz="3600" dirty="0">
                <a:solidFill>
                  <a:schemeClr val="tx1"/>
                </a:solidFill>
                <a:effectLst>
                  <a:outerShdw blurRad="38100" dist="38100" dir="2700000" algn="tl">
                    <a:srgbClr val="C0C0C0"/>
                  </a:outerShdw>
                </a:effectLst>
              </a:rPr>
              <a:t> </a:t>
            </a:r>
            <a:r>
              <a:rPr lang="en-GB" altLang="cs-CZ" sz="3600" dirty="0" err="1">
                <a:solidFill>
                  <a:schemeClr val="tx1"/>
                </a:solidFill>
                <a:effectLst>
                  <a:outerShdw blurRad="38100" dist="38100" dir="2700000" algn="tl">
                    <a:srgbClr val="C0C0C0"/>
                  </a:outerShdw>
                </a:effectLst>
              </a:rPr>
              <a:t>daně</a:t>
            </a:r>
            <a:r>
              <a:rPr lang="cs-CZ" altLang="cs-CZ" sz="3600" dirty="0">
                <a:solidFill>
                  <a:schemeClr val="tx1"/>
                </a:solidFill>
                <a:effectLst>
                  <a:outerShdw blurRad="38100" dist="38100" dir="2700000" algn="tl">
                    <a:srgbClr val="C0C0C0"/>
                  </a:outerShdw>
                </a:effectLst>
              </a:rPr>
              <a:t> a </a:t>
            </a:r>
            <a:r>
              <a:rPr lang="cs-CZ" altLang="cs-CZ" sz="3600" dirty="0">
                <a:solidFill>
                  <a:schemeClr val="tx1"/>
                </a:solidFill>
                <a:effectLst>
                  <a:outerShdw blurRad="38100" dist="38100" dir="2700000" algn="tl">
                    <a:srgbClr val="000000">
                      <a:alpha val="43137"/>
                    </a:srgbClr>
                  </a:outerShdw>
                </a:effectLst>
              </a:rPr>
              <a:t>d</a:t>
            </a:r>
            <a:r>
              <a:rPr lang="cs-CZ" altLang="en-US" sz="3600" dirty="0">
                <a:solidFill>
                  <a:schemeClr val="tx1"/>
                </a:solidFill>
                <a:effectLst>
                  <a:outerShdw blurRad="38100" dist="38100" dir="2700000" algn="tl">
                    <a:srgbClr val="000000">
                      <a:alpha val="43137"/>
                    </a:srgbClr>
                  </a:outerShdw>
                </a:effectLst>
              </a:rPr>
              <a:t>aňové přiznání</a:t>
            </a:r>
            <a:endParaRPr lang="en-GB" altLang="cs-CZ" sz="3600" dirty="0">
              <a:solidFill>
                <a:schemeClr val="tx1"/>
              </a:solidFill>
              <a:effectLst>
                <a:outerShdw blurRad="38100" dist="38100" dir="2700000" algn="tl">
                  <a:srgbClr val="000000">
                    <a:alpha val="43137"/>
                  </a:srgbClr>
                </a:outerShdw>
              </a:effectLst>
            </a:endParaRPr>
          </a:p>
        </p:txBody>
      </p:sp>
      <p:sp>
        <p:nvSpPr>
          <p:cNvPr id="112643" name="Rectangle 3"/>
          <p:cNvSpPr>
            <a:spLocks noGrp="1" noChangeArrowheads="1"/>
          </p:cNvSpPr>
          <p:nvPr>
            <p:ph type="body" idx="4294967295"/>
          </p:nvPr>
        </p:nvSpPr>
        <p:spPr>
          <a:xfrm>
            <a:off x="320634" y="1827213"/>
            <a:ext cx="11625943" cy="5521641"/>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dirty="0" err="1"/>
              <a:t>Příslušný</a:t>
            </a:r>
            <a:r>
              <a:rPr lang="en-GB" altLang="cs-CZ" sz="3700" dirty="0"/>
              <a:t> FÚ </a:t>
            </a:r>
            <a:r>
              <a:rPr lang="cs-CZ" altLang="cs-CZ" sz="3700" dirty="0"/>
              <a:t>na základě sídla právnické osoby nebo místa jejího vedení.</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4000" dirty="0"/>
              <a:t>Do 1.4., event. další lhůty</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2000" dirty="0"/>
              <a:t>Je-li zdaňovací období kratší než 1 rok, podává se daňové přiznání ve lhůtě a za podmínek pro podání daňového přiznání za zdaňovací období, které činí nejméně 12 měsíců.</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4000" dirty="0"/>
              <a:t>Splatnost daně ve lhůtě pro podání daňového přiznání</a:t>
            </a:r>
          </a:p>
          <a:p>
            <a:pPr marL="341313" indent="-341313" defTabSz="449263">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en-US" sz="4000" dirty="0"/>
          </a:p>
          <a:p>
            <a:pPr marL="341313" indent="-341313" defTabSz="449263">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700" dirty="0">
              <a:solidFill>
                <a:srgbClr val="00287D"/>
              </a:solidFill>
            </a:endParaRPr>
          </a:p>
        </p:txBody>
      </p:sp>
    </p:spTree>
    <p:extLst>
      <p:ext uri="{BB962C8B-B14F-4D97-AF65-F5344CB8AC3E}">
        <p14:creationId xmlns:p14="http://schemas.microsoft.com/office/powerpoint/2010/main" val="39192528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p:nvPr>
        </p:nvSpPr>
        <p:spPr/>
        <p:txBody>
          <a:bodyPr/>
          <a:lstStyle/>
          <a:p>
            <a:pPr algn="ctr"/>
            <a:r>
              <a:rPr lang="cs-CZ" altLang="cs-CZ" dirty="0">
                <a:solidFill>
                  <a:schemeClr val="tx1"/>
                </a:solidFill>
              </a:rPr>
              <a:t>Závazné posouzení</a:t>
            </a:r>
          </a:p>
        </p:txBody>
      </p:sp>
      <p:sp>
        <p:nvSpPr>
          <p:cNvPr id="3" name="Zástupný symbol pro obsah 2"/>
          <p:cNvSpPr>
            <a:spLocks noGrp="1"/>
          </p:cNvSpPr>
          <p:nvPr>
            <p:ph idx="1"/>
          </p:nvPr>
        </p:nvSpPr>
        <p:spPr>
          <a:xfrm>
            <a:off x="862504" y="1430745"/>
            <a:ext cx="10753200" cy="4139998"/>
          </a:xfrm>
        </p:spPr>
        <p:txBody>
          <a:bodyPr/>
          <a:lstStyle/>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dirty="0"/>
              <a:t>I</a:t>
            </a:r>
            <a:r>
              <a:rPr lang="cs-CZ" altLang="cs-CZ" sz="2400" dirty="0"/>
              <a:t>nstitut závazného posouzení je obecně upraven v § 132 a 133 daňového řádu. Z této úpravy vyplývá, že správce daně vydá daňovému subjektu na jeho žádost rozhodnutí o závazném posouzení daňových důsledků, které pro něj vyplynou z daňově rozhodných skutečností již nastalých nebo očekávaných, a to v případech, kdy tak stanoví zákon. Znamená to, že závazné posouzení příslušný správce daně vydá pouze za situace, kdy příslušný daňový zákon stanoví, že na uvedené případy lze využít institut závazného posouzení, resp. požádat správce daně o vydání rozhodnutí o závazném posouzení. Jedním z takových případů je § 24a ZDP a § 24b</a:t>
            </a:r>
            <a:endParaRPr lang="cs-CZ" altLang="cs-CZ" dirty="0">
              <a:solidFill>
                <a:srgbClr val="FF0000"/>
              </a:solidFill>
            </a:endParaRPr>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a:t>§ 24a</a:t>
            </a:r>
            <a:r>
              <a:rPr lang="cs-CZ" altLang="cs-CZ" dirty="0"/>
              <a:t> </a:t>
            </a:r>
            <a:r>
              <a:rPr lang="en-GB" altLang="cs-CZ" dirty="0" err="1"/>
              <a:t>Závazné</a:t>
            </a:r>
            <a:r>
              <a:rPr lang="en-GB" altLang="cs-CZ" dirty="0"/>
              <a:t> </a:t>
            </a:r>
            <a:r>
              <a:rPr lang="en-GB" altLang="cs-CZ" dirty="0" err="1"/>
              <a:t>posouzení</a:t>
            </a:r>
            <a:r>
              <a:rPr lang="en-GB" altLang="cs-CZ" dirty="0"/>
              <a:t> </a:t>
            </a:r>
            <a:r>
              <a:rPr lang="en-GB" altLang="cs-CZ" dirty="0" err="1"/>
              <a:t>způsobu</a:t>
            </a:r>
            <a:r>
              <a:rPr lang="en-GB" altLang="cs-CZ" dirty="0"/>
              <a:t> </a:t>
            </a:r>
            <a:r>
              <a:rPr lang="en-GB" altLang="cs-CZ" dirty="0" err="1"/>
              <a:t>rozdělení</a:t>
            </a:r>
            <a:r>
              <a:rPr lang="en-GB" altLang="cs-CZ" dirty="0"/>
              <a:t> </a:t>
            </a:r>
            <a:r>
              <a:rPr lang="en-GB" altLang="cs-CZ" dirty="0" err="1"/>
              <a:t>výdajů</a:t>
            </a:r>
            <a:r>
              <a:rPr lang="en-GB" altLang="cs-CZ" dirty="0"/>
              <a:t> (</a:t>
            </a:r>
            <a:r>
              <a:rPr lang="en-GB" altLang="cs-CZ" dirty="0" err="1"/>
              <a:t>nákladů</a:t>
            </a:r>
            <a:r>
              <a:rPr lang="en-GB" altLang="cs-CZ" dirty="0"/>
              <a:t>), </a:t>
            </a:r>
            <a:r>
              <a:rPr lang="en-GB" altLang="cs-CZ" dirty="0" err="1"/>
              <a:t>které</a:t>
            </a:r>
            <a:r>
              <a:rPr lang="en-GB" altLang="cs-CZ" dirty="0"/>
              <a:t> </a:t>
            </a:r>
            <a:r>
              <a:rPr lang="en-GB" altLang="cs-CZ" dirty="0" err="1"/>
              <a:t>nelze</a:t>
            </a:r>
            <a:r>
              <a:rPr lang="en-GB" altLang="cs-CZ" dirty="0"/>
              <a:t> </a:t>
            </a:r>
            <a:r>
              <a:rPr lang="en-GB" altLang="cs-CZ" dirty="0" err="1"/>
              <a:t>přiřadit</a:t>
            </a:r>
            <a:r>
              <a:rPr lang="en-GB" altLang="cs-CZ" dirty="0"/>
              <a:t> </a:t>
            </a:r>
            <a:r>
              <a:rPr lang="en-GB" altLang="cs-CZ" dirty="0" err="1"/>
              <a:t>pouze</a:t>
            </a:r>
            <a:r>
              <a:rPr lang="en-GB" altLang="cs-CZ" dirty="0"/>
              <a:t> </a:t>
            </a:r>
            <a:r>
              <a:rPr lang="en-GB" altLang="cs-CZ" dirty="0" err="1"/>
              <a:t>ke</a:t>
            </a:r>
            <a:r>
              <a:rPr lang="en-GB" altLang="cs-CZ" dirty="0"/>
              <a:t> </a:t>
            </a:r>
            <a:r>
              <a:rPr lang="en-GB" altLang="cs-CZ" dirty="0" err="1"/>
              <a:t>zdanitelným</a:t>
            </a:r>
            <a:r>
              <a:rPr lang="en-GB" altLang="cs-CZ" dirty="0"/>
              <a:t> </a:t>
            </a:r>
            <a:r>
              <a:rPr lang="en-GB" altLang="cs-CZ" dirty="0" err="1"/>
              <a:t>příjmům</a:t>
            </a:r>
            <a:endParaRPr lang="cs-CZ" altLang="cs-CZ" dirty="0"/>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a:buNone/>
              <a:defRPr/>
            </a:pPr>
            <a:endParaRPr lang="cs-CZ" dirty="0"/>
          </a:p>
        </p:txBody>
      </p:sp>
    </p:spTree>
    <p:extLst>
      <p:ext uri="{BB962C8B-B14F-4D97-AF65-F5344CB8AC3E}">
        <p14:creationId xmlns:p14="http://schemas.microsoft.com/office/powerpoint/2010/main" val="3539759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p:nvPr>
        </p:nvSpPr>
        <p:spPr>
          <a:xfrm>
            <a:off x="2121288" y="910006"/>
            <a:ext cx="10753200" cy="451576"/>
          </a:xfrm>
        </p:spPr>
        <p:txBody>
          <a:bodyPr/>
          <a:lstStyle/>
          <a:p>
            <a:r>
              <a:rPr lang="cs-CZ" altLang="cs-CZ" dirty="0">
                <a:solidFill>
                  <a:schemeClr val="tx1"/>
                </a:solidFill>
              </a:rPr>
              <a:t>Závazné posouzení § 24b</a:t>
            </a:r>
          </a:p>
        </p:txBody>
      </p:sp>
      <p:sp>
        <p:nvSpPr>
          <p:cNvPr id="121859" name="Zástupný symbol pro obsah 2"/>
          <p:cNvSpPr>
            <a:spLocks noGrp="1"/>
          </p:cNvSpPr>
          <p:nvPr>
            <p:ph idx="1"/>
          </p:nvPr>
        </p:nvSpPr>
        <p:spPr/>
        <p:txBody>
          <a:bodyPr/>
          <a:lstStyle/>
          <a:p>
            <a:pPr marL="72000" indent="0">
              <a:buNone/>
            </a:pPr>
            <a:r>
              <a:rPr lang="cs-CZ" altLang="cs-CZ" dirty="0"/>
              <a:t>Závazné posouzení poměru výdajů (nákladů) spojených s provozem nemovité věci používané zčásti k činnosti, ze které plyne příjem ze samostatné činnosti, anebo k nájmu a zčásti k soukromým účelům, které lze uplatnit jako výdaj (náklad) na dosažení, zajištění a udržení příjmů.</a:t>
            </a:r>
          </a:p>
        </p:txBody>
      </p:sp>
    </p:spTree>
    <p:extLst>
      <p:ext uri="{BB962C8B-B14F-4D97-AF65-F5344CB8AC3E}">
        <p14:creationId xmlns:p14="http://schemas.microsoft.com/office/powerpoint/2010/main" val="392905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3000375" y="596376"/>
            <a:ext cx="728345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a:solidFill>
                  <a:schemeClr val="tx1"/>
                </a:solidFill>
                <a:effectLst>
                  <a:outerShdw blurRad="38100" dist="38100" dir="2700000" algn="tl">
                    <a:srgbClr val="C0C0C0"/>
                  </a:outerShdw>
                </a:effectLst>
              </a:rPr>
              <a:t>Historie</a:t>
            </a:r>
          </a:p>
        </p:txBody>
      </p:sp>
      <p:sp>
        <p:nvSpPr>
          <p:cNvPr id="11267" name="Rectangle 3"/>
          <p:cNvSpPr>
            <a:spLocks noGrp="1" noChangeArrowheads="1"/>
          </p:cNvSpPr>
          <p:nvPr>
            <p:ph type="body" idx="4294967295"/>
          </p:nvPr>
        </p:nvSpPr>
        <p:spPr>
          <a:xfrm>
            <a:off x="1163782" y="2259013"/>
            <a:ext cx="9047018" cy="354161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a:t>Od 12. </a:t>
            </a:r>
            <a:r>
              <a:rPr lang="en-GB" altLang="cs-CZ" b="1" i="1" u="sng" dirty="0" err="1"/>
              <a:t>století</a:t>
            </a:r>
            <a:r>
              <a:rPr lang="en-GB" altLang="cs-CZ" dirty="0"/>
              <a:t> v </a:t>
            </a:r>
            <a:r>
              <a:rPr lang="en-GB" altLang="cs-CZ" dirty="0" err="1"/>
              <a:t>českých</a:t>
            </a:r>
            <a:r>
              <a:rPr lang="en-GB" altLang="cs-CZ" dirty="0"/>
              <a:t> </a:t>
            </a:r>
            <a:r>
              <a:rPr lang="en-GB" altLang="cs-CZ" dirty="0" err="1"/>
              <a:t>zemích</a:t>
            </a:r>
            <a:r>
              <a:rPr lang="en-GB" altLang="cs-CZ" dirty="0"/>
              <a:t>-</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dirty="0"/>
              <a:t>  </a:t>
            </a:r>
            <a:r>
              <a:rPr lang="en-GB" altLang="cs-CZ" b="1" i="1" dirty="0" err="1"/>
              <a:t>obecná</a:t>
            </a:r>
            <a:r>
              <a:rPr lang="en-GB" altLang="cs-CZ" b="1" i="1" dirty="0"/>
              <a:t> </a:t>
            </a:r>
            <a:r>
              <a:rPr lang="en-GB" altLang="cs-CZ" b="1" i="1" dirty="0" err="1"/>
              <a:t>daň</a:t>
            </a:r>
            <a:r>
              <a:rPr lang="en-GB" altLang="cs-CZ" b="1" i="1" dirty="0"/>
              <a:t> – </a:t>
            </a:r>
            <a:r>
              <a:rPr lang="en-GB" altLang="cs-CZ" b="1" i="1" dirty="0" err="1"/>
              <a:t>daň</a:t>
            </a:r>
            <a:r>
              <a:rPr lang="en-GB" altLang="cs-CZ" b="1" i="1" dirty="0"/>
              <a:t> </a:t>
            </a:r>
            <a:r>
              <a:rPr lang="en-GB" altLang="cs-CZ" b="1" i="1" dirty="0" err="1"/>
              <a:t>rozdělená</a:t>
            </a:r>
            <a:r>
              <a:rPr lang="en-GB" altLang="cs-CZ" b="1" i="1" dirty="0"/>
              <a:t> </a:t>
            </a:r>
            <a:r>
              <a:rPr lang="en-GB" altLang="cs-CZ" b="1" i="1" dirty="0" err="1"/>
              <a:t>na</a:t>
            </a:r>
            <a:r>
              <a:rPr lang="en-GB" altLang="cs-CZ" i="1" dirty="0"/>
              <a:t> </a:t>
            </a:r>
            <a:r>
              <a:rPr lang="en-GB" altLang="cs-CZ" b="1" i="1" dirty="0" err="1"/>
              <a:t>města</a:t>
            </a:r>
            <a:r>
              <a:rPr lang="en-GB" altLang="cs-CZ" b="1" i="1" dirty="0"/>
              <a:t> a </a:t>
            </a:r>
            <a:r>
              <a:rPr lang="en-GB" altLang="cs-CZ" b="1" i="1" dirty="0" err="1"/>
              <a:t>poté</a:t>
            </a:r>
            <a:r>
              <a:rPr lang="en-GB" altLang="cs-CZ" b="1" i="1" dirty="0"/>
              <a:t> </a:t>
            </a:r>
            <a:r>
              <a:rPr lang="en-GB" altLang="cs-CZ" b="1" i="1" dirty="0" err="1"/>
              <a:t>na</a:t>
            </a:r>
            <a:r>
              <a:rPr lang="en-GB" altLang="cs-CZ" b="1" i="1" dirty="0"/>
              <a:t> </a:t>
            </a:r>
            <a:r>
              <a:rPr lang="en-GB" altLang="cs-CZ" b="1" i="1" dirty="0" err="1"/>
              <a:t>rodiny</a:t>
            </a:r>
            <a:r>
              <a:rPr lang="en-GB" altLang="cs-CZ" i="1" dirty="0"/>
              <a:t> (</a:t>
            </a:r>
            <a:r>
              <a:rPr lang="en-GB" altLang="cs-CZ" i="1" dirty="0" err="1"/>
              <a:t>systém</a:t>
            </a:r>
            <a:r>
              <a:rPr lang="en-GB" altLang="cs-CZ" i="1" dirty="0"/>
              <a:t> 1918)</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a:t>1927 DAŇOVÁ REFORMA</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dirty="0"/>
              <a:t>   </a:t>
            </a:r>
            <a:r>
              <a:rPr lang="en-GB" altLang="cs-CZ" b="1" i="1" dirty="0" err="1"/>
              <a:t>Daně</a:t>
            </a:r>
            <a:r>
              <a:rPr lang="en-GB" altLang="cs-CZ" b="1" i="1" dirty="0"/>
              <a:t> </a:t>
            </a:r>
            <a:r>
              <a:rPr lang="en-GB" altLang="cs-CZ" b="1" i="1" dirty="0" err="1"/>
              <a:t>dle</a:t>
            </a:r>
            <a:r>
              <a:rPr lang="en-GB" altLang="cs-CZ" b="1" i="1" dirty="0"/>
              <a:t> </a:t>
            </a:r>
            <a:r>
              <a:rPr lang="en-GB" altLang="cs-CZ" b="1" i="1" dirty="0" err="1"/>
              <a:t>výnosů</a:t>
            </a:r>
            <a:r>
              <a:rPr lang="en-GB" altLang="cs-CZ" b="1" i="1" dirty="0"/>
              <a:t> , </a:t>
            </a:r>
            <a:r>
              <a:rPr lang="en-GB" altLang="cs-CZ" b="1" i="1" dirty="0" err="1"/>
              <a:t>dělníků</a:t>
            </a:r>
            <a:r>
              <a:rPr lang="en-GB" altLang="cs-CZ" b="1" i="1" dirty="0"/>
              <a:t>, </a:t>
            </a:r>
            <a:r>
              <a:rPr lang="en-GB" altLang="cs-CZ" b="1" i="1" dirty="0" err="1"/>
              <a:t>stojů</a:t>
            </a:r>
            <a:r>
              <a:rPr lang="en-GB" altLang="cs-CZ" b="1" i="1" dirty="0"/>
              <a:t>…</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dirty="0"/>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dirty="0"/>
          </a:p>
        </p:txBody>
      </p:sp>
    </p:spTree>
    <p:extLst>
      <p:ext uri="{BB962C8B-B14F-4D97-AF65-F5344CB8AC3E}">
        <p14:creationId xmlns:p14="http://schemas.microsoft.com/office/powerpoint/2010/main" val="1472430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1524000" y="1600201"/>
            <a:ext cx="8229600" cy="4530725"/>
          </a:xfrm>
        </p:spPr>
        <p:txBody>
          <a:bodyPr/>
          <a:lstStyle/>
          <a:p>
            <a:pPr eaLnBrk="1" hangingPunct="1">
              <a:buFont typeface="Wingdings" pitchFamily="2" charset="2"/>
              <a:buNone/>
            </a:pPr>
            <a:r>
              <a:rPr lang="cs-CZ" altLang="en-US" dirty="0"/>
              <a:t>		</a:t>
            </a:r>
          </a:p>
          <a:p>
            <a:pPr eaLnBrk="1" hangingPunct="1">
              <a:buFont typeface="Wingdings" pitchFamily="2" charset="2"/>
              <a:buNone/>
            </a:pPr>
            <a:endParaRPr lang="cs-CZ" altLang="en-US" dirty="0"/>
          </a:p>
          <a:p>
            <a:pPr eaLnBrk="1" hangingPunct="1">
              <a:buFont typeface="Wingdings" pitchFamily="2" charset="2"/>
              <a:buNone/>
            </a:pPr>
            <a:r>
              <a:rPr lang="cs-CZ" altLang="en-US" dirty="0"/>
              <a:t>		Děkuji za pozornost!</a:t>
            </a:r>
          </a:p>
        </p:txBody>
      </p:sp>
    </p:spTree>
    <p:extLst>
      <p:ext uri="{BB962C8B-B14F-4D97-AF65-F5344CB8AC3E}">
        <p14:creationId xmlns:p14="http://schemas.microsoft.com/office/powerpoint/2010/main" val="3823027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2909888" y="1112479"/>
            <a:ext cx="728345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Historie</a:t>
            </a:r>
            <a:endParaRPr lang="en-GB" altLang="cs-CZ" i="1" dirty="0">
              <a:solidFill>
                <a:schemeClr val="tx1"/>
              </a:solidFill>
              <a:effectLst>
                <a:outerShdw blurRad="38100" dist="38100" dir="2700000" algn="tl">
                  <a:srgbClr val="C0C0C0"/>
                </a:outerShdw>
              </a:effectLst>
            </a:endParaRPr>
          </a:p>
        </p:txBody>
      </p:sp>
      <p:sp>
        <p:nvSpPr>
          <p:cNvPr id="13315" name="Rectangle 3"/>
          <p:cNvSpPr>
            <a:spLocks noGrp="1" noChangeArrowheads="1"/>
          </p:cNvSpPr>
          <p:nvPr>
            <p:ph type="body" idx="4294967295"/>
          </p:nvPr>
        </p:nvSpPr>
        <p:spPr>
          <a:xfrm>
            <a:off x="2057400" y="2100263"/>
            <a:ext cx="8153400" cy="464447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Rozvoj</a:t>
            </a:r>
            <a:r>
              <a:rPr lang="en-GB" altLang="cs-CZ" b="1" i="1" u="sng" dirty="0"/>
              <a:t> </a:t>
            </a:r>
            <a:r>
              <a:rPr lang="en-GB" altLang="cs-CZ" b="1" i="1" u="sng" dirty="0" err="1"/>
              <a:t>daňové</a:t>
            </a:r>
            <a:r>
              <a:rPr lang="en-GB" altLang="cs-CZ" b="1" i="1" u="sng" dirty="0"/>
              <a:t> </a:t>
            </a:r>
            <a:r>
              <a:rPr lang="en-GB" altLang="cs-CZ" b="1" i="1" u="sng" dirty="0" err="1"/>
              <a:t>soustavy</a:t>
            </a:r>
            <a:r>
              <a:rPr lang="en-GB" altLang="cs-CZ" b="1" i="1" dirty="0"/>
              <a:t>:</a:t>
            </a:r>
            <a:r>
              <a:rPr lang="en-GB" altLang="cs-CZ" dirty="0"/>
              <a:t> </a:t>
            </a:r>
            <a:endParaRPr lang="cs-CZ" altLang="cs-CZ"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b="1" dirty="0" err="1"/>
              <a:t>pozemková</a:t>
            </a:r>
            <a:r>
              <a:rPr lang="en-GB" altLang="cs-CZ" b="1" dirty="0"/>
              <a:t> </a:t>
            </a:r>
            <a:r>
              <a:rPr lang="en-GB" altLang="cs-CZ" b="1" dirty="0" err="1"/>
              <a:t>daň</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domovní</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osobní</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všeobecná</a:t>
            </a:r>
            <a:r>
              <a:rPr lang="en-GB" altLang="cs-CZ" b="1" dirty="0"/>
              <a:t>  </a:t>
            </a:r>
            <a:r>
              <a:rPr lang="en-GB" altLang="cs-CZ" b="1" dirty="0" err="1"/>
              <a:t>výdělková</a:t>
            </a:r>
            <a:r>
              <a:rPr lang="en-GB" altLang="cs-CZ" b="1" dirty="0"/>
              <a:t> d.</a:t>
            </a:r>
          </a:p>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Totalita</a:t>
            </a:r>
            <a:r>
              <a:rPr lang="en-GB" altLang="cs-CZ" b="1" i="1" u="sng" dirty="0"/>
              <a:t>:</a:t>
            </a:r>
            <a:r>
              <a:rPr lang="en-GB" altLang="cs-CZ" dirty="0"/>
              <a:t> </a:t>
            </a:r>
            <a:r>
              <a:rPr lang="en-GB" altLang="cs-CZ" b="1" dirty="0" err="1"/>
              <a:t>daně</a:t>
            </a:r>
            <a:r>
              <a:rPr lang="en-GB" altLang="cs-CZ" b="1" dirty="0"/>
              <a:t> </a:t>
            </a:r>
            <a:r>
              <a:rPr lang="en-GB" altLang="cs-CZ" b="1" dirty="0" err="1"/>
              <a:t>placené</a:t>
            </a:r>
            <a:r>
              <a:rPr lang="en-GB" altLang="cs-CZ" b="1" dirty="0"/>
              <a:t> </a:t>
            </a:r>
            <a:r>
              <a:rPr lang="en-GB" altLang="cs-CZ" b="1" dirty="0" err="1"/>
              <a:t>organizacemi</a:t>
            </a:r>
            <a:r>
              <a:rPr lang="en-GB" altLang="cs-CZ" b="1" dirty="0"/>
              <a:t>    DPPO</a:t>
            </a:r>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dirty="0" err="1"/>
              <a:t>daně</a:t>
            </a:r>
            <a:r>
              <a:rPr lang="en-GB" altLang="cs-CZ" b="1" dirty="0"/>
              <a:t> </a:t>
            </a:r>
            <a:r>
              <a:rPr lang="en-GB" altLang="cs-CZ" b="1" dirty="0" err="1"/>
              <a:t>placené</a:t>
            </a:r>
            <a:r>
              <a:rPr lang="en-GB" altLang="cs-CZ" b="1" dirty="0"/>
              <a:t> </a:t>
            </a:r>
            <a:r>
              <a:rPr lang="en-GB" altLang="cs-CZ" b="1" dirty="0" err="1"/>
              <a:t>obyvateli</a:t>
            </a:r>
            <a:r>
              <a:rPr lang="en-GB" altLang="cs-CZ" sz="2500" b="1" dirty="0"/>
              <a:t>           </a:t>
            </a:r>
            <a:r>
              <a:rPr lang="cs-CZ" altLang="cs-CZ" sz="2500" b="1" dirty="0"/>
              <a:t> </a:t>
            </a:r>
            <a:r>
              <a:rPr lang="en-GB" altLang="cs-CZ" sz="2500" b="1" dirty="0"/>
              <a:t>DPFO</a:t>
            </a:r>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t> </a:t>
            </a:r>
          </a:p>
        </p:txBody>
      </p:sp>
    </p:spTree>
    <p:extLst>
      <p:ext uri="{BB962C8B-B14F-4D97-AF65-F5344CB8AC3E}">
        <p14:creationId xmlns:p14="http://schemas.microsoft.com/office/powerpoint/2010/main" val="702448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1985964" y="829739"/>
            <a:ext cx="8377237"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Daně</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placené</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obyvatelstvem</a:t>
            </a:r>
            <a:endParaRPr lang="en-GB" altLang="cs-CZ" i="1" dirty="0">
              <a:solidFill>
                <a:schemeClr val="tx1"/>
              </a:solidFill>
              <a:effectLst>
                <a:outerShdw blurRad="38100" dist="38100" dir="2700000" algn="tl">
                  <a:srgbClr val="C0C0C0"/>
                </a:outerShdw>
              </a:effectLst>
            </a:endParaRPr>
          </a:p>
        </p:txBody>
      </p:sp>
      <p:sp>
        <p:nvSpPr>
          <p:cNvPr id="15363" name="Rectangle 3"/>
          <p:cNvSpPr>
            <a:spLocks noGrp="1" noChangeArrowheads="1"/>
          </p:cNvSpPr>
          <p:nvPr>
            <p:ph type="body" idx="4294967295"/>
          </p:nvPr>
        </p:nvSpPr>
        <p:spPr>
          <a:xfrm>
            <a:off x="2894013" y="1827213"/>
            <a:ext cx="7315200" cy="3568700"/>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ze mzdy</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příjmů obyvatelstva</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literární a umělecké činnosti</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Zemědělská daň</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Domovní daň</a:t>
            </a:r>
          </a:p>
        </p:txBody>
      </p:sp>
    </p:spTree>
    <p:extLst>
      <p:ext uri="{BB962C8B-B14F-4D97-AF65-F5344CB8AC3E}">
        <p14:creationId xmlns:p14="http://schemas.microsoft.com/office/powerpoint/2010/main" val="3456736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211283" y="2312857"/>
            <a:ext cx="10438411" cy="3416320"/>
          </a:xfrm>
          <a:prstGeom prst="rect">
            <a:avLst/>
          </a:prstGeom>
        </p:spPr>
        <p:txBody>
          <a:bodyPr wrap="square">
            <a:spAutoFit/>
          </a:bodyPr>
          <a:lstStyle/>
          <a:p>
            <a:endParaRPr lang="pl-PL" dirty="0">
              <a:latin typeface="Arial" panose="020B0604020202020204" pitchFamily="34" charset="0"/>
            </a:endParaRPr>
          </a:p>
          <a:p>
            <a:endParaRPr lang="pl-PL" dirty="0">
              <a:latin typeface="Arial" panose="020B0604020202020204" pitchFamily="34" charset="0"/>
            </a:endParaRPr>
          </a:p>
          <a:p>
            <a:endParaRPr lang="pl-PL" dirty="0">
              <a:latin typeface="Arial" panose="020B0604020202020204" pitchFamily="34" charset="0"/>
            </a:endParaRPr>
          </a:p>
          <a:p>
            <a:pPr marL="342900" indent="-342900">
              <a:buFont typeface="Wingdings" panose="05000000000000000000" pitchFamily="2" charset="2"/>
              <a:buChar char="Ø"/>
            </a:pPr>
            <a:r>
              <a:rPr lang="pl-PL" sz="3600" dirty="0" err="1">
                <a:latin typeface="Arial" panose="020B0604020202020204" pitchFamily="34" charset="0"/>
              </a:rPr>
              <a:t>daně</a:t>
            </a:r>
            <a:r>
              <a:rPr lang="pl-PL" sz="3600" dirty="0">
                <a:latin typeface="Arial" panose="020B0604020202020204" pitchFamily="34" charset="0"/>
              </a:rPr>
              <a:t> ze „</a:t>
            </a:r>
            <a:r>
              <a:rPr lang="pl-PL" sz="3600" dirty="0" err="1">
                <a:latin typeface="Arial" panose="020B0604020202020204" pitchFamily="34" charset="0"/>
              </a:rPr>
              <a:t>zisku</a:t>
            </a:r>
            <a:endParaRPr lang="pl-PL" sz="3600" dirty="0">
              <a:latin typeface="Arial" panose="020B0604020202020204" pitchFamily="34" charset="0"/>
            </a:endParaRPr>
          </a:p>
          <a:p>
            <a:pPr marL="342900" indent="-342900">
              <a:buFont typeface="Wingdings" panose="05000000000000000000" pitchFamily="2" charset="2"/>
              <a:buChar char="Ø"/>
            </a:pPr>
            <a:r>
              <a:rPr lang="pl-PL" sz="3600" dirty="0">
                <a:latin typeface="Arial" panose="020B0604020202020204" pitchFamily="34" charset="0"/>
              </a:rPr>
              <a:t>z </a:t>
            </a:r>
            <a:r>
              <a:rPr lang="pl-PL" sz="3600" dirty="0" err="1">
                <a:latin typeface="Arial" panose="020B0604020202020204" pitchFamily="34" charset="0"/>
              </a:rPr>
              <a:t>objemu</a:t>
            </a:r>
            <a:r>
              <a:rPr lang="pl-PL" sz="3600" dirty="0">
                <a:latin typeface="Arial" panose="020B0604020202020204" pitchFamily="34" charset="0"/>
              </a:rPr>
              <a:t> </a:t>
            </a:r>
            <a:r>
              <a:rPr lang="pl-PL" sz="3600" dirty="0" err="1">
                <a:latin typeface="Arial" panose="020B0604020202020204" pitchFamily="34" charset="0"/>
              </a:rPr>
              <a:t>mezd</a:t>
            </a:r>
            <a:r>
              <a:rPr lang="pl-PL" sz="3600" dirty="0">
                <a:latin typeface="Arial" panose="020B0604020202020204" pitchFamily="34" charset="0"/>
              </a:rPr>
              <a:t> </a:t>
            </a:r>
          </a:p>
          <a:p>
            <a:pPr marL="342900" indent="-342900">
              <a:buFont typeface="Wingdings" panose="05000000000000000000" pitchFamily="2" charset="2"/>
              <a:buChar char="Ø"/>
            </a:pPr>
            <a:r>
              <a:rPr lang="pl-PL" sz="3600" dirty="0" err="1">
                <a:latin typeface="Arial" panose="020B0604020202020204" pitchFamily="34" charset="0"/>
              </a:rPr>
              <a:t>daň</a:t>
            </a:r>
            <a:r>
              <a:rPr lang="pl-PL" sz="3600" dirty="0">
                <a:latin typeface="Arial" panose="020B0604020202020204" pitchFamily="34" charset="0"/>
              </a:rPr>
              <a:t> z </a:t>
            </a:r>
            <a:r>
              <a:rPr lang="pl-PL" sz="3600" dirty="0" err="1">
                <a:latin typeface="Arial" panose="020B0604020202020204" pitchFamily="34" charset="0"/>
              </a:rPr>
              <a:t>obratu</a:t>
            </a:r>
            <a:endParaRPr lang="pl-PL" sz="3600" dirty="0">
              <a:latin typeface="Arial" panose="020B0604020202020204" pitchFamily="34" charset="0"/>
            </a:endParaRPr>
          </a:p>
          <a:p>
            <a:pPr marL="342900" indent="-342900">
              <a:buFont typeface="Wingdings" panose="05000000000000000000" pitchFamily="2" charset="2"/>
              <a:buChar char="Ø"/>
            </a:pPr>
            <a:r>
              <a:rPr lang="pl-PL" sz="3600" dirty="0" err="1">
                <a:latin typeface="Arial" panose="020B0604020202020204" pitchFamily="34" charset="0"/>
              </a:rPr>
              <a:t>daň</a:t>
            </a:r>
            <a:r>
              <a:rPr lang="pl-PL" sz="3600" dirty="0">
                <a:latin typeface="Arial" panose="020B0604020202020204" pitchFamily="34" charset="0"/>
              </a:rPr>
              <a:t> z </a:t>
            </a:r>
            <a:r>
              <a:rPr lang="pl-PL" sz="3600" dirty="0" err="1">
                <a:latin typeface="Arial" panose="020B0604020202020204" pitchFamily="34" charset="0"/>
              </a:rPr>
              <a:t>mezd</a:t>
            </a:r>
            <a:r>
              <a:rPr lang="pl-PL" sz="3600" dirty="0">
                <a:latin typeface="Arial" panose="020B0604020202020204" pitchFamily="34" charset="0"/>
              </a:rPr>
              <a:t> </a:t>
            </a:r>
            <a:endParaRPr lang="cs-CZ" sz="3600" dirty="0"/>
          </a:p>
        </p:txBody>
      </p:sp>
      <p:sp>
        <p:nvSpPr>
          <p:cNvPr id="3" name="Obdélník 2"/>
          <p:cNvSpPr/>
          <p:nvPr/>
        </p:nvSpPr>
        <p:spPr>
          <a:xfrm>
            <a:off x="2642219" y="1623598"/>
            <a:ext cx="6636753" cy="1077218"/>
          </a:xfrm>
          <a:prstGeom prst="rect">
            <a:avLst/>
          </a:prstGeom>
        </p:spPr>
        <p:txBody>
          <a:bodyPr wrap="none">
            <a:spAutoFit/>
          </a:bodyPr>
          <a:lstStyle/>
          <a:p>
            <a:r>
              <a:rPr lang="cs-CZ" altLang="cs-CZ" sz="2800" b="1" kern="0" dirty="0" err="1">
                <a:solidFill>
                  <a:srgbClr val="000000"/>
                </a:solidFill>
                <a:latin typeface="Arial"/>
              </a:rPr>
              <a:t>D</a:t>
            </a:r>
            <a:r>
              <a:rPr lang="en-GB" altLang="cs-CZ" sz="3200" b="1" kern="0" dirty="0" err="1">
                <a:solidFill>
                  <a:srgbClr val="000000"/>
                </a:solidFill>
                <a:latin typeface="Arial"/>
              </a:rPr>
              <a:t>aně</a:t>
            </a:r>
            <a:r>
              <a:rPr lang="en-GB" altLang="cs-CZ" sz="3200" b="1" kern="0" dirty="0">
                <a:solidFill>
                  <a:srgbClr val="000000"/>
                </a:solidFill>
                <a:latin typeface="Arial"/>
              </a:rPr>
              <a:t> </a:t>
            </a:r>
            <a:r>
              <a:rPr lang="en-GB" altLang="cs-CZ" sz="3200" b="1" kern="0" dirty="0" err="1">
                <a:solidFill>
                  <a:srgbClr val="000000"/>
                </a:solidFill>
                <a:latin typeface="Arial"/>
              </a:rPr>
              <a:t>placené</a:t>
            </a:r>
            <a:r>
              <a:rPr lang="en-GB" altLang="cs-CZ" sz="3200" b="1" kern="0" dirty="0">
                <a:solidFill>
                  <a:srgbClr val="000000"/>
                </a:solidFill>
                <a:latin typeface="Arial"/>
              </a:rPr>
              <a:t> </a:t>
            </a:r>
            <a:r>
              <a:rPr lang="en-GB" altLang="cs-CZ" sz="3200" b="1" kern="0" dirty="0" err="1">
                <a:solidFill>
                  <a:srgbClr val="000000"/>
                </a:solidFill>
                <a:latin typeface="Arial"/>
              </a:rPr>
              <a:t>organizacemi</a:t>
            </a:r>
            <a:r>
              <a:rPr lang="cs-CZ" altLang="cs-CZ" sz="3200" b="1" kern="0" dirty="0">
                <a:solidFill>
                  <a:srgbClr val="000000"/>
                </a:solidFill>
                <a:latin typeface="Arial"/>
              </a:rPr>
              <a:t>-dříve</a:t>
            </a:r>
          </a:p>
          <a:p>
            <a:pPr algn="ctr"/>
            <a:r>
              <a:rPr lang="cs-CZ" altLang="cs-CZ" sz="3200" b="1" kern="0" dirty="0">
                <a:solidFill>
                  <a:srgbClr val="000000"/>
                </a:solidFill>
                <a:latin typeface="Arial"/>
              </a:rPr>
              <a:t>Nyní DPPO </a:t>
            </a:r>
            <a:r>
              <a:rPr lang="en-GB" altLang="cs-CZ" sz="3200" b="1" kern="0" dirty="0">
                <a:solidFill>
                  <a:srgbClr val="000000"/>
                </a:solidFill>
                <a:latin typeface="Arial"/>
              </a:rPr>
              <a:t> </a:t>
            </a:r>
            <a:endParaRPr lang="cs-CZ" sz="2800" dirty="0"/>
          </a:p>
        </p:txBody>
      </p:sp>
    </p:spTree>
    <p:extLst>
      <p:ext uri="{BB962C8B-B14F-4D97-AF65-F5344CB8AC3E}">
        <p14:creationId xmlns:p14="http://schemas.microsoft.com/office/powerpoint/2010/main" val="79660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2908301" y="1424411"/>
            <a:ext cx="7286625"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dirty="0" err="1">
                <a:solidFill>
                  <a:schemeClr val="tx1"/>
                </a:solidFill>
                <a:effectLst>
                  <a:outerShdw blurRad="38100" dist="38100" dir="2700000" algn="tl">
                    <a:srgbClr val="C0C0C0"/>
                  </a:outerShdw>
                </a:effectLst>
              </a:rPr>
              <a:t>Charakteristika</a:t>
            </a:r>
            <a:r>
              <a:rPr lang="en-GB" altLang="cs-CZ" b="1" i="1" dirty="0">
                <a:solidFill>
                  <a:schemeClr val="tx1"/>
                </a:solidFill>
                <a:effectLst>
                  <a:outerShdw blurRad="38100" dist="38100" dir="2700000" algn="tl">
                    <a:srgbClr val="C0C0C0"/>
                  </a:outerShdw>
                </a:effectLst>
              </a:rPr>
              <a:t> DP</a:t>
            </a:r>
            <a:r>
              <a:rPr lang="cs-CZ" altLang="cs-CZ" b="1" i="1" dirty="0">
                <a:solidFill>
                  <a:schemeClr val="tx1"/>
                </a:solidFill>
                <a:effectLst>
                  <a:outerShdw blurRad="38100" dist="38100" dir="2700000" algn="tl">
                    <a:srgbClr val="C0C0C0"/>
                  </a:outerShdw>
                </a:effectLst>
              </a:rPr>
              <a:t>P</a:t>
            </a:r>
            <a:r>
              <a:rPr lang="en-GB" altLang="cs-CZ" b="1" i="1" dirty="0">
                <a:solidFill>
                  <a:schemeClr val="tx1"/>
                </a:solidFill>
                <a:effectLst>
                  <a:outerShdw blurRad="38100" dist="38100" dir="2700000" algn="tl">
                    <a:srgbClr val="C0C0C0"/>
                  </a:outerShdw>
                </a:effectLst>
              </a:rPr>
              <a:t>O</a:t>
            </a:r>
          </a:p>
        </p:txBody>
      </p:sp>
      <p:sp>
        <p:nvSpPr>
          <p:cNvPr id="17411" name="Rectangle 3"/>
          <p:cNvSpPr>
            <a:spLocks noGrp="1" noChangeArrowheads="1"/>
          </p:cNvSpPr>
          <p:nvPr>
            <p:ph type="body" idx="4294967295"/>
          </p:nvPr>
        </p:nvSpPr>
        <p:spPr>
          <a:xfrm>
            <a:off x="1092530" y="2259013"/>
            <a:ext cx="9118270" cy="354161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Daň</a:t>
            </a:r>
            <a:r>
              <a:rPr lang="en-GB" altLang="cs-CZ" b="1" u="sng" dirty="0">
                <a:solidFill>
                  <a:schemeClr val="tx2"/>
                </a:solidFill>
              </a:rPr>
              <a:t> </a:t>
            </a:r>
            <a:r>
              <a:rPr lang="en-GB" altLang="cs-CZ" b="1" u="sng" dirty="0" err="1">
                <a:solidFill>
                  <a:schemeClr val="tx2"/>
                </a:solidFill>
              </a:rPr>
              <a:t>přímá</a:t>
            </a:r>
            <a:r>
              <a:rPr lang="en-GB" altLang="cs-CZ" dirty="0"/>
              <a:t> </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 </a:t>
            </a:r>
            <a:r>
              <a:rPr lang="en-GB" altLang="cs-CZ" b="1" dirty="0" err="1"/>
              <a:t>subjekt</a:t>
            </a:r>
            <a:r>
              <a:rPr lang="en-GB" altLang="cs-CZ" b="1" dirty="0"/>
              <a:t> </a:t>
            </a:r>
            <a:r>
              <a:rPr lang="cs-CZ" altLang="cs-CZ" b="1" dirty="0"/>
              <a:t>- </a:t>
            </a:r>
            <a:r>
              <a:rPr lang="en-GB" altLang="cs-CZ" b="1" dirty="0" err="1"/>
              <a:t>osoba</a:t>
            </a:r>
            <a:r>
              <a:rPr lang="en-GB" altLang="cs-CZ" b="1" dirty="0"/>
              <a:t> POPLATNÍKA</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Daň</a:t>
            </a:r>
            <a:r>
              <a:rPr lang="en-GB" altLang="cs-CZ" b="1" u="sng" dirty="0">
                <a:solidFill>
                  <a:schemeClr val="tx2"/>
                </a:solidFill>
              </a:rPr>
              <a:t> </a:t>
            </a:r>
            <a:r>
              <a:rPr lang="en-GB" altLang="cs-CZ" b="1" u="sng" dirty="0" err="1">
                <a:solidFill>
                  <a:schemeClr val="tx2"/>
                </a:solidFill>
              </a:rPr>
              <a:t>důchodová</a:t>
            </a:r>
            <a:endParaRPr lang="en-GB" altLang="cs-CZ" b="1" u="sng" dirty="0">
              <a:solidFill>
                <a:schemeClr val="tx2"/>
              </a:solidFill>
            </a:endParaRP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dirty="0"/>
              <a:t>       </a:t>
            </a:r>
            <a:r>
              <a:rPr lang="en-GB" altLang="cs-CZ" b="1" dirty="0"/>
              <a:t>-  </a:t>
            </a:r>
            <a:r>
              <a:rPr lang="en-GB" altLang="cs-CZ" b="1" dirty="0" err="1"/>
              <a:t>zdaňuje</a:t>
            </a:r>
            <a:r>
              <a:rPr lang="en-GB" altLang="cs-CZ" b="1" dirty="0"/>
              <a:t> se PŘÍJEM</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Komplexní</a:t>
            </a:r>
            <a:r>
              <a:rPr lang="en-GB" altLang="cs-CZ" b="1" u="sng" dirty="0">
                <a:solidFill>
                  <a:schemeClr val="tx2"/>
                </a:solidFill>
              </a:rPr>
              <a:t> </a:t>
            </a:r>
            <a:r>
              <a:rPr lang="en-GB" altLang="cs-CZ" b="1" u="sng" dirty="0" err="1">
                <a:solidFill>
                  <a:schemeClr val="tx2"/>
                </a:solidFill>
              </a:rPr>
              <a:t>daň</a:t>
            </a:r>
            <a:endParaRPr lang="en-GB" altLang="cs-CZ" b="1" u="sng" dirty="0">
              <a:solidFill>
                <a:schemeClr val="tx2"/>
              </a:solidFill>
            </a:endParaRP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dirty="0"/>
              <a:t>  </a:t>
            </a:r>
            <a:r>
              <a:rPr lang="en-GB" altLang="cs-CZ" b="1" dirty="0"/>
              <a:t>-  </a:t>
            </a:r>
            <a:r>
              <a:rPr lang="en-GB" altLang="cs-CZ" b="1" dirty="0" err="1"/>
              <a:t>zdaňuje</a:t>
            </a:r>
            <a:r>
              <a:rPr lang="en-GB" altLang="cs-CZ" b="1" dirty="0"/>
              <a:t> </a:t>
            </a:r>
            <a:r>
              <a:rPr lang="en-GB" altLang="cs-CZ" b="1" dirty="0" err="1"/>
              <a:t>podnikatele</a:t>
            </a:r>
            <a:endParaRPr lang="en-GB" altLang="cs-CZ" b="1" dirty="0"/>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dirty="0"/>
              <a:t>- </a:t>
            </a:r>
            <a:r>
              <a:rPr lang="cs-CZ" altLang="cs-CZ" b="1" dirty="0"/>
              <a:t> </a:t>
            </a:r>
            <a:r>
              <a:rPr lang="en-GB" altLang="cs-CZ" b="1" dirty="0" err="1"/>
              <a:t>právnické</a:t>
            </a:r>
            <a:r>
              <a:rPr lang="en-GB" altLang="cs-CZ" b="1" dirty="0"/>
              <a:t> </a:t>
            </a:r>
            <a:r>
              <a:rPr lang="en-GB" altLang="cs-CZ" b="1" dirty="0" err="1"/>
              <a:t>osoby</a:t>
            </a:r>
            <a:endParaRPr lang="en-GB"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3311001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2908301" y="787878"/>
            <a:ext cx="7286625" cy="57265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i="1" dirty="0" err="1">
                <a:solidFill>
                  <a:schemeClr val="tx1"/>
                </a:solidFill>
                <a:effectLst>
                  <a:outerShdw blurRad="38100" dist="38100" dir="2700000" algn="tl">
                    <a:srgbClr val="C0C0C0"/>
                  </a:outerShdw>
                </a:effectLst>
              </a:rPr>
              <a:t>Základní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konstrukční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prvky</a:t>
            </a:r>
            <a:r>
              <a:rPr lang="en-GB" altLang="cs-CZ" sz="3200" i="1" dirty="0">
                <a:solidFill>
                  <a:schemeClr val="tx1"/>
                </a:solidFill>
                <a:effectLst>
                  <a:outerShdw blurRad="38100" dist="38100" dir="2700000" algn="tl">
                    <a:srgbClr val="C0C0C0"/>
                  </a:outerShdw>
                </a:effectLst>
              </a:rPr>
              <a:t> DP</a:t>
            </a:r>
            <a:r>
              <a:rPr lang="cs-CZ" altLang="cs-CZ" sz="3200" i="1" dirty="0">
                <a:solidFill>
                  <a:schemeClr val="tx1"/>
                </a:solidFill>
                <a:effectLst>
                  <a:outerShdw blurRad="38100" dist="38100" dir="2700000" algn="tl">
                    <a:srgbClr val="C0C0C0"/>
                  </a:outerShdw>
                </a:effectLst>
              </a:rPr>
              <a:t>P</a:t>
            </a:r>
            <a:r>
              <a:rPr lang="en-GB" altLang="cs-CZ" sz="3200" i="1" dirty="0">
                <a:solidFill>
                  <a:schemeClr val="tx1"/>
                </a:solidFill>
                <a:effectLst>
                  <a:outerShdw blurRad="38100" dist="38100" dir="2700000" algn="tl">
                    <a:srgbClr val="C0C0C0"/>
                  </a:outerShdw>
                </a:effectLst>
              </a:rPr>
              <a:t>O</a:t>
            </a:r>
          </a:p>
        </p:txBody>
      </p:sp>
      <p:sp>
        <p:nvSpPr>
          <p:cNvPr id="19459" name="Rectangle 3"/>
          <p:cNvSpPr>
            <a:spLocks noGrp="1" noChangeArrowheads="1"/>
          </p:cNvSpPr>
          <p:nvPr>
            <p:ph type="body" idx="4294967295"/>
          </p:nvPr>
        </p:nvSpPr>
        <p:spPr>
          <a:xfrm>
            <a:off x="2362200" y="1734912"/>
            <a:ext cx="8008938" cy="3110724"/>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Subjekty</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Předmět</a:t>
            </a:r>
            <a:r>
              <a:rPr lang="en-GB" altLang="cs-CZ" b="1" i="1" dirty="0"/>
              <a:t> </a:t>
            </a:r>
            <a:r>
              <a:rPr lang="en-GB" altLang="cs-CZ" b="1" i="1" dirty="0" err="1"/>
              <a:t>daně</a:t>
            </a:r>
            <a:r>
              <a:rPr lang="en-GB" altLang="cs-CZ" b="1" i="1" dirty="0"/>
              <a:t> </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Základ</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Sazba</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Splatnost</a:t>
            </a:r>
            <a:r>
              <a:rPr lang="en-GB" altLang="cs-CZ" b="1" i="1" dirty="0"/>
              <a:t> </a:t>
            </a:r>
            <a:r>
              <a:rPr lang="en-GB" altLang="cs-CZ" b="1" i="1" dirty="0" err="1"/>
              <a:t>daně</a:t>
            </a:r>
            <a:r>
              <a:rPr lang="en-GB" altLang="cs-CZ" b="1" i="1" dirty="0"/>
              <a:t> </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Podávání</a:t>
            </a:r>
            <a:r>
              <a:rPr lang="en-GB" altLang="cs-CZ" b="1" i="1" dirty="0"/>
              <a:t> </a:t>
            </a:r>
            <a:r>
              <a:rPr lang="en-GB" altLang="cs-CZ" b="1" i="1" dirty="0" err="1"/>
              <a:t>daňových</a:t>
            </a:r>
            <a:r>
              <a:rPr lang="en-GB" altLang="cs-CZ" b="1" i="1" dirty="0"/>
              <a:t> </a:t>
            </a:r>
            <a:r>
              <a:rPr lang="en-GB" altLang="cs-CZ" b="1" i="1" dirty="0" err="1"/>
              <a:t>přiznání</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Správa</a:t>
            </a:r>
            <a:r>
              <a:rPr lang="en-GB" altLang="cs-CZ" b="1" i="1" dirty="0"/>
              <a:t> </a:t>
            </a:r>
            <a:r>
              <a:rPr lang="en-GB" altLang="cs-CZ" b="1" i="1" dirty="0" err="1"/>
              <a:t>daně</a:t>
            </a:r>
            <a:endParaRPr lang="en-GB" altLang="cs-CZ" b="1" i="1" dirty="0"/>
          </a:p>
        </p:txBody>
      </p:sp>
    </p:spTree>
    <p:extLst>
      <p:ext uri="{BB962C8B-B14F-4D97-AF65-F5344CB8AC3E}">
        <p14:creationId xmlns:p14="http://schemas.microsoft.com/office/powerpoint/2010/main" val="2319571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prezentace-law-cz-1</Template>
  <TotalTime>0</TotalTime>
  <Words>2260</Words>
  <Application>Microsoft Office PowerPoint</Application>
  <PresentationFormat>Širokoúhlá obrazovka</PresentationFormat>
  <Paragraphs>278</Paragraphs>
  <Slides>40</Slides>
  <Notes>13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40</vt:i4>
      </vt:variant>
    </vt:vector>
  </HeadingPairs>
  <TitlesOfParts>
    <vt:vector size="44" baseType="lpstr">
      <vt:lpstr>Arial</vt:lpstr>
      <vt:lpstr>Tahoma</vt:lpstr>
      <vt:lpstr>Wingdings</vt:lpstr>
      <vt:lpstr>Prezentace_MU_CZ</vt:lpstr>
      <vt:lpstr>Daň z příjmů právnických osob   </vt:lpstr>
      <vt:lpstr>PRAMENY právní úpravy</vt:lpstr>
      <vt:lpstr>Prameny právní úpravy</vt:lpstr>
      <vt:lpstr>Historie</vt:lpstr>
      <vt:lpstr>Historie</vt:lpstr>
      <vt:lpstr>Daně placené obyvatelstvem</vt:lpstr>
      <vt:lpstr>Prezentace aplikace PowerPoint</vt:lpstr>
      <vt:lpstr>Charakteristika DPPO</vt:lpstr>
      <vt:lpstr>Základní konstrukční prvky DPPO</vt:lpstr>
      <vt:lpstr> Korekční prvky DPFO</vt:lpstr>
      <vt:lpstr>         Koncepce zákona o daních z příjmů</vt:lpstr>
      <vt:lpstr> Daň z příjmů právnických osob-subjekty</vt:lpstr>
      <vt:lpstr>Prezentace aplikace PowerPoint</vt:lpstr>
      <vt:lpstr> Rezidenti</vt:lpstr>
      <vt:lpstr>Nerezidenti </vt:lpstr>
      <vt:lpstr>Veřejně prospěšný poplatník </vt:lpstr>
      <vt:lpstr>Prezentace aplikace PowerPoint</vt:lpstr>
      <vt:lpstr>Prezentace aplikace PowerPoint</vt:lpstr>
      <vt:lpstr>Veřejně prospěšným poplatníkem není</vt:lpstr>
      <vt:lpstr>Prezentace aplikace PowerPoint</vt:lpstr>
      <vt:lpstr>Předmět daně</vt:lpstr>
      <vt:lpstr>  Příjem</vt:lpstr>
      <vt:lpstr> Předmět daně PPO </vt:lpstr>
      <vt:lpstr>Předmětem daně nejsou </vt:lpstr>
      <vt:lpstr>Předmět daně veřejně prospěšných poplatníků</vt:lpstr>
      <vt:lpstr>Předmět daně osobních obchodních společností a jejich společníků</vt:lpstr>
      <vt:lpstr> Osvobození od daně § 19 </vt:lpstr>
      <vt:lpstr>Prezentace aplikace PowerPoint</vt:lpstr>
      <vt:lpstr>Základ daně </vt:lpstr>
      <vt:lpstr>                      SAZBA DANĚ   Obecně výše daně je stanovena  její sazbou tzn.  daňová sazba je měřítkem, pomocí něhož se stanoví z daňového základu  DAŇ </vt:lpstr>
      <vt:lpstr>Sazba daně</vt:lpstr>
      <vt:lpstr>Prezentace aplikace PowerPoint</vt:lpstr>
      <vt:lpstr>       Položky odčitatelné od základu daně § 34</vt:lpstr>
      <vt:lpstr>Položky odčitatelné od základu daně (§ 34)</vt:lpstr>
      <vt:lpstr>Slevy na dani (§§ 35, 35a)</vt:lpstr>
      <vt:lpstr> Zdaňovací období </vt:lpstr>
      <vt:lpstr>Správa daně a daňové přiznání</vt:lpstr>
      <vt:lpstr>Závazné posouzení</vt:lpstr>
      <vt:lpstr>Závazné posouzení § 24b</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Daň z příjmů</dc:title>
  <dc:creator>35</dc:creator>
  <cp:lastModifiedBy>Ivana Pařízková</cp:lastModifiedBy>
  <cp:revision>25</cp:revision>
  <cp:lastPrinted>1601-01-01T00:00:00Z</cp:lastPrinted>
  <dcterms:created xsi:type="dcterms:W3CDTF">2020-04-28T06:31:23Z</dcterms:created>
  <dcterms:modified xsi:type="dcterms:W3CDTF">2021-04-26T20:19:13Z</dcterms:modified>
</cp:coreProperties>
</file>