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312" r:id="rId23"/>
    <p:sldId id="277" r:id="rId24"/>
    <p:sldId id="278" r:id="rId25"/>
    <p:sldId id="279" r:id="rId26"/>
    <p:sldId id="280" r:id="rId27"/>
    <p:sldId id="286" r:id="rId28"/>
    <p:sldId id="283" r:id="rId29"/>
    <p:sldId id="284" r:id="rId30"/>
    <p:sldId id="311" r:id="rId31"/>
    <p:sldId id="282" r:id="rId32"/>
    <p:sldId id="285" r:id="rId33"/>
    <p:sldId id="287" r:id="rId34"/>
    <p:sldId id="297" r:id="rId35"/>
    <p:sldId id="288" r:id="rId36"/>
    <p:sldId id="289" r:id="rId37"/>
    <p:sldId id="290" r:id="rId38"/>
    <p:sldId id="291" r:id="rId39"/>
    <p:sldId id="292" r:id="rId40"/>
    <p:sldId id="293" r:id="rId41"/>
    <p:sldId id="294" r:id="rId42"/>
    <p:sldId id="295" r:id="rId43"/>
    <p:sldId id="298" r:id="rId44"/>
    <p:sldId id="299" r:id="rId45"/>
    <p:sldId id="300" r:id="rId46"/>
    <p:sldId id="301" r:id="rId47"/>
    <p:sldId id="303" r:id="rId48"/>
    <p:sldId id="296" r:id="rId49"/>
    <p:sldId id="304" r:id="rId50"/>
    <p:sldId id="305" r:id="rId51"/>
    <p:sldId id="306" r:id="rId52"/>
    <p:sldId id="307" r:id="rId53"/>
    <p:sldId id="308" r:id="rId54"/>
    <p:sldId id="309" r:id="rId55"/>
    <p:sldId id="310" r:id="rId5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4AE7193C-B100-4B4F-A266-A7CB2032D606}" type="datetimeFigureOut">
              <a:rPr lang="cs-CZ" smtClean="0"/>
              <a:t>03.04.2021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CBECA43-38C1-4875-8388-EBA4A86829C1}" type="slidenum">
              <a:rPr lang="cs-CZ" smtClean="0"/>
              <a:t>‹#›</a:t>
            </a:fld>
            <a:endParaRPr lang="cs-CZ"/>
          </a:p>
        </p:txBody>
      </p:sp>
    </p:spTree>
    <p:extLst>
      <p:ext uri="{BB962C8B-B14F-4D97-AF65-F5344CB8AC3E}">
        <p14:creationId xmlns:p14="http://schemas.microsoft.com/office/powerpoint/2010/main" val="1852842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4AE7193C-B100-4B4F-A266-A7CB2032D606}" type="datetimeFigureOut">
              <a:rPr lang="cs-CZ" smtClean="0"/>
              <a:t>03.04.2021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CBECA43-38C1-4875-8388-EBA4A86829C1}" type="slidenum">
              <a:rPr lang="cs-CZ" smtClean="0"/>
              <a:t>‹#›</a:t>
            </a:fld>
            <a:endParaRPr lang="cs-CZ"/>
          </a:p>
        </p:txBody>
      </p:sp>
    </p:spTree>
    <p:extLst>
      <p:ext uri="{BB962C8B-B14F-4D97-AF65-F5344CB8AC3E}">
        <p14:creationId xmlns:p14="http://schemas.microsoft.com/office/powerpoint/2010/main" val="17718221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4AE7193C-B100-4B4F-A266-A7CB2032D606}" type="datetimeFigureOut">
              <a:rPr lang="cs-CZ" smtClean="0"/>
              <a:t>03.04.2021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CBECA43-38C1-4875-8388-EBA4A86829C1}" type="slidenum">
              <a:rPr lang="cs-CZ" smtClean="0"/>
              <a:t>‹#›</a:t>
            </a:fld>
            <a:endParaRPr lang="cs-CZ"/>
          </a:p>
        </p:txBody>
      </p:sp>
    </p:spTree>
    <p:extLst>
      <p:ext uri="{BB962C8B-B14F-4D97-AF65-F5344CB8AC3E}">
        <p14:creationId xmlns:p14="http://schemas.microsoft.com/office/powerpoint/2010/main" val="2034531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4AE7193C-B100-4B4F-A266-A7CB2032D606}" type="datetimeFigureOut">
              <a:rPr lang="cs-CZ" smtClean="0"/>
              <a:t>03.04.2021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CBECA43-38C1-4875-8388-EBA4A86829C1}" type="slidenum">
              <a:rPr lang="cs-CZ" smtClean="0"/>
              <a:t>‹#›</a:t>
            </a:fld>
            <a:endParaRPr lang="cs-CZ"/>
          </a:p>
        </p:txBody>
      </p:sp>
    </p:spTree>
    <p:extLst>
      <p:ext uri="{BB962C8B-B14F-4D97-AF65-F5344CB8AC3E}">
        <p14:creationId xmlns:p14="http://schemas.microsoft.com/office/powerpoint/2010/main" val="1500656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4AE7193C-B100-4B4F-A266-A7CB2032D606}" type="datetimeFigureOut">
              <a:rPr lang="cs-CZ" smtClean="0"/>
              <a:t>03.04.2021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CBECA43-38C1-4875-8388-EBA4A86829C1}" type="slidenum">
              <a:rPr lang="cs-CZ" smtClean="0"/>
              <a:t>‹#›</a:t>
            </a:fld>
            <a:endParaRPr lang="cs-CZ"/>
          </a:p>
        </p:txBody>
      </p:sp>
    </p:spTree>
    <p:extLst>
      <p:ext uri="{BB962C8B-B14F-4D97-AF65-F5344CB8AC3E}">
        <p14:creationId xmlns:p14="http://schemas.microsoft.com/office/powerpoint/2010/main" val="2594993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4AE7193C-B100-4B4F-A266-A7CB2032D606}" type="datetimeFigureOut">
              <a:rPr lang="cs-CZ" smtClean="0"/>
              <a:t>03.04.2021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CBECA43-38C1-4875-8388-EBA4A86829C1}" type="slidenum">
              <a:rPr lang="cs-CZ" smtClean="0"/>
              <a:t>‹#›</a:t>
            </a:fld>
            <a:endParaRPr lang="cs-CZ"/>
          </a:p>
        </p:txBody>
      </p:sp>
    </p:spTree>
    <p:extLst>
      <p:ext uri="{BB962C8B-B14F-4D97-AF65-F5344CB8AC3E}">
        <p14:creationId xmlns:p14="http://schemas.microsoft.com/office/powerpoint/2010/main" val="627755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4AE7193C-B100-4B4F-A266-A7CB2032D606}" type="datetimeFigureOut">
              <a:rPr lang="cs-CZ" smtClean="0"/>
              <a:t>03.04.2021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DCBECA43-38C1-4875-8388-EBA4A86829C1}" type="slidenum">
              <a:rPr lang="cs-CZ" smtClean="0"/>
              <a:t>‹#›</a:t>
            </a:fld>
            <a:endParaRPr lang="cs-CZ"/>
          </a:p>
        </p:txBody>
      </p:sp>
    </p:spTree>
    <p:extLst>
      <p:ext uri="{BB962C8B-B14F-4D97-AF65-F5344CB8AC3E}">
        <p14:creationId xmlns:p14="http://schemas.microsoft.com/office/powerpoint/2010/main" val="2294351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4AE7193C-B100-4B4F-A266-A7CB2032D606}" type="datetimeFigureOut">
              <a:rPr lang="cs-CZ" smtClean="0"/>
              <a:t>03.04.2021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DCBECA43-38C1-4875-8388-EBA4A86829C1}" type="slidenum">
              <a:rPr lang="cs-CZ" smtClean="0"/>
              <a:t>‹#›</a:t>
            </a:fld>
            <a:endParaRPr lang="cs-CZ"/>
          </a:p>
        </p:txBody>
      </p:sp>
    </p:spTree>
    <p:extLst>
      <p:ext uri="{BB962C8B-B14F-4D97-AF65-F5344CB8AC3E}">
        <p14:creationId xmlns:p14="http://schemas.microsoft.com/office/powerpoint/2010/main" val="909532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AE7193C-B100-4B4F-A266-A7CB2032D606}" type="datetimeFigureOut">
              <a:rPr lang="cs-CZ" smtClean="0"/>
              <a:t>03.04.2021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CBECA43-38C1-4875-8388-EBA4A86829C1}" type="slidenum">
              <a:rPr lang="cs-CZ" smtClean="0"/>
              <a:t>‹#›</a:t>
            </a:fld>
            <a:endParaRPr lang="cs-CZ"/>
          </a:p>
        </p:txBody>
      </p:sp>
    </p:spTree>
    <p:extLst>
      <p:ext uri="{BB962C8B-B14F-4D97-AF65-F5344CB8AC3E}">
        <p14:creationId xmlns:p14="http://schemas.microsoft.com/office/powerpoint/2010/main" val="3410821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4AE7193C-B100-4B4F-A266-A7CB2032D606}" type="datetimeFigureOut">
              <a:rPr lang="cs-CZ" smtClean="0"/>
              <a:t>03.04.2021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CBECA43-38C1-4875-8388-EBA4A86829C1}" type="slidenum">
              <a:rPr lang="cs-CZ" smtClean="0"/>
              <a:t>‹#›</a:t>
            </a:fld>
            <a:endParaRPr lang="cs-CZ"/>
          </a:p>
        </p:txBody>
      </p:sp>
    </p:spTree>
    <p:extLst>
      <p:ext uri="{BB962C8B-B14F-4D97-AF65-F5344CB8AC3E}">
        <p14:creationId xmlns:p14="http://schemas.microsoft.com/office/powerpoint/2010/main" val="3165719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4AE7193C-B100-4B4F-A266-A7CB2032D606}" type="datetimeFigureOut">
              <a:rPr lang="cs-CZ" smtClean="0"/>
              <a:t>03.04.2021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CBECA43-38C1-4875-8388-EBA4A86829C1}" type="slidenum">
              <a:rPr lang="cs-CZ" smtClean="0"/>
              <a:t>‹#›</a:t>
            </a:fld>
            <a:endParaRPr lang="cs-CZ"/>
          </a:p>
        </p:txBody>
      </p:sp>
    </p:spTree>
    <p:extLst>
      <p:ext uri="{BB962C8B-B14F-4D97-AF65-F5344CB8AC3E}">
        <p14:creationId xmlns:p14="http://schemas.microsoft.com/office/powerpoint/2010/main" val="264539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E7193C-B100-4B4F-A266-A7CB2032D606}" type="datetimeFigureOut">
              <a:rPr lang="cs-CZ" smtClean="0"/>
              <a:t>03.04.2021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BECA43-38C1-4875-8388-EBA4A86829C1}" type="slidenum">
              <a:rPr lang="cs-CZ" smtClean="0"/>
              <a:t>‹#›</a:t>
            </a:fld>
            <a:endParaRPr lang="cs-CZ"/>
          </a:p>
        </p:txBody>
      </p:sp>
    </p:spTree>
    <p:extLst>
      <p:ext uri="{BB962C8B-B14F-4D97-AF65-F5344CB8AC3E}">
        <p14:creationId xmlns:p14="http://schemas.microsoft.com/office/powerpoint/2010/main" val="5592053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icij.org/investigations/luxembourg-leak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ibfd.org/sites/ibfd.org/files/content/pdf/EC_wtj_2016_03_int_3.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data.riksdagen.se/dokumentstatus/sfs-1996-1512/html" TargetMode="External"/><Relationship Id="rId2" Type="http://schemas.openxmlformats.org/officeDocument/2006/relationships/hyperlink" Target="https://caricom.org/documents/9783-caricom_tax_harmonisation.pdf" TargetMode="External"/><Relationship Id="rId1" Type="http://schemas.openxmlformats.org/officeDocument/2006/relationships/slideLayout" Target="../slideLayouts/slideLayout2.xml"/><Relationship Id="rId5" Type="http://schemas.openxmlformats.org/officeDocument/2006/relationships/hyperlink" Target="http://saarc-sec.org/digital_library/detail_menu/agreement-on-avoidance-of-double-taxation-and-mutual-administrative-assistance-in-tax-matters" TargetMode="External"/><Relationship Id="rId4" Type="http://schemas.openxmlformats.org/officeDocument/2006/relationships/hyperlink" Target="https://www.orbitax.com/news/archive.php/Arab-Economic-Unity-Council-Co-9858"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eur-lex.europa.eu/eli/dir/2011/96/oj?locale=cs" TargetMode="External"/><Relationship Id="rId2" Type="http://schemas.openxmlformats.org/officeDocument/2006/relationships/hyperlink" Target="https://eur-lex.europa.eu/legal-content/CS/TXT/?uri=celex:41990A0436"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3" Type="http://schemas.openxmlformats.org/officeDocument/2006/relationships/hyperlink" Target="https://www.un.org/esa/ffd/wp-content/uploads/2018/05/MDT_2017.pdf" TargetMode="External"/><Relationship Id="rId2" Type="http://schemas.openxmlformats.org/officeDocument/2006/relationships/hyperlink" Target="https://read.oecd-ilibrary.org/taxation/model-tax-convention-on-income-and-on-capital-2017-full-version_g2g972ee-en#page12"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www.treasury.gov/press-center/press-releases/Documents/hp16801.pdf"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www.mfcr.cz/cs/legislativa/dvoji-zdaneni/prehled-platnych-smluv"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www.financnisprava.cz/assets/cs/prilohy/d-seznam-dani/Pokyn_GFR-D-49.pdf"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eatlp.org/uploads/Members/GeneralReportSchoen.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b="1" dirty="0"/>
              <a:t>Mezinárodní daňová konkurence</a:t>
            </a:r>
            <a:br>
              <a:rPr lang="cs-CZ" b="1" dirty="0"/>
            </a:br>
            <a:r>
              <a:rPr lang="cs-CZ" b="1" dirty="0"/>
              <a:t>a zamezení dvojího zdanění</a:t>
            </a:r>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17855405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„Návnady“ daňové jurisdikce</a:t>
            </a:r>
          </a:p>
        </p:txBody>
      </p:sp>
      <p:sp>
        <p:nvSpPr>
          <p:cNvPr id="3" name="Zástupný symbol pro obsah 2"/>
          <p:cNvSpPr>
            <a:spLocks noGrp="1"/>
          </p:cNvSpPr>
          <p:nvPr>
            <p:ph idx="1"/>
          </p:nvPr>
        </p:nvSpPr>
        <p:spPr/>
        <p:txBody>
          <a:bodyPr/>
          <a:lstStyle/>
          <a:p>
            <a:r>
              <a:rPr lang="cs-CZ" dirty="0"/>
              <a:t>Žádné nebo nízké zdanění</a:t>
            </a:r>
          </a:p>
          <a:p>
            <a:r>
              <a:rPr lang="cs-CZ" dirty="0"/>
              <a:t>Možné sjednání podmínek zdanění</a:t>
            </a:r>
          </a:p>
          <a:p>
            <a:r>
              <a:rPr lang="cs-CZ" dirty="0"/>
              <a:t>Možná korupce daňové správy</a:t>
            </a:r>
          </a:p>
          <a:p>
            <a:r>
              <a:rPr lang="cs-CZ" dirty="0"/>
              <a:t>Rychlost daňových odpisů</a:t>
            </a:r>
          </a:p>
          <a:p>
            <a:r>
              <a:rPr lang="cs-CZ" dirty="0"/>
              <a:t>Nedanění nebo nízké danění reinvestic zisku</a:t>
            </a:r>
          </a:p>
          <a:p>
            <a:r>
              <a:rPr lang="cs-CZ" dirty="0"/>
              <a:t>Daňové prázdniny</a:t>
            </a:r>
          </a:p>
          <a:p>
            <a:r>
              <a:rPr lang="cs-CZ" dirty="0"/>
              <a:t>Daňové bonusy</a:t>
            </a:r>
          </a:p>
          <a:p>
            <a:r>
              <a:rPr lang="cs-CZ" dirty="0"/>
              <a:t>Možnost ovlivnění obsahu závazného posouzení </a:t>
            </a:r>
          </a:p>
        </p:txBody>
      </p:sp>
    </p:spTree>
    <p:extLst>
      <p:ext uri="{BB962C8B-B14F-4D97-AF65-F5344CB8AC3E}">
        <p14:creationId xmlns:p14="http://schemas.microsoft.com/office/powerpoint/2010/main" val="23228832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Unijní nástroje</a:t>
            </a:r>
          </a:p>
        </p:txBody>
      </p:sp>
      <p:sp>
        <p:nvSpPr>
          <p:cNvPr id="3" name="Zástupný symbol pro obsah 2"/>
          <p:cNvSpPr>
            <a:spLocks noGrp="1"/>
          </p:cNvSpPr>
          <p:nvPr>
            <p:ph idx="1"/>
          </p:nvPr>
        </p:nvSpPr>
        <p:spPr/>
        <p:txBody>
          <a:bodyPr/>
          <a:lstStyle/>
          <a:p>
            <a:r>
              <a:rPr lang="cs-CZ" dirty="0"/>
              <a:t>Kromě možné </a:t>
            </a:r>
            <a:r>
              <a:rPr lang="cs-CZ" b="1" dirty="0"/>
              <a:t>harmonizace daní </a:t>
            </a:r>
            <a:r>
              <a:rPr lang="cs-CZ" dirty="0"/>
              <a:t>(DPH, akcízy) EU nemá příliš mnoho kompetencí v daňovém řešení výhod plynoucích z daňové konkurence. EK je si vědoma této situace a pro potírání </a:t>
            </a:r>
            <a:r>
              <a:rPr lang="cs-CZ" dirty="0" err="1"/>
              <a:t>vnitrounijní</a:t>
            </a:r>
            <a:r>
              <a:rPr lang="cs-CZ" dirty="0"/>
              <a:t> daňové konkurence volí jiný nástroj – výhody plynoucí z daňové konkurence pro konkrétní subjekt hodnotí jako </a:t>
            </a:r>
            <a:r>
              <a:rPr lang="cs-CZ" b="1" dirty="0"/>
              <a:t>nedovolenou veřejnou pomoc</a:t>
            </a:r>
          </a:p>
          <a:p>
            <a:r>
              <a:rPr lang="cs-CZ" dirty="0"/>
              <a:t>Z toho vyplývá povinnost vrátit takto „ušetřené“ prostředky státu. Stát však může odmítnout jejich přijetí. </a:t>
            </a:r>
          </a:p>
          <a:p>
            <a:r>
              <a:rPr lang="cs-CZ" dirty="0"/>
              <a:t>Příklad: </a:t>
            </a:r>
            <a:r>
              <a:rPr lang="cs-CZ" i="1" dirty="0" err="1"/>
              <a:t>LuxLeaks</a:t>
            </a:r>
            <a:r>
              <a:rPr lang="cs-CZ" dirty="0"/>
              <a:t> </a:t>
            </a:r>
            <a:r>
              <a:rPr lang="cs-CZ" dirty="0">
                <a:hlinkClick r:id="rId2"/>
              </a:rPr>
              <a:t>https://www.icij.org/investigations/luxembourg-leaks/</a:t>
            </a:r>
            <a:endParaRPr lang="cs-CZ" dirty="0"/>
          </a:p>
          <a:p>
            <a:endParaRPr lang="cs-CZ" dirty="0"/>
          </a:p>
        </p:txBody>
      </p:sp>
    </p:spTree>
    <p:extLst>
      <p:ext uri="{BB962C8B-B14F-4D97-AF65-F5344CB8AC3E}">
        <p14:creationId xmlns:p14="http://schemas.microsoft.com/office/powerpoint/2010/main" val="20460016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Konkurence daňových jurisdikcí – vícečetné zdanění</a:t>
            </a:r>
          </a:p>
        </p:txBody>
      </p:sp>
      <p:sp>
        <p:nvSpPr>
          <p:cNvPr id="3" name="Zástupný symbol pro obsah 2"/>
          <p:cNvSpPr>
            <a:spLocks noGrp="1"/>
          </p:cNvSpPr>
          <p:nvPr>
            <p:ph idx="1"/>
          </p:nvPr>
        </p:nvSpPr>
        <p:spPr/>
        <p:txBody>
          <a:bodyPr/>
          <a:lstStyle/>
          <a:p>
            <a:r>
              <a:rPr lang="cs-CZ" dirty="0"/>
              <a:t>V předcházejícím byla představena možná stimulace investorů k alokaci kapitálu prostřednictvím daňového prostředí, resp. vyšší konkurenceschopnosti daňové jurisdikce</a:t>
            </a:r>
          </a:p>
          <a:p>
            <a:r>
              <a:rPr lang="cs-CZ" dirty="0"/>
              <a:t>Nyní se zaměříme na jinou konkurenci daňových jurisdikcí. Nejedná se o soutěž států o investora, ale o situaci, kdy se určitý subjekt dostává do průniku dvou nebo více daňových jurisdikcí. </a:t>
            </a:r>
          </a:p>
        </p:txBody>
      </p:sp>
    </p:spTree>
    <p:extLst>
      <p:ext uri="{BB962C8B-B14F-4D97-AF65-F5344CB8AC3E}">
        <p14:creationId xmlns:p14="http://schemas.microsoft.com/office/powerpoint/2010/main" val="15134431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Průnik daňových jurisdikcí</a:t>
            </a:r>
          </a:p>
        </p:txBody>
      </p:sp>
      <p:sp>
        <p:nvSpPr>
          <p:cNvPr id="3" name="Zástupný symbol pro obsah 2"/>
          <p:cNvSpPr>
            <a:spLocks noGrp="1"/>
          </p:cNvSpPr>
          <p:nvPr>
            <p:ph idx="1"/>
          </p:nvPr>
        </p:nvSpPr>
        <p:spPr/>
        <p:txBody>
          <a:bodyPr/>
          <a:lstStyle/>
          <a:p>
            <a:r>
              <a:rPr lang="cs-CZ" b="1" dirty="0"/>
              <a:t>Průnik daňových jurisdikcí </a:t>
            </a:r>
            <a:r>
              <a:rPr lang="cs-CZ" dirty="0"/>
              <a:t>je množina norem regulujících daně, které jsou primárně součástí různých právních řádů, přičemž jejich společným adresátem je jeden subjekt.</a:t>
            </a:r>
          </a:p>
          <a:p>
            <a:r>
              <a:rPr lang="cs-CZ" dirty="0"/>
              <a:t>Konkrétní </a:t>
            </a:r>
            <a:r>
              <a:rPr lang="cs-CZ" b="1" dirty="0"/>
              <a:t>subjekt</a:t>
            </a:r>
            <a:r>
              <a:rPr lang="cs-CZ" dirty="0"/>
              <a:t> tak </a:t>
            </a:r>
            <a:r>
              <a:rPr lang="cs-CZ" b="1" dirty="0"/>
              <a:t>naplní znaky </a:t>
            </a:r>
            <a:r>
              <a:rPr lang="cs-CZ" dirty="0"/>
              <a:t>daňového subjektu </a:t>
            </a:r>
            <a:r>
              <a:rPr lang="cs-CZ" b="1" dirty="0"/>
              <a:t>podle </a:t>
            </a:r>
            <a:r>
              <a:rPr lang="cs-CZ" dirty="0"/>
              <a:t>dvou nebo </a:t>
            </a:r>
            <a:r>
              <a:rPr lang="cs-CZ" b="1" dirty="0"/>
              <a:t>více </a:t>
            </a:r>
            <a:r>
              <a:rPr lang="cs-CZ" dirty="0"/>
              <a:t>daňových </a:t>
            </a:r>
            <a:r>
              <a:rPr lang="cs-CZ" b="1" dirty="0"/>
              <a:t>jurisdikcí</a:t>
            </a:r>
            <a:r>
              <a:rPr lang="cs-CZ" dirty="0"/>
              <a:t>, kdy úprava shodných daní zakládá existenci daňových vztahů (možných daňových dluhů a pohledávek) mezi daňovým subjektem a dvěma nebo vícera fisky. </a:t>
            </a:r>
            <a:r>
              <a:rPr lang="cs-CZ" u="sng" dirty="0"/>
              <a:t>Daňový subjekt </a:t>
            </a:r>
            <a:r>
              <a:rPr lang="cs-CZ" b="1" u="sng" dirty="0"/>
              <a:t>z jednoho titulu</a:t>
            </a:r>
            <a:r>
              <a:rPr lang="cs-CZ" u="sng" dirty="0"/>
              <a:t> (objektu) je vázán k dani ve více státech</a:t>
            </a:r>
            <a:r>
              <a:rPr lang="cs-CZ" dirty="0"/>
              <a:t>.</a:t>
            </a:r>
          </a:p>
        </p:txBody>
      </p:sp>
    </p:spTree>
    <p:extLst>
      <p:ext uri="{BB962C8B-B14F-4D97-AF65-F5344CB8AC3E}">
        <p14:creationId xmlns:p14="http://schemas.microsoft.com/office/powerpoint/2010/main" val="21299400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Daňový rezident</a:t>
            </a:r>
          </a:p>
        </p:txBody>
      </p:sp>
      <p:sp>
        <p:nvSpPr>
          <p:cNvPr id="3" name="Zástupný symbol pro obsah 2"/>
          <p:cNvSpPr>
            <a:spLocks noGrp="1"/>
          </p:cNvSpPr>
          <p:nvPr>
            <p:ph idx="1"/>
          </p:nvPr>
        </p:nvSpPr>
        <p:spPr/>
        <p:txBody>
          <a:bodyPr>
            <a:normAutofit fontScale="92500" lnSpcReduction="20000"/>
          </a:bodyPr>
          <a:lstStyle/>
          <a:p>
            <a:r>
              <a:rPr lang="cs-CZ" dirty="0"/>
              <a:t>Státní příslušnost, občanství, nehraje v určení daňového statusu subjektu významnější roli. (To je i v jiných oblastech finančního práva – např. v devizovém právu).</a:t>
            </a:r>
          </a:p>
          <a:p>
            <a:r>
              <a:rPr lang="cs-CZ" dirty="0"/>
              <a:t>„Daňový rezident“ = terminus </a:t>
            </a:r>
            <a:r>
              <a:rPr lang="cs-CZ" dirty="0" err="1"/>
              <a:t>technicus</a:t>
            </a:r>
            <a:r>
              <a:rPr lang="cs-CZ" dirty="0"/>
              <a:t> důchodových daní</a:t>
            </a:r>
          </a:p>
          <a:p>
            <a:r>
              <a:rPr lang="cs-CZ" dirty="0"/>
              <a:t>Pozor! Zákon č. 164/2013 Sb., </a:t>
            </a:r>
            <a:r>
              <a:rPr lang="cs-CZ" b="1" dirty="0"/>
              <a:t>o mezinárodní spolupráci při správě daní </a:t>
            </a:r>
            <a:r>
              <a:rPr lang="cs-CZ" dirty="0"/>
              <a:t>a o změně souvisejících zákonů,  …. Používá spojení „</a:t>
            </a:r>
            <a:r>
              <a:rPr lang="cs-CZ" b="1" dirty="0">
                <a:solidFill>
                  <a:srgbClr val="C00000"/>
                </a:solidFill>
              </a:rPr>
              <a:t>rezident pro daňové účely dané jurisdikce</a:t>
            </a:r>
            <a:r>
              <a:rPr lang="cs-CZ" dirty="0"/>
              <a:t>“.</a:t>
            </a:r>
          </a:p>
          <a:p>
            <a:r>
              <a:rPr lang="cs-CZ" dirty="0"/>
              <a:t>Rezidentství se váže k bydlišti, pobytu, sídlu = </a:t>
            </a:r>
            <a:r>
              <a:rPr lang="cs-CZ" b="1" dirty="0">
                <a:solidFill>
                  <a:srgbClr val="C00000"/>
                </a:solidFill>
              </a:rPr>
              <a:t>REZIDENCE</a:t>
            </a:r>
          </a:p>
          <a:p>
            <a:r>
              <a:rPr lang="cs-CZ" dirty="0"/>
              <a:t>V porovnání např. k „devizovému“ tuzemci je okruh daňových rezidentů širší o osoby, „které se </a:t>
            </a:r>
            <a:r>
              <a:rPr lang="cs-CZ" i="1" u="sng" dirty="0"/>
              <a:t>zde</a:t>
            </a:r>
            <a:r>
              <a:rPr lang="cs-CZ" dirty="0"/>
              <a:t> obvykle zdržují“. </a:t>
            </a:r>
          </a:p>
          <a:p>
            <a:r>
              <a:rPr lang="cs-CZ" dirty="0"/>
              <a:t>„Zde“ v terminologii devizového práva je tuzemsko, v případě </a:t>
            </a:r>
            <a:r>
              <a:rPr lang="cs-CZ" dirty="0" err="1"/>
              <a:t>DzPFO</a:t>
            </a:r>
            <a:r>
              <a:rPr lang="cs-CZ" dirty="0"/>
              <a:t> Česká republika … </a:t>
            </a:r>
          </a:p>
        </p:txBody>
      </p:sp>
    </p:spTree>
    <p:extLst>
      <p:ext uri="{BB962C8B-B14F-4D97-AF65-F5344CB8AC3E}">
        <p14:creationId xmlns:p14="http://schemas.microsoft.com/office/powerpoint/2010/main" val="9127111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Daňový rezident v důchodových daních ČR</a:t>
            </a:r>
          </a:p>
        </p:txBody>
      </p:sp>
      <p:sp>
        <p:nvSpPr>
          <p:cNvPr id="3" name="Zástupný symbol pro obsah 2"/>
          <p:cNvSpPr>
            <a:spLocks noGrp="1"/>
          </p:cNvSpPr>
          <p:nvPr>
            <p:ph type="body" idx="1"/>
          </p:nvPr>
        </p:nvSpPr>
        <p:spPr>
          <a:xfrm>
            <a:off x="839788" y="1681163"/>
            <a:ext cx="5157787" cy="376237"/>
          </a:xfrm>
        </p:spPr>
        <p:txBody>
          <a:bodyPr>
            <a:normAutofit fontScale="92500" lnSpcReduction="10000"/>
          </a:bodyPr>
          <a:lstStyle/>
          <a:p>
            <a:r>
              <a:rPr lang="cs-CZ" dirty="0"/>
              <a:t>Fyzické osoby</a:t>
            </a:r>
          </a:p>
        </p:txBody>
      </p:sp>
      <p:sp>
        <p:nvSpPr>
          <p:cNvPr id="7" name="Zástupný symbol pro obsah 6"/>
          <p:cNvSpPr>
            <a:spLocks noGrp="1"/>
          </p:cNvSpPr>
          <p:nvPr>
            <p:ph sz="half" idx="2"/>
          </p:nvPr>
        </p:nvSpPr>
        <p:spPr>
          <a:xfrm>
            <a:off x="839788" y="2057400"/>
            <a:ext cx="5157787" cy="4132263"/>
          </a:xfrm>
        </p:spPr>
        <p:txBody>
          <a:bodyPr>
            <a:normAutofit/>
          </a:bodyPr>
          <a:lstStyle/>
          <a:p>
            <a:pPr marL="0" indent="0">
              <a:buNone/>
            </a:pPr>
            <a:r>
              <a:rPr lang="cs-CZ" sz="2000" dirty="0"/>
              <a:t>(§ 2 ZDP) daňový rezident České republiky: </a:t>
            </a:r>
          </a:p>
          <a:p>
            <a:r>
              <a:rPr lang="cs-CZ" sz="2000" dirty="0"/>
              <a:t>FO s </a:t>
            </a:r>
            <a:r>
              <a:rPr lang="cs-CZ" sz="2000" u="sng" dirty="0"/>
              <a:t>bydlištěm</a:t>
            </a:r>
            <a:r>
              <a:rPr lang="cs-CZ" sz="2000" dirty="0"/>
              <a:t> v ČR</a:t>
            </a:r>
          </a:p>
          <a:p>
            <a:r>
              <a:rPr lang="cs-CZ" sz="2000" dirty="0"/>
              <a:t>FO, která se v ČR </a:t>
            </a:r>
            <a:r>
              <a:rPr lang="cs-CZ" sz="2000" u="sng" dirty="0"/>
              <a:t>obvykle zdržuje.</a:t>
            </a:r>
          </a:p>
          <a:p>
            <a:pPr marL="0" indent="0">
              <a:buNone/>
            </a:pPr>
            <a:r>
              <a:rPr lang="cs-CZ" sz="2000" b="1" dirty="0"/>
              <a:t>BYDLIŠTĚ</a:t>
            </a:r>
            <a:r>
              <a:rPr lang="cs-CZ" sz="2000" dirty="0"/>
              <a:t> = místo, kde má poplatník stálý byt za okolností, z nichž lze usuzovat na jeho úmysl trvale se v tomto bytě zdržovat (§2/4 ZDP)</a:t>
            </a:r>
          </a:p>
          <a:p>
            <a:pPr marL="0" indent="0">
              <a:buNone/>
            </a:pPr>
            <a:r>
              <a:rPr lang="cs-CZ" sz="2000" dirty="0"/>
              <a:t>„</a:t>
            </a:r>
            <a:r>
              <a:rPr lang="cs-CZ" sz="2000" b="1" dirty="0"/>
              <a:t>OBVYKLE ZDRŽUJE</a:t>
            </a:r>
            <a:r>
              <a:rPr lang="cs-CZ" sz="2000" dirty="0"/>
              <a:t>“ = FO pobývá na území ČR </a:t>
            </a:r>
            <a:r>
              <a:rPr lang="cs-CZ" sz="2000" b="1" dirty="0"/>
              <a:t>183 dnů </a:t>
            </a:r>
            <a:r>
              <a:rPr lang="cs-CZ" sz="2000" dirty="0"/>
              <a:t>v kalendářním roce (souvisle i v několika obdobích – započítává se každý započatý den). (§2/4 ZDP) </a:t>
            </a:r>
            <a:r>
              <a:rPr lang="cs-CZ" sz="2000" b="1" dirty="0">
                <a:solidFill>
                  <a:srgbClr val="C00000"/>
                </a:solidFill>
              </a:rPr>
              <a:t>NE!</a:t>
            </a:r>
            <a:r>
              <a:rPr lang="cs-CZ" sz="2000" dirty="0"/>
              <a:t> </a:t>
            </a:r>
            <a:r>
              <a:rPr lang="cs-CZ" sz="2000" u="sng" dirty="0"/>
              <a:t>Studenti a pacienti i když naplní podmínku 183 dnů. </a:t>
            </a:r>
            <a:r>
              <a:rPr lang="cs-CZ" sz="2000" dirty="0"/>
              <a:t>(§2/3 ZDP)</a:t>
            </a:r>
          </a:p>
        </p:txBody>
      </p:sp>
      <p:sp>
        <p:nvSpPr>
          <p:cNvPr id="8" name="Zástupný symbol pro text 7"/>
          <p:cNvSpPr>
            <a:spLocks noGrp="1"/>
          </p:cNvSpPr>
          <p:nvPr>
            <p:ph type="body" sz="quarter" idx="3"/>
          </p:nvPr>
        </p:nvSpPr>
        <p:spPr>
          <a:xfrm>
            <a:off x="6172200" y="1681163"/>
            <a:ext cx="5183188" cy="376237"/>
          </a:xfrm>
        </p:spPr>
        <p:txBody>
          <a:bodyPr>
            <a:normAutofit fontScale="92500" lnSpcReduction="10000"/>
          </a:bodyPr>
          <a:lstStyle/>
          <a:p>
            <a:r>
              <a:rPr lang="cs-CZ" dirty="0"/>
              <a:t>Právnické osoby</a:t>
            </a:r>
          </a:p>
        </p:txBody>
      </p:sp>
      <p:sp>
        <p:nvSpPr>
          <p:cNvPr id="9" name="Zástupný symbol pro obsah 8"/>
          <p:cNvSpPr>
            <a:spLocks noGrp="1"/>
          </p:cNvSpPr>
          <p:nvPr>
            <p:ph sz="quarter" idx="4"/>
          </p:nvPr>
        </p:nvSpPr>
        <p:spPr>
          <a:xfrm>
            <a:off x="6172200" y="2057400"/>
            <a:ext cx="5183188" cy="4132263"/>
          </a:xfrm>
        </p:spPr>
        <p:txBody>
          <a:bodyPr>
            <a:normAutofit/>
          </a:bodyPr>
          <a:lstStyle/>
          <a:p>
            <a:pPr marL="0" indent="0">
              <a:buNone/>
            </a:pPr>
            <a:r>
              <a:rPr lang="cs-CZ" sz="2000" dirty="0"/>
              <a:t>(§ 17 ZDP) daňový rezident České republiky poplatník, který není fyzickou osobou (taxativní výčet entit viz § 17/1 ZDP):</a:t>
            </a:r>
          </a:p>
          <a:p>
            <a:r>
              <a:rPr lang="cs-CZ" sz="2000" b="1" dirty="0"/>
              <a:t>Sídlo </a:t>
            </a:r>
            <a:r>
              <a:rPr lang="cs-CZ" sz="2000" dirty="0"/>
              <a:t>v ČR, nebo</a:t>
            </a:r>
          </a:p>
          <a:p>
            <a:r>
              <a:rPr lang="cs-CZ" sz="2000" b="1" dirty="0"/>
              <a:t>Místo vedení </a:t>
            </a:r>
            <a:r>
              <a:rPr lang="cs-CZ" sz="2000" dirty="0"/>
              <a:t>v ČR</a:t>
            </a:r>
            <a:r>
              <a:rPr lang="cs-CZ" sz="2000" b="1" dirty="0"/>
              <a:t> </a:t>
            </a:r>
            <a:r>
              <a:rPr lang="cs-CZ" sz="2000" dirty="0"/>
              <a:t>= adresa místa, ze kterého je poplatník řízen. *)</a:t>
            </a:r>
          </a:p>
          <a:p>
            <a:pPr marL="0" indent="0">
              <a:buNone/>
            </a:pPr>
            <a:r>
              <a:rPr lang="cs-CZ" sz="2000" u="sng" dirty="0"/>
              <a:t>Vynětí z rezidenství může upravit mezinárodní smlouva</a:t>
            </a:r>
            <a:r>
              <a:rPr lang="cs-CZ" sz="2000" dirty="0"/>
              <a:t>. </a:t>
            </a:r>
          </a:p>
          <a:p>
            <a:pPr marL="0" indent="0">
              <a:buNone/>
            </a:pPr>
            <a:endParaRPr lang="cs-CZ" sz="2000" dirty="0"/>
          </a:p>
          <a:p>
            <a:pPr marL="0" indent="0">
              <a:buNone/>
            </a:pPr>
            <a:r>
              <a:rPr lang="cs-CZ" sz="2000" dirty="0"/>
              <a:t>*) </a:t>
            </a:r>
            <a:r>
              <a:rPr lang="cs-CZ" sz="2000" b="1" dirty="0"/>
              <a:t>Princip </a:t>
            </a:r>
            <a:r>
              <a:rPr lang="cs-CZ" sz="2000" b="1" i="1" dirty="0">
                <a:solidFill>
                  <a:srgbClr val="FF0000"/>
                </a:solidFill>
              </a:rPr>
              <a:t>plece </a:t>
            </a:r>
            <a:r>
              <a:rPr lang="cs-CZ" sz="2000" b="1" i="1" dirty="0" err="1">
                <a:solidFill>
                  <a:srgbClr val="FF0000"/>
                </a:solidFill>
              </a:rPr>
              <a:t>of</a:t>
            </a:r>
            <a:r>
              <a:rPr lang="cs-CZ" sz="2000" b="1" i="1" dirty="0">
                <a:solidFill>
                  <a:srgbClr val="FF0000"/>
                </a:solidFill>
              </a:rPr>
              <a:t> </a:t>
            </a:r>
            <a:r>
              <a:rPr lang="cs-CZ" sz="2000" b="1" i="1" dirty="0" err="1">
                <a:solidFill>
                  <a:srgbClr val="FF0000"/>
                </a:solidFill>
              </a:rPr>
              <a:t>effective</a:t>
            </a:r>
            <a:r>
              <a:rPr lang="cs-CZ" sz="2000" b="1" i="1" dirty="0">
                <a:solidFill>
                  <a:srgbClr val="FF0000"/>
                </a:solidFill>
              </a:rPr>
              <a:t> management</a:t>
            </a:r>
            <a:endParaRPr lang="cs-CZ" sz="2000" b="1" dirty="0">
              <a:solidFill>
                <a:srgbClr val="FF0000"/>
              </a:solidFill>
            </a:endParaRPr>
          </a:p>
        </p:txBody>
      </p:sp>
    </p:spTree>
    <p:extLst>
      <p:ext uri="{BB962C8B-B14F-4D97-AF65-F5344CB8AC3E}">
        <p14:creationId xmlns:p14="http://schemas.microsoft.com/office/powerpoint/2010/main" val="4348257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b="1" dirty="0"/>
              <a:t>Význam určení daňové rezidence </a:t>
            </a:r>
          </a:p>
        </p:txBody>
      </p:sp>
      <p:sp>
        <p:nvSpPr>
          <p:cNvPr id="8" name="Zástupný symbol pro obsah 7"/>
          <p:cNvSpPr>
            <a:spLocks noGrp="1"/>
          </p:cNvSpPr>
          <p:nvPr>
            <p:ph idx="1"/>
          </p:nvPr>
        </p:nvSpPr>
        <p:spPr/>
        <p:txBody>
          <a:bodyPr>
            <a:normAutofit fontScale="85000" lnSpcReduction="20000"/>
          </a:bodyPr>
          <a:lstStyle/>
          <a:p>
            <a:r>
              <a:rPr lang="cs-CZ" dirty="0"/>
              <a:t>Správní povinnosti</a:t>
            </a:r>
          </a:p>
          <a:p>
            <a:r>
              <a:rPr lang="cs-CZ" dirty="0"/>
              <a:t>Stanovení základu daně                                          </a:t>
            </a:r>
          </a:p>
          <a:p>
            <a:r>
              <a:rPr lang="cs-CZ" dirty="0"/>
              <a:t>Relativně </a:t>
            </a:r>
            <a:r>
              <a:rPr lang="cs-CZ" u="sng" dirty="0"/>
              <a:t>nedaňový význam</a:t>
            </a:r>
            <a:r>
              <a:rPr lang="cs-CZ" dirty="0"/>
              <a:t>: např. zákon č. 496/2012 Sb., o audiovizi, v platném znění, § 44 – Žádost o registraci pobídkového projektu:</a:t>
            </a:r>
          </a:p>
          <a:p>
            <a:pPr marL="0" indent="0">
              <a:buNone/>
            </a:pPr>
            <a:r>
              <a:rPr lang="cs-CZ" dirty="0"/>
              <a:t>„</a:t>
            </a:r>
            <a:r>
              <a:rPr lang="cs-CZ" i="1" dirty="0"/>
              <a:t>Žádost o registraci pobídkového projektu může podat jen osoba, která je </a:t>
            </a:r>
            <a:r>
              <a:rPr lang="cs-CZ" b="1" i="1" dirty="0"/>
              <a:t>daňovým rezidentem České republiky </a:t>
            </a:r>
            <a:r>
              <a:rPr lang="cs-CZ" i="1" dirty="0"/>
              <a:t>(ZDP) nebo je </a:t>
            </a:r>
            <a:r>
              <a:rPr lang="cs-CZ" i="1" u="sng" dirty="0"/>
              <a:t>daňovým rezidentem jiného členského státu Evropské unie nebo některého ze států tvořících Evropský hospodářský prostor</a:t>
            </a:r>
            <a:r>
              <a:rPr lang="cs-CZ" i="1" dirty="0"/>
              <a:t>, má na území České republiky stálou provozovnu (ZDP) a bude výrobcem nebo koproducentem audiovizuálního díla, nebo pro výrobce nebo koproducenta audiovizuálního díla na objednávku zajistí výrobu audiovizuálního díla nebo jeho část</a:t>
            </a:r>
            <a:r>
              <a:rPr lang="cs-CZ" dirty="0"/>
              <a:t>.“ </a:t>
            </a:r>
          </a:p>
          <a:p>
            <a:pPr marL="0" indent="0">
              <a:buNone/>
            </a:pPr>
            <a:r>
              <a:rPr lang="cs-CZ" dirty="0"/>
              <a:t>= pobídkový projekt = </a:t>
            </a:r>
            <a:r>
              <a:rPr lang="cs-CZ" b="1" dirty="0"/>
              <a:t>dotační právo </a:t>
            </a:r>
          </a:p>
          <a:p>
            <a:pPr marL="0" indent="0">
              <a:buNone/>
            </a:pPr>
            <a:r>
              <a:rPr lang="cs-CZ" b="1" dirty="0"/>
              <a:t>POZOR! </a:t>
            </a:r>
            <a:r>
              <a:rPr lang="cs-CZ" dirty="0"/>
              <a:t>Rezidence je rozhodná pro určení rozsahu daňových povinností i u jiných než důchodových daní. Např. DPH (§6b, §6c ZDPH), u  majetkových daní …</a:t>
            </a:r>
          </a:p>
        </p:txBody>
      </p:sp>
    </p:spTree>
    <p:extLst>
      <p:ext uri="{BB962C8B-B14F-4D97-AF65-F5344CB8AC3E}">
        <p14:creationId xmlns:p14="http://schemas.microsoft.com/office/powerpoint/2010/main" val="14788944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Daňová rezidence a rozsah předmětu zdanění (daňového základu) u důchodových daní</a:t>
            </a:r>
          </a:p>
        </p:txBody>
      </p:sp>
      <p:sp>
        <p:nvSpPr>
          <p:cNvPr id="3" name="Zástupný symbol pro obsah 2"/>
          <p:cNvSpPr>
            <a:spLocks noGrp="1"/>
          </p:cNvSpPr>
          <p:nvPr>
            <p:ph idx="1"/>
          </p:nvPr>
        </p:nvSpPr>
        <p:spPr/>
        <p:txBody>
          <a:bodyPr>
            <a:normAutofit/>
          </a:bodyPr>
          <a:lstStyle/>
          <a:p>
            <a:r>
              <a:rPr lang="cs-CZ" b="1" dirty="0"/>
              <a:t>Daňový rezident </a:t>
            </a:r>
            <a:r>
              <a:rPr lang="cs-CZ" dirty="0"/>
              <a:t>– zdaňuje veškeré, tzv. </a:t>
            </a:r>
            <a:r>
              <a:rPr lang="cs-CZ" b="1" dirty="0"/>
              <a:t>světové,</a:t>
            </a:r>
            <a:r>
              <a:rPr lang="cs-CZ" dirty="0"/>
              <a:t> příjmy = </a:t>
            </a:r>
            <a:r>
              <a:rPr lang="cs-CZ" b="1" dirty="0">
                <a:solidFill>
                  <a:srgbClr val="FF0000"/>
                </a:solidFill>
              </a:rPr>
              <a:t>neomezená daňová povinnost</a:t>
            </a:r>
            <a:endParaRPr lang="cs-CZ" dirty="0">
              <a:solidFill>
                <a:srgbClr val="FF0000"/>
              </a:solidFill>
            </a:endParaRPr>
          </a:p>
          <a:p>
            <a:r>
              <a:rPr lang="cs-CZ" b="1" dirty="0"/>
              <a:t>Daňový nerezident </a:t>
            </a:r>
            <a:r>
              <a:rPr lang="cs-CZ" dirty="0"/>
              <a:t>– zdaňuje pouze příjmy plynoucí ze zdrojů na území České republiky = </a:t>
            </a:r>
            <a:r>
              <a:rPr lang="cs-CZ" b="1" dirty="0">
                <a:solidFill>
                  <a:srgbClr val="FF0000"/>
                </a:solidFill>
              </a:rPr>
              <a:t>omezená daňová povinnost</a:t>
            </a:r>
            <a:endParaRPr lang="cs-CZ" b="1" dirty="0"/>
          </a:p>
          <a:p>
            <a:r>
              <a:rPr lang="cs-CZ" b="1" dirty="0"/>
              <a:t>Problém: </a:t>
            </a:r>
            <a:r>
              <a:rPr lang="cs-CZ" dirty="0"/>
              <a:t>Poplatník je ve státě A rezidentem z titulu bydliště, má příjmy ze zdrojů na území států A, B a C. Přičemž ve státě C má četnost dnů pobytu převyšující 183 dnů. A = ČR. V A zdaňuje příjmy ze zdrojů v A, B i C. Ve státě B pouze ze zdrojů v B. Ve státě C, lze předpokládat, že je obdobná úprava rezidenství, pak zde bude </a:t>
            </a:r>
            <a:r>
              <a:rPr lang="cs-CZ" dirty="0" err="1"/>
              <a:t>paltit</a:t>
            </a:r>
            <a:r>
              <a:rPr lang="cs-CZ" dirty="0"/>
              <a:t> také A+B+C.  </a:t>
            </a:r>
            <a:r>
              <a:rPr lang="cs-CZ" b="1" dirty="0"/>
              <a:t>Dvojí, a dokonce trojí </a:t>
            </a:r>
            <a:r>
              <a:rPr lang="cs-CZ" b="1" i="1" dirty="0">
                <a:solidFill>
                  <a:srgbClr val="FF0000"/>
                </a:solidFill>
              </a:rPr>
              <a:t>mezinárodní</a:t>
            </a:r>
            <a:r>
              <a:rPr lang="cs-CZ" b="1" i="1" dirty="0"/>
              <a:t> </a:t>
            </a:r>
            <a:r>
              <a:rPr lang="cs-CZ" b="1" dirty="0"/>
              <a:t>zdanění. </a:t>
            </a:r>
          </a:p>
        </p:txBody>
      </p:sp>
    </p:spTree>
    <p:extLst>
      <p:ext uri="{BB962C8B-B14F-4D97-AF65-F5344CB8AC3E}">
        <p14:creationId xmlns:p14="http://schemas.microsoft.com/office/powerpoint/2010/main" val="36882215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Horizontální a vertikální daňová konkurence</a:t>
            </a:r>
          </a:p>
        </p:txBody>
      </p:sp>
      <p:sp>
        <p:nvSpPr>
          <p:cNvPr id="3" name="Zástupný symbol pro obsah 2"/>
          <p:cNvSpPr>
            <a:spLocks noGrp="1"/>
          </p:cNvSpPr>
          <p:nvPr>
            <p:ph idx="1"/>
          </p:nvPr>
        </p:nvSpPr>
        <p:spPr/>
        <p:txBody>
          <a:bodyPr/>
          <a:lstStyle/>
          <a:p>
            <a:r>
              <a:rPr lang="cs-CZ" b="1" dirty="0"/>
              <a:t>Horizontální daňová konkurence </a:t>
            </a:r>
            <a:r>
              <a:rPr lang="cs-CZ" dirty="0"/>
              <a:t>je střet jurisdikcí více států. Pomineme-li soutěž o investora, jde o problém mezinárodního dvojího, trojího … zdanění.</a:t>
            </a:r>
          </a:p>
          <a:p>
            <a:r>
              <a:rPr lang="cs-CZ" dirty="0"/>
              <a:t>Pro ilustraci může existovat i </a:t>
            </a:r>
            <a:r>
              <a:rPr lang="cs-CZ" b="1" dirty="0"/>
              <a:t>vertikální daňová konkurence</a:t>
            </a:r>
            <a:r>
              <a:rPr lang="cs-CZ" dirty="0"/>
              <a:t>, což je možná konkurence daňových stimulů uvnitř státu, na příklad územních samospráv (lokální daně/místní poplatky, koeficient sazby daně z nemovitých věcí).  Problém dvojího zdanění se může objevit v podobě celostátní daně a lokální daně, resp. federální daně a daně subjektu federace (např. spolkové země). </a:t>
            </a:r>
          </a:p>
        </p:txBody>
      </p:sp>
    </p:spTree>
    <p:extLst>
      <p:ext uri="{BB962C8B-B14F-4D97-AF65-F5344CB8AC3E}">
        <p14:creationId xmlns:p14="http://schemas.microsoft.com/office/powerpoint/2010/main" val="21864581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Dvojí zdanění – negativní dopady</a:t>
            </a:r>
          </a:p>
        </p:txBody>
      </p:sp>
      <p:sp>
        <p:nvSpPr>
          <p:cNvPr id="3" name="Zástupný symbol pro obsah 2"/>
          <p:cNvSpPr>
            <a:spLocks noGrp="1"/>
          </p:cNvSpPr>
          <p:nvPr>
            <p:ph idx="1"/>
          </p:nvPr>
        </p:nvSpPr>
        <p:spPr/>
        <p:txBody>
          <a:bodyPr/>
          <a:lstStyle/>
          <a:p>
            <a:r>
              <a:rPr lang="cs-CZ" dirty="0"/>
              <a:t>Od druhé poloviny XX. století – liberalizace mezinárodního obchodu</a:t>
            </a:r>
          </a:p>
          <a:p>
            <a:r>
              <a:rPr lang="cs-CZ" dirty="0"/>
              <a:t>XXI. století – vzrůst požadavků na odstraňování bariér znesnadňujících nebo omezujících svobodu pohybu zboží, služeb, osob, kapitálu a plateb mezi státy. </a:t>
            </a:r>
          </a:p>
          <a:p>
            <a:r>
              <a:rPr lang="cs-CZ" dirty="0"/>
              <a:t>Dvojí mezinárodní zdanění je hodnoceno jako brzda obchodu, výměny nových technologií, negativně působí na pracovní migraci, alokaci zahraničního kapitálu do vytváření pracovních míst v zahraničí nebo nákupu účastí v cizích společnostech. Omezuje import a export kapitálu, což vede k erozi daňových příjmů veřejných rozpočtů.</a:t>
            </a:r>
          </a:p>
        </p:txBody>
      </p:sp>
    </p:spTree>
    <p:extLst>
      <p:ext uri="{BB962C8B-B14F-4D97-AF65-F5344CB8AC3E}">
        <p14:creationId xmlns:p14="http://schemas.microsoft.com/office/powerpoint/2010/main" val="1415431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Literatura:</a:t>
            </a:r>
          </a:p>
        </p:txBody>
      </p:sp>
      <p:sp>
        <p:nvSpPr>
          <p:cNvPr id="3" name="Zástupný symbol pro obsah 2"/>
          <p:cNvSpPr>
            <a:spLocks noGrp="1"/>
          </p:cNvSpPr>
          <p:nvPr>
            <p:ph idx="1"/>
          </p:nvPr>
        </p:nvSpPr>
        <p:spPr/>
        <p:txBody>
          <a:bodyPr>
            <a:normAutofit fontScale="77500" lnSpcReduction="20000"/>
          </a:bodyPr>
          <a:lstStyle/>
          <a:p>
            <a:r>
              <a:rPr lang="cs-CZ" dirty="0"/>
              <a:t>BRZEZIŃSKI, </a:t>
            </a:r>
            <a:r>
              <a:rPr lang="pl-PL" dirty="0"/>
              <a:t>Bogumił. </a:t>
            </a:r>
            <a:r>
              <a:rPr lang="pl-PL" i="1" dirty="0"/>
              <a:t>Prawo podatkowe. Zagadnienia teorii i praktyki. </a:t>
            </a:r>
            <a:r>
              <a:rPr lang="pl-PL" dirty="0"/>
              <a:t>1. </a:t>
            </a:r>
            <a:r>
              <a:rPr lang="pl-PL" dirty="0" err="1"/>
              <a:t>vy</a:t>
            </a:r>
            <a:r>
              <a:rPr lang="cs-CZ" dirty="0"/>
              <a:t>dání. </a:t>
            </a:r>
            <a:r>
              <a:rPr lang="pl-PL" dirty="0"/>
              <a:t>Toruń: Towarzystwo Naukowe Organizacji i Kierownictwa „Dom Organizatora”, 2017, 596 s. ISBN 978-83-7285-825-2</a:t>
            </a:r>
          </a:p>
          <a:p>
            <a:r>
              <a:rPr lang="pl-PL" dirty="0"/>
              <a:t>BRZEZIŃSKI, Bogumił (ed.). </a:t>
            </a:r>
            <a:r>
              <a:rPr lang="pl-PL" i="1" dirty="0"/>
              <a:t>Model Konwencji OECD Komentarz. </a:t>
            </a:r>
            <a:r>
              <a:rPr lang="pl-PL" dirty="0"/>
              <a:t>Warszawa: Oficyna Prawa Polskiego, 2010, 1393 s. ISBN 978-83-7677-161-8</a:t>
            </a:r>
          </a:p>
          <a:p>
            <a:r>
              <a:rPr lang="pl-PL" dirty="0"/>
              <a:t>KUKUKSKI, Ziemowit. </a:t>
            </a:r>
            <a:r>
              <a:rPr lang="pl-PL" i="1" dirty="0"/>
              <a:t>Konwencja modelowa OECD i konwencja modelowa ONZ w polskiej praktyce traktatowej. </a:t>
            </a:r>
            <a:r>
              <a:rPr lang="pl-PL" dirty="0"/>
              <a:t>Warszawa: LEX a Wolters Kluwer bussines, 2015, 447 s. ISBN 978-83-264-7963-2</a:t>
            </a:r>
            <a:r>
              <a:rPr lang="en-US" dirty="0"/>
              <a:t> </a:t>
            </a:r>
          </a:p>
          <a:p>
            <a:r>
              <a:rPr lang="en-US" dirty="0"/>
              <a:t>BRAVO, Nathalie. </a:t>
            </a:r>
            <a:r>
              <a:rPr lang="en-US" i="1" dirty="0"/>
              <a:t>The Multilateral Tax Instruments and Its Relationship with Tax Treaties. </a:t>
            </a:r>
            <a:r>
              <a:rPr lang="cs-CZ" dirty="0">
                <a:hlinkClick r:id="rId2"/>
              </a:rPr>
              <a:t>https://www.ibfd.org/sites/ibfd.org/files/content/pdf/EC_wtj_2016_03_int_3.pdf</a:t>
            </a:r>
            <a:endParaRPr lang="en-US" dirty="0"/>
          </a:p>
          <a:p>
            <a:r>
              <a:rPr lang="cs-CZ" dirty="0"/>
              <a:t>ŠIROKÝ, Jan. </a:t>
            </a:r>
            <a:r>
              <a:rPr lang="cs-CZ" i="1" dirty="0"/>
              <a:t>Daňová teorie s praktickou aplikací. </a:t>
            </a:r>
            <a:r>
              <a:rPr lang="cs-CZ" dirty="0"/>
              <a:t>Praha: </a:t>
            </a:r>
            <a:r>
              <a:rPr lang="cs-CZ" dirty="0" err="1"/>
              <a:t>C.H.Beck</a:t>
            </a:r>
            <a:r>
              <a:rPr lang="cs-CZ" dirty="0"/>
              <a:t>, 2003, 249 s. ISBN 80-7179-413-9</a:t>
            </a:r>
          </a:p>
          <a:p>
            <a:r>
              <a:rPr lang="cs-CZ" dirty="0"/>
              <a:t>SOJKA, Vlastimil. </a:t>
            </a:r>
            <a:r>
              <a:rPr lang="cs-CZ" i="1" dirty="0"/>
              <a:t>Mezinárodní zdanění příjmů. </a:t>
            </a:r>
            <a:r>
              <a:rPr lang="cs-CZ" dirty="0"/>
              <a:t>Praha: ASPI </a:t>
            </a:r>
            <a:r>
              <a:rPr lang="cs-CZ" dirty="0" err="1"/>
              <a:t>Wolters</a:t>
            </a:r>
            <a:r>
              <a:rPr lang="cs-CZ" dirty="0"/>
              <a:t> </a:t>
            </a:r>
            <a:r>
              <a:rPr lang="cs-CZ" dirty="0" err="1"/>
              <a:t>Kluwer</a:t>
            </a:r>
            <a:r>
              <a:rPr lang="cs-CZ" dirty="0"/>
              <a:t>, 2006, 322 s. ISBN 80-7357-160-9</a:t>
            </a:r>
          </a:p>
        </p:txBody>
      </p:sp>
    </p:spTree>
    <p:extLst>
      <p:ext uri="{BB962C8B-B14F-4D97-AF65-F5344CB8AC3E}">
        <p14:creationId xmlns:p14="http://schemas.microsoft.com/office/powerpoint/2010/main" val="4838126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Dvojí zdanění ve smyslu </a:t>
            </a:r>
            <a:r>
              <a:rPr lang="cs-CZ" u="sng" dirty="0"/>
              <a:t>právním</a:t>
            </a:r>
            <a:r>
              <a:rPr lang="cs-CZ" dirty="0"/>
              <a:t> a ve smyslu ekonomickém</a:t>
            </a:r>
          </a:p>
        </p:txBody>
      </p:sp>
      <p:sp>
        <p:nvSpPr>
          <p:cNvPr id="3" name="Zástupný symbol pro obsah 2"/>
          <p:cNvSpPr>
            <a:spLocks noGrp="1"/>
          </p:cNvSpPr>
          <p:nvPr>
            <p:ph idx="1"/>
          </p:nvPr>
        </p:nvSpPr>
        <p:spPr>
          <a:xfrm>
            <a:off x="838200" y="1865966"/>
            <a:ext cx="10515600" cy="4351338"/>
          </a:xfrm>
        </p:spPr>
        <p:txBody>
          <a:bodyPr>
            <a:normAutofit fontScale="92500" lnSpcReduction="20000"/>
          </a:bodyPr>
          <a:lstStyle/>
          <a:p>
            <a:r>
              <a:rPr lang="cs-CZ" b="1" dirty="0"/>
              <a:t>Doktrína mezinárodního daňového práva rozlišuje dvojí zdanění ve smyslu právním a ve smyslu ekonomickém.</a:t>
            </a:r>
          </a:p>
          <a:p>
            <a:r>
              <a:rPr lang="cs-CZ" dirty="0"/>
              <a:t>Mezinárodní dvojí zdanění </a:t>
            </a:r>
            <a:r>
              <a:rPr lang="cs-CZ" b="1" dirty="0">
                <a:solidFill>
                  <a:srgbClr val="C00000"/>
                </a:solidFill>
              </a:rPr>
              <a:t>ve smyslu právním je především kolizí mezi neomezenou a omezenou daňovou povinností. </a:t>
            </a:r>
          </a:p>
          <a:p>
            <a:r>
              <a:rPr lang="cs-CZ" dirty="0"/>
              <a:t>Je pozitivní kolizí dvou daňových jurisdikcí, která plyne z daňové suverenity států založené na schopnosti a právu nakládat na subjekty daně na základě </a:t>
            </a:r>
            <a:r>
              <a:rPr lang="cs-CZ" b="1" dirty="0">
                <a:solidFill>
                  <a:srgbClr val="FF0000"/>
                </a:solidFill>
              </a:rPr>
              <a:t>principu rezidence </a:t>
            </a:r>
            <a:r>
              <a:rPr lang="cs-CZ" dirty="0"/>
              <a:t>– </a:t>
            </a:r>
            <a:r>
              <a:rPr lang="cs-CZ" b="1" dirty="0"/>
              <a:t>neomezená daňová povinnost</a:t>
            </a:r>
            <a:r>
              <a:rPr lang="cs-CZ" dirty="0"/>
              <a:t> a </a:t>
            </a:r>
            <a:r>
              <a:rPr lang="cs-CZ" b="1" dirty="0">
                <a:solidFill>
                  <a:srgbClr val="FF0000"/>
                </a:solidFill>
              </a:rPr>
              <a:t>principu zdroje</a:t>
            </a:r>
            <a:r>
              <a:rPr lang="cs-CZ" b="1" dirty="0"/>
              <a:t> – omezená daňová povinnost.</a:t>
            </a:r>
          </a:p>
          <a:p>
            <a:r>
              <a:rPr lang="cs-CZ" dirty="0"/>
              <a:t>Princip rezidence vychází </a:t>
            </a:r>
            <a:r>
              <a:rPr lang="cs-CZ" u="sng" dirty="0"/>
              <a:t>z osobní vazby </a:t>
            </a:r>
            <a:r>
              <a:rPr lang="cs-CZ" dirty="0"/>
              <a:t>daňového subjektu a dané „rezidentní“ daňové jurisdikce</a:t>
            </a:r>
          </a:p>
          <a:p>
            <a:r>
              <a:rPr lang="cs-CZ" dirty="0"/>
              <a:t>Princip zdroje vychází z existence </a:t>
            </a:r>
            <a:r>
              <a:rPr lang="cs-CZ" u="sng" dirty="0"/>
              <a:t>ekonomických vazeb </a:t>
            </a:r>
            <a:r>
              <a:rPr lang="cs-CZ" dirty="0"/>
              <a:t>mezi danou daňovou jurisdikcí a nerezidentem. </a:t>
            </a:r>
          </a:p>
          <a:p>
            <a:endParaRPr lang="cs-CZ" dirty="0"/>
          </a:p>
        </p:txBody>
      </p:sp>
    </p:spTree>
    <p:extLst>
      <p:ext uri="{BB962C8B-B14F-4D97-AF65-F5344CB8AC3E}">
        <p14:creationId xmlns:p14="http://schemas.microsoft.com/office/powerpoint/2010/main" val="22681909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Dvojí zdanění ve smyslu právním a ve smyslu </a:t>
            </a:r>
            <a:r>
              <a:rPr lang="cs-CZ" u="sng" dirty="0"/>
              <a:t>ekonomickém</a:t>
            </a:r>
          </a:p>
        </p:txBody>
      </p:sp>
      <p:sp>
        <p:nvSpPr>
          <p:cNvPr id="3" name="Zástupný symbol pro obsah 2"/>
          <p:cNvSpPr>
            <a:spLocks noGrp="1"/>
          </p:cNvSpPr>
          <p:nvPr>
            <p:ph idx="1"/>
          </p:nvPr>
        </p:nvSpPr>
        <p:spPr/>
        <p:txBody>
          <a:bodyPr>
            <a:normAutofit lnSpcReduction="10000"/>
          </a:bodyPr>
          <a:lstStyle/>
          <a:p>
            <a:r>
              <a:rPr lang="cs-CZ" dirty="0"/>
              <a:t>Dvojí zdanění v ekonomickém smyslu může mít rozměr mezinárodní i vnitrostátní. </a:t>
            </a:r>
          </a:p>
          <a:p>
            <a:r>
              <a:rPr lang="cs-CZ" dirty="0"/>
              <a:t>Dvojí zdanění v ekonomickém smyslu = </a:t>
            </a:r>
            <a:r>
              <a:rPr lang="cs-CZ" b="1" dirty="0"/>
              <a:t>naložení stejné nebo obdobné daně na jeden a tentýž zdroj (příjem, majetek) jako ekonomickou kategorii. </a:t>
            </a:r>
          </a:p>
          <a:p>
            <a:r>
              <a:rPr lang="cs-CZ" dirty="0"/>
              <a:t>Příklad vnitrostátního dvojího zdanění: Zdanění obchodní společnosti </a:t>
            </a:r>
            <a:r>
              <a:rPr lang="cs-CZ" dirty="0" err="1"/>
              <a:t>DzPP</a:t>
            </a:r>
            <a:r>
              <a:rPr lang="cs-CZ" dirty="0"/>
              <a:t> a zdanění dividendy společníka (akcionáře) </a:t>
            </a:r>
            <a:r>
              <a:rPr lang="cs-CZ" dirty="0" err="1"/>
              <a:t>DzPP</a:t>
            </a:r>
            <a:r>
              <a:rPr lang="cs-CZ" dirty="0"/>
              <a:t>, je-li jejím poplatníkem, nebo </a:t>
            </a:r>
            <a:r>
              <a:rPr lang="cs-CZ" dirty="0" err="1"/>
              <a:t>DzPFO</a:t>
            </a:r>
            <a:r>
              <a:rPr lang="cs-CZ" dirty="0"/>
              <a:t>, je-li FO-poplatníkem této daně. </a:t>
            </a:r>
          </a:p>
          <a:p>
            <a:r>
              <a:rPr lang="cs-CZ" b="1" dirty="0"/>
              <a:t>Úkol: </a:t>
            </a:r>
            <a:r>
              <a:rPr lang="cs-CZ" u="sng" dirty="0"/>
              <a:t>podle zákona o daních z příjmů určete, u kterých forem obchodních korporací k ekonomickému dvojímu zdanění ze zákona nedojde.</a:t>
            </a:r>
            <a:endParaRPr lang="cs-CZ" b="1" u="sng" dirty="0"/>
          </a:p>
        </p:txBody>
      </p:sp>
    </p:spTree>
    <p:extLst>
      <p:ext uri="{BB962C8B-B14F-4D97-AF65-F5344CB8AC3E}">
        <p14:creationId xmlns:p14="http://schemas.microsoft.com/office/powerpoint/2010/main" val="28957150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2A2CCAE-41B3-438A-88C2-7EC6B17806CA}"/>
              </a:ext>
            </a:extLst>
          </p:cNvPr>
          <p:cNvSpPr>
            <a:spLocks noGrp="1"/>
          </p:cNvSpPr>
          <p:nvPr>
            <p:ph type="title"/>
          </p:nvPr>
        </p:nvSpPr>
        <p:spPr/>
        <p:txBody>
          <a:bodyPr/>
          <a:lstStyle/>
          <a:p>
            <a:r>
              <a:rPr lang="cs-CZ" b="1" dirty="0"/>
              <a:t>Dvojí zdanění a princip rovnosti</a:t>
            </a:r>
          </a:p>
        </p:txBody>
      </p:sp>
      <p:sp>
        <p:nvSpPr>
          <p:cNvPr id="3" name="Zástupný symbol pro obsah 2">
            <a:extLst>
              <a:ext uri="{FF2B5EF4-FFF2-40B4-BE49-F238E27FC236}">
                <a16:creationId xmlns:a16="http://schemas.microsoft.com/office/drawing/2014/main" id="{AB1CEF2E-C476-4D76-A211-7707B124B508}"/>
              </a:ext>
            </a:extLst>
          </p:cNvPr>
          <p:cNvSpPr>
            <a:spLocks noGrp="1"/>
          </p:cNvSpPr>
          <p:nvPr>
            <p:ph idx="1"/>
          </p:nvPr>
        </p:nvSpPr>
        <p:spPr/>
        <p:txBody>
          <a:bodyPr/>
          <a:lstStyle/>
          <a:p>
            <a:pPr marL="0" indent="0">
              <a:buNone/>
            </a:pPr>
            <a:endParaRPr lang="cs-CZ" dirty="0"/>
          </a:p>
          <a:p>
            <a:pPr marL="0" indent="0">
              <a:buNone/>
            </a:pPr>
            <a:r>
              <a:rPr lang="cs-CZ" dirty="0"/>
              <a:t>Nepřiměřené daňové zatížení subjektu, který má příjmy z více než jedné daňové jurisdikce, oproti subjektu s příjmy jen v jedné jurisdikci.</a:t>
            </a:r>
          </a:p>
          <a:p>
            <a:pPr marL="0" indent="0">
              <a:buNone/>
            </a:pPr>
            <a:endParaRPr lang="cs-CZ" dirty="0"/>
          </a:p>
          <a:p>
            <a:pPr marL="0" indent="0">
              <a:buNone/>
            </a:pPr>
            <a:endParaRPr lang="cs-CZ" dirty="0"/>
          </a:p>
          <a:p>
            <a:pPr marL="0" indent="0">
              <a:buNone/>
            </a:pPr>
            <a:r>
              <a:rPr lang="cs-CZ" sz="1800" dirty="0"/>
              <a:t>GEST, </a:t>
            </a:r>
            <a:r>
              <a:rPr lang="cs-CZ" sz="1800" dirty="0" err="1"/>
              <a:t>Guy</a:t>
            </a:r>
            <a:r>
              <a:rPr lang="cs-CZ" sz="1800" dirty="0"/>
              <a:t>, TIXIER, Gilbert. </a:t>
            </a:r>
            <a:r>
              <a:rPr lang="cs-CZ" sz="1800" i="1" dirty="0" err="1"/>
              <a:t>Droit</a:t>
            </a:r>
            <a:r>
              <a:rPr lang="cs-CZ" sz="1800" i="1" dirty="0"/>
              <a:t> </a:t>
            </a:r>
            <a:r>
              <a:rPr lang="cs-CZ" sz="1800" i="1" dirty="0" err="1"/>
              <a:t>fiscal</a:t>
            </a:r>
            <a:r>
              <a:rPr lang="cs-CZ" sz="1800" i="1" dirty="0"/>
              <a:t> </a:t>
            </a:r>
            <a:r>
              <a:rPr lang="cs-CZ" sz="1800" i="1" dirty="0" err="1"/>
              <a:t>international</a:t>
            </a:r>
            <a:r>
              <a:rPr lang="cs-CZ" sz="1800" i="1" dirty="0"/>
              <a:t>. </a:t>
            </a:r>
            <a:r>
              <a:rPr lang="fr-FR" sz="1800" dirty="0"/>
              <a:t>Paris: Presses universitaires de France,</a:t>
            </a:r>
            <a:r>
              <a:rPr lang="cs-CZ" sz="1800" dirty="0"/>
              <a:t> </a:t>
            </a:r>
            <a:r>
              <a:rPr lang="fr-FR" sz="1800" dirty="0"/>
              <a:t>1985</a:t>
            </a:r>
            <a:r>
              <a:rPr lang="cs-CZ" sz="1800" dirty="0"/>
              <a:t>, s. 23-24</a:t>
            </a:r>
          </a:p>
          <a:p>
            <a:pPr marL="0" indent="0">
              <a:buNone/>
            </a:pPr>
            <a:r>
              <a:rPr lang="cs-CZ" sz="1800" dirty="0"/>
              <a:t>BIEGALSKI, Adam. In BRZEZIŃSKI, </a:t>
            </a:r>
            <a:r>
              <a:rPr lang="cs-CZ" sz="1800" dirty="0" err="1"/>
              <a:t>Bogumi</a:t>
            </a:r>
            <a:r>
              <a:rPr lang="pl-PL" sz="1800" dirty="0"/>
              <a:t>ł (ed.): Model Konwencji OECD – Komentarz. Warszawa: OPP, 2010, s. 30</a:t>
            </a:r>
            <a:endParaRPr lang="cs-CZ" sz="1800" dirty="0"/>
          </a:p>
          <a:p>
            <a:pPr marL="0" indent="0">
              <a:buNone/>
            </a:pPr>
            <a:endParaRPr lang="cs-CZ" dirty="0"/>
          </a:p>
          <a:p>
            <a:pPr marL="0" indent="0">
              <a:buNone/>
            </a:pPr>
            <a:endParaRPr lang="cs-CZ" dirty="0"/>
          </a:p>
          <a:p>
            <a:pPr marL="0" indent="0">
              <a:buNone/>
            </a:pPr>
            <a:endParaRPr lang="cs-CZ" dirty="0"/>
          </a:p>
        </p:txBody>
      </p:sp>
    </p:spTree>
    <p:extLst>
      <p:ext uri="{BB962C8B-B14F-4D97-AF65-F5344CB8AC3E}">
        <p14:creationId xmlns:p14="http://schemas.microsoft.com/office/powerpoint/2010/main" val="25509646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Zamezení dvojího zdanění v právním smyslu – prostředky </a:t>
            </a:r>
          </a:p>
        </p:txBody>
      </p:sp>
      <p:sp>
        <p:nvSpPr>
          <p:cNvPr id="3" name="Zástupný symbol pro obsah 2"/>
          <p:cNvSpPr>
            <a:spLocks noGrp="1"/>
          </p:cNvSpPr>
          <p:nvPr>
            <p:ph idx="1"/>
          </p:nvPr>
        </p:nvSpPr>
        <p:spPr/>
        <p:txBody>
          <a:bodyPr>
            <a:normAutofit/>
          </a:bodyPr>
          <a:lstStyle/>
          <a:p>
            <a:r>
              <a:rPr lang="cs-CZ" sz="4000" dirty="0"/>
              <a:t>Tři druhy prostředků:</a:t>
            </a:r>
          </a:p>
          <a:p>
            <a:pPr marL="0" indent="0">
              <a:buNone/>
            </a:pPr>
            <a:endParaRPr lang="cs-CZ" sz="4000" dirty="0"/>
          </a:p>
          <a:p>
            <a:pPr marL="514350" indent="-514350" algn="ctr">
              <a:buAutoNum type="arabicPeriod"/>
            </a:pPr>
            <a:r>
              <a:rPr lang="cs-CZ" sz="4000" b="1" dirty="0"/>
              <a:t>Unilaterální </a:t>
            </a:r>
          </a:p>
          <a:p>
            <a:pPr marL="514350" indent="-514350" algn="ctr">
              <a:buAutoNum type="arabicPeriod"/>
            </a:pPr>
            <a:r>
              <a:rPr lang="cs-CZ" sz="4000" b="1" dirty="0"/>
              <a:t>Bilaterální </a:t>
            </a:r>
          </a:p>
          <a:p>
            <a:pPr marL="514350" indent="-514350" algn="ctr">
              <a:buAutoNum type="arabicPeriod"/>
            </a:pPr>
            <a:r>
              <a:rPr lang="cs-CZ" sz="4000" b="1" dirty="0"/>
              <a:t>Multilaterální </a:t>
            </a:r>
            <a:endParaRPr lang="cs-CZ" sz="4000" dirty="0"/>
          </a:p>
        </p:txBody>
      </p:sp>
    </p:spTree>
    <p:extLst>
      <p:ext uri="{BB962C8B-B14F-4D97-AF65-F5344CB8AC3E}">
        <p14:creationId xmlns:p14="http://schemas.microsoft.com/office/powerpoint/2010/main" val="20732652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Unilaterální </a:t>
            </a:r>
            <a:r>
              <a:rPr lang="cs-CZ" dirty="0"/>
              <a:t>zamezení dvojího zdanění</a:t>
            </a:r>
          </a:p>
        </p:txBody>
      </p:sp>
      <p:sp>
        <p:nvSpPr>
          <p:cNvPr id="3" name="Zástupný symbol pro obsah 2"/>
          <p:cNvSpPr>
            <a:spLocks noGrp="1"/>
          </p:cNvSpPr>
          <p:nvPr>
            <p:ph idx="1"/>
          </p:nvPr>
        </p:nvSpPr>
        <p:spPr/>
        <p:txBody>
          <a:bodyPr/>
          <a:lstStyle/>
          <a:p>
            <a:r>
              <a:rPr lang="cs-CZ" dirty="0"/>
              <a:t>Historicky nejstarší prostředek eliminace dvojího zdanění</a:t>
            </a:r>
          </a:p>
          <a:p>
            <a:r>
              <a:rPr lang="cs-CZ" dirty="0"/>
              <a:t>Vnitrostátní norma</a:t>
            </a:r>
          </a:p>
          <a:p>
            <a:r>
              <a:rPr lang="cs-CZ" dirty="0"/>
              <a:t>V současnosti hrají pomocnou roli, a to zejména v případě chybějících bilaterálních nebo multilaterálních smluv o zamezení dvojího zdanění.</a:t>
            </a:r>
          </a:p>
          <a:p>
            <a:r>
              <a:rPr lang="cs-CZ" dirty="0"/>
              <a:t>Podoba unilaterálních nástrojů odráží daňovou politiku vlády daného státu a mohou mít různou podobu. ./.</a:t>
            </a:r>
          </a:p>
        </p:txBody>
      </p:sp>
    </p:spTree>
    <p:extLst>
      <p:ext uri="{BB962C8B-B14F-4D97-AF65-F5344CB8AC3E}">
        <p14:creationId xmlns:p14="http://schemas.microsoft.com/office/powerpoint/2010/main" val="22465362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Unilaterální </a:t>
            </a:r>
            <a:r>
              <a:rPr lang="cs-CZ" dirty="0"/>
              <a:t>zamezení dvojího zdanění – podoby </a:t>
            </a:r>
            <a:r>
              <a:rPr lang="cs-CZ" sz="1800" dirty="0"/>
              <a:t>(podle W. </a:t>
            </a:r>
            <a:r>
              <a:rPr lang="cs-CZ" sz="1800" dirty="0" err="1"/>
              <a:t>Nykiela</a:t>
            </a:r>
            <a:r>
              <a:rPr lang="cs-CZ" sz="1800" dirty="0"/>
              <a:t>)</a:t>
            </a:r>
          </a:p>
        </p:txBody>
      </p:sp>
      <p:sp>
        <p:nvSpPr>
          <p:cNvPr id="3" name="Zástupný symbol pro obsah 2"/>
          <p:cNvSpPr>
            <a:spLocks noGrp="1"/>
          </p:cNvSpPr>
          <p:nvPr>
            <p:ph idx="1"/>
          </p:nvPr>
        </p:nvSpPr>
        <p:spPr/>
        <p:txBody>
          <a:bodyPr/>
          <a:lstStyle/>
          <a:p>
            <a:r>
              <a:rPr lang="cs-CZ" b="1" dirty="0"/>
              <a:t>Osvobození</a:t>
            </a:r>
            <a:r>
              <a:rPr lang="cs-CZ" dirty="0"/>
              <a:t> od daně vymezených kategorií příjmů dosažených rezidenty ze zdrojů v zahraničí. Pozn.: může se zde uplatnit princip vzájemnosti, kdy se osvobodí od daně příjmy nerezidentů ze zdrojů na území tohoto státu. Obdobně pak také u majetkových daní.</a:t>
            </a:r>
          </a:p>
          <a:p>
            <a:r>
              <a:rPr lang="cs-CZ" b="1" dirty="0"/>
              <a:t>Slevy </a:t>
            </a:r>
            <a:r>
              <a:rPr lang="cs-CZ" dirty="0"/>
              <a:t>(úlevy) adresované rezidentům daného státu majících příjmy (vlastnící nebo držící majetek) v cizím státě, ve kterém je možné odečíst daň zaplacenou v zahraničí od daně spočtené z celosvětových příjmů ve státě rezidence poplatníka.</a:t>
            </a:r>
          </a:p>
          <a:p>
            <a:pPr marL="0" indent="0">
              <a:buNone/>
            </a:pPr>
            <a:endParaRPr lang="cs-CZ" b="1" dirty="0"/>
          </a:p>
          <a:p>
            <a:pPr marL="0" indent="0">
              <a:buNone/>
            </a:pPr>
            <a:endParaRPr lang="cs-CZ" b="1" dirty="0"/>
          </a:p>
        </p:txBody>
      </p:sp>
    </p:spTree>
    <p:extLst>
      <p:ext uri="{BB962C8B-B14F-4D97-AF65-F5344CB8AC3E}">
        <p14:creationId xmlns:p14="http://schemas.microsoft.com/office/powerpoint/2010/main" val="6831555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Unilaterální </a:t>
            </a:r>
            <a:r>
              <a:rPr lang="cs-CZ" dirty="0"/>
              <a:t>zamezení dvojího zdanění v ČR</a:t>
            </a:r>
          </a:p>
        </p:txBody>
      </p:sp>
      <p:sp>
        <p:nvSpPr>
          <p:cNvPr id="3" name="Zástupný symbol pro obsah 2"/>
          <p:cNvSpPr>
            <a:spLocks noGrp="1"/>
          </p:cNvSpPr>
          <p:nvPr>
            <p:ph idx="1"/>
          </p:nvPr>
        </p:nvSpPr>
        <p:spPr/>
        <p:txBody>
          <a:bodyPr>
            <a:normAutofit lnSpcReduction="10000"/>
          </a:bodyPr>
          <a:lstStyle/>
          <a:p>
            <a:r>
              <a:rPr lang="cs-CZ" dirty="0"/>
              <a:t>Unilaterální zamezení dvojího zdanění </a:t>
            </a:r>
            <a:r>
              <a:rPr lang="cs-CZ" b="1" u="sng" dirty="0"/>
              <a:t>v oblasti důchodových daní </a:t>
            </a:r>
            <a:r>
              <a:rPr lang="cs-CZ" dirty="0"/>
              <a:t>bylo uplatňováno v ČR podle § 81 zákona o správě daní a poplatků (předchůdce daňového řádu) v prvé polovině 90. let. S nárůstem počtu států, se kterými ČR upravila otázku dvojího zdanění, unilaterální zamezení dvojího zdanění ztratilo smysl a § 81 ZSDP byl se zdaňovacím obdobím 1995 zrušen. </a:t>
            </a:r>
          </a:p>
          <a:p>
            <a:r>
              <a:rPr lang="cs-CZ" dirty="0"/>
              <a:t>Unilaterální zamezení dvojího zdanění </a:t>
            </a:r>
            <a:r>
              <a:rPr lang="cs-CZ" b="1" u="sng" dirty="0"/>
              <a:t>u majetkových daní </a:t>
            </a:r>
            <a:r>
              <a:rPr lang="cs-CZ" dirty="0"/>
              <a:t>(nejedná se o transfery majetku po zrušení transferových daní, které jsou předmětem daní z příjmů) ČR eliminuje dvojí zdanění vlastnictví na vlastnictví věcí v ČR. Viz </a:t>
            </a:r>
            <a:r>
              <a:rPr lang="cs-CZ" b="1" dirty="0"/>
              <a:t>zákon o dani z nemovitých věcí </a:t>
            </a:r>
            <a:r>
              <a:rPr lang="cs-CZ" dirty="0"/>
              <a:t>§2/1 – pozemky, §7/1 – stavby a jednotky; </a:t>
            </a:r>
            <a:r>
              <a:rPr lang="cs-CZ" b="1" dirty="0"/>
              <a:t>zákonné opatření Senátu o dani z nabytí nemovitých věcí </a:t>
            </a:r>
            <a:r>
              <a:rPr lang="cs-CZ" dirty="0"/>
              <a:t>§ 2; </a:t>
            </a:r>
            <a:r>
              <a:rPr lang="cs-CZ" b="1" dirty="0"/>
              <a:t>zákon o dani silniční </a:t>
            </a:r>
            <a:r>
              <a:rPr lang="cs-CZ" dirty="0"/>
              <a:t>§2/1.</a:t>
            </a:r>
            <a:endParaRPr lang="cs-CZ" b="1" u="sng" dirty="0"/>
          </a:p>
        </p:txBody>
      </p:sp>
    </p:spTree>
    <p:extLst>
      <p:ext uri="{BB962C8B-B14F-4D97-AF65-F5344CB8AC3E}">
        <p14:creationId xmlns:p14="http://schemas.microsoft.com/office/powerpoint/2010/main" val="26771734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898898"/>
          </a:xfrm>
        </p:spPr>
        <p:txBody>
          <a:bodyPr>
            <a:normAutofit fontScale="90000"/>
          </a:bodyPr>
          <a:lstStyle/>
          <a:p>
            <a:r>
              <a:rPr lang="cs-CZ" dirty="0"/>
              <a:t>Konstrukce § 81 ZSDP – příklad unilaterálního zamezení dvojího zdanění – pro ilustraci</a:t>
            </a:r>
          </a:p>
        </p:txBody>
      </p:sp>
      <p:sp>
        <p:nvSpPr>
          <p:cNvPr id="3" name="Zástupný symbol pro obsah 2"/>
          <p:cNvSpPr>
            <a:spLocks noGrp="1"/>
          </p:cNvSpPr>
          <p:nvPr>
            <p:ph idx="1"/>
          </p:nvPr>
        </p:nvSpPr>
        <p:spPr>
          <a:xfrm>
            <a:off x="838200" y="1264024"/>
            <a:ext cx="10515600" cy="5150223"/>
          </a:xfrm>
        </p:spPr>
        <p:txBody>
          <a:bodyPr>
            <a:noAutofit/>
          </a:bodyPr>
          <a:lstStyle/>
          <a:p>
            <a:pPr marL="0" indent="0" algn="ctr">
              <a:buNone/>
            </a:pPr>
            <a:r>
              <a:rPr lang="cs-CZ" sz="2000" dirty="0"/>
              <a:t>§ 81 </a:t>
            </a:r>
          </a:p>
          <a:p>
            <a:pPr marL="0" indent="0" algn="ctr">
              <a:buNone/>
            </a:pPr>
            <a:r>
              <a:rPr lang="cs-CZ" sz="2000" b="1" dirty="0"/>
              <a:t>Zápočet daně zaplacené v cizině</a:t>
            </a:r>
            <a:endParaRPr lang="cs-CZ" sz="2000" dirty="0"/>
          </a:p>
          <a:p>
            <a:pPr marL="0" indent="0">
              <a:buNone/>
            </a:pPr>
            <a:r>
              <a:rPr lang="cs-CZ" sz="2000" dirty="0"/>
              <a:t>(1) Pokud plynou poplatníkovi daně z příjmů fyzických osob příjmy ze zahraničí, může si od této daně odečíst obdobnou daň zaplacenou v cizině, nejvýše však do částky daně z příjmů připadající na příjmy plynoucí z ciziny. Stejně se postupuje u poplatníka daně z příjmů právnických osob se sídlem na území České republiky.</a:t>
            </a:r>
          </a:p>
          <a:p>
            <a:pPr marL="0" indent="0">
              <a:buNone/>
            </a:pPr>
            <a:r>
              <a:rPr lang="cs-CZ" sz="2000" dirty="0"/>
              <a:t>(2) Plynou-li poplatníkovi příjmy ze státu, s nímž Česká republika uzavřela smlouvu o zamezení dvojího zdanění, postupuje se při vyloučení dvojího zdanění podle této smlouvy. Daň zaplacená ve druhém smluvním státě se však započte na úhradu daně nejvýše částkou, která může být ve druhém smluvním státě vybírána v souladu se smlouvou o zamezení dvojího zdanění.</a:t>
            </a:r>
          </a:p>
          <a:p>
            <a:pPr marL="0" indent="0">
              <a:buNone/>
            </a:pPr>
            <a:r>
              <a:rPr lang="cs-CZ" sz="2000" dirty="0"/>
              <a:t>(3) Příjmy ze závislé činnosti vykonávané v zahraničí po dobu alespoň 183 dnů v kalendářním roce plynoucí poplatníkům, kteří mají na území České republiky bydliště nebo se zde obvykle zdržují, od zaměstnavatele se sídlem nebo bydlištěm v zahraničí, se vyjímají ze zdanění. Z ostatního příjmu poplatníka se vypočte daň procentem daňového zatížení zjištěným ze základu daně nesníženého o tuto vyjmutou část. Ustanovení odstavců 1 a 2 se v tomto případě nepoužije.</a:t>
            </a:r>
          </a:p>
          <a:p>
            <a:pPr marL="0" indent="0" algn="ctr">
              <a:buNone/>
            </a:pPr>
            <a:r>
              <a:rPr lang="cs-CZ" sz="2000" b="1" u="sng" dirty="0">
                <a:solidFill>
                  <a:srgbClr val="FF0000"/>
                </a:solidFill>
              </a:rPr>
              <a:t>!!!!!!!!!Od 1.1.1995 NEPLATÍ !!!!!!!!!</a:t>
            </a:r>
          </a:p>
        </p:txBody>
      </p:sp>
      <p:cxnSp>
        <p:nvCxnSpPr>
          <p:cNvPr id="5" name="Přímá spojnice 4"/>
          <p:cNvCxnSpPr/>
          <p:nvPr/>
        </p:nvCxnSpPr>
        <p:spPr>
          <a:xfrm flipV="1">
            <a:off x="838200" y="2218765"/>
            <a:ext cx="10255624" cy="3671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Přímá spojnice 6"/>
          <p:cNvCxnSpPr/>
          <p:nvPr/>
        </p:nvCxnSpPr>
        <p:spPr>
          <a:xfrm>
            <a:off x="995082" y="2191871"/>
            <a:ext cx="9964271" cy="3859305"/>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34318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Unilaterální zamezení dvojího zdanění ve vztahu k specifickým územím</a:t>
            </a:r>
          </a:p>
        </p:txBody>
      </p:sp>
      <p:sp>
        <p:nvSpPr>
          <p:cNvPr id="3" name="Zástupný symbol pro obsah 2"/>
          <p:cNvSpPr>
            <a:spLocks noGrp="1"/>
          </p:cNvSpPr>
          <p:nvPr>
            <p:ph idx="1"/>
          </p:nvPr>
        </p:nvSpPr>
        <p:spPr/>
        <p:txBody>
          <a:bodyPr/>
          <a:lstStyle/>
          <a:p>
            <a:r>
              <a:rPr lang="cs-CZ" dirty="0"/>
              <a:t>Zkratkou „specifická území“ budiž rozuměno, že se jedná o území splňující kritéria suverénního státu, která však nedosáhla z různých příčin mezinárodního uznání. </a:t>
            </a:r>
          </a:p>
          <a:p>
            <a:r>
              <a:rPr lang="cs-CZ" dirty="0"/>
              <a:t>S určitými specifickými územími daňový rezidenti ČR udržují čilé ekonomické vztahy, které vedou k potřebě eliminace dvojího zdanění.</a:t>
            </a:r>
          </a:p>
          <a:p>
            <a:r>
              <a:rPr lang="cs-CZ" dirty="0"/>
              <a:t>Se specifickým územím z různých důvodů ČR nemůže sjednat bilaterální smlouvu. De facto by došlo takovou smlouvou k uznání ze strany ČR specifického území za stát a následně k možným odvetným opatřením ze strany státu, který si činí nárok na dané specifické území.</a:t>
            </a:r>
          </a:p>
          <a:p>
            <a:pPr marL="0" indent="0">
              <a:buNone/>
            </a:pPr>
            <a:endParaRPr lang="cs-CZ" dirty="0"/>
          </a:p>
          <a:p>
            <a:endParaRPr lang="cs-CZ" dirty="0"/>
          </a:p>
        </p:txBody>
      </p:sp>
    </p:spTree>
    <p:extLst>
      <p:ext uri="{BB962C8B-B14F-4D97-AF65-F5344CB8AC3E}">
        <p14:creationId xmlns:p14="http://schemas.microsoft.com/office/powerpoint/2010/main" val="42709193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Unilaterální postup v případě Tchaj-wanu</a:t>
            </a:r>
          </a:p>
        </p:txBody>
      </p:sp>
      <p:sp>
        <p:nvSpPr>
          <p:cNvPr id="3" name="Zástupný symbol pro obsah 2"/>
          <p:cNvSpPr>
            <a:spLocks noGrp="1"/>
          </p:cNvSpPr>
          <p:nvPr>
            <p:ph idx="1"/>
          </p:nvPr>
        </p:nvSpPr>
        <p:spPr/>
        <p:txBody>
          <a:bodyPr>
            <a:normAutofit fontScale="92500" lnSpcReduction="10000"/>
          </a:bodyPr>
          <a:lstStyle/>
          <a:p>
            <a:r>
              <a:rPr lang="cs-CZ" b="1" dirty="0"/>
              <a:t>Zákon</a:t>
            </a:r>
            <a:r>
              <a:rPr lang="cs-CZ" dirty="0"/>
              <a:t> č. 45/2020 Sb., </a:t>
            </a:r>
            <a:r>
              <a:rPr lang="cs-CZ" b="1" dirty="0"/>
              <a:t>o zamezení dvojímu zdanění ve vztahu k Tchaj-wanu</a:t>
            </a:r>
          </a:p>
          <a:p>
            <a:r>
              <a:rPr lang="cs-CZ" dirty="0"/>
              <a:t>Upravuje ve vztahu k Tchaj-wanu:</a:t>
            </a:r>
          </a:p>
          <a:p>
            <a:pPr marL="0" indent="0">
              <a:buNone/>
            </a:pPr>
            <a:r>
              <a:rPr lang="cs-CZ" dirty="0"/>
              <a:t>a) zamezení dvojímu zdanění,</a:t>
            </a:r>
          </a:p>
          <a:p>
            <a:pPr marL="0" indent="0">
              <a:buNone/>
            </a:pPr>
            <a:r>
              <a:rPr lang="cs-CZ" dirty="0"/>
              <a:t>b) zabránění daňovým únikům v oblasti daní z příjmů,</a:t>
            </a:r>
          </a:p>
          <a:p>
            <a:pPr marL="0" indent="0">
              <a:buNone/>
            </a:pPr>
            <a:r>
              <a:rPr lang="cs-CZ" dirty="0"/>
              <a:t>c) spolupráci příslušných úřadů při správě daní</a:t>
            </a:r>
            <a:r>
              <a:rPr lang="cs-CZ" b="1" dirty="0"/>
              <a:t>.</a:t>
            </a:r>
          </a:p>
          <a:p>
            <a:r>
              <a:rPr lang="cs-CZ" b="1" dirty="0"/>
              <a:t>Zákon nabyl účinnosti 12. 3. 2020, avšak uplatnění bude možné až ode dne sdělení MF ve </a:t>
            </a:r>
            <a:r>
              <a:rPr lang="cs-CZ" b="1" dirty="0">
                <a:solidFill>
                  <a:srgbClr val="FF0000"/>
                </a:solidFill>
              </a:rPr>
              <a:t>Sbírce zákonů</a:t>
            </a:r>
            <a:r>
              <a:rPr lang="cs-CZ" dirty="0">
                <a:solidFill>
                  <a:srgbClr val="FF0000"/>
                </a:solidFill>
              </a:rPr>
              <a:t>, </a:t>
            </a:r>
            <a:r>
              <a:rPr lang="cs-CZ" dirty="0"/>
              <a:t>kdy budou splněny ze strany Tchaj-wanu kroky nasvědčující k vzájemnosti. </a:t>
            </a:r>
            <a:r>
              <a:rPr lang="cs-CZ" b="1" dirty="0"/>
              <a:t>Se zákonem se seznamte pro jeho zvláštní genezi a konstrukci.</a:t>
            </a:r>
          </a:p>
          <a:p>
            <a:r>
              <a:rPr lang="cs-CZ" dirty="0"/>
              <a:t>Uplatnitelnost nastala Sdělením MF publikovaným ve Sbírce zákonů pod č. 309/2020 Sb. ode dne </a:t>
            </a:r>
            <a:r>
              <a:rPr lang="cs-CZ" b="1" dirty="0"/>
              <a:t>1.1.2021 </a:t>
            </a:r>
            <a:r>
              <a:rPr lang="cs-CZ" dirty="0"/>
              <a:t> </a:t>
            </a:r>
          </a:p>
          <a:p>
            <a:pPr marL="0" indent="0">
              <a:buNone/>
            </a:pPr>
            <a:endParaRPr lang="cs-CZ" b="1" dirty="0"/>
          </a:p>
        </p:txBody>
      </p:sp>
    </p:spTree>
    <p:extLst>
      <p:ext uri="{BB962C8B-B14F-4D97-AF65-F5344CB8AC3E}">
        <p14:creationId xmlns:p14="http://schemas.microsoft.com/office/powerpoint/2010/main" val="956317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Vznik mezinárodní daňové konkurence</a:t>
            </a:r>
          </a:p>
        </p:txBody>
      </p:sp>
      <p:sp>
        <p:nvSpPr>
          <p:cNvPr id="3" name="Zástupný symbol pro obsah 2"/>
          <p:cNvSpPr>
            <a:spLocks noGrp="1"/>
          </p:cNvSpPr>
          <p:nvPr>
            <p:ph idx="1"/>
          </p:nvPr>
        </p:nvSpPr>
        <p:spPr/>
        <p:txBody>
          <a:bodyPr/>
          <a:lstStyle/>
          <a:p>
            <a:r>
              <a:rPr lang="cs-CZ" dirty="0"/>
              <a:t>Vysoká intenzita pohybu zboží, služeb, kapitálu a práce mezi státy.</a:t>
            </a:r>
          </a:p>
          <a:p>
            <a:r>
              <a:rPr lang="cs-CZ" dirty="0"/>
              <a:t>Zákonitý vznik ekonomicko-organizačních struktur – holding – hledání optimálních podmínek: </a:t>
            </a:r>
            <a:r>
              <a:rPr lang="cs-CZ" b="1" dirty="0"/>
              <a:t>ekonomických</a:t>
            </a:r>
            <a:r>
              <a:rPr lang="cs-CZ" dirty="0"/>
              <a:t>, </a:t>
            </a:r>
            <a:r>
              <a:rPr lang="cs-CZ" b="1" dirty="0"/>
              <a:t>právních</a:t>
            </a:r>
            <a:r>
              <a:rPr lang="cs-CZ" dirty="0"/>
              <a:t> a tedy i </a:t>
            </a:r>
            <a:r>
              <a:rPr lang="cs-CZ" b="1" dirty="0"/>
              <a:t>daňových</a:t>
            </a:r>
            <a:r>
              <a:rPr lang="cs-CZ" dirty="0"/>
              <a:t>.</a:t>
            </a:r>
          </a:p>
          <a:p>
            <a:r>
              <a:rPr lang="cs-CZ" u="sng" dirty="0"/>
              <a:t>Optimální daňové prostředí</a:t>
            </a:r>
            <a:r>
              <a:rPr lang="cs-CZ" dirty="0"/>
              <a:t>: nerdousící daně, nekriminalizující daňové právo, dobrá daňová správa (pozn. pojem </a:t>
            </a:r>
            <a:r>
              <a:rPr lang="cs-CZ" i="1" dirty="0"/>
              <a:t>dobrá správa</a:t>
            </a:r>
            <a:r>
              <a:rPr lang="cs-CZ" dirty="0"/>
              <a:t> – k tomu viz např. KOPECKÝ, Martin. </a:t>
            </a:r>
            <a:r>
              <a:rPr lang="cs-CZ" i="1" dirty="0"/>
              <a:t>Správní právo. Obecná část. </a:t>
            </a:r>
            <a:r>
              <a:rPr lang="cs-CZ" dirty="0"/>
              <a:t>1. vydání. Praha: </a:t>
            </a:r>
            <a:r>
              <a:rPr lang="cs-CZ" dirty="0" err="1"/>
              <a:t>C.H.Beck</a:t>
            </a:r>
            <a:r>
              <a:rPr lang="cs-CZ" dirty="0"/>
              <a:t>, 2019, ISBN 978-807400-729-9, str. 47 </a:t>
            </a:r>
            <a:r>
              <a:rPr lang="cs-CZ" dirty="0" err="1"/>
              <a:t>an</a:t>
            </a:r>
            <a:r>
              <a:rPr lang="cs-CZ" dirty="0"/>
              <a:t>.)</a:t>
            </a:r>
          </a:p>
          <a:p>
            <a:r>
              <a:rPr lang="cs-CZ" dirty="0"/>
              <a:t>Volba optimálního daňového prostředí = </a:t>
            </a:r>
            <a:r>
              <a:rPr lang="cs-CZ" b="1" dirty="0"/>
              <a:t>volba daňové rezidence, volba státu sídla </a:t>
            </a:r>
            <a:r>
              <a:rPr lang="cs-CZ" dirty="0"/>
              <a:t>např. korporace</a:t>
            </a:r>
            <a:r>
              <a:rPr lang="cs-CZ" b="1" dirty="0"/>
              <a:t>  </a:t>
            </a:r>
            <a:r>
              <a:rPr lang="cs-CZ" dirty="0"/>
              <a:t>(ne vždy daňový ráj je optimální daňové prostředí x např. přístup k veřejným zakázkám)</a:t>
            </a:r>
          </a:p>
        </p:txBody>
      </p:sp>
    </p:spTree>
    <p:extLst>
      <p:ext uri="{BB962C8B-B14F-4D97-AF65-F5344CB8AC3E}">
        <p14:creationId xmlns:p14="http://schemas.microsoft.com/office/powerpoint/2010/main" val="9191384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1054C4-3F49-4C32-B39A-DDFFAC75E98F}"/>
              </a:ext>
            </a:extLst>
          </p:cNvPr>
          <p:cNvSpPr>
            <a:spLocks noGrp="1"/>
          </p:cNvSpPr>
          <p:nvPr>
            <p:ph type="title"/>
          </p:nvPr>
        </p:nvSpPr>
        <p:spPr/>
        <p:txBody>
          <a:bodyPr>
            <a:normAutofit fontScale="90000"/>
          </a:bodyPr>
          <a:lstStyle/>
          <a:p>
            <a:br>
              <a:rPr lang="cs-CZ" b="1" dirty="0"/>
            </a:br>
            <a:r>
              <a:rPr lang="cs-CZ" b="1" dirty="0">
                <a:solidFill>
                  <a:srgbClr val="C00000"/>
                </a:solidFill>
              </a:rPr>
              <a:t>Uplatnění zákona</a:t>
            </a:r>
            <a:r>
              <a:rPr lang="cs-CZ" dirty="0">
                <a:solidFill>
                  <a:srgbClr val="C00000"/>
                </a:solidFill>
              </a:rPr>
              <a:t> </a:t>
            </a:r>
            <a:r>
              <a:rPr lang="cs-CZ" b="1" dirty="0"/>
              <a:t>o zamezení dvojímu zdanění ve vztahu k Tchaj-wanu</a:t>
            </a:r>
            <a:br>
              <a:rPr lang="cs-CZ" b="1" dirty="0"/>
            </a:br>
            <a:endParaRPr lang="cs-CZ" dirty="0"/>
          </a:p>
        </p:txBody>
      </p:sp>
      <p:sp>
        <p:nvSpPr>
          <p:cNvPr id="3" name="Zástupný symbol pro obsah 2">
            <a:extLst>
              <a:ext uri="{FF2B5EF4-FFF2-40B4-BE49-F238E27FC236}">
                <a16:creationId xmlns:a16="http://schemas.microsoft.com/office/drawing/2014/main" id="{E7433ABC-D325-4941-878A-96909D64B7E5}"/>
              </a:ext>
            </a:extLst>
          </p:cNvPr>
          <p:cNvSpPr>
            <a:spLocks noGrp="1"/>
          </p:cNvSpPr>
          <p:nvPr>
            <p:ph idx="1"/>
          </p:nvPr>
        </p:nvSpPr>
        <p:spPr/>
        <p:txBody>
          <a:bodyPr>
            <a:normAutofit fontScale="55000" lnSpcReduction="20000"/>
          </a:bodyPr>
          <a:lstStyle/>
          <a:p>
            <a:pPr marL="0" indent="0" algn="ctr">
              <a:buNone/>
            </a:pPr>
            <a:r>
              <a:rPr lang="cs-CZ" dirty="0"/>
              <a:t>309/2020 Sb.</a:t>
            </a:r>
          </a:p>
          <a:p>
            <a:pPr marL="0" indent="0" algn="ctr">
              <a:buNone/>
            </a:pPr>
            <a:r>
              <a:rPr lang="cs-CZ" dirty="0"/>
              <a:t>SDĚLENÍ </a:t>
            </a:r>
          </a:p>
          <a:p>
            <a:pPr marL="0" indent="0" algn="ctr">
              <a:buNone/>
            </a:pPr>
            <a:r>
              <a:rPr lang="cs-CZ" dirty="0"/>
              <a:t>Ministerstva financí</a:t>
            </a:r>
          </a:p>
          <a:p>
            <a:pPr marL="0" indent="0" algn="ctr">
              <a:buNone/>
            </a:pPr>
            <a:r>
              <a:rPr lang="cs-CZ" dirty="0"/>
              <a:t>ze dne 25. června 2020</a:t>
            </a:r>
          </a:p>
          <a:p>
            <a:pPr marL="0" indent="0" algn="ctr">
              <a:buNone/>
            </a:pPr>
            <a:r>
              <a:rPr lang="cs-CZ" dirty="0"/>
              <a:t>o splnění podmínek pro zahájení používání přílohy k zákonu č. 45/2020 Sb., o zamezení dvojímu zdanění ve vztahu k Tchaj-wanu</a:t>
            </a:r>
          </a:p>
          <a:p>
            <a:pPr marL="0" indent="0" algn="just">
              <a:buNone/>
            </a:pPr>
            <a:r>
              <a:rPr lang="cs-CZ" dirty="0"/>
              <a:t>Ministerstvo financí na základě § 2 zákona č. 45/2020 Sb., o zamezení dvojímu zdanění ve vztahu k Tchaj-wanu, sděluje, že si </a:t>
            </a:r>
            <a:r>
              <a:rPr lang="cs-CZ" b="1" dirty="0"/>
              <a:t>Česká ekonomická a kulturní kancelář </a:t>
            </a:r>
            <a:r>
              <a:rPr lang="cs-CZ" b="1" dirty="0" err="1"/>
              <a:t>Tchaj-pej</a:t>
            </a:r>
            <a:r>
              <a:rPr lang="cs-CZ" dirty="0"/>
              <a:t> a </a:t>
            </a:r>
            <a:r>
              <a:rPr lang="cs-CZ" b="1" dirty="0" err="1"/>
              <a:t>Tchajpejská</a:t>
            </a:r>
            <a:r>
              <a:rPr lang="cs-CZ" b="1" dirty="0"/>
              <a:t> hospodářská a kulturní kancelář Praha</a:t>
            </a:r>
            <a:r>
              <a:rPr lang="cs-CZ" dirty="0"/>
              <a:t> vzájemně oznámily, že je možné používat pravidla uvedená v příloze k tomuto zákonu, a tato pravidla se podle čl. 28 odst. 2 přílohy k tomuto zákonu použijí:</a:t>
            </a:r>
          </a:p>
          <a:p>
            <a:pPr marL="0" indent="0">
              <a:buNone/>
            </a:pPr>
            <a:r>
              <a:rPr lang="cs-CZ" dirty="0"/>
              <a:t>a) pokud jde o </a:t>
            </a:r>
            <a:r>
              <a:rPr lang="cs-CZ" u="sng" dirty="0"/>
              <a:t>daně vybírané srážkou </a:t>
            </a:r>
            <a:r>
              <a:rPr lang="cs-CZ" dirty="0"/>
              <a:t>u zdroje,</a:t>
            </a:r>
          </a:p>
          <a:p>
            <a:pPr marL="0" indent="0">
              <a:buNone/>
            </a:pPr>
            <a:r>
              <a:rPr lang="cs-CZ" dirty="0"/>
              <a:t>(i) na území, které je uvedeno v čl. 2 odst. 1 písm. a) přílohy k tomuto zákonu, na příjmy vyplácené nebo připisované </a:t>
            </a:r>
            <a:r>
              <a:rPr lang="cs-CZ" b="1" dirty="0"/>
              <a:t>k 1. lednu 2021 nebo později </a:t>
            </a:r>
            <a:r>
              <a:rPr lang="cs-CZ" dirty="0"/>
              <a:t>a</a:t>
            </a:r>
          </a:p>
          <a:p>
            <a:pPr marL="0" indent="0">
              <a:buNone/>
            </a:pPr>
            <a:r>
              <a:rPr lang="cs-CZ" dirty="0"/>
              <a:t>(</a:t>
            </a:r>
            <a:r>
              <a:rPr lang="cs-CZ" dirty="0" err="1"/>
              <a:t>ii</a:t>
            </a:r>
            <a:r>
              <a:rPr lang="cs-CZ" dirty="0"/>
              <a:t>) na území, které je uvedeno v čl. 2 odst. 1 písm. b) přílohy k tomuto zákonu, na příjmy splatné </a:t>
            </a:r>
            <a:r>
              <a:rPr lang="cs-CZ" b="1" dirty="0"/>
              <a:t>1. ledna 2021 nebo později</a:t>
            </a:r>
            <a:r>
              <a:rPr lang="cs-CZ" dirty="0"/>
              <a:t>,</a:t>
            </a:r>
          </a:p>
          <a:p>
            <a:pPr marL="0" indent="0">
              <a:buNone/>
            </a:pPr>
            <a:r>
              <a:rPr lang="cs-CZ" dirty="0"/>
              <a:t>b) pokud jde o </a:t>
            </a:r>
            <a:r>
              <a:rPr lang="cs-CZ" u="sng" dirty="0"/>
              <a:t>ostatní daně z příjmů</a:t>
            </a:r>
            <a:r>
              <a:rPr lang="cs-CZ" dirty="0"/>
              <a:t>, na příjmy </a:t>
            </a:r>
            <a:r>
              <a:rPr lang="cs-CZ" b="1" dirty="0"/>
              <a:t>za každý daňový rok začínající 1. ledna 2021 nebo později</a:t>
            </a:r>
            <a:r>
              <a:rPr lang="cs-CZ" dirty="0"/>
              <a:t>.</a:t>
            </a:r>
          </a:p>
          <a:p>
            <a:pPr marL="0" indent="0">
              <a:buNone/>
            </a:pPr>
            <a:endParaRPr lang="cs-CZ" dirty="0"/>
          </a:p>
          <a:p>
            <a:pPr marL="0" indent="0" algn="ctr">
              <a:buNone/>
            </a:pPr>
            <a:r>
              <a:rPr lang="cs-CZ" dirty="0"/>
              <a:t>Ministryně financí:</a:t>
            </a:r>
          </a:p>
          <a:p>
            <a:pPr marL="0" indent="0" algn="ctr">
              <a:buNone/>
            </a:pPr>
            <a:r>
              <a:rPr lang="cs-CZ" dirty="0"/>
              <a:t>JUDr. Schillerová, Ph.D., v. r.</a:t>
            </a:r>
          </a:p>
        </p:txBody>
      </p:sp>
    </p:spTree>
    <p:extLst>
      <p:ext uri="{BB962C8B-B14F-4D97-AF65-F5344CB8AC3E}">
        <p14:creationId xmlns:p14="http://schemas.microsoft.com/office/powerpoint/2010/main" val="24592905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Bilaterální nástroje </a:t>
            </a:r>
            <a:r>
              <a:rPr lang="cs-CZ" dirty="0"/>
              <a:t>zamezení dvojího zdanění</a:t>
            </a:r>
            <a:endParaRPr lang="cs-CZ" b="1" dirty="0"/>
          </a:p>
        </p:txBody>
      </p:sp>
      <p:sp>
        <p:nvSpPr>
          <p:cNvPr id="3" name="Zástupný symbol pro obsah 2"/>
          <p:cNvSpPr>
            <a:spLocks noGrp="1"/>
          </p:cNvSpPr>
          <p:nvPr>
            <p:ph idx="1"/>
          </p:nvPr>
        </p:nvSpPr>
        <p:spPr/>
        <p:txBody>
          <a:bodyPr/>
          <a:lstStyle/>
          <a:p>
            <a:r>
              <a:rPr lang="cs-CZ" dirty="0"/>
              <a:t>Podstatou je rozdělení daňových pohledávek mezi státy – smluvní strany s ohledem na smluvně vymezené kategorie důchodových a majetkových daní. </a:t>
            </a:r>
          </a:p>
          <a:p>
            <a:r>
              <a:rPr lang="cs-CZ" dirty="0"/>
              <a:t>Efektem je, že daný příjem nebo majetek může podléhat zdanění v jednom nebo ve druhém státě, pokud daný stát takové zdanění má.  </a:t>
            </a:r>
          </a:p>
          <a:p>
            <a:r>
              <a:rPr lang="cs-CZ" dirty="0"/>
              <a:t>Smlouva může přiznávat právo na zdanění oběma státům, pak </a:t>
            </a:r>
            <a:r>
              <a:rPr lang="cs-CZ" b="1" dirty="0"/>
              <a:t>stát rezidenta má za povinnost aplikovat sjednanou metodu zamezení dvojího zdanění.</a:t>
            </a:r>
          </a:p>
        </p:txBody>
      </p:sp>
    </p:spTree>
    <p:extLst>
      <p:ext uri="{BB962C8B-B14F-4D97-AF65-F5344CB8AC3E}">
        <p14:creationId xmlns:p14="http://schemas.microsoft.com/office/powerpoint/2010/main" val="33997693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Druhy bilaterální daňových smluv </a:t>
            </a:r>
            <a:br>
              <a:rPr lang="cs-CZ" dirty="0"/>
            </a:br>
            <a:r>
              <a:rPr lang="cs-CZ" sz="1800" dirty="0"/>
              <a:t>(podle Ch. </a:t>
            </a:r>
            <a:r>
              <a:rPr lang="cs-CZ" sz="1800" dirty="0" err="1"/>
              <a:t>Freiherr</a:t>
            </a:r>
            <a:r>
              <a:rPr lang="cs-CZ" sz="1800" dirty="0"/>
              <a:t> von </a:t>
            </a:r>
            <a:r>
              <a:rPr lang="cs-CZ" sz="1800" dirty="0" err="1"/>
              <a:t>Roenne</a:t>
            </a:r>
            <a:r>
              <a:rPr lang="cs-CZ" sz="1800" dirty="0"/>
              <a:t>)</a:t>
            </a:r>
            <a:endParaRPr lang="cs-CZ" dirty="0"/>
          </a:p>
        </p:txBody>
      </p:sp>
      <p:sp>
        <p:nvSpPr>
          <p:cNvPr id="3" name="Zástupný symbol pro obsah 2"/>
          <p:cNvSpPr>
            <a:spLocks noGrp="1"/>
          </p:cNvSpPr>
          <p:nvPr>
            <p:ph idx="1"/>
          </p:nvPr>
        </p:nvSpPr>
        <p:spPr/>
        <p:txBody>
          <a:bodyPr>
            <a:normAutofit fontScale="92500" lnSpcReduction="20000"/>
          </a:bodyPr>
          <a:lstStyle/>
          <a:p>
            <a:pPr marL="514350" indent="-514350">
              <a:buFont typeface="+mj-lt"/>
              <a:buAutoNum type="arabicPeriod"/>
            </a:pPr>
            <a:r>
              <a:rPr lang="cs-CZ" b="1" dirty="0"/>
              <a:t>Smlouvy o zamezení dvojímu zdanění příjmů a majetku a zamezení daňovým únikům</a:t>
            </a:r>
            <a:r>
              <a:rPr lang="cs-CZ" dirty="0"/>
              <a:t>. (Pozn.: nejčastější)</a:t>
            </a:r>
          </a:p>
          <a:p>
            <a:pPr marL="514350" indent="-514350">
              <a:buFont typeface="+mj-lt"/>
              <a:buAutoNum type="arabicPeriod"/>
            </a:pPr>
            <a:r>
              <a:rPr lang="cs-CZ" dirty="0"/>
              <a:t>Smlouvy o zamezení dvojímu zdanění některých kategorií příjmů fyzických osob (</a:t>
            </a:r>
            <a:r>
              <a:rPr lang="cs-CZ" i="1" dirty="0"/>
              <a:t>Pozn.: obdobný obsah jak 1., užší vymezení předmětu a dotčených daňových subjektů</a:t>
            </a:r>
            <a:r>
              <a:rPr lang="cs-CZ" dirty="0"/>
              <a:t>).</a:t>
            </a:r>
          </a:p>
          <a:p>
            <a:pPr marL="514350" indent="-514350">
              <a:buFont typeface="+mj-lt"/>
              <a:buAutoNum type="arabicPeriod"/>
            </a:pPr>
            <a:r>
              <a:rPr lang="cs-CZ" dirty="0"/>
              <a:t>Smlouvy o zamezení dvojího zdanění dědictví a darování (</a:t>
            </a:r>
            <a:r>
              <a:rPr lang="cs-CZ" i="1" dirty="0"/>
              <a:t>Pozn.: málo se vyskytují) .</a:t>
            </a:r>
            <a:endParaRPr lang="cs-CZ" dirty="0"/>
          </a:p>
          <a:p>
            <a:pPr marL="514350" indent="-514350">
              <a:buFont typeface="+mj-lt"/>
              <a:buAutoNum type="arabicPeriod"/>
            </a:pPr>
            <a:r>
              <a:rPr lang="cs-CZ" dirty="0"/>
              <a:t>Smlouvy o výměně informací ve věcech daní, jejichž účelem je zamezení krácení daní (</a:t>
            </a:r>
            <a:r>
              <a:rPr lang="cs-CZ" i="1" dirty="0"/>
              <a:t>Pozn.: uzavírány jsou hlavně se státy uplatňujícími škodlivou daňovou konkurenci</a:t>
            </a:r>
            <a:r>
              <a:rPr lang="cs-CZ" dirty="0"/>
              <a:t>)</a:t>
            </a:r>
          </a:p>
          <a:p>
            <a:pPr marL="514350" indent="-514350">
              <a:buFont typeface="+mj-lt"/>
              <a:buAutoNum type="arabicPeriod"/>
            </a:pPr>
            <a:r>
              <a:rPr lang="cs-CZ" dirty="0"/>
              <a:t>Smlouvy o zdanění příjmů z úspor.</a:t>
            </a:r>
          </a:p>
          <a:p>
            <a:pPr marL="514350" indent="-514350">
              <a:buFont typeface="+mj-lt"/>
              <a:buAutoNum type="arabicPeriod"/>
            </a:pPr>
            <a:r>
              <a:rPr lang="cs-CZ" dirty="0"/>
              <a:t>Smlouvy o zamezení dvojího zdanění ve vztahu k podnikům využívajícím námořní lodě a letadla v mezinárodní dopravě.</a:t>
            </a:r>
          </a:p>
        </p:txBody>
      </p:sp>
    </p:spTree>
    <p:extLst>
      <p:ext uri="{BB962C8B-B14F-4D97-AF65-F5344CB8AC3E}">
        <p14:creationId xmlns:p14="http://schemas.microsoft.com/office/powerpoint/2010/main" val="37905919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Multilaterální </a:t>
            </a:r>
            <a:r>
              <a:rPr lang="cs-CZ" dirty="0"/>
              <a:t>nástroje zamezení dvojího zdanění v právním smyslu</a:t>
            </a:r>
            <a:endParaRPr lang="cs-CZ" b="1" dirty="0"/>
          </a:p>
        </p:txBody>
      </p:sp>
      <p:sp>
        <p:nvSpPr>
          <p:cNvPr id="3" name="Zástupný symbol pro obsah 2"/>
          <p:cNvSpPr>
            <a:spLocks noGrp="1"/>
          </p:cNvSpPr>
          <p:nvPr>
            <p:ph idx="1"/>
          </p:nvPr>
        </p:nvSpPr>
        <p:spPr/>
        <p:txBody>
          <a:bodyPr>
            <a:normAutofit fontScale="70000" lnSpcReduction="20000"/>
          </a:bodyPr>
          <a:lstStyle/>
          <a:p>
            <a:r>
              <a:rPr lang="cs-CZ" dirty="0"/>
              <a:t>Jedná se o vícestranné smlouvy především řešící zamezení dvojího zdanění v právním smyslu.</a:t>
            </a:r>
          </a:p>
          <a:p>
            <a:r>
              <a:rPr lang="cs-CZ" dirty="0"/>
              <a:t>Plní stejnou roli jako bilaterální smlouvy.</a:t>
            </a:r>
          </a:p>
          <a:p>
            <a:r>
              <a:rPr lang="cs-CZ" dirty="0"/>
              <a:t>Vyskytují se sporadicky.</a:t>
            </a:r>
          </a:p>
          <a:p>
            <a:r>
              <a:rPr lang="cs-CZ" dirty="0"/>
              <a:t>Pro Československo, resp. ČR, měly význam </a:t>
            </a:r>
            <a:r>
              <a:rPr lang="cs-CZ" u="sng" dirty="0"/>
              <a:t>multilaterální smlouvy </a:t>
            </a:r>
            <a:r>
              <a:rPr lang="cs-CZ" dirty="0"/>
              <a:t>sjednané v rámci </a:t>
            </a:r>
            <a:r>
              <a:rPr lang="cs-CZ" b="1" dirty="0"/>
              <a:t>Rady vzájemné hospodářské pomoci </a:t>
            </a:r>
            <a:r>
              <a:rPr lang="cs-CZ" dirty="0"/>
              <a:t>(mezinárodní organizace států východního bloku existující v letech 1949-1991), jejich aplikace postupně ustávala s uzavíráním bilaterálních smluv s jejich signatáři, případně jejich nástupci. Jednalo se o </a:t>
            </a:r>
            <a:r>
              <a:rPr lang="cs-CZ" b="1" dirty="0"/>
              <a:t>Dohodu o zamezení dvojího zdanění příjmů a majetku právnických osob</a:t>
            </a:r>
            <a:r>
              <a:rPr lang="cs-CZ" dirty="0"/>
              <a:t>, sjednanou v Ulánbátaru 19.5.1978, (49/1979 Sb.) a o </a:t>
            </a:r>
            <a:r>
              <a:rPr lang="cs-CZ" b="1" dirty="0"/>
              <a:t>Dohodu o zamezení dvojího zdanění příjmů a majetku fyzických osob</a:t>
            </a:r>
            <a:r>
              <a:rPr lang="cs-CZ" dirty="0"/>
              <a:t>, sjednanou v </a:t>
            </a:r>
            <a:r>
              <a:rPr lang="cs-CZ" dirty="0" err="1"/>
              <a:t>Miškolci</a:t>
            </a:r>
            <a:r>
              <a:rPr lang="cs-CZ" dirty="0"/>
              <a:t> 27.5.1977, (30/1979 Sb.). Smlouva se vztahovala na členské státy RVHP (SU, CS, BG, H, PL, RO, DDR, Mongolsko)  a po zániku SSSR na 15 jeho nástupnických států a po zániku ČSFR na oba nástupnické státy.</a:t>
            </a:r>
          </a:p>
          <a:p>
            <a:r>
              <a:rPr lang="cs-CZ" dirty="0"/>
              <a:t>Smlouva o zamezení dvojího zdanění se SFR Jugoslávií (1983) – po rozpadu federace postupně nahrazována bilaterálními smlouvami (1998-2010); problém </a:t>
            </a:r>
            <a:r>
              <a:rPr lang="cs-CZ" dirty="0" err="1"/>
              <a:t>Rep</a:t>
            </a:r>
            <a:r>
              <a:rPr lang="cs-CZ" dirty="0"/>
              <a:t>. Kosovo (2013 – doposud neratifikována, v procesu duben 2021?) – různý přístup k aplikaci smlouvy z roku 1983, nebo </a:t>
            </a:r>
            <a:r>
              <a:rPr lang="cs-CZ" dirty="0" err="1"/>
              <a:t>sml</a:t>
            </a:r>
            <a:r>
              <a:rPr lang="cs-CZ" dirty="0"/>
              <a:t>. se Srbskem a Černou Horou (2005) x bezesmluvní vztah (??? – uplatnění </a:t>
            </a:r>
            <a:r>
              <a:rPr lang="cs-CZ" dirty="0" err="1"/>
              <a:t>unilaterárního</a:t>
            </a:r>
            <a:r>
              <a:rPr lang="cs-CZ" dirty="0"/>
              <a:t> řešení)</a:t>
            </a:r>
          </a:p>
          <a:p>
            <a:pPr marL="0" indent="0">
              <a:buNone/>
            </a:pPr>
            <a:endParaRPr lang="cs-CZ" dirty="0"/>
          </a:p>
          <a:p>
            <a:endParaRPr lang="cs-CZ" dirty="0"/>
          </a:p>
        </p:txBody>
      </p:sp>
    </p:spTree>
    <p:extLst>
      <p:ext uri="{BB962C8B-B14F-4D97-AF65-F5344CB8AC3E}">
        <p14:creationId xmlns:p14="http://schemas.microsoft.com/office/powerpoint/2010/main" val="37918120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Jiné multilaterální smlouvy</a:t>
            </a:r>
          </a:p>
        </p:txBody>
      </p:sp>
      <p:sp>
        <p:nvSpPr>
          <p:cNvPr id="3" name="Zástupný symbol pro obsah 2"/>
          <p:cNvSpPr>
            <a:spLocks noGrp="1"/>
          </p:cNvSpPr>
          <p:nvPr>
            <p:ph idx="1"/>
          </p:nvPr>
        </p:nvSpPr>
        <p:spPr>
          <a:xfrm>
            <a:off x="838200" y="1358152"/>
            <a:ext cx="10515600" cy="5244353"/>
          </a:xfrm>
        </p:spPr>
        <p:txBody>
          <a:bodyPr>
            <a:normAutofit fontScale="92500" lnSpcReduction="20000"/>
          </a:bodyPr>
          <a:lstStyle/>
          <a:p>
            <a:r>
              <a:rPr lang="cs-CZ" b="1" dirty="0"/>
              <a:t>Karibská smlouva </a:t>
            </a:r>
            <a:r>
              <a:rPr lang="cs-CZ" dirty="0"/>
              <a:t>(členské státy </a:t>
            </a:r>
            <a:r>
              <a:rPr lang="cs-CZ" b="1" dirty="0"/>
              <a:t>CARICOM - </a:t>
            </a:r>
            <a:r>
              <a:rPr lang="cs-CZ" dirty="0"/>
              <a:t>1994) </a:t>
            </a:r>
            <a:r>
              <a:rPr lang="cs-CZ" sz="2000" dirty="0">
                <a:hlinkClick r:id="rId2"/>
              </a:rPr>
              <a:t>https://caricom.org/documents/9783-caricom_tax_harmonisation.pdf</a:t>
            </a:r>
            <a:endParaRPr lang="cs-CZ" sz="2000" dirty="0"/>
          </a:p>
          <a:p>
            <a:r>
              <a:rPr lang="cs-CZ" b="1" dirty="0"/>
              <a:t>Nordická (severská) smlouva </a:t>
            </a:r>
            <a:r>
              <a:rPr lang="cs-CZ" dirty="0"/>
              <a:t>(</a:t>
            </a:r>
            <a:r>
              <a:rPr lang="sv-SE" dirty="0"/>
              <a:t>D</a:t>
            </a:r>
            <a:r>
              <a:rPr lang="cs-CZ" dirty="0" err="1"/>
              <a:t>ánsko</a:t>
            </a:r>
            <a:r>
              <a:rPr lang="cs-CZ" dirty="0"/>
              <a:t>, F</a:t>
            </a:r>
            <a:r>
              <a:rPr lang="sv-SE" dirty="0"/>
              <a:t>a</a:t>
            </a:r>
            <a:r>
              <a:rPr lang="cs-CZ" dirty="0" err="1"/>
              <a:t>erské</a:t>
            </a:r>
            <a:r>
              <a:rPr lang="cs-CZ" dirty="0"/>
              <a:t> ostrovy, Finsko, Island, Norsko, Švédsko - 1996) </a:t>
            </a:r>
            <a:r>
              <a:rPr lang="cs-CZ" sz="1800" dirty="0">
                <a:hlinkClick r:id="rId3"/>
              </a:rPr>
              <a:t>http://data.riksdagen.se/dokumentstatus/sfs-1996-1512/html</a:t>
            </a:r>
            <a:endParaRPr lang="cs-CZ" sz="1800" dirty="0"/>
          </a:p>
          <a:p>
            <a:r>
              <a:rPr lang="cs-CZ" b="1" dirty="0"/>
              <a:t>Arabská daňová smlouva </a:t>
            </a:r>
            <a:r>
              <a:rPr lang="cs-CZ" dirty="0"/>
              <a:t>– smlouva mezi členskými státy Arabského hospodářského společenství (Egypt, Irák, Jordánsko, Kuvajt, Súdán, Sýrie, Jemen – 1973, revize 1997, 2015) </a:t>
            </a:r>
            <a:r>
              <a:rPr lang="cs-CZ" sz="1800" dirty="0">
                <a:hlinkClick r:id="rId4"/>
              </a:rPr>
              <a:t>https://www.orbitax.com/news/archive.php/Arab-Economic-Unity-Council-Co-9858</a:t>
            </a:r>
            <a:endParaRPr lang="cs-CZ" sz="1800" dirty="0"/>
          </a:p>
          <a:p>
            <a:r>
              <a:rPr lang="cs-CZ" b="1" dirty="0"/>
              <a:t>Andská smlouva </a:t>
            </a:r>
            <a:r>
              <a:rPr lang="cs-CZ" dirty="0"/>
              <a:t>(Bolívie, Kolumbie, Ekvádor, Peru, Venezuela – 1971) od 2004 nahrazena společným systémem zamezení dvojího zdanění mezi státy Andské skupiny </a:t>
            </a:r>
          </a:p>
          <a:p>
            <a:r>
              <a:rPr lang="cs-CZ" b="1" dirty="0"/>
              <a:t>Smlouva Východoafrického společenství </a:t>
            </a:r>
            <a:r>
              <a:rPr lang="cs-CZ" dirty="0"/>
              <a:t>(Keňa, Burundi, Rwanda, Tanzanie, Uganda – 2010) </a:t>
            </a:r>
          </a:p>
          <a:p>
            <a:r>
              <a:rPr lang="cs-CZ" dirty="0"/>
              <a:t>Smlouva států </a:t>
            </a:r>
            <a:r>
              <a:rPr lang="cs-CZ" b="1" dirty="0"/>
              <a:t>SAARC </a:t>
            </a:r>
            <a:r>
              <a:rPr lang="cs-CZ" dirty="0"/>
              <a:t>(Bangladéš, Bhútán, Indie, Maledivy, Nepál, Pákistán, Srí Lanka – 2005) </a:t>
            </a:r>
            <a:r>
              <a:rPr lang="cs-CZ" sz="2000" dirty="0">
                <a:hlinkClick r:id="rId5"/>
              </a:rPr>
              <a:t>http://saarc-sec.org/digital_library/detail_menu/agreement-on-avoidance-of-double-taxation-and-mutual-administrative-assistance-in-tax-matters</a:t>
            </a:r>
            <a:endParaRPr lang="cs-CZ" sz="2000" dirty="0"/>
          </a:p>
        </p:txBody>
      </p:sp>
    </p:spTree>
    <p:extLst>
      <p:ext uri="{BB962C8B-B14F-4D97-AF65-F5344CB8AC3E}">
        <p14:creationId xmlns:p14="http://schemas.microsoft.com/office/powerpoint/2010/main" val="21417207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Multilaterální </a:t>
            </a:r>
            <a:r>
              <a:rPr lang="cs-CZ" dirty="0"/>
              <a:t>nástroje zamezení dvojího zdanění v ekonomickém smyslu</a:t>
            </a:r>
          </a:p>
        </p:txBody>
      </p:sp>
      <p:sp>
        <p:nvSpPr>
          <p:cNvPr id="3" name="Zástupný symbol pro obsah 2"/>
          <p:cNvSpPr>
            <a:spLocks noGrp="1"/>
          </p:cNvSpPr>
          <p:nvPr>
            <p:ph idx="1"/>
          </p:nvPr>
        </p:nvSpPr>
        <p:spPr/>
        <p:txBody>
          <a:bodyPr>
            <a:normAutofit lnSpcReduction="10000"/>
          </a:bodyPr>
          <a:lstStyle/>
          <a:p>
            <a:r>
              <a:rPr lang="cs-CZ" dirty="0"/>
              <a:t>Žádná bilaterální nebo multilaterální smlouva neřeší zamezení dvojího zdanění v ekonomickém smyslu. Většinou se řeší vnitrostátní normou. Jediným světovým unikátem je multilaterální </a:t>
            </a:r>
            <a:r>
              <a:rPr lang="cs-CZ" b="1" dirty="0"/>
              <a:t>Úmluva o zamezení dvojího zdanění v souvislosti s úpravou zisků sdružených podniků (arbitrážní úmluva) </a:t>
            </a:r>
            <a:r>
              <a:rPr lang="cs-CZ" dirty="0"/>
              <a:t>90/436/EHS z 23.7.1990 </a:t>
            </a:r>
          </a:p>
          <a:p>
            <a:pPr marL="0" indent="0">
              <a:buNone/>
            </a:pPr>
            <a:r>
              <a:rPr lang="cs-CZ" dirty="0">
                <a:hlinkClick r:id="rId2"/>
              </a:rPr>
              <a:t>https://eur-lex.europa.eu/legal-content/CS/TXT/?uri=celex:41990A0436</a:t>
            </a:r>
            <a:endParaRPr lang="cs-CZ" dirty="0"/>
          </a:p>
          <a:p>
            <a:r>
              <a:rPr lang="cs-CZ" b="1" dirty="0"/>
              <a:t>Směrnice </a:t>
            </a:r>
            <a:r>
              <a:rPr lang="cs-CZ" dirty="0"/>
              <a:t>Rady 2011/96/EU ze dne 30. listopadu 2011 </a:t>
            </a:r>
            <a:r>
              <a:rPr lang="cs-CZ" b="1" dirty="0"/>
              <a:t>o společném systému zdanění mateřských a dceřiných společností z různých členských států</a:t>
            </a:r>
            <a:r>
              <a:rPr lang="cs-CZ" dirty="0"/>
              <a:t>, ve znění 2014/86/EU </a:t>
            </a:r>
          </a:p>
          <a:p>
            <a:pPr marL="0" indent="0">
              <a:buNone/>
            </a:pPr>
            <a:r>
              <a:rPr lang="cs-CZ" dirty="0">
                <a:hlinkClick r:id="rId3"/>
              </a:rPr>
              <a:t>https://eur-lex.europa.eu/eli/dir/2011/96/oj?locale=cs</a:t>
            </a:r>
            <a:endParaRPr lang="cs-CZ" dirty="0"/>
          </a:p>
          <a:p>
            <a:pPr marL="0" indent="0">
              <a:buNone/>
            </a:pPr>
            <a:endParaRPr lang="cs-CZ" b="1" dirty="0"/>
          </a:p>
          <a:p>
            <a:pPr marL="0" indent="0">
              <a:buNone/>
            </a:pPr>
            <a:endParaRPr lang="cs-CZ" dirty="0"/>
          </a:p>
          <a:p>
            <a:endParaRPr lang="cs-CZ" dirty="0"/>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42178378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Obecně ke smlouvám o zamezení dvojího zdanění (SZDZ)</a:t>
            </a:r>
          </a:p>
        </p:txBody>
      </p:sp>
      <p:sp>
        <p:nvSpPr>
          <p:cNvPr id="3" name="Zástupný symbol pro obsah 2"/>
          <p:cNvSpPr>
            <a:spLocks noGrp="1"/>
          </p:cNvSpPr>
          <p:nvPr>
            <p:ph idx="1"/>
          </p:nvPr>
        </p:nvSpPr>
        <p:spPr/>
        <p:txBody>
          <a:bodyPr>
            <a:normAutofit lnSpcReduction="10000"/>
          </a:bodyPr>
          <a:lstStyle/>
          <a:p>
            <a:pPr marL="514350" indent="-514350">
              <a:buFont typeface="+mj-lt"/>
              <a:buAutoNum type="arabicPeriod"/>
            </a:pPr>
            <a:r>
              <a:rPr lang="cs-CZ" dirty="0"/>
              <a:t>SZDZ stanoví kritéria, která daňová jurisdikce se použije pro nalezení a inkaso daně</a:t>
            </a:r>
          </a:p>
          <a:p>
            <a:pPr marL="514350" indent="-514350">
              <a:buFont typeface="+mj-lt"/>
              <a:buAutoNum type="arabicPeriod"/>
            </a:pPr>
            <a:r>
              <a:rPr lang="cs-CZ" dirty="0"/>
              <a:t>SZDZ uplatňují princip neutrálního daňového zatížení</a:t>
            </a:r>
          </a:p>
          <a:p>
            <a:pPr marL="514350" indent="-514350">
              <a:buFont typeface="+mj-lt"/>
              <a:buAutoNum type="arabicPeriod"/>
            </a:pPr>
            <a:r>
              <a:rPr lang="cs-CZ" dirty="0"/>
              <a:t>SZDZ se vztahují na důchodové daně, někdy také na majetkové daně</a:t>
            </a:r>
          </a:p>
          <a:p>
            <a:pPr marL="514350" indent="-514350">
              <a:buFont typeface="+mj-lt"/>
              <a:buAutoNum type="arabicPeriod"/>
            </a:pPr>
            <a:r>
              <a:rPr lang="cs-CZ" dirty="0"/>
              <a:t>SZDZ neuvalují novou daň na poplatníka </a:t>
            </a:r>
          </a:p>
          <a:p>
            <a:pPr marL="514350" indent="-514350">
              <a:buFont typeface="+mj-lt"/>
              <a:buAutoNum type="arabicPeriod"/>
            </a:pPr>
            <a:r>
              <a:rPr lang="cs-CZ" dirty="0"/>
              <a:t>SZDZ uplatňují princip zabránění dvojímu nezdanění (zabránění daňovým únikům)</a:t>
            </a:r>
          </a:p>
          <a:p>
            <a:pPr marL="514350" indent="-514350">
              <a:buFont typeface="+mj-lt"/>
              <a:buAutoNum type="arabicPeriod"/>
            </a:pPr>
            <a:r>
              <a:rPr lang="cs-CZ" dirty="0"/>
              <a:t>Pro výklad SZDZ se uplatní Vídeňská úmluva o smluvním právu (1969)</a:t>
            </a:r>
          </a:p>
          <a:p>
            <a:pPr marL="514350" indent="-514350">
              <a:buFont typeface="+mj-lt"/>
              <a:buAutoNum type="arabicPeriod"/>
            </a:pPr>
            <a:r>
              <a:rPr lang="cs-CZ" dirty="0"/>
              <a:t>SZDZ mají přednost před vnitrostátním právem</a:t>
            </a:r>
          </a:p>
        </p:txBody>
      </p:sp>
    </p:spTree>
    <p:extLst>
      <p:ext uri="{BB962C8B-B14F-4D97-AF65-F5344CB8AC3E}">
        <p14:creationId xmlns:p14="http://schemas.microsoft.com/office/powerpoint/2010/main" val="7536904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Metody zamezení dvojího zdanění</a:t>
            </a:r>
          </a:p>
        </p:txBody>
      </p:sp>
      <p:sp>
        <p:nvSpPr>
          <p:cNvPr id="3" name="Zástupný symbol pro obsah 2"/>
          <p:cNvSpPr>
            <a:spLocks noGrp="1"/>
          </p:cNvSpPr>
          <p:nvPr>
            <p:ph idx="1"/>
          </p:nvPr>
        </p:nvSpPr>
        <p:spPr/>
        <p:txBody>
          <a:bodyPr>
            <a:normAutofit lnSpcReduction="10000"/>
          </a:bodyPr>
          <a:lstStyle/>
          <a:p>
            <a:pPr marL="0" indent="0">
              <a:buNone/>
            </a:pPr>
            <a:r>
              <a:rPr lang="cs-CZ" b="1" u="sng" dirty="0">
                <a:solidFill>
                  <a:srgbClr val="C00000"/>
                </a:solidFill>
              </a:rPr>
              <a:t>1. Metoda vynětí </a:t>
            </a:r>
          </a:p>
          <a:p>
            <a:pPr marL="0" indent="0">
              <a:buNone/>
            </a:pPr>
            <a:r>
              <a:rPr lang="cs-CZ" b="1" dirty="0"/>
              <a:t>1A: úplné vynětí</a:t>
            </a:r>
          </a:p>
          <a:p>
            <a:pPr marL="0" indent="0">
              <a:buNone/>
            </a:pPr>
            <a:r>
              <a:rPr lang="cs-CZ" b="1" dirty="0"/>
              <a:t>1B: vynětí s výhradou progrese – 1Ba: zprůměrováním</a:t>
            </a:r>
          </a:p>
          <a:p>
            <a:pPr marL="0" indent="0">
              <a:buNone/>
            </a:pPr>
            <a:r>
              <a:rPr lang="cs-CZ" b="1" dirty="0"/>
              <a:t>					- 1Bb: </a:t>
            </a:r>
            <a:r>
              <a:rPr lang="cs-CZ" b="1" dirty="0" err="1"/>
              <a:t>nadečtením</a:t>
            </a:r>
            <a:endParaRPr lang="cs-CZ" b="1" dirty="0"/>
          </a:p>
          <a:p>
            <a:pPr marL="0" indent="0">
              <a:buNone/>
            </a:pPr>
            <a:r>
              <a:rPr lang="cs-CZ" b="1" u="sng" dirty="0">
                <a:solidFill>
                  <a:schemeClr val="accent1">
                    <a:lumMod val="75000"/>
                  </a:schemeClr>
                </a:solidFill>
              </a:rPr>
              <a:t>2. Metoda zápočtu</a:t>
            </a:r>
          </a:p>
          <a:p>
            <a:pPr marL="0" indent="0">
              <a:buNone/>
            </a:pPr>
            <a:r>
              <a:rPr lang="cs-CZ" b="1" dirty="0"/>
              <a:t>2A: plný zápočet</a:t>
            </a:r>
          </a:p>
          <a:p>
            <a:pPr marL="0" indent="0">
              <a:buNone/>
            </a:pPr>
            <a:r>
              <a:rPr lang="cs-CZ" b="1" dirty="0"/>
              <a:t>2B: prostý zápočet</a:t>
            </a:r>
          </a:p>
          <a:p>
            <a:pPr marL="0" indent="0">
              <a:buNone/>
            </a:pPr>
            <a:endParaRPr lang="cs-CZ" b="1" dirty="0"/>
          </a:p>
          <a:p>
            <a:pPr marL="0" indent="0">
              <a:buNone/>
            </a:pPr>
            <a:r>
              <a:rPr lang="cs-CZ" b="1" u="sng" dirty="0">
                <a:solidFill>
                  <a:srgbClr val="00B050"/>
                </a:solidFill>
              </a:rPr>
              <a:t>3. Metoda zahrnutí daně do nákladů</a:t>
            </a:r>
          </a:p>
        </p:txBody>
      </p:sp>
    </p:spTree>
    <p:extLst>
      <p:ext uri="{BB962C8B-B14F-4D97-AF65-F5344CB8AC3E}">
        <p14:creationId xmlns:p14="http://schemas.microsoft.com/office/powerpoint/2010/main" val="29342685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rgbClr val="C00000"/>
                </a:solidFill>
              </a:rPr>
              <a:t>Metoda vynětí (</a:t>
            </a:r>
            <a:r>
              <a:rPr lang="cs-CZ" b="1" dirty="0" err="1">
                <a:solidFill>
                  <a:srgbClr val="C00000"/>
                </a:solidFill>
              </a:rPr>
              <a:t>exemption</a:t>
            </a:r>
            <a:r>
              <a:rPr lang="cs-CZ" b="1" dirty="0">
                <a:solidFill>
                  <a:srgbClr val="C00000"/>
                </a:solidFill>
              </a:rPr>
              <a:t>)</a:t>
            </a:r>
          </a:p>
        </p:txBody>
      </p:sp>
      <p:sp>
        <p:nvSpPr>
          <p:cNvPr id="3" name="Zástupný symbol pro obsah 2"/>
          <p:cNvSpPr>
            <a:spLocks noGrp="1"/>
          </p:cNvSpPr>
          <p:nvPr>
            <p:ph idx="1"/>
          </p:nvPr>
        </p:nvSpPr>
        <p:spPr/>
        <p:txBody>
          <a:bodyPr>
            <a:normAutofit fontScale="92500" lnSpcReduction="20000"/>
          </a:bodyPr>
          <a:lstStyle/>
          <a:p>
            <a:r>
              <a:rPr lang="cs-CZ" b="1" dirty="0"/>
              <a:t>Vynětí úplné (Full </a:t>
            </a:r>
            <a:r>
              <a:rPr lang="cs-CZ" b="1" dirty="0" err="1"/>
              <a:t>exemption</a:t>
            </a:r>
            <a:r>
              <a:rPr lang="cs-CZ" b="1" dirty="0"/>
              <a:t>): </a:t>
            </a:r>
            <a:r>
              <a:rPr lang="cs-CZ" dirty="0"/>
              <a:t>Daňový rezident příjem dosažený ze zdroje v zahraničí nezahrne do daňového základu bez dalšího.</a:t>
            </a:r>
          </a:p>
          <a:p>
            <a:r>
              <a:rPr lang="cs-CZ" b="1" dirty="0"/>
              <a:t>Vynětí s výhradou progrese (</a:t>
            </a:r>
            <a:r>
              <a:rPr lang="cs-CZ" b="1" dirty="0" err="1"/>
              <a:t>Exemption</a:t>
            </a:r>
            <a:r>
              <a:rPr lang="cs-CZ" b="1" dirty="0"/>
              <a:t> </a:t>
            </a:r>
            <a:r>
              <a:rPr lang="cs-CZ" b="1" dirty="0" err="1"/>
              <a:t>with</a:t>
            </a:r>
            <a:r>
              <a:rPr lang="cs-CZ" b="1" dirty="0"/>
              <a:t> </a:t>
            </a:r>
            <a:r>
              <a:rPr lang="cs-CZ" b="1" dirty="0" err="1"/>
              <a:t>progression</a:t>
            </a:r>
            <a:r>
              <a:rPr lang="cs-CZ" b="1" dirty="0"/>
              <a:t>): </a:t>
            </a:r>
            <a:r>
              <a:rPr lang="cs-CZ" dirty="0"/>
              <a:t>Daňový rezident příjem dosažený v zahraničí nezahrne do základu daně, avšak pro nalezení daně uplatní sazbu z daňového pásma odpovídajícího základu daně s příjmem ze zahraničí. Pozn.: </a:t>
            </a:r>
            <a:r>
              <a:rPr lang="cs-CZ" i="1" dirty="0"/>
              <a:t>Tato metoda má smysl v případě, že daná daňová jurisdikce uplatňuje progresivní sazbu daně z příjmů.</a:t>
            </a:r>
          </a:p>
          <a:p>
            <a:r>
              <a:rPr lang="cs-CZ" b="1" dirty="0"/>
              <a:t>Zprůměrování (</a:t>
            </a:r>
            <a:r>
              <a:rPr lang="cs-CZ" b="1" dirty="0" err="1"/>
              <a:t>averaging</a:t>
            </a:r>
            <a:r>
              <a:rPr lang="cs-CZ" b="1" dirty="0"/>
              <a:t>): </a:t>
            </a:r>
            <a:r>
              <a:rPr lang="cs-CZ" dirty="0"/>
              <a:t>vypočítá se průměrné daňové zatížení připadající na souhrn veškerých světových příjmů a z toho se určí sazba daně ke zdanění příjmů ze zdrojů v tuzemsku.</a:t>
            </a:r>
          </a:p>
          <a:p>
            <a:r>
              <a:rPr lang="cs-CZ" b="1" dirty="0" err="1"/>
              <a:t>Nadečtením</a:t>
            </a:r>
            <a:r>
              <a:rPr lang="cs-CZ" dirty="0"/>
              <a:t> (také metoda „vrchního dílku“, top </a:t>
            </a:r>
            <a:r>
              <a:rPr lang="cs-CZ" dirty="0" err="1"/>
              <a:t>slicing</a:t>
            </a:r>
            <a:r>
              <a:rPr lang="cs-CZ" dirty="0"/>
              <a:t>): tuzemský příjem je přičten k příjmům dosaženým ze zdrojů v zahraničí a tomu odpovídající sazba se použije pro tuzemské příjmy.</a:t>
            </a:r>
          </a:p>
          <a:p>
            <a:endParaRPr lang="cs-CZ" dirty="0"/>
          </a:p>
        </p:txBody>
      </p:sp>
    </p:spTree>
    <p:extLst>
      <p:ext uri="{BB962C8B-B14F-4D97-AF65-F5344CB8AC3E}">
        <p14:creationId xmlns:p14="http://schemas.microsoft.com/office/powerpoint/2010/main" val="5829472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rgbClr val="0070C0"/>
                </a:solidFill>
              </a:rPr>
              <a:t>Metoda zápočtu (</a:t>
            </a:r>
            <a:r>
              <a:rPr lang="cs-CZ" b="1" dirty="0" err="1">
                <a:solidFill>
                  <a:srgbClr val="0070C0"/>
                </a:solidFill>
              </a:rPr>
              <a:t>credit</a:t>
            </a:r>
            <a:r>
              <a:rPr lang="cs-CZ" b="1" dirty="0">
                <a:solidFill>
                  <a:srgbClr val="0070C0"/>
                </a:solidFill>
              </a:rPr>
              <a:t>)</a:t>
            </a:r>
          </a:p>
        </p:txBody>
      </p:sp>
      <p:sp>
        <p:nvSpPr>
          <p:cNvPr id="3" name="Zástupný symbol pro obsah 2"/>
          <p:cNvSpPr>
            <a:spLocks noGrp="1"/>
          </p:cNvSpPr>
          <p:nvPr>
            <p:ph idx="1"/>
          </p:nvPr>
        </p:nvSpPr>
        <p:spPr/>
        <p:txBody>
          <a:bodyPr/>
          <a:lstStyle/>
          <a:p>
            <a:r>
              <a:rPr lang="cs-CZ" dirty="0"/>
              <a:t>Do daňového základu daňový rezident zahrne veškeré světové příjmy a z tohoto základu vypočte daň. Od takto vypočtené daně odečte daň zaplacenou v zahraničí. </a:t>
            </a:r>
          </a:p>
          <a:p>
            <a:r>
              <a:rPr lang="cs-CZ" b="1" dirty="0"/>
              <a:t>Metoda plného zápočtu </a:t>
            </a:r>
            <a:r>
              <a:rPr lang="cs-CZ" dirty="0"/>
              <a:t>(Full </a:t>
            </a:r>
            <a:r>
              <a:rPr lang="cs-CZ" dirty="0" err="1"/>
              <a:t>credit</a:t>
            </a:r>
            <a:r>
              <a:rPr lang="cs-CZ" dirty="0"/>
              <a:t>)</a:t>
            </a:r>
            <a:r>
              <a:rPr lang="cs-CZ" b="1" dirty="0"/>
              <a:t>: </a:t>
            </a:r>
            <a:r>
              <a:rPr lang="cs-CZ" dirty="0"/>
              <a:t>daň se odečte bez ohledu na sazbu použitou v zahraničí.</a:t>
            </a:r>
          </a:p>
          <a:p>
            <a:r>
              <a:rPr lang="cs-CZ" b="1" dirty="0"/>
              <a:t>Metoda prostého zápočtu </a:t>
            </a:r>
            <a:r>
              <a:rPr lang="cs-CZ" dirty="0"/>
              <a:t>(</a:t>
            </a:r>
            <a:r>
              <a:rPr lang="cs-CZ" dirty="0" err="1"/>
              <a:t>Ordinary</a:t>
            </a:r>
            <a:r>
              <a:rPr lang="cs-CZ" dirty="0"/>
              <a:t> </a:t>
            </a:r>
            <a:r>
              <a:rPr lang="cs-CZ" dirty="0" err="1"/>
              <a:t>credit</a:t>
            </a:r>
            <a:r>
              <a:rPr lang="cs-CZ" dirty="0"/>
              <a:t>)</a:t>
            </a:r>
            <a:r>
              <a:rPr lang="cs-CZ" b="1" dirty="0"/>
              <a:t>: </a:t>
            </a:r>
            <a:r>
              <a:rPr lang="cs-CZ" dirty="0"/>
              <a:t>daň zaplacená v zahraničí se odečte maximálně ve výši daně, jaká by byla ze zahraničního příjmu zaplacena v tuzemsku.</a:t>
            </a:r>
            <a:endParaRPr lang="cs-CZ" b="1" dirty="0"/>
          </a:p>
        </p:txBody>
      </p:sp>
    </p:spTree>
    <p:extLst>
      <p:ext uri="{BB962C8B-B14F-4D97-AF65-F5344CB8AC3E}">
        <p14:creationId xmlns:p14="http://schemas.microsoft.com/office/powerpoint/2010/main" val="3060264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Role hospodářské politiky státu v mezinárodní daňové konkurenci</a:t>
            </a:r>
          </a:p>
        </p:txBody>
      </p:sp>
      <p:sp>
        <p:nvSpPr>
          <p:cNvPr id="3" name="Zástupný symbol pro obsah 2"/>
          <p:cNvSpPr>
            <a:spLocks noGrp="1"/>
          </p:cNvSpPr>
          <p:nvPr>
            <p:ph idx="1"/>
          </p:nvPr>
        </p:nvSpPr>
        <p:spPr/>
        <p:txBody>
          <a:bodyPr>
            <a:normAutofit fontScale="92500" lnSpcReduction="10000"/>
          </a:bodyPr>
          <a:lstStyle/>
          <a:p>
            <a:r>
              <a:rPr lang="cs-CZ" dirty="0"/>
              <a:t>Prorůstová politika </a:t>
            </a:r>
          </a:p>
          <a:p>
            <a:r>
              <a:rPr lang="cs-CZ" dirty="0"/>
              <a:t>Vytváření optimálního investičního prostředí, pro zahraniční investice – </a:t>
            </a:r>
            <a:r>
              <a:rPr lang="cs-CZ" b="1" dirty="0"/>
              <a:t>dohody o podpoře a ochraně investic</a:t>
            </a:r>
            <a:r>
              <a:rPr lang="cs-CZ" dirty="0"/>
              <a:t> (viz národní zacházení a doložka nejvyšších výhod)  </a:t>
            </a:r>
          </a:p>
          <a:p>
            <a:r>
              <a:rPr lang="cs-CZ" dirty="0"/>
              <a:t>Finanční právo se významně podílí na investičním prostředí (zejména v subsystémech jako je devizové právo, právo finančního trhu, berní/daňové právo). </a:t>
            </a:r>
          </a:p>
          <a:p>
            <a:r>
              <a:rPr lang="cs-CZ" dirty="0"/>
              <a:t>Liberalizace devizové práva = např. odstranění překážek pro alokaci cizího kapitálu.</a:t>
            </a:r>
          </a:p>
          <a:p>
            <a:r>
              <a:rPr lang="cs-CZ" dirty="0"/>
              <a:t>Právo finančního trhu = promítání globálních standardů a harmonizace </a:t>
            </a:r>
          </a:p>
          <a:p>
            <a:r>
              <a:rPr lang="cs-CZ" dirty="0"/>
              <a:t>Daňové právo – vytváří mezinárodní daňovou konkurenci </a:t>
            </a:r>
          </a:p>
        </p:txBody>
      </p:sp>
    </p:spTree>
    <p:extLst>
      <p:ext uri="{BB962C8B-B14F-4D97-AF65-F5344CB8AC3E}">
        <p14:creationId xmlns:p14="http://schemas.microsoft.com/office/powerpoint/2010/main" val="388430226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rgbClr val="00B050"/>
                </a:solidFill>
              </a:rPr>
              <a:t>Metoda zahrnutí zahraniční daně do nákladů</a:t>
            </a:r>
          </a:p>
        </p:txBody>
      </p:sp>
      <p:sp>
        <p:nvSpPr>
          <p:cNvPr id="3" name="Zástupný symbol pro obsah 2"/>
          <p:cNvSpPr>
            <a:spLocks noGrp="1"/>
          </p:cNvSpPr>
          <p:nvPr>
            <p:ph idx="1"/>
          </p:nvPr>
        </p:nvSpPr>
        <p:spPr/>
        <p:txBody>
          <a:bodyPr/>
          <a:lstStyle/>
          <a:p>
            <a:r>
              <a:rPr lang="cs-CZ" dirty="0"/>
              <a:t>De facto nejde o zamezení dvojího zdanění, ale o </a:t>
            </a:r>
            <a:r>
              <a:rPr lang="cs-CZ" b="1" dirty="0"/>
              <a:t>zmírnění dopadů dvojího zdanění.</a:t>
            </a:r>
            <a:r>
              <a:rPr lang="cs-CZ" dirty="0"/>
              <a:t> Používá se v případech neexistence jiných nástrojů zamezení dvojího zdanění jako jeden z vnitrostátních (jednostranných) nástrojů. Zaplacená zahraniční daň se použije do daňového základu jako náklad (výdaj) v dalším zdaňovacím období. Může se jednat i o část daně, která zbyla po uplatnění metody započtení s výhradou progrese.  </a:t>
            </a:r>
          </a:p>
        </p:txBody>
      </p:sp>
    </p:spTree>
    <p:extLst>
      <p:ext uri="{BB962C8B-B14F-4D97-AF65-F5344CB8AC3E}">
        <p14:creationId xmlns:p14="http://schemas.microsoft.com/office/powerpoint/2010/main" val="27553865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Vzorové smlouvy</a:t>
            </a:r>
          </a:p>
        </p:txBody>
      </p:sp>
      <p:sp>
        <p:nvSpPr>
          <p:cNvPr id="3" name="Zástupný symbol pro obsah 2"/>
          <p:cNvSpPr>
            <a:spLocks noGrp="1"/>
          </p:cNvSpPr>
          <p:nvPr>
            <p:ph idx="1"/>
          </p:nvPr>
        </p:nvSpPr>
        <p:spPr/>
        <p:txBody>
          <a:bodyPr>
            <a:normAutofit fontScale="77500" lnSpcReduction="20000"/>
          </a:bodyPr>
          <a:lstStyle/>
          <a:p>
            <a:r>
              <a:rPr lang="cs-CZ" dirty="0"/>
              <a:t>V procesu usnadnění tvorby mechanizmů zamezujících dvojí zdanění se významně angažovaly a angažují mezinárodní organizace.</a:t>
            </a:r>
          </a:p>
          <a:p>
            <a:r>
              <a:rPr lang="cs-CZ" dirty="0"/>
              <a:t>5.4.1923 Liga národů – „Zpráva čtyř profesorů“ </a:t>
            </a:r>
            <a:r>
              <a:rPr lang="cs-CZ" dirty="0" err="1"/>
              <a:t>Bruins-Einaudi-Seligman</a:t>
            </a:r>
            <a:r>
              <a:rPr lang="cs-CZ" dirty="0"/>
              <a:t>- Sir </a:t>
            </a:r>
            <a:r>
              <a:rPr lang="cs-CZ" dirty="0" err="1"/>
              <a:t>Josiah</a:t>
            </a:r>
            <a:r>
              <a:rPr lang="cs-CZ" dirty="0"/>
              <a:t> </a:t>
            </a:r>
            <a:r>
              <a:rPr lang="cs-CZ" dirty="0" err="1"/>
              <a:t>Stamp</a:t>
            </a:r>
            <a:r>
              <a:rPr lang="cs-CZ" dirty="0"/>
              <a:t>  = analýza teoretických a praktických aspektů dvojího </a:t>
            </a:r>
            <a:r>
              <a:rPr lang="cs-CZ" dirty="0" err="1"/>
              <a:t>zdaněnmí</a:t>
            </a:r>
            <a:r>
              <a:rPr lang="cs-CZ" dirty="0"/>
              <a:t> v právním smyslu. </a:t>
            </a:r>
            <a:r>
              <a:rPr lang="cs-CZ" b="1" dirty="0"/>
              <a:t>Základ pro vytvoření návrhu vzorové konvence Ligy národů </a:t>
            </a:r>
            <a:r>
              <a:rPr lang="cs-CZ" dirty="0"/>
              <a:t>(1928)</a:t>
            </a:r>
          </a:p>
          <a:p>
            <a:r>
              <a:rPr lang="cs-CZ" dirty="0"/>
              <a:t>1922 – vytvoření finančním komitétem Ligy národů skupiny pro analýzu správních, právních a praktických aspektů připravované konvence, a to ze 7 členských států – Belgie, </a:t>
            </a:r>
            <a:r>
              <a:rPr lang="cs-CZ" b="1" dirty="0"/>
              <a:t>Československo</a:t>
            </a:r>
            <a:r>
              <a:rPr lang="cs-CZ" dirty="0"/>
              <a:t>, Francie, Nizozemsko, Švýcarsko, Spojené království a Itálie. Později byla skupina rozšířena o zástupce berní správy dalších států. </a:t>
            </a:r>
          </a:p>
          <a:p>
            <a:r>
              <a:rPr lang="cs-CZ" dirty="0"/>
              <a:t>1929 – vznik stálého daňového komitétu Ligy národů – návrh multilaterální daňové konvence  (1933, 1935) – nebyl přijat</a:t>
            </a:r>
          </a:p>
          <a:p>
            <a:r>
              <a:rPr lang="cs-CZ" dirty="0"/>
              <a:t>Významná inspirace pro bilaterální smlouvy – ČSR + Polsko, ČSR + Jugoslávie, ČSR + Rumunsko</a:t>
            </a:r>
          </a:p>
          <a:p>
            <a:r>
              <a:rPr lang="cs-CZ" dirty="0"/>
              <a:t>Za druhé světové války práce na vzorové smlouvě pokračovaly – </a:t>
            </a:r>
            <a:r>
              <a:rPr lang="cs-CZ" dirty="0" err="1"/>
              <a:t>Mexico</a:t>
            </a:r>
            <a:r>
              <a:rPr lang="cs-CZ" dirty="0"/>
              <a:t> City (1940), Londýn (1943, 1946) – modelové konvence mexická a londýnská</a:t>
            </a:r>
          </a:p>
        </p:txBody>
      </p:sp>
    </p:spTree>
    <p:extLst>
      <p:ext uri="{BB962C8B-B14F-4D97-AF65-F5344CB8AC3E}">
        <p14:creationId xmlns:p14="http://schemas.microsoft.com/office/powerpoint/2010/main" val="72428482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Vzorové smlouvy</a:t>
            </a:r>
          </a:p>
        </p:txBody>
      </p:sp>
      <p:sp>
        <p:nvSpPr>
          <p:cNvPr id="3" name="Zástupný symbol pro obsah 2"/>
          <p:cNvSpPr>
            <a:spLocks noGrp="1"/>
          </p:cNvSpPr>
          <p:nvPr>
            <p:ph idx="1"/>
          </p:nvPr>
        </p:nvSpPr>
        <p:spPr/>
        <p:txBody>
          <a:bodyPr>
            <a:normAutofit fontScale="85000" lnSpcReduction="20000"/>
          </a:bodyPr>
          <a:lstStyle/>
          <a:p>
            <a:r>
              <a:rPr lang="cs-CZ" dirty="0"/>
              <a:t>Vzorové smlouvy Ligy národů vedly zejména k sjednocení terminologie, mechanizmů a vlastní konstrukce bilaterálních smluv a daly základ pro další pokračování již na půdě OSN a OEEC, později OECD.</a:t>
            </a:r>
          </a:p>
          <a:p>
            <a:r>
              <a:rPr lang="cs-CZ" b="1" dirty="0">
                <a:solidFill>
                  <a:srgbClr val="FF0000"/>
                </a:solidFill>
              </a:rPr>
              <a:t>Vzorová smlouva OECD</a:t>
            </a:r>
            <a:r>
              <a:rPr lang="cs-CZ" dirty="0">
                <a:solidFill>
                  <a:srgbClr val="FF0000"/>
                </a:solidFill>
              </a:rPr>
              <a:t>: </a:t>
            </a:r>
            <a:r>
              <a:rPr lang="cs-CZ" dirty="0"/>
              <a:t>verze 1963, 1977, 1992, 1994, 1995, 1997, 2000, 2003, 2005, 2010, 2014, 2017 – primárně používají členské státy</a:t>
            </a:r>
          </a:p>
          <a:p>
            <a:r>
              <a:rPr lang="cs-CZ" b="1" dirty="0"/>
              <a:t>Vzorová smlouva OSN: </a:t>
            </a:r>
            <a:r>
              <a:rPr lang="cs-CZ" dirty="0"/>
              <a:t>1980 používá se ve vztahu mezi zeměmi </a:t>
            </a:r>
            <a:r>
              <a:rPr lang="cs-CZ" dirty="0" err="1"/>
              <a:t>rozvíjejícímí</a:t>
            </a:r>
            <a:r>
              <a:rPr lang="cs-CZ" dirty="0"/>
              <a:t> se a rozvinutými; reakce na dominanci rozvinutých zemí nad bývalými koloniemi </a:t>
            </a:r>
          </a:p>
          <a:p>
            <a:r>
              <a:rPr lang="cs-CZ" b="1" dirty="0"/>
              <a:t>Povaha obou: </a:t>
            </a:r>
            <a:r>
              <a:rPr lang="cs-CZ" dirty="0"/>
              <a:t>soft </a:t>
            </a:r>
            <a:r>
              <a:rPr lang="cs-CZ" dirty="0" err="1"/>
              <a:t>law</a:t>
            </a:r>
            <a:r>
              <a:rPr lang="cs-CZ" dirty="0"/>
              <a:t> </a:t>
            </a:r>
            <a:r>
              <a:rPr lang="cs-CZ" dirty="0" err="1"/>
              <a:t>provisions</a:t>
            </a:r>
            <a:endParaRPr lang="cs-CZ" dirty="0"/>
          </a:p>
          <a:p>
            <a:r>
              <a:rPr lang="cs-CZ" b="1" dirty="0"/>
              <a:t>Existují i jiné vzorové smlouvy. </a:t>
            </a:r>
            <a:r>
              <a:rPr lang="cs-CZ" dirty="0"/>
              <a:t>Některé státy si vytvořily vlastní vzorové smlouvy podle svých potřeb, mnohé vychází z vzorových konvencí zejména OECD. Většinou nemají povahu normativního aktu, jsou určitým metodickým doporučením. Některé „národní“ vzorové smlouvy jsou inspirací pro jiné jurisdikce, např. </a:t>
            </a:r>
            <a:r>
              <a:rPr lang="cs-CZ" dirty="0">
                <a:solidFill>
                  <a:srgbClr val="0070C0"/>
                </a:solidFill>
              </a:rPr>
              <a:t>vzorová smlouva USA</a:t>
            </a:r>
            <a:r>
              <a:rPr lang="cs-CZ" dirty="0"/>
              <a:t>, nizozemská vzorová smlouva.</a:t>
            </a:r>
            <a:endParaRPr lang="cs-CZ" b="1" dirty="0"/>
          </a:p>
        </p:txBody>
      </p:sp>
    </p:spTree>
    <p:extLst>
      <p:ext uri="{BB962C8B-B14F-4D97-AF65-F5344CB8AC3E}">
        <p14:creationId xmlns:p14="http://schemas.microsoft.com/office/powerpoint/2010/main" val="18631122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rgbClr val="FF0000"/>
                </a:solidFill>
              </a:rPr>
              <a:t>Struktura vzorové smlouvy OECD</a:t>
            </a:r>
          </a:p>
        </p:txBody>
      </p:sp>
      <p:sp>
        <p:nvSpPr>
          <p:cNvPr id="3" name="Zástupný symbol pro obsah 2"/>
          <p:cNvSpPr>
            <a:spLocks noGrp="1"/>
          </p:cNvSpPr>
          <p:nvPr>
            <p:ph idx="1"/>
          </p:nvPr>
        </p:nvSpPr>
        <p:spPr/>
        <p:txBody>
          <a:bodyPr/>
          <a:lstStyle/>
          <a:p>
            <a:pPr marL="571500" indent="-571500">
              <a:buFont typeface="+mj-lt"/>
              <a:buAutoNum type="romanUcPeriod"/>
            </a:pPr>
            <a:r>
              <a:rPr lang="cs-CZ" dirty="0"/>
              <a:t>Osobní působnost</a:t>
            </a:r>
          </a:p>
          <a:p>
            <a:pPr marL="571500" indent="-571500">
              <a:buFont typeface="+mj-lt"/>
              <a:buAutoNum type="romanUcPeriod"/>
            </a:pPr>
            <a:r>
              <a:rPr lang="cs-CZ" dirty="0"/>
              <a:t>Věcná působnost</a:t>
            </a:r>
          </a:p>
          <a:p>
            <a:pPr marL="571500" indent="-571500">
              <a:buFont typeface="+mj-lt"/>
              <a:buAutoNum type="romanUcPeriod"/>
            </a:pPr>
            <a:r>
              <a:rPr lang="cs-CZ" dirty="0"/>
              <a:t>Definice</a:t>
            </a:r>
          </a:p>
          <a:p>
            <a:pPr marL="571500" indent="-571500">
              <a:buFont typeface="+mj-lt"/>
              <a:buAutoNum type="romanUcPeriod"/>
            </a:pPr>
            <a:r>
              <a:rPr lang="cs-CZ" dirty="0"/>
              <a:t>Zdanění příjmů</a:t>
            </a:r>
          </a:p>
          <a:p>
            <a:pPr marL="571500" indent="-571500">
              <a:buFont typeface="+mj-lt"/>
              <a:buAutoNum type="romanUcPeriod"/>
            </a:pPr>
            <a:r>
              <a:rPr lang="cs-CZ" dirty="0"/>
              <a:t>Zdanění majetku</a:t>
            </a:r>
          </a:p>
          <a:p>
            <a:pPr marL="571500" indent="-571500">
              <a:buFont typeface="+mj-lt"/>
              <a:buAutoNum type="romanUcPeriod"/>
            </a:pPr>
            <a:r>
              <a:rPr lang="cs-CZ" dirty="0"/>
              <a:t>Zvláštní ustanovení</a:t>
            </a:r>
          </a:p>
          <a:p>
            <a:pPr marL="571500" indent="-571500">
              <a:buFont typeface="+mj-lt"/>
              <a:buAutoNum type="romanUcPeriod"/>
            </a:pPr>
            <a:r>
              <a:rPr lang="cs-CZ" dirty="0"/>
              <a:t>Závěrečná ustanovení</a:t>
            </a:r>
          </a:p>
          <a:p>
            <a:pPr marL="571500" indent="-571500">
              <a:buFont typeface="+mj-lt"/>
              <a:buAutoNum type="romanUcPeriod"/>
            </a:pPr>
            <a:endParaRPr lang="cs-CZ" dirty="0"/>
          </a:p>
        </p:txBody>
      </p:sp>
    </p:spTree>
    <p:extLst>
      <p:ext uri="{BB962C8B-B14F-4D97-AF65-F5344CB8AC3E}">
        <p14:creationId xmlns:p14="http://schemas.microsoft.com/office/powerpoint/2010/main" val="35996719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pPr marL="0" indent="0">
              <a:buNone/>
            </a:pPr>
            <a:r>
              <a:rPr lang="cs-CZ" b="1" dirty="0"/>
              <a:t>I. Osobní působnost</a:t>
            </a:r>
            <a:r>
              <a:rPr lang="cs-CZ" dirty="0"/>
              <a:t> </a:t>
            </a:r>
          </a:p>
          <a:p>
            <a:pPr marL="0" indent="0">
              <a:buNone/>
            </a:pPr>
            <a:r>
              <a:rPr lang="cs-CZ" dirty="0"/>
              <a:t>Článek 1 – Osoby, na které se smlouva vztahuje</a:t>
            </a:r>
          </a:p>
          <a:p>
            <a:pPr marL="0" indent="0">
              <a:buNone/>
            </a:pPr>
            <a:r>
              <a:rPr lang="cs-CZ" b="1" dirty="0"/>
              <a:t>II. Věcná působnost</a:t>
            </a:r>
            <a:r>
              <a:rPr lang="cs-CZ" dirty="0"/>
              <a:t> </a:t>
            </a:r>
          </a:p>
          <a:p>
            <a:pPr marL="0" indent="0">
              <a:buNone/>
            </a:pPr>
            <a:r>
              <a:rPr lang="cs-CZ" dirty="0"/>
              <a:t>Článek 2 – Daně, na které se smlouva vztahuje</a:t>
            </a:r>
          </a:p>
          <a:p>
            <a:pPr marL="0" indent="0">
              <a:buNone/>
            </a:pPr>
            <a:r>
              <a:rPr lang="cs-CZ" b="1" dirty="0"/>
              <a:t>III. Definice</a:t>
            </a:r>
            <a:r>
              <a:rPr lang="cs-CZ" dirty="0"/>
              <a:t> </a:t>
            </a:r>
          </a:p>
          <a:p>
            <a:pPr marL="0" indent="0">
              <a:buNone/>
            </a:pPr>
            <a:r>
              <a:rPr lang="cs-CZ" dirty="0"/>
              <a:t>Článek 3 – Všeobecné definice</a:t>
            </a:r>
          </a:p>
          <a:p>
            <a:pPr marL="0" indent="0">
              <a:buNone/>
            </a:pPr>
            <a:r>
              <a:rPr lang="cs-CZ" dirty="0"/>
              <a:t>Článek 4 – Rezident</a:t>
            </a:r>
          </a:p>
          <a:p>
            <a:pPr marL="0" indent="0">
              <a:buNone/>
            </a:pPr>
            <a:r>
              <a:rPr lang="cs-CZ" dirty="0"/>
              <a:t>Článek 5 – Stálá provozovna</a:t>
            </a:r>
          </a:p>
        </p:txBody>
      </p:sp>
    </p:spTree>
    <p:extLst>
      <p:ext uri="{BB962C8B-B14F-4D97-AF65-F5344CB8AC3E}">
        <p14:creationId xmlns:p14="http://schemas.microsoft.com/office/powerpoint/2010/main" val="17602044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a:bodyPr>
          <a:lstStyle/>
          <a:p>
            <a:r>
              <a:rPr lang="cs-CZ" b="1" dirty="0"/>
              <a:t>IV. Zdanění příjmů</a:t>
            </a:r>
          </a:p>
        </p:txBody>
      </p:sp>
      <p:sp>
        <p:nvSpPr>
          <p:cNvPr id="5" name="Zástupný symbol pro obsah 4"/>
          <p:cNvSpPr>
            <a:spLocks noGrp="1"/>
          </p:cNvSpPr>
          <p:nvPr>
            <p:ph sz="half" idx="1"/>
          </p:nvPr>
        </p:nvSpPr>
        <p:spPr/>
        <p:txBody>
          <a:bodyPr>
            <a:normAutofit lnSpcReduction="10000"/>
          </a:bodyPr>
          <a:lstStyle/>
          <a:p>
            <a:pPr marL="0" indent="0">
              <a:buNone/>
            </a:pPr>
            <a:r>
              <a:rPr lang="cs-CZ" dirty="0"/>
              <a:t>Článek 6 – Příjmy z nemovitého majetku</a:t>
            </a:r>
          </a:p>
          <a:p>
            <a:pPr marL="0" indent="0">
              <a:buNone/>
            </a:pPr>
            <a:r>
              <a:rPr lang="cs-CZ" dirty="0"/>
              <a:t>Článek 7 – Zisky podniků</a:t>
            </a:r>
          </a:p>
          <a:p>
            <a:pPr marL="0" indent="0">
              <a:buNone/>
            </a:pPr>
            <a:r>
              <a:rPr lang="cs-CZ" dirty="0"/>
              <a:t>Článek 8 – Mezinárodní doprava</a:t>
            </a:r>
          </a:p>
          <a:p>
            <a:pPr marL="0" indent="0">
              <a:buNone/>
            </a:pPr>
            <a:r>
              <a:rPr lang="cs-CZ" dirty="0"/>
              <a:t>Článek 9 – Sdružené podniky</a:t>
            </a:r>
          </a:p>
          <a:p>
            <a:pPr marL="0" indent="0">
              <a:buNone/>
            </a:pPr>
            <a:r>
              <a:rPr lang="cs-CZ" dirty="0"/>
              <a:t>Článek 10 – Dividendy</a:t>
            </a:r>
          </a:p>
          <a:p>
            <a:pPr marL="0" indent="0">
              <a:buNone/>
            </a:pPr>
            <a:r>
              <a:rPr lang="cs-CZ" dirty="0"/>
              <a:t>Článek 11 – Úroky</a:t>
            </a:r>
          </a:p>
          <a:p>
            <a:pPr marL="0" indent="0">
              <a:buNone/>
            </a:pPr>
            <a:r>
              <a:rPr lang="cs-CZ" dirty="0"/>
              <a:t>Článek 12 – Licenční poplatky</a:t>
            </a:r>
          </a:p>
        </p:txBody>
      </p:sp>
      <p:sp>
        <p:nvSpPr>
          <p:cNvPr id="6" name="Zástupný symbol pro obsah 5"/>
          <p:cNvSpPr>
            <a:spLocks noGrp="1"/>
          </p:cNvSpPr>
          <p:nvPr>
            <p:ph sz="half" idx="2"/>
          </p:nvPr>
        </p:nvSpPr>
        <p:spPr/>
        <p:txBody>
          <a:bodyPr>
            <a:normAutofit lnSpcReduction="10000"/>
          </a:bodyPr>
          <a:lstStyle/>
          <a:p>
            <a:pPr marL="0" indent="0">
              <a:buNone/>
            </a:pPr>
            <a:r>
              <a:rPr lang="cs-CZ" dirty="0"/>
              <a:t>Článek 13 – Zisky ze zcizení majetku</a:t>
            </a:r>
          </a:p>
          <a:p>
            <a:pPr marL="0" indent="0">
              <a:buNone/>
            </a:pPr>
            <a:r>
              <a:rPr lang="cs-CZ" dirty="0"/>
              <a:t>Článek 14 – Příjmy ze zaměstnání</a:t>
            </a:r>
          </a:p>
          <a:p>
            <a:pPr marL="0" indent="0">
              <a:buNone/>
            </a:pPr>
            <a:r>
              <a:rPr lang="cs-CZ" dirty="0"/>
              <a:t>Článek 15 – Tantiémy</a:t>
            </a:r>
          </a:p>
          <a:p>
            <a:pPr marL="0" indent="0">
              <a:buNone/>
            </a:pPr>
            <a:r>
              <a:rPr lang="cs-CZ" dirty="0"/>
              <a:t>Článek 16 – Umělci a sportovci</a:t>
            </a:r>
          </a:p>
          <a:p>
            <a:pPr marL="0" indent="0">
              <a:buNone/>
            </a:pPr>
            <a:r>
              <a:rPr lang="cs-CZ" dirty="0"/>
              <a:t>Článek 17 – Penze</a:t>
            </a:r>
          </a:p>
          <a:p>
            <a:pPr marL="0" indent="0">
              <a:buNone/>
            </a:pPr>
            <a:r>
              <a:rPr lang="cs-CZ" dirty="0"/>
              <a:t>Článek 18 – Veřejné funkce</a:t>
            </a:r>
          </a:p>
          <a:p>
            <a:pPr marL="0" indent="0">
              <a:buNone/>
            </a:pPr>
            <a:r>
              <a:rPr lang="cs-CZ" dirty="0"/>
              <a:t>Článek 19 – Studenti</a:t>
            </a:r>
          </a:p>
          <a:p>
            <a:pPr marL="0" indent="0">
              <a:buNone/>
            </a:pPr>
            <a:r>
              <a:rPr lang="cs-CZ" dirty="0"/>
              <a:t>Článek 20 – Ostatní příjmy</a:t>
            </a:r>
          </a:p>
          <a:p>
            <a:endParaRPr lang="cs-CZ" dirty="0"/>
          </a:p>
        </p:txBody>
      </p:sp>
    </p:spTree>
    <p:extLst>
      <p:ext uri="{BB962C8B-B14F-4D97-AF65-F5344CB8AC3E}">
        <p14:creationId xmlns:p14="http://schemas.microsoft.com/office/powerpoint/2010/main" val="403260909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a:xfrm>
            <a:off x="838200" y="365125"/>
            <a:ext cx="10515600" cy="320675"/>
          </a:xfrm>
        </p:spPr>
        <p:txBody>
          <a:bodyPr>
            <a:normAutofit fontScale="90000"/>
          </a:bodyPr>
          <a:lstStyle/>
          <a:p>
            <a:endParaRPr lang="cs-CZ" dirty="0"/>
          </a:p>
        </p:txBody>
      </p:sp>
      <p:sp>
        <p:nvSpPr>
          <p:cNvPr id="6" name="Zástupný symbol pro obsah 5"/>
          <p:cNvSpPr>
            <a:spLocks noGrp="1"/>
          </p:cNvSpPr>
          <p:nvPr>
            <p:ph sz="half" idx="1"/>
          </p:nvPr>
        </p:nvSpPr>
        <p:spPr>
          <a:xfrm>
            <a:off x="838200" y="887506"/>
            <a:ext cx="5181600" cy="5289457"/>
          </a:xfrm>
        </p:spPr>
        <p:txBody>
          <a:bodyPr>
            <a:normAutofit fontScale="92500" lnSpcReduction="10000"/>
          </a:bodyPr>
          <a:lstStyle/>
          <a:p>
            <a:pPr marL="0" indent="0">
              <a:buNone/>
            </a:pPr>
            <a:r>
              <a:rPr lang="cs-CZ" b="1" dirty="0"/>
              <a:t>V. Zdanění majetku</a:t>
            </a:r>
            <a:r>
              <a:rPr lang="cs-CZ" dirty="0"/>
              <a:t> </a:t>
            </a:r>
          </a:p>
          <a:p>
            <a:pPr marL="0" indent="0">
              <a:buNone/>
            </a:pPr>
            <a:r>
              <a:rPr lang="cs-CZ" dirty="0"/>
              <a:t>Článek 21 – Majetek</a:t>
            </a:r>
          </a:p>
          <a:p>
            <a:pPr marL="0" indent="0">
              <a:buNone/>
            </a:pPr>
            <a:r>
              <a:rPr lang="cs-CZ" dirty="0"/>
              <a:t>Metody zamezující dvojímu zdanění:</a:t>
            </a:r>
          </a:p>
          <a:p>
            <a:pPr marL="0" indent="0">
              <a:buNone/>
            </a:pPr>
            <a:r>
              <a:rPr lang="cs-CZ" dirty="0"/>
              <a:t>Článek 22 – Vyloučení dvojího zdanění</a:t>
            </a:r>
          </a:p>
          <a:p>
            <a:pPr marL="0" indent="0">
              <a:buNone/>
            </a:pPr>
            <a:r>
              <a:rPr lang="cs-CZ" b="1" dirty="0"/>
              <a:t>VI. Zvláštní ustanovení</a:t>
            </a:r>
            <a:r>
              <a:rPr lang="cs-CZ" dirty="0"/>
              <a:t> </a:t>
            </a:r>
          </a:p>
          <a:p>
            <a:pPr marL="0" indent="0">
              <a:buNone/>
            </a:pPr>
            <a:r>
              <a:rPr lang="cs-CZ" dirty="0"/>
              <a:t>Článek 23 – Zákaz diskriminace</a:t>
            </a:r>
          </a:p>
          <a:p>
            <a:pPr marL="0" indent="0">
              <a:buNone/>
            </a:pPr>
            <a:r>
              <a:rPr lang="cs-CZ" dirty="0"/>
              <a:t>Článek 24 – Řešení případů dohodou</a:t>
            </a:r>
          </a:p>
          <a:p>
            <a:pPr marL="0" indent="0">
              <a:buNone/>
            </a:pPr>
            <a:r>
              <a:rPr lang="cs-CZ" dirty="0"/>
              <a:t>Článek 25 – Výměna informací</a:t>
            </a:r>
          </a:p>
          <a:p>
            <a:pPr marL="0" indent="0">
              <a:buNone/>
            </a:pPr>
            <a:r>
              <a:rPr lang="cs-CZ" dirty="0"/>
              <a:t>Článek 26 – Pomoc při výběru daní</a:t>
            </a:r>
          </a:p>
          <a:p>
            <a:pPr marL="0" indent="0">
              <a:buNone/>
            </a:pPr>
            <a:r>
              <a:rPr lang="cs-CZ" dirty="0"/>
              <a:t>Článek 27 – Členové diplomatických a konzulárních úřadů</a:t>
            </a:r>
          </a:p>
        </p:txBody>
      </p:sp>
      <p:sp>
        <p:nvSpPr>
          <p:cNvPr id="8" name="Zástupný symbol pro obsah 7"/>
          <p:cNvSpPr>
            <a:spLocks noGrp="1"/>
          </p:cNvSpPr>
          <p:nvPr>
            <p:ph sz="half" idx="2"/>
          </p:nvPr>
        </p:nvSpPr>
        <p:spPr>
          <a:xfrm>
            <a:off x="6172200" y="887506"/>
            <a:ext cx="5181600" cy="5289457"/>
          </a:xfrm>
        </p:spPr>
        <p:txBody>
          <a:bodyPr>
            <a:normAutofit fontScale="92500" lnSpcReduction="10000"/>
          </a:bodyPr>
          <a:lstStyle/>
          <a:p>
            <a:pPr marL="0" indent="0">
              <a:buNone/>
            </a:pPr>
            <a:r>
              <a:rPr lang="cs-CZ" b="1" dirty="0"/>
              <a:t>VII. Závěrečná ustanovení</a:t>
            </a:r>
            <a:r>
              <a:rPr lang="cs-CZ" dirty="0"/>
              <a:t> </a:t>
            </a:r>
          </a:p>
          <a:p>
            <a:pPr marL="0" indent="0">
              <a:buNone/>
            </a:pPr>
            <a:r>
              <a:rPr lang="cs-CZ" dirty="0"/>
              <a:t>Článek 28 – Územní působnost</a:t>
            </a:r>
          </a:p>
          <a:p>
            <a:pPr marL="0" indent="0">
              <a:buNone/>
            </a:pPr>
            <a:r>
              <a:rPr lang="cs-CZ" dirty="0"/>
              <a:t>Článek 29 – Vstup v platnost</a:t>
            </a:r>
          </a:p>
          <a:p>
            <a:pPr marL="0" indent="0">
              <a:buNone/>
            </a:pPr>
            <a:r>
              <a:rPr lang="cs-CZ" dirty="0"/>
              <a:t>Článek 30 - Výpověď</a:t>
            </a:r>
          </a:p>
          <a:p>
            <a:endParaRPr lang="cs-CZ" dirty="0"/>
          </a:p>
        </p:txBody>
      </p:sp>
    </p:spTree>
    <p:extLst>
      <p:ext uri="{BB962C8B-B14F-4D97-AF65-F5344CB8AC3E}">
        <p14:creationId xmlns:p14="http://schemas.microsoft.com/office/powerpoint/2010/main" val="257728293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b="1" dirty="0">
                <a:solidFill>
                  <a:srgbClr val="FF0000"/>
                </a:solidFill>
              </a:rPr>
              <a:t>Texty vzorových smluv OECD a OSN</a:t>
            </a:r>
            <a:endParaRPr lang="cs-CZ" dirty="0"/>
          </a:p>
        </p:txBody>
      </p:sp>
      <p:sp>
        <p:nvSpPr>
          <p:cNvPr id="6" name="Zástupný symbol pro obsah 5"/>
          <p:cNvSpPr>
            <a:spLocks noGrp="1"/>
          </p:cNvSpPr>
          <p:nvPr>
            <p:ph idx="1"/>
          </p:nvPr>
        </p:nvSpPr>
        <p:spPr/>
        <p:txBody>
          <a:bodyPr/>
          <a:lstStyle/>
          <a:p>
            <a:r>
              <a:rPr lang="cs-CZ" b="1" dirty="0"/>
              <a:t>OECD</a:t>
            </a:r>
          </a:p>
          <a:p>
            <a:pPr marL="0" indent="0">
              <a:buNone/>
            </a:pPr>
            <a:r>
              <a:rPr lang="cs-CZ" dirty="0">
                <a:hlinkClick r:id="rId2"/>
              </a:rPr>
              <a:t>https://read.oecd-ilibrary.org/taxation/model-tax-convention-on-income-and-on-capital-2017-full-version_g2g972ee-en#page12</a:t>
            </a:r>
            <a:endParaRPr lang="cs-CZ" dirty="0"/>
          </a:p>
          <a:p>
            <a:pPr marL="0" indent="0">
              <a:buNone/>
            </a:pPr>
            <a:endParaRPr lang="cs-CZ" dirty="0"/>
          </a:p>
          <a:p>
            <a:r>
              <a:rPr lang="cs-CZ" b="1" dirty="0"/>
              <a:t>OSN</a:t>
            </a:r>
          </a:p>
          <a:p>
            <a:pPr marL="0" indent="0">
              <a:buNone/>
            </a:pPr>
            <a:r>
              <a:rPr lang="cs-CZ" dirty="0">
                <a:hlinkClick r:id="rId3"/>
              </a:rPr>
              <a:t>https://www.un.org/esa/ffd//wp-content/uploads/2018/05/MDT_2017.pdf</a:t>
            </a:r>
            <a:endParaRPr lang="cs-CZ" dirty="0"/>
          </a:p>
          <a:p>
            <a:pPr marL="0" indent="0">
              <a:buNone/>
            </a:pPr>
            <a:endParaRPr lang="cs-CZ" dirty="0"/>
          </a:p>
        </p:txBody>
      </p:sp>
    </p:spTree>
    <p:extLst>
      <p:ext uri="{BB962C8B-B14F-4D97-AF65-F5344CB8AC3E}">
        <p14:creationId xmlns:p14="http://schemas.microsoft.com/office/powerpoint/2010/main" val="369099807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rgbClr val="0070C0"/>
                </a:solidFill>
              </a:rPr>
              <a:t>Vzorová smlouva USA</a:t>
            </a:r>
          </a:p>
        </p:txBody>
      </p:sp>
      <p:sp>
        <p:nvSpPr>
          <p:cNvPr id="3" name="Zástupný symbol pro obsah 2"/>
          <p:cNvSpPr>
            <a:spLocks noGrp="1"/>
          </p:cNvSpPr>
          <p:nvPr>
            <p:ph idx="1"/>
          </p:nvPr>
        </p:nvSpPr>
        <p:spPr/>
        <p:txBody>
          <a:bodyPr>
            <a:normAutofit fontScale="92500" lnSpcReduction="10000"/>
          </a:bodyPr>
          <a:lstStyle/>
          <a:p>
            <a:r>
              <a:rPr lang="cs-CZ" dirty="0">
                <a:hlinkClick r:id="rId2"/>
              </a:rPr>
              <a:t>https://www.treasury.gov/press-center/press-releases/Documents/hp16801.pdf</a:t>
            </a:r>
            <a:endParaRPr lang="cs-CZ" dirty="0"/>
          </a:p>
          <a:p>
            <a:r>
              <a:rPr lang="cs-CZ" dirty="0"/>
              <a:t>Vzorové smlouvy OSN a OECD mají v podstatě neutrální charakter</a:t>
            </a:r>
          </a:p>
          <a:p>
            <a:r>
              <a:rPr lang="cs-CZ" dirty="0"/>
              <a:t>Vzorové „národní“ smlouvy preferují zájmy daného státu a odráží jeho smluvní politiku. To je zřejmé zejména v případě vzorové smlouvy USA.</a:t>
            </a:r>
          </a:p>
          <a:p>
            <a:r>
              <a:rPr lang="cs-CZ" dirty="0"/>
              <a:t>Některé principy: </a:t>
            </a:r>
          </a:p>
          <a:p>
            <a:pPr marL="514350" indent="-514350">
              <a:buAutoNum type="alphaLcParenR"/>
            </a:pPr>
            <a:r>
              <a:rPr lang="cs-CZ" dirty="0"/>
              <a:t>Omezení výhod ze SZDZ pro subjekty spojené se státem uplatňujícím škodlivou daňovou konkurenci;</a:t>
            </a:r>
          </a:p>
          <a:p>
            <a:pPr marL="514350" indent="-514350">
              <a:buAutoNum type="alphaLcParenR"/>
            </a:pPr>
            <a:r>
              <a:rPr lang="cs-CZ" dirty="0"/>
              <a:t>Neuplatnění metody vynětí;</a:t>
            </a:r>
          </a:p>
          <a:p>
            <a:pPr marL="514350" indent="-514350">
              <a:buAutoNum type="alphaLcParenR"/>
            </a:pPr>
            <a:r>
              <a:rPr lang="cs-CZ" dirty="0"/>
              <a:t>Klauzule umožňující USA zdanění subjektů – bývalých daňových rezidentů USA po dobu 10 let od zániku tohoto statusu</a:t>
            </a:r>
          </a:p>
        </p:txBody>
      </p:sp>
    </p:spTree>
    <p:extLst>
      <p:ext uri="{BB962C8B-B14F-4D97-AF65-F5344CB8AC3E}">
        <p14:creationId xmlns:p14="http://schemas.microsoft.com/office/powerpoint/2010/main" val="35422197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Smlouvy o zamezení dvojího zdanění, jimiž je Česká republika vázána – k 4.3.2021</a:t>
            </a:r>
          </a:p>
        </p:txBody>
      </p:sp>
      <p:sp>
        <p:nvSpPr>
          <p:cNvPr id="3" name="Zástupný symbol pro obsah 2"/>
          <p:cNvSpPr>
            <a:spLocks noGrp="1"/>
          </p:cNvSpPr>
          <p:nvPr>
            <p:ph idx="1"/>
          </p:nvPr>
        </p:nvSpPr>
        <p:spPr/>
        <p:txBody>
          <a:bodyPr/>
          <a:lstStyle/>
          <a:p>
            <a:r>
              <a:rPr lang="cs-CZ" dirty="0"/>
              <a:t>Přehled smluv </a:t>
            </a:r>
          </a:p>
          <a:p>
            <a:r>
              <a:rPr lang="cs-CZ" dirty="0">
                <a:hlinkClick r:id="rId2"/>
              </a:rPr>
              <a:t>https://www.mfcr.cz/cs/legislativa/dvoji-zdaneni/prehled-platnych-smluv</a:t>
            </a:r>
            <a:endParaRPr lang="cs-CZ" dirty="0"/>
          </a:p>
          <a:p>
            <a:endParaRPr lang="cs-CZ" dirty="0"/>
          </a:p>
          <a:p>
            <a:pPr marL="0" indent="0">
              <a:buNone/>
            </a:pPr>
            <a:r>
              <a:rPr lang="cs-CZ" b="1" dirty="0"/>
              <a:t>Námět: </a:t>
            </a:r>
            <a:r>
              <a:rPr lang="cs-CZ" i="1" dirty="0"/>
              <a:t>Stáhněte si SZDZ s USA, s vybraným členským státem EU a s některým ze států třetího světa. Určete uplatněné metody zamezení dvojího zdanění a vyhledejte nejmarkantnější rozdíly, resp. zajímavá řešení.</a:t>
            </a:r>
            <a:endParaRPr lang="cs-CZ" b="1" dirty="0"/>
          </a:p>
          <a:p>
            <a:pPr marL="0" indent="0">
              <a:buNone/>
            </a:pPr>
            <a:endParaRPr lang="cs-CZ" dirty="0"/>
          </a:p>
        </p:txBody>
      </p:sp>
    </p:spTree>
    <p:extLst>
      <p:ext uri="{BB962C8B-B14F-4D97-AF65-F5344CB8AC3E}">
        <p14:creationId xmlns:p14="http://schemas.microsoft.com/office/powerpoint/2010/main" val="292426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Příběh: Bylo nebylo … už za starověku</a:t>
            </a:r>
          </a:p>
        </p:txBody>
      </p:sp>
      <p:sp>
        <p:nvSpPr>
          <p:cNvPr id="3" name="Zástupný symbol pro obsah 2"/>
          <p:cNvSpPr>
            <a:spLocks noGrp="1"/>
          </p:cNvSpPr>
          <p:nvPr>
            <p:ph idx="1"/>
          </p:nvPr>
        </p:nvSpPr>
        <p:spPr/>
        <p:txBody>
          <a:bodyPr/>
          <a:lstStyle/>
          <a:p>
            <a:pPr marL="0" indent="0">
              <a:buNone/>
            </a:pPr>
            <a:r>
              <a:rPr lang="cs-CZ" dirty="0"/>
              <a:t>„</a:t>
            </a:r>
            <a:r>
              <a:rPr lang="cs-CZ" sz="3200" dirty="0"/>
              <a:t>Jen tak na okraj můžeme dodat, že projevy mezinárodní daňové konkurence bylo možné pozorovat už ve starověku. Na příklad, ve IV. století př.n.l. Římané zavedli osvobození od daně pro obchod na Římany ovládaném ostrově Délos, a to tak aby sem stáhli obchodní aktivity z řeckého ostrova Rhodos, kde od kupců vybírali obratovou daň ve výši 2%.“ </a:t>
            </a:r>
          </a:p>
          <a:p>
            <a:pPr marL="0" indent="0">
              <a:buNone/>
            </a:pPr>
            <a:r>
              <a:rPr lang="cs-CZ" sz="2400" dirty="0"/>
              <a:t>(</a:t>
            </a:r>
            <a:r>
              <a:rPr lang="cs-CZ" sz="2400" dirty="0" err="1"/>
              <a:t>Brzeziński</a:t>
            </a:r>
            <a:r>
              <a:rPr lang="cs-CZ" sz="2400" dirty="0"/>
              <a:t>, s. 265)</a:t>
            </a:r>
          </a:p>
          <a:p>
            <a:pPr marL="0" indent="0">
              <a:buNone/>
            </a:pPr>
            <a:r>
              <a:rPr lang="cs-CZ" sz="2400" dirty="0"/>
              <a:t>Hold měli se fakt rádi … Ale takové příběhy pokračují i v současnosti. </a:t>
            </a:r>
          </a:p>
          <a:p>
            <a:pPr marL="0" indent="0">
              <a:buNone/>
            </a:pPr>
            <a:endParaRPr lang="cs-CZ" sz="2400" dirty="0"/>
          </a:p>
        </p:txBody>
      </p:sp>
    </p:spTree>
    <p:extLst>
      <p:ext uri="{BB962C8B-B14F-4D97-AF65-F5344CB8AC3E}">
        <p14:creationId xmlns:p14="http://schemas.microsoft.com/office/powerpoint/2010/main" val="366846307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Uplatnění SZDZ podle ZDP</a:t>
            </a:r>
          </a:p>
        </p:txBody>
      </p:sp>
      <p:sp>
        <p:nvSpPr>
          <p:cNvPr id="3" name="Zástupný symbol pro obsah 2"/>
          <p:cNvSpPr>
            <a:spLocks noGrp="1"/>
          </p:cNvSpPr>
          <p:nvPr>
            <p:ph idx="1"/>
          </p:nvPr>
        </p:nvSpPr>
        <p:spPr/>
        <p:txBody>
          <a:bodyPr>
            <a:normAutofit fontScale="92500" lnSpcReduction="20000"/>
          </a:bodyPr>
          <a:lstStyle/>
          <a:p>
            <a:r>
              <a:rPr lang="cs-CZ" dirty="0"/>
              <a:t>Úprava vyloučení dvojího zdanění příjmů ze zahraničí je společná pro daňové rezidenty České republiky - poplatníky daně z příjmů fyzických osob i poplatníky daně z příjmů právnických osob - </a:t>
            </a:r>
            <a:r>
              <a:rPr lang="cs-CZ" b="1" dirty="0"/>
              <a:t>§ 38f . </a:t>
            </a:r>
            <a:r>
              <a:rPr lang="cs-CZ" dirty="0"/>
              <a:t>Zdanění ovládané zahraniční společnosti je upraveno v ustanovení § 38fa.</a:t>
            </a:r>
          </a:p>
          <a:p>
            <a:r>
              <a:rPr lang="cs-CZ" b="1" dirty="0"/>
              <a:t>Základní principy: </a:t>
            </a:r>
            <a:r>
              <a:rPr lang="cs-CZ" dirty="0"/>
              <a:t>Daňový rezident </a:t>
            </a:r>
          </a:p>
          <a:p>
            <a:r>
              <a:rPr lang="cs-CZ" dirty="0"/>
              <a:t>musí vyloučení dvojího zdanění </a:t>
            </a:r>
            <a:r>
              <a:rPr lang="cs-CZ" b="1" dirty="0"/>
              <a:t>uplatnit v přiznání </a:t>
            </a:r>
            <a:r>
              <a:rPr lang="cs-CZ" dirty="0"/>
              <a:t>x zdaňuje světové příjmy! § 38f/10</a:t>
            </a:r>
          </a:p>
          <a:p>
            <a:r>
              <a:rPr lang="cs-CZ" dirty="0"/>
              <a:t>musí prokázat zaplacení daně v zahraničí §38f/5</a:t>
            </a:r>
          </a:p>
          <a:p>
            <a:r>
              <a:rPr lang="cs-CZ" dirty="0"/>
              <a:t>je třeba určit, do jaké kategorie příjmy ze zahraničí spadají </a:t>
            </a:r>
          </a:p>
          <a:p>
            <a:r>
              <a:rPr lang="cs-CZ" dirty="0"/>
              <a:t>ze smlouvy je třeba určit eliminační metodu a aplikovat ji postupem podle ZDP - § 38f/2 – metody započtení, §38f/6 – úplné vynětí, §38f/7 – vynětí s výhradou progrese</a:t>
            </a:r>
          </a:p>
          <a:p>
            <a:endParaRPr lang="cs-CZ" dirty="0"/>
          </a:p>
          <a:p>
            <a:endParaRPr lang="cs-CZ" dirty="0"/>
          </a:p>
          <a:p>
            <a:endParaRPr lang="cs-CZ" dirty="0"/>
          </a:p>
        </p:txBody>
      </p:sp>
    </p:spTree>
    <p:extLst>
      <p:ext uri="{BB962C8B-B14F-4D97-AF65-F5344CB8AC3E}">
        <p14:creationId xmlns:p14="http://schemas.microsoft.com/office/powerpoint/2010/main" val="22115686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Kumulace zahraničních příjmů</a:t>
            </a:r>
          </a:p>
        </p:txBody>
      </p:sp>
      <p:sp>
        <p:nvSpPr>
          <p:cNvPr id="3" name="Zástupný symbol pro obsah 2"/>
          <p:cNvSpPr>
            <a:spLocks noGrp="1"/>
          </p:cNvSpPr>
          <p:nvPr>
            <p:ph idx="1"/>
          </p:nvPr>
        </p:nvSpPr>
        <p:spPr/>
        <p:txBody>
          <a:bodyPr/>
          <a:lstStyle/>
          <a:p>
            <a:r>
              <a:rPr lang="cs-CZ" dirty="0"/>
              <a:t>Při kumulaci zahraničních příjmů je třeba </a:t>
            </a:r>
            <a:r>
              <a:rPr lang="cs-CZ" b="1" dirty="0"/>
              <a:t>doložit zaplacení daně/daní </a:t>
            </a:r>
            <a:r>
              <a:rPr lang="cs-CZ" dirty="0"/>
              <a:t>od každého věcně a místně příslušného zahraničního správce daně nebo v odůvodněných případech u srážkových daní od plátce daně (zaměstnavatele) nebo depozitáře, tj. potvrzení o úhradě daně, potvrzení o sražené dani (vyúčtování daně).</a:t>
            </a:r>
          </a:p>
          <a:p>
            <a:r>
              <a:rPr lang="cs-CZ" dirty="0"/>
              <a:t>Rezident sestaví </a:t>
            </a:r>
            <a:r>
              <a:rPr lang="cs-CZ" b="1" dirty="0"/>
              <a:t>přehled podle států </a:t>
            </a:r>
            <a:r>
              <a:rPr lang="cs-CZ" dirty="0"/>
              <a:t>a uplatněných </a:t>
            </a:r>
            <a:r>
              <a:rPr lang="cs-CZ" b="1" dirty="0"/>
              <a:t>metod -</a:t>
            </a:r>
            <a:r>
              <a:rPr lang="cs-CZ" dirty="0"/>
              <a:t> §38f/8</a:t>
            </a:r>
          </a:p>
          <a:p>
            <a:r>
              <a:rPr lang="cs-CZ" dirty="0"/>
              <a:t>Nárok na uplatnění se uplatňuje na základě seznamu podle §38f/10, který obsahuje identifikace zahraničního správce (plátce, depozitáře), stát zdroje, zaplacená daň v místní měně a přepočtení na Kč, výši příjmů.</a:t>
            </a:r>
          </a:p>
        </p:txBody>
      </p:sp>
    </p:spTree>
    <p:extLst>
      <p:ext uri="{BB962C8B-B14F-4D97-AF65-F5344CB8AC3E}">
        <p14:creationId xmlns:p14="http://schemas.microsoft.com/office/powerpoint/2010/main" val="99593176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Přepočet na koruny české podle § 38/1 ZDP</a:t>
            </a:r>
          </a:p>
        </p:txBody>
      </p:sp>
      <p:sp>
        <p:nvSpPr>
          <p:cNvPr id="3" name="Zástupný symbol pro obsah 2"/>
          <p:cNvSpPr>
            <a:spLocks noGrp="1"/>
          </p:cNvSpPr>
          <p:nvPr>
            <p:ph idx="1"/>
          </p:nvPr>
        </p:nvSpPr>
        <p:spPr>
          <a:xfrm>
            <a:off x="838200" y="1398494"/>
            <a:ext cx="10515600" cy="4778469"/>
          </a:xfrm>
        </p:spPr>
        <p:txBody>
          <a:bodyPr>
            <a:normAutofit fontScale="92500" lnSpcReduction="10000"/>
          </a:bodyPr>
          <a:lstStyle/>
          <a:p>
            <a:pPr marL="0" indent="0" algn="ctr">
              <a:buNone/>
            </a:pPr>
            <a:r>
              <a:rPr lang="cs-CZ" b="1" dirty="0"/>
              <a:t>Pokyn č. GFŘ-D-49</a:t>
            </a:r>
          </a:p>
          <a:p>
            <a:pPr marL="0" indent="0">
              <a:buNone/>
            </a:pPr>
            <a:r>
              <a:rPr lang="cs-CZ" b="1" dirty="0"/>
              <a:t>Stanovení jednotných kurzů za zdaňovací období 2020 podle § 38 zákona</a:t>
            </a:r>
          </a:p>
          <a:p>
            <a:pPr marL="0" indent="0">
              <a:buNone/>
            </a:pPr>
            <a:r>
              <a:rPr lang="cs-CZ" b="1" dirty="0"/>
              <a:t>č. 586/1992 Sb., o daních z příjmů, ve znění účinném do 31. 12. 2020</a:t>
            </a:r>
          </a:p>
          <a:p>
            <a:pPr marL="0" indent="0">
              <a:buNone/>
            </a:pPr>
            <a:r>
              <a:rPr lang="cs-CZ" dirty="0"/>
              <a:t>Poplatníci, kteří nevedou účetnictví, použijí pro přepočet cizí měny jednotný kurz stanovený podle § 38 odst. 1 zákona č. 586/1992 Sb., o daních z příjmů, ve znění účinném do 31. 12. 2020.</a:t>
            </a:r>
          </a:p>
          <a:p>
            <a:pPr marL="0" indent="0" algn="just">
              <a:buNone/>
            </a:pPr>
            <a:r>
              <a:rPr lang="cs-CZ" dirty="0"/>
              <a:t>Pro přepočet cizích měn neuváděných v kurzovním lístku se použije přepočet přes třetí měnu, kterou si mezi sebou poplatníci dohodnou, případně lze využít služeb znalců se specializací na devizovou problematiku.</a:t>
            </a:r>
          </a:p>
          <a:p>
            <a:pPr marL="0" indent="0" algn="just">
              <a:buNone/>
            </a:pPr>
            <a:r>
              <a:rPr lang="cs-CZ" b="1" dirty="0"/>
              <a:t>Plné znění Pokynu</a:t>
            </a:r>
            <a:r>
              <a:rPr lang="cs-CZ" dirty="0"/>
              <a:t>: </a:t>
            </a:r>
          </a:p>
          <a:p>
            <a:pPr marL="0" indent="0" algn="just">
              <a:buNone/>
            </a:pPr>
            <a:r>
              <a:rPr lang="cs-CZ" dirty="0">
                <a:hlinkClick r:id="rId2"/>
              </a:rPr>
              <a:t>https://www.financnisprava.cz/assets/cs/prilohy/d-seznam-dani/Pokyn_GFR-D-49.pdf</a:t>
            </a:r>
            <a:endParaRPr lang="cs-CZ" dirty="0"/>
          </a:p>
          <a:p>
            <a:pPr marL="0" indent="0" algn="just">
              <a:buNone/>
            </a:pPr>
            <a:endParaRPr lang="cs-CZ" dirty="0"/>
          </a:p>
        </p:txBody>
      </p:sp>
    </p:spTree>
    <p:extLst>
      <p:ext uri="{BB962C8B-B14F-4D97-AF65-F5344CB8AC3E}">
        <p14:creationId xmlns:p14="http://schemas.microsoft.com/office/powerpoint/2010/main" val="253070264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Časová tíseň a důkazní břemeno</a:t>
            </a:r>
          </a:p>
        </p:txBody>
      </p:sp>
      <p:sp>
        <p:nvSpPr>
          <p:cNvPr id="3" name="Zástupný symbol pro obsah 2"/>
          <p:cNvSpPr>
            <a:spLocks noGrp="1"/>
          </p:cNvSpPr>
          <p:nvPr>
            <p:ph idx="1"/>
          </p:nvPr>
        </p:nvSpPr>
        <p:spPr/>
        <p:txBody>
          <a:bodyPr>
            <a:normAutofit lnSpcReduction="10000"/>
          </a:bodyPr>
          <a:lstStyle/>
          <a:p>
            <a:r>
              <a:rPr lang="cs-CZ" dirty="0"/>
              <a:t>Vzhledem k rozdílným lhůtám daňových jurisdikcí může dojít k tomu, že daňový rezident ČR nemá k dispozici potvrzení o zaplacení daně, resp. o sražené dani. V takovém případě do přiznání a seznamu uvede předpokládané hodnoty. O skutečné hodnoty (rozdíl) upraví výsledek hospodaření nebo rozdíl mezi příjmy a výdaji v období, kdy potvrzení obdrží. </a:t>
            </a:r>
          </a:p>
          <a:p>
            <a:r>
              <a:rPr lang="cs-CZ" dirty="0"/>
              <a:t>V přiznání za 2020 – odhad, v přiznání za 2021 promítnutí rozdílu mezi odhadem a potvrzenou skutečností do výsledku hospodaření (účetnictví) nebo v rozdílu (nevede účetnictví).</a:t>
            </a:r>
          </a:p>
          <a:p>
            <a:r>
              <a:rPr lang="cs-CZ" b="1" dirty="0"/>
              <a:t>Rezident nese důkazní břemeno o všech skutečnostech rozhodných pro uplatnění vyloučení dvojího zdanění</a:t>
            </a:r>
            <a:r>
              <a:rPr lang="cs-CZ" dirty="0"/>
              <a:t>.</a:t>
            </a:r>
          </a:p>
        </p:txBody>
      </p:sp>
    </p:spTree>
    <p:extLst>
      <p:ext uri="{BB962C8B-B14F-4D97-AF65-F5344CB8AC3E}">
        <p14:creationId xmlns:p14="http://schemas.microsoft.com/office/powerpoint/2010/main" val="116111118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Zdanění darování</a:t>
            </a:r>
          </a:p>
        </p:txBody>
      </p:sp>
      <p:sp>
        <p:nvSpPr>
          <p:cNvPr id="3" name="Zástupný symbol pro obsah 2"/>
          <p:cNvSpPr>
            <a:spLocks noGrp="1"/>
          </p:cNvSpPr>
          <p:nvPr>
            <p:ph idx="1"/>
          </p:nvPr>
        </p:nvSpPr>
        <p:spPr/>
        <p:txBody>
          <a:bodyPr/>
          <a:lstStyle/>
          <a:p>
            <a:r>
              <a:rPr lang="cs-CZ" dirty="0"/>
              <a:t>Děje se v režimu a metodou příslušné SZDZ</a:t>
            </a:r>
          </a:p>
        </p:txBody>
      </p:sp>
    </p:spTree>
    <p:extLst>
      <p:ext uri="{BB962C8B-B14F-4D97-AF65-F5344CB8AC3E}">
        <p14:creationId xmlns:p14="http://schemas.microsoft.com/office/powerpoint/2010/main" val="120866744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a:t>No a myslím, že to k zamotání v čase ANNO COVIDI-19 úplně stačí </a:t>
            </a:r>
            <a:r>
              <a:rPr lang="cs-CZ" dirty="0">
                <a:sym typeface="Wingdings" panose="05000000000000000000" pitchFamily="2" charset="2"/>
              </a:rPr>
              <a:t></a:t>
            </a:r>
          </a:p>
          <a:p>
            <a:r>
              <a:rPr lang="cs-CZ">
                <a:sym typeface="Wingdings" panose="05000000000000000000" pitchFamily="2" charset="2"/>
              </a:rPr>
              <a:t>Hodně zdraví!!!</a:t>
            </a:r>
          </a:p>
          <a:p>
            <a:pPr marL="0" indent="0">
              <a:buNone/>
            </a:pPr>
            <a:endParaRPr lang="cs-CZ" dirty="0"/>
          </a:p>
        </p:txBody>
      </p:sp>
    </p:spTree>
    <p:extLst>
      <p:ext uri="{BB962C8B-B14F-4D97-AF65-F5344CB8AC3E}">
        <p14:creationId xmlns:p14="http://schemas.microsoft.com/office/powerpoint/2010/main" val="1988534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Smysl?</a:t>
            </a:r>
          </a:p>
        </p:txBody>
      </p:sp>
      <p:sp>
        <p:nvSpPr>
          <p:cNvPr id="3" name="Zástupný symbol pro obsah 2"/>
          <p:cNvSpPr>
            <a:spLocks noGrp="1"/>
          </p:cNvSpPr>
          <p:nvPr>
            <p:ph idx="1"/>
          </p:nvPr>
        </p:nvSpPr>
        <p:spPr/>
        <p:txBody>
          <a:bodyPr/>
          <a:lstStyle/>
          <a:p>
            <a:r>
              <a:rPr lang="cs-CZ" dirty="0"/>
              <a:t>Rezignací na část daňových příjmů se získávají investice, které </a:t>
            </a:r>
            <a:r>
              <a:rPr lang="cs-CZ" b="1" dirty="0"/>
              <a:t>sníží míru nezaměstnanosti </a:t>
            </a:r>
            <a:r>
              <a:rPr lang="cs-CZ" dirty="0"/>
              <a:t>nebo zvýší </a:t>
            </a:r>
            <a:r>
              <a:rPr lang="cs-CZ" b="1" dirty="0"/>
              <a:t>konkurenceschopnost produkce</a:t>
            </a:r>
            <a:r>
              <a:rPr lang="cs-CZ" dirty="0"/>
              <a:t>, případně vytvoří lepší podmínky pro kooperaci malých, lokálních podniků s velkými holdingy apod.</a:t>
            </a:r>
          </a:p>
          <a:p>
            <a:r>
              <a:rPr lang="cs-CZ" dirty="0"/>
              <a:t>POZOR! Efekt může spočívat třeba jen ve formálním přenesení sídla, kdy vlastní činnost je uskutečňována jinde. Stát se může spokojit s umístěním sídla. </a:t>
            </a:r>
            <a:r>
              <a:rPr lang="cs-CZ" b="1" dirty="0"/>
              <a:t>Rezidence </a:t>
            </a:r>
            <a:r>
              <a:rPr lang="cs-CZ" dirty="0"/>
              <a:t>= </a:t>
            </a:r>
            <a:r>
              <a:rPr lang="cs-CZ" u="sng" dirty="0"/>
              <a:t>zdanění celosvětových příjmů</a:t>
            </a:r>
            <a:r>
              <a:rPr lang="cs-CZ" dirty="0"/>
              <a:t>. Státy v rámci své daňové suverenity si mohou stanovit jakkoli vlastní podmínky rezidence.       </a:t>
            </a:r>
            <a:r>
              <a:rPr lang="cs-CZ" b="1" u="sng" dirty="0"/>
              <a:t>Konkurence daňových jurisdikcí </a:t>
            </a:r>
            <a:endParaRPr lang="cs-CZ" dirty="0"/>
          </a:p>
          <a:p>
            <a:r>
              <a:rPr lang="cs-CZ" dirty="0"/>
              <a:t>Např. konkurence zdanění podle rezidence a zdroje příjmů</a:t>
            </a:r>
          </a:p>
        </p:txBody>
      </p:sp>
      <p:sp>
        <p:nvSpPr>
          <p:cNvPr id="4" name="Šipka doprava 3"/>
          <p:cNvSpPr/>
          <p:nvPr/>
        </p:nvSpPr>
        <p:spPr>
          <a:xfrm>
            <a:off x="4235824" y="5257800"/>
            <a:ext cx="389964"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033304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Konkurence daňových jurisdikcí</a:t>
            </a:r>
          </a:p>
        </p:txBody>
      </p:sp>
      <p:sp>
        <p:nvSpPr>
          <p:cNvPr id="3" name="Zástupný symbol pro obsah 2"/>
          <p:cNvSpPr>
            <a:spLocks noGrp="1"/>
          </p:cNvSpPr>
          <p:nvPr>
            <p:ph idx="1"/>
          </p:nvPr>
        </p:nvSpPr>
        <p:spPr/>
        <p:txBody>
          <a:bodyPr/>
          <a:lstStyle/>
          <a:p>
            <a:r>
              <a:rPr lang="cs-CZ" dirty="0"/>
              <a:t>Konkurence daňových jurisdikcí může znamenat zejména:</a:t>
            </a:r>
          </a:p>
          <a:p>
            <a:pPr marL="514350" indent="-514350">
              <a:buAutoNum type="arabicPeriod"/>
            </a:pPr>
            <a:r>
              <a:rPr lang="cs-CZ" dirty="0"/>
              <a:t>Migraci rezidencí a/nebo migraci produkce,</a:t>
            </a:r>
          </a:p>
          <a:p>
            <a:pPr marL="514350" indent="-514350">
              <a:buAutoNum type="arabicPeriod"/>
            </a:pPr>
            <a:r>
              <a:rPr lang="cs-CZ" dirty="0"/>
              <a:t>Možné dvojí i vícečetné zdanění,</a:t>
            </a:r>
          </a:p>
          <a:p>
            <a:pPr marL="514350" indent="-514350">
              <a:buAutoNum type="arabicPeriod"/>
            </a:pPr>
            <a:r>
              <a:rPr lang="cs-CZ" dirty="0"/>
              <a:t>Vnější fiskální dopady. Teorie </a:t>
            </a:r>
            <a:r>
              <a:rPr lang="cs-CZ" b="1" dirty="0"/>
              <a:t>vnějšího fiskálního dopadu: </a:t>
            </a:r>
            <a:r>
              <a:rPr lang="cs-CZ" dirty="0"/>
              <a:t> zabývá se dopadem fiskálních (tedy i daňových) regulací jednoho státu na fiskální (nejen) situaci druhého státu. Dochází k určité vzájemné závislosti států. Výrazně se to projeví, když daně a jejich výběr v jednom státě ovlivní úroveň dobrobytu v jiném státě (státech). Vnější fiskální dopad pro druhý stát může být neutrální, pozitivní, ale také negativní. </a:t>
            </a:r>
            <a:endParaRPr lang="cs-CZ" b="1" dirty="0"/>
          </a:p>
        </p:txBody>
      </p:sp>
    </p:spTree>
    <p:extLst>
      <p:ext uri="{BB962C8B-B14F-4D97-AF65-F5344CB8AC3E}">
        <p14:creationId xmlns:p14="http://schemas.microsoft.com/office/powerpoint/2010/main" val="30157230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Vznik mezinárodní daňové konkurence</a:t>
            </a:r>
          </a:p>
        </p:txBody>
      </p:sp>
      <p:sp>
        <p:nvSpPr>
          <p:cNvPr id="3" name="Zástupný symbol pro obsah 2"/>
          <p:cNvSpPr>
            <a:spLocks noGrp="1"/>
          </p:cNvSpPr>
          <p:nvPr>
            <p:ph idx="1"/>
          </p:nvPr>
        </p:nvSpPr>
        <p:spPr/>
        <p:txBody>
          <a:bodyPr/>
          <a:lstStyle/>
          <a:p>
            <a:r>
              <a:rPr lang="cs-CZ" dirty="0"/>
              <a:t>Mezinárodní daňová konkurence jako konkurence daňových jurisdikcí může být vyvolána různými impulsy, politickými i ekonomickými</a:t>
            </a:r>
          </a:p>
          <a:p>
            <a:r>
              <a:rPr lang="cs-CZ" dirty="0"/>
              <a:t>Vzrůstá role nadnárodních holdingů, které diktují státům podmínky, za kterých se budou alokovat v dané jurisdikci, jakož i národních lobby, které hrozí odchodem do jiných jurisdikcí, daňových rájů.</a:t>
            </a:r>
          </a:p>
          <a:p>
            <a:r>
              <a:rPr lang="cs-CZ" dirty="0"/>
              <a:t>Státy více méně ztrácí užitek z mezinárodní daňové konkurence a nejvíce z toho těží různá nadnárodní ekonomické korporace.</a:t>
            </a:r>
          </a:p>
          <a:p>
            <a:pPr marL="0" indent="0">
              <a:buNone/>
            </a:pPr>
            <a:endParaRPr lang="cs-CZ" dirty="0"/>
          </a:p>
        </p:txBody>
      </p:sp>
    </p:spTree>
    <p:extLst>
      <p:ext uri="{BB962C8B-B14F-4D97-AF65-F5344CB8AC3E}">
        <p14:creationId xmlns:p14="http://schemas.microsoft.com/office/powerpoint/2010/main" val="4195374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Pozitiva mezinárodní daňové konkurence podle Wolfganga Schöna </a:t>
            </a:r>
          </a:p>
        </p:txBody>
      </p:sp>
      <p:sp>
        <p:nvSpPr>
          <p:cNvPr id="3" name="Zástupný symbol pro obsah 2"/>
          <p:cNvSpPr>
            <a:spLocks noGrp="1"/>
          </p:cNvSpPr>
          <p:nvPr>
            <p:ph idx="1"/>
          </p:nvPr>
        </p:nvSpPr>
        <p:spPr/>
        <p:txBody>
          <a:bodyPr>
            <a:normAutofit lnSpcReduction="10000"/>
          </a:bodyPr>
          <a:lstStyle/>
          <a:p>
            <a:r>
              <a:rPr lang="cs-CZ" b="1" dirty="0"/>
              <a:t>Pozitivní dopady </a:t>
            </a:r>
            <a:r>
              <a:rPr lang="cs-CZ" dirty="0"/>
              <a:t>mezinárodní daňové konkurence:</a:t>
            </a:r>
          </a:p>
          <a:p>
            <a:pPr marL="514350" indent="-514350">
              <a:buAutoNum type="alphaLcParenR"/>
            </a:pPr>
            <a:r>
              <a:rPr lang="cs-CZ" dirty="0"/>
              <a:t>Snižování daňového zatížení</a:t>
            </a:r>
          </a:p>
          <a:p>
            <a:pPr marL="514350" indent="-514350">
              <a:buAutoNum type="alphaLcParenR"/>
            </a:pPr>
            <a:r>
              <a:rPr lang="cs-CZ" dirty="0"/>
              <a:t>Zvyšování úrovni rozpočtové odpovědnosti vlády</a:t>
            </a:r>
          </a:p>
          <a:p>
            <a:pPr marL="514350" indent="-514350">
              <a:buAutoNum type="alphaLcParenR"/>
            </a:pPr>
            <a:r>
              <a:rPr lang="cs-CZ" dirty="0"/>
              <a:t>Náprava relace mezi výší daňové zátěže na jedné straně a na druhé straně kvantitou a kvalitou poskytovaných veřejných statků. </a:t>
            </a:r>
          </a:p>
          <a:p>
            <a:pPr marL="0" indent="0">
              <a:buNone/>
            </a:pPr>
            <a:endParaRPr lang="cs-CZ" sz="1800" dirty="0"/>
          </a:p>
          <a:p>
            <a:pPr marL="0" indent="0">
              <a:buNone/>
            </a:pPr>
            <a:r>
              <a:rPr lang="cs-CZ" sz="1800" dirty="0"/>
              <a:t>SCHÖN, Wolfgang. </a:t>
            </a:r>
            <a:r>
              <a:rPr lang="cs-CZ" sz="1800" i="1" dirty="0"/>
              <a:t>General </a:t>
            </a:r>
            <a:r>
              <a:rPr lang="cs-CZ" sz="1800" i="1" dirty="0" err="1"/>
              <a:t>Aspects</a:t>
            </a:r>
            <a:r>
              <a:rPr lang="cs-CZ" sz="1800" i="1" dirty="0"/>
              <a:t> </a:t>
            </a:r>
            <a:r>
              <a:rPr lang="cs-CZ" sz="1800" i="1" dirty="0" err="1"/>
              <a:t>of</a:t>
            </a:r>
            <a:r>
              <a:rPr lang="cs-CZ" sz="1800" i="1" dirty="0"/>
              <a:t> Tax </a:t>
            </a:r>
            <a:r>
              <a:rPr lang="cs-CZ" sz="1800" i="1" dirty="0" err="1"/>
              <a:t>Competition</a:t>
            </a:r>
            <a:r>
              <a:rPr lang="cs-CZ" sz="1800" i="1" dirty="0"/>
              <a:t> in </a:t>
            </a:r>
            <a:r>
              <a:rPr lang="cs-CZ" sz="1800" i="1" dirty="0" err="1"/>
              <a:t>Europe</a:t>
            </a:r>
            <a:r>
              <a:rPr lang="cs-CZ" sz="1800" i="1" dirty="0"/>
              <a:t>. </a:t>
            </a:r>
            <a:r>
              <a:rPr lang="cs-CZ" sz="1800" dirty="0"/>
              <a:t>In: SCHÖN, Wolfgang (</a:t>
            </a:r>
            <a:r>
              <a:rPr lang="cs-CZ" sz="1800" dirty="0" err="1"/>
              <a:t>ed</a:t>
            </a:r>
            <a:r>
              <a:rPr lang="cs-CZ" sz="1800" dirty="0"/>
              <a:t>.). </a:t>
            </a:r>
            <a:r>
              <a:rPr lang="cs-CZ" sz="1800" i="1" dirty="0"/>
              <a:t>Tax </a:t>
            </a:r>
            <a:r>
              <a:rPr lang="cs-CZ" sz="1800" i="1" dirty="0" err="1"/>
              <a:t>Competition</a:t>
            </a:r>
            <a:r>
              <a:rPr lang="cs-CZ" sz="1800" i="1" dirty="0"/>
              <a:t> in </a:t>
            </a:r>
            <a:r>
              <a:rPr lang="cs-CZ" sz="1800" i="1" dirty="0" err="1"/>
              <a:t>Europe</a:t>
            </a:r>
            <a:r>
              <a:rPr lang="cs-CZ" sz="1800" i="1" dirty="0"/>
              <a:t>. </a:t>
            </a:r>
            <a:r>
              <a:rPr lang="cs-CZ" sz="1800" dirty="0"/>
              <a:t>EATLP Lausanne </a:t>
            </a:r>
            <a:r>
              <a:rPr lang="cs-CZ" sz="1800" dirty="0" err="1"/>
              <a:t>Congress</a:t>
            </a:r>
            <a:r>
              <a:rPr lang="cs-CZ" sz="1800" dirty="0"/>
              <a:t> 2002. </a:t>
            </a:r>
            <a:r>
              <a:rPr lang="cs-CZ" sz="1800" dirty="0">
                <a:hlinkClick r:id="rId2"/>
              </a:rPr>
              <a:t>https://www.eatlp.org/uploads/Members/GeneralReportSchoen.pdf</a:t>
            </a:r>
            <a:endParaRPr lang="cs-CZ" sz="1800" dirty="0"/>
          </a:p>
          <a:p>
            <a:endParaRPr lang="cs-CZ" b="1" dirty="0"/>
          </a:p>
          <a:p>
            <a:r>
              <a:rPr lang="cs-CZ" b="1" dirty="0"/>
              <a:t>Eliminace negativních dopadů – </a:t>
            </a:r>
            <a:r>
              <a:rPr lang="cs-CZ" dirty="0"/>
              <a:t>daňová harmonizace </a:t>
            </a:r>
            <a:endParaRPr lang="cs-CZ" b="1" dirty="0"/>
          </a:p>
          <a:p>
            <a:pPr marL="0" indent="0">
              <a:buNone/>
            </a:pPr>
            <a:endParaRPr lang="cs-CZ" sz="2400" dirty="0"/>
          </a:p>
        </p:txBody>
      </p:sp>
    </p:spTree>
    <p:extLst>
      <p:ext uri="{BB962C8B-B14F-4D97-AF65-F5344CB8AC3E}">
        <p14:creationId xmlns:p14="http://schemas.microsoft.com/office/powerpoint/2010/main" val="3372350159"/>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9578</TotalTime>
  <Words>5586</Words>
  <Application>Microsoft Office PowerPoint</Application>
  <PresentationFormat>Širokoúhlá obrazovka</PresentationFormat>
  <Paragraphs>342</Paragraphs>
  <Slides>55</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55</vt:i4>
      </vt:variant>
    </vt:vector>
  </HeadingPairs>
  <TitlesOfParts>
    <vt:vector size="60" baseType="lpstr">
      <vt:lpstr>Arial</vt:lpstr>
      <vt:lpstr>Calibri</vt:lpstr>
      <vt:lpstr>Calibri Light</vt:lpstr>
      <vt:lpstr>Wingdings</vt:lpstr>
      <vt:lpstr>Motiv Office</vt:lpstr>
      <vt:lpstr>Mezinárodní daňová konkurence a zamezení dvojího zdanění</vt:lpstr>
      <vt:lpstr>Literatura:</vt:lpstr>
      <vt:lpstr>Vznik mezinárodní daňové konkurence</vt:lpstr>
      <vt:lpstr>Role hospodářské politiky státu v mezinárodní daňové konkurenci</vt:lpstr>
      <vt:lpstr>Příběh: Bylo nebylo … už za starověku</vt:lpstr>
      <vt:lpstr>Smysl?</vt:lpstr>
      <vt:lpstr>Konkurence daňových jurisdikcí</vt:lpstr>
      <vt:lpstr>Vznik mezinárodní daňové konkurence</vt:lpstr>
      <vt:lpstr>Pozitiva mezinárodní daňové konkurence podle Wolfganga Schöna </vt:lpstr>
      <vt:lpstr>„Návnady“ daňové jurisdikce</vt:lpstr>
      <vt:lpstr>Unijní nástroje</vt:lpstr>
      <vt:lpstr>Konkurence daňových jurisdikcí – vícečetné zdanění</vt:lpstr>
      <vt:lpstr>Průnik daňových jurisdikcí</vt:lpstr>
      <vt:lpstr>Daňový rezident</vt:lpstr>
      <vt:lpstr>Daňový rezident v důchodových daních ČR</vt:lpstr>
      <vt:lpstr>Význam určení daňové rezidence </vt:lpstr>
      <vt:lpstr>Daňová rezidence a rozsah předmětu zdanění (daňového základu) u důchodových daní</vt:lpstr>
      <vt:lpstr>Horizontální a vertikální daňová konkurence</vt:lpstr>
      <vt:lpstr>Dvojí zdanění – negativní dopady</vt:lpstr>
      <vt:lpstr>Dvojí zdanění ve smyslu právním a ve smyslu ekonomickém</vt:lpstr>
      <vt:lpstr>Dvojí zdanění ve smyslu právním a ve smyslu ekonomickém</vt:lpstr>
      <vt:lpstr>Dvojí zdanění a princip rovnosti</vt:lpstr>
      <vt:lpstr>Zamezení dvojího zdanění v právním smyslu – prostředky </vt:lpstr>
      <vt:lpstr>Unilaterální zamezení dvojího zdanění</vt:lpstr>
      <vt:lpstr>Unilaterální zamezení dvojího zdanění – podoby (podle W. Nykiela)</vt:lpstr>
      <vt:lpstr>Unilaterální zamezení dvojího zdanění v ČR</vt:lpstr>
      <vt:lpstr>Konstrukce § 81 ZSDP – příklad unilaterálního zamezení dvojího zdanění – pro ilustraci</vt:lpstr>
      <vt:lpstr>Unilaterální zamezení dvojího zdanění ve vztahu k specifickým územím</vt:lpstr>
      <vt:lpstr>Unilaterální postup v případě Tchaj-wanu</vt:lpstr>
      <vt:lpstr> Uplatnění zákona o zamezení dvojímu zdanění ve vztahu k Tchaj-wanu </vt:lpstr>
      <vt:lpstr>Bilaterální nástroje zamezení dvojího zdanění</vt:lpstr>
      <vt:lpstr>Druhy bilaterální daňových smluv  (podle Ch. Freiherr von Roenne)</vt:lpstr>
      <vt:lpstr>Multilaterální nástroje zamezení dvojího zdanění v právním smyslu</vt:lpstr>
      <vt:lpstr>Jiné multilaterální smlouvy</vt:lpstr>
      <vt:lpstr>Multilaterální nástroje zamezení dvojího zdanění v ekonomickém smyslu</vt:lpstr>
      <vt:lpstr>Obecně ke smlouvám o zamezení dvojího zdanění (SZDZ)</vt:lpstr>
      <vt:lpstr>Metody zamezení dvojího zdanění</vt:lpstr>
      <vt:lpstr>Metoda vynětí (exemption)</vt:lpstr>
      <vt:lpstr>Metoda zápočtu (credit)</vt:lpstr>
      <vt:lpstr>Metoda zahrnutí zahraniční daně do nákladů</vt:lpstr>
      <vt:lpstr>Vzorové smlouvy</vt:lpstr>
      <vt:lpstr>Vzorové smlouvy</vt:lpstr>
      <vt:lpstr>Struktura vzorové smlouvy OECD</vt:lpstr>
      <vt:lpstr>Prezentace aplikace PowerPoint</vt:lpstr>
      <vt:lpstr>IV. Zdanění příjmů</vt:lpstr>
      <vt:lpstr>Prezentace aplikace PowerPoint</vt:lpstr>
      <vt:lpstr>Texty vzorových smluv OECD a OSN</vt:lpstr>
      <vt:lpstr>Vzorová smlouva USA</vt:lpstr>
      <vt:lpstr>Smlouvy o zamezení dvojího zdanění, jimiž je Česká republika vázána – k 4.3.2021</vt:lpstr>
      <vt:lpstr>Uplatnění SZDZ podle ZDP</vt:lpstr>
      <vt:lpstr>Kumulace zahraničních příjmů</vt:lpstr>
      <vt:lpstr>Přepočet na koruny české podle § 38/1 ZDP</vt:lpstr>
      <vt:lpstr>Časová tíseň a důkazní břemeno</vt:lpstr>
      <vt:lpstr>Zdanění darování</vt:lpstr>
      <vt:lpstr>Prezentace aplikace PowerPoint</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Daňová konkurence</dc:title>
  <dc:creator>Hewlett-Packard Company</dc:creator>
  <cp:lastModifiedBy>Petr Mrkývka</cp:lastModifiedBy>
  <cp:revision>119</cp:revision>
  <dcterms:created xsi:type="dcterms:W3CDTF">2020-03-21T11:57:46Z</dcterms:created>
  <dcterms:modified xsi:type="dcterms:W3CDTF">2021-04-05T20:23:58Z</dcterms:modified>
</cp:coreProperties>
</file>