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53" r:id="rId5"/>
  </p:sldMasterIdLst>
  <p:notesMasterIdLst>
    <p:notesMasterId r:id="rId73"/>
  </p:notesMasterIdLst>
  <p:handoutMasterIdLst>
    <p:handoutMasterId r:id="rId74"/>
  </p:handoutMasterIdLst>
  <p:sldIdLst>
    <p:sldId id="309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445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90" r:id="rId51"/>
    <p:sldId id="472" r:id="rId52"/>
    <p:sldId id="477" r:id="rId53"/>
    <p:sldId id="463" r:id="rId54"/>
    <p:sldId id="478" r:id="rId55"/>
    <p:sldId id="479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92" r:id="rId65"/>
    <p:sldId id="493" r:id="rId66"/>
    <p:sldId id="503" r:id="rId67"/>
    <p:sldId id="504" r:id="rId68"/>
    <p:sldId id="505" r:id="rId69"/>
    <p:sldId id="506" r:id="rId70"/>
    <p:sldId id="507" r:id="rId71"/>
    <p:sldId id="444" r:id="rId7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 varScale="1">
        <p:scale>
          <a:sx n="124" d="100"/>
          <a:sy n="124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6B39F0-BC1C-455F-894D-AE41810850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3F5EA7-B13E-4375-8106-D44E3FBF7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1AA3E-C3FD-472A-8D14-3E2E8F8B48DE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8A0D0-276E-420F-8D54-7E2F2A80C96A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C76C4-FAA3-4860-BCE7-3559EA3BAC23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E1948-C3D9-44D7-997C-F5EDE198C5EC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D896C-53FB-4014-86B3-54DD22FF4DAE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4D720-4295-4B6A-BDA9-5A0BB08B96CF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/>
          </a:p>
        </p:txBody>
      </p:sp>
      <p:pic>
        <p:nvPicPr>
          <p:cNvPr id="7" name="Picture 27" descr="PF_PPT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noProof="0"/>
              <a:t>Klepnutím lze upravit styl </a:t>
            </a:r>
            <a:br>
              <a:rPr lang="cs-CZ" noProof="0"/>
            </a:br>
            <a:r>
              <a:rPr lang="cs-CZ" noProof="0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0B52A-D843-4C7E-BB89-9090E58B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972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3976-2BAB-4BDD-B52C-DE49CC8350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33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A0EB-8F75-48AA-9ED6-1801DC2A9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231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00113" y="1773238"/>
            <a:ext cx="7772400" cy="21018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00113" y="4027488"/>
            <a:ext cx="7772400" cy="21034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7C26-DA6D-40D0-86D5-B6E1487A58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14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00113" y="1125538"/>
            <a:ext cx="7786687" cy="500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075A-B3B0-4EB1-A01C-79CB7E8E4D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97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1"/>
            <a:ext cx="1546674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3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54350"/>
            <a:ext cx="867191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2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7260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5499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64264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125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0EFB-2974-445D-99DC-09D5B034F8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7735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940312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536216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182981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4005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8436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229677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1749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DB61-A71A-4ED9-8826-BCF0EE9B89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1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339B-D524-4A63-8A43-E10D9A3343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5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7C5-D237-4CE1-B1DC-82C9AB6B8F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23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DD6F-88BF-42C2-BE19-51B5FF33AA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10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7BC4-5EDA-4D3D-BF3F-E5204E66F1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19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15D-CCCF-4ABF-BC4E-D95627C5F5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196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59EC-4DD8-4BA8-901A-D8BC9E5476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661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1A2FCE6-588C-4823-98DC-4111AEDB4B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24" descr="PF_PPT_nahl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/>
          </a:p>
        </p:txBody>
      </p:sp>
      <p:pic>
        <p:nvPicPr>
          <p:cNvPr id="1034" name="Picture 28" descr="PF_PPT_en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28" r:id="rId14"/>
    <p:sldLayoutId id="2147483829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/>
          </a:p>
        </p:txBody>
      </p:sp>
      <p:pic>
        <p:nvPicPr>
          <p:cNvPr id="2054" name="Picture 24" descr="pruh+znak_PF_13_gray5+fialov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5" descr="PF_PPT_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Majetkové daně – motorová vozidla</a:t>
            </a:r>
            <a:br>
              <a:rPr lang="cs-CZ" altLang="cs-CZ" sz="4000"/>
            </a:br>
            <a:br>
              <a:rPr lang="cs-CZ" altLang="cs-CZ" sz="4800"/>
            </a:br>
            <a:r>
              <a:rPr lang="cs-CZ" altLang="cs-CZ" sz="2400"/>
              <a:t>Michal Radvan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80"/>
    </mc:Choice>
    <mc:Fallback xmlns="">
      <p:transition spd="slow" advTm="875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A295C4-B704-4708-97B2-E8C1BDA9C216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2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Poplatníci daně silniční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provozovatel</a:t>
            </a:r>
          </a:p>
          <a:p>
            <a:pPr eaLnBrk="1" hangingPunct="1"/>
            <a:r>
              <a:rPr lang="cs-CZ" altLang="cs-CZ"/>
              <a:t>uživatel </a:t>
            </a:r>
          </a:p>
          <a:p>
            <a:pPr eaLnBrk="1" hangingPunct="1"/>
            <a:r>
              <a:rPr lang="cs-CZ" altLang="cs-CZ"/>
              <a:t>stálá provozovna nebo jiná organizační složka osoby se sídlem nebo trvalým pobytem v zahraničí </a:t>
            </a:r>
          </a:p>
          <a:p>
            <a:pPr eaLnBrk="1" hangingPunct="1"/>
            <a:r>
              <a:rPr lang="cs-CZ" altLang="cs-CZ"/>
              <a:t>zaměstnavatel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Více spolupoplatníků – solidární povinnost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07"/>
    </mc:Choice>
    <mc:Fallback xmlns="">
      <p:transition spd="slow" advTm="2604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63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006C74-3556-4266-BBC8-289EAD6E296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2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 daně silniční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u osobních automobilů (s výjimkou osobních automobilů na elektrický pohon) je základem daně zdvihový objem motoru v cm</a:t>
            </a:r>
            <a:r>
              <a:rPr lang="cs-CZ" altLang="cs-CZ" sz="2000" baseline="30000"/>
              <a:t>3</a:t>
            </a: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u návěsů tvoří základ daně součet největších povolených hmotností na nápravy v tunách a počet náprav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u ostatních vozidel (autobusy, nákladní automobily, tahače apod.) tvoří základ daně největší povolená hmotnost v tunách a počet náprav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13"/>
    </mc:Choice>
    <mc:Fallback xmlns="">
      <p:transition spd="slow" advTm="1205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741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74081-B01A-4113-970B-658718EFD9B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2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pevná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pro skupinu osobních automobilů: </a:t>
            </a:r>
          </a:p>
          <a:p>
            <a:pPr lvl="1" eaLnBrk="1" hangingPunct="1"/>
            <a:r>
              <a:rPr lang="cs-CZ" altLang="cs-CZ" dirty="0"/>
              <a:t>1.200 – 4.200 Kč/rok</a:t>
            </a:r>
          </a:p>
          <a:p>
            <a:pPr eaLnBrk="1" hangingPunct="1"/>
            <a:r>
              <a:rPr lang="cs-CZ" altLang="cs-CZ" dirty="0"/>
              <a:t>pro skupiny návěsů a ostatních vozidel:</a:t>
            </a:r>
          </a:p>
          <a:p>
            <a:pPr lvl="1" eaLnBrk="1" hangingPunct="1"/>
            <a:r>
              <a:rPr lang="cs-CZ" altLang="cs-CZ" dirty="0"/>
              <a:t>1.800 – 37.800 Kč/rok </a:t>
            </a:r>
          </a:p>
          <a:p>
            <a:pPr lvl="1"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platí se poměrně za měsíc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85"/>
    </mc:Choice>
    <mc:Fallback xmlns="">
      <p:transition spd="slow" advTm="785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843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4AD859-67E5-407B-AF2F-32CDDA1C046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2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 snížená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zdaňované vozidlo je určeno pro činnost výrobní povahy v rostlinné výrobě a tuto skutečnost má uvedenu v technickém průkazu</a:t>
            </a:r>
          </a:p>
          <a:p>
            <a:pPr eaLnBrk="1" hangingPunct="1"/>
            <a:r>
              <a:rPr lang="cs-CZ" altLang="cs-CZ"/>
              <a:t>v takovém případě lze základní sazbu daně snížit o 25 % 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2"/>
    </mc:Choice>
    <mc:Fallback xmlns="">
      <p:transition spd="slow" advTm="115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945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C3E670-EF27-4D9E-A372-E74DE7FE078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z="12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 snížená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o 48 % po dobu následujících 36 kalendářních měsíců od data jejich první registrace,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o 40 % po dobu následujících dalších 36 kalendářních měsíců,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o 25 % po dobu následujících dalších 36 kalendářních měsíců. 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/>
          </a:p>
          <a:p>
            <a:pPr eaLnBrk="1" hangingPunct="1">
              <a:lnSpc>
                <a:spcPct val="80000"/>
              </a:lnSpc>
            </a:pPr>
            <a:r>
              <a:rPr lang="cs-CZ" altLang="cs-CZ" sz="1200"/>
              <a:t>Bez ohledu na datum první registrace se sazba daně u všech vozidel s výjimkou osobních automobilů snižuje o 100 % u nákladních vozidel vč. tahačů, nákladních přívěsů a nákladních návěsů s největší povolenou hmotností nad 3,5 tuny a méně než 12 tun, pokud tato vozidla nejsou používána k podnikání nebo v přímé souvislosti s podnikáním nebo k činnostem, z nichž plynoucí příjmy jsou předmětem daně z příjmů anebo nejsou provozována pro cizí potřeby a jsou-li používána nepodnikatelskými subjekty, jako vozidla autoškol nebo osobami fyzickými. Obdobně používaná vozidla s hmotností vyšší než 12 tun mají nárok na slevu ve výši 48 %.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/>
          </a:p>
          <a:p>
            <a:pPr eaLnBrk="1" hangingPunct="1">
              <a:lnSpc>
                <a:spcPct val="80000"/>
              </a:lnSpc>
            </a:pPr>
            <a:r>
              <a:rPr lang="cs-CZ" altLang="cs-CZ" sz="1200"/>
              <a:t>snížení daně není možné kombinovat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/>
              <a:t>snížení sazby daně se u téhož poplatníka vztahuje i na počet návěsů nebo tandemových přívěsů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36"/>
    </mc:Choice>
    <mc:Fallback xmlns="">
      <p:transition spd="slow" advTm="1630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048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F79E04-0FE3-4DD3-8713-7544BC0CB46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2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 zvýšená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vozidla registrovaná v České republice do 31. prosince 1989 – o 25 %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33"/>
    </mc:Choice>
    <mc:Fallback xmlns="">
      <p:transition spd="slow" advTm="6443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C2B62E-81F4-4920-A2B0-3E21A34AA8D8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z="12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Denní sazba speciální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zaměstnavatel je oprávněn uplatnit speciální denní sazbu</a:t>
            </a:r>
            <a:r>
              <a:rPr lang="cs-CZ" altLang="cs-CZ" b="1"/>
              <a:t> </a:t>
            </a:r>
            <a:r>
              <a:rPr lang="cs-CZ" altLang="cs-CZ"/>
              <a:t>daně silniční ve výši 25 Kč za každý započatý den použití automobilu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33"/>
    </mc:Choice>
    <mc:Fallback xmlns="">
      <p:transition spd="slow" advTm="7553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42D532-D157-4AF3-8321-96881EF0039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cs-CZ" sz="12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Sleva na dani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 případě kombinované dopravy</a:t>
            </a:r>
          </a:p>
          <a:p>
            <a:pPr eaLnBrk="1" hangingPunct="1"/>
            <a:r>
              <a:rPr lang="cs-CZ" altLang="cs-CZ"/>
              <a:t>v závislosti na počtu jízd</a:t>
            </a:r>
          </a:p>
          <a:p>
            <a:pPr eaLnBrk="1" hangingPunct="1"/>
            <a:r>
              <a:rPr lang="cs-CZ" altLang="cs-CZ"/>
              <a:t>25 – 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4"/>
    </mc:Choice>
    <mc:Fallback xmlns="">
      <p:transition spd="slow" advTm="609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355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733E9A-157A-4A2E-87B8-A96DF21A3EB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z="12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Správa daně silniční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Daňové přiznání</a:t>
            </a:r>
            <a:r>
              <a:rPr lang="cs-CZ" altLang="cs-CZ"/>
              <a:t> k dani silniční podává poplatník do 31. ledna kalendářního roku následujícího</a:t>
            </a:r>
          </a:p>
          <a:p>
            <a:pPr eaLnBrk="1" hangingPunct="1"/>
            <a:r>
              <a:rPr lang="cs-CZ" altLang="cs-CZ" b="1"/>
              <a:t>placení</a:t>
            </a:r>
            <a:r>
              <a:rPr lang="cs-CZ" altLang="cs-CZ"/>
              <a:t> ve lhůtě pro podání daňového přiznání </a:t>
            </a:r>
          </a:p>
          <a:p>
            <a:pPr eaLnBrk="1" hangingPunct="1"/>
            <a:r>
              <a:rPr lang="cs-CZ" altLang="cs-CZ" b="1"/>
              <a:t>zálohové platby:</a:t>
            </a:r>
            <a:r>
              <a:rPr lang="cs-CZ" altLang="cs-CZ"/>
              <a:t> čtyři splátky, a to k 15. dubnu, k 15. červenci, k 15. říjnu a k 15. prosinci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81"/>
    </mc:Choice>
    <mc:Fallback xmlns="">
      <p:transition spd="slow" advTm="8368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B7D392-17C2-4F07-AE3B-6082ED1E44A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z="12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Evropská regulace poplatků za užívání dálnic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směrnice Evropského parlamentu a Rady 1999/62/ES ze dne 17. června 1999 o výběru poplatků za užívání určitých pozemních komunikací těžkými nákladními vozidly (směrnice „Eurovignette“)</a:t>
            </a:r>
          </a:p>
          <a:p>
            <a:pPr eaLnBrk="1" hangingPunct="1"/>
            <a:r>
              <a:rPr lang="cs-CZ" altLang="cs-CZ" sz="2000"/>
              <a:t>směrnice Evropského parlamentu a Rady 2004/52/ES ze dne 29. dubna 2004 o obecně rozšířeném zavedení a interoperabilitě elektronických systémů silničního mýta ve Společenství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65"/>
    </mc:Choice>
    <mc:Fallback xmlns="">
      <p:transition spd="slow" advTm="2811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17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58F000-731D-4066-A0C0-05CC074E347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z="12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daní na motorová vozidla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Registrační daň</a:t>
            </a:r>
          </a:p>
          <a:p>
            <a:pPr eaLnBrk="1" hangingPunct="1"/>
            <a:r>
              <a:rPr lang="cs-CZ" altLang="cs-CZ"/>
              <a:t>Pravidelně placená daň</a:t>
            </a:r>
          </a:p>
          <a:p>
            <a:pPr eaLnBrk="1" hangingPunct="1"/>
            <a:r>
              <a:rPr lang="cs-CZ" altLang="cs-CZ"/>
              <a:t>Spotřební daň z pohonných hmot</a:t>
            </a:r>
          </a:p>
          <a:p>
            <a:pPr eaLnBrk="1" hangingPunct="1"/>
            <a:r>
              <a:rPr lang="cs-CZ" altLang="cs-CZ"/>
              <a:t>Časové poplatky</a:t>
            </a:r>
          </a:p>
          <a:p>
            <a:pPr eaLnBrk="1" hangingPunct="1"/>
            <a:r>
              <a:rPr lang="cs-CZ" altLang="cs-CZ"/>
              <a:t>Výkonové poplatky</a:t>
            </a:r>
          </a:p>
        </p:txBody>
      </p:sp>
    </p:spTree>
  </p:cSld>
  <p:clrMapOvr>
    <a:masterClrMapping/>
  </p:clrMapOvr>
  <p:transition advTm="24885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560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79A24-60AD-44E5-A079-E3A6128B61A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2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Časové poplatky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zákon č. 13/1997 Sb., o pozemních komunikacích, ve znění pozdějších předpisů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poplatek za užívání dálnic a rychlostních silnic označených příslušnými dopravními značkami do roku 2006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časový poplatek od 2007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povinnost zakoupit dálniční známku mají všichni řidiči vozidel nejméně se čtyřmi koly a provozovatelé souprav, kteří užívají české dálnice a rychlostí silnice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nejvyšší povolená hmotnost vozidla nebo soupravy přitom nepřesahuje 3,5 tuny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65"/>
    </mc:Choice>
    <mc:Fallback xmlns="">
      <p:transition spd="slow" advTm="10456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662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C6BE46-619E-4B94-89B9-46538B8B87C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cs-CZ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Sazby časových poplatků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Maximální sazby v zákoně – 1500 Kč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nařízení vlády č. 240/2014 Sb., o výši časových poplatků, sazeb mýtného, slevy na mýtném a o postupu při uplatnění slevy na mýtném, stanoví konkrétní sazby:</a:t>
            </a:r>
          </a:p>
          <a:p>
            <a:pPr lvl="1" eaLnBrk="1" hangingPunct="1"/>
            <a:r>
              <a:rPr lang="pl-PL" altLang="cs-CZ" sz="2000" dirty="0"/>
              <a:t>a) za </a:t>
            </a:r>
            <a:r>
              <a:rPr lang="pl-PL" altLang="cs-CZ" sz="2000" dirty="0" err="1"/>
              <a:t>kalendářní</a:t>
            </a:r>
            <a:r>
              <a:rPr lang="pl-PL" altLang="cs-CZ" sz="2000" dirty="0"/>
              <a:t> rok - 1500 </a:t>
            </a:r>
            <a:r>
              <a:rPr lang="pl-PL" altLang="cs-CZ" sz="2000" dirty="0" err="1"/>
              <a:t>Kč</a:t>
            </a:r>
            <a:r>
              <a:rPr lang="pl-PL" altLang="cs-CZ" sz="2000" dirty="0"/>
              <a:t>,</a:t>
            </a:r>
          </a:p>
          <a:p>
            <a:pPr lvl="1" eaLnBrk="1" hangingPunct="1"/>
            <a:r>
              <a:rPr lang="pl-PL" altLang="cs-CZ" sz="2000" dirty="0"/>
              <a:t>b) za 1 </a:t>
            </a:r>
            <a:r>
              <a:rPr lang="pl-PL" altLang="cs-CZ" sz="2000" dirty="0" err="1"/>
              <a:t>měsíc</a:t>
            </a:r>
            <a:r>
              <a:rPr lang="pl-PL" altLang="cs-CZ" sz="2000" dirty="0"/>
              <a:t> - 440 </a:t>
            </a:r>
            <a:r>
              <a:rPr lang="pl-PL" altLang="cs-CZ" sz="2000" dirty="0" err="1"/>
              <a:t>Kč</a:t>
            </a:r>
            <a:r>
              <a:rPr lang="pl-PL" altLang="cs-CZ" sz="2000" dirty="0"/>
              <a:t>,</a:t>
            </a:r>
          </a:p>
          <a:p>
            <a:pPr lvl="1" eaLnBrk="1" hangingPunct="1"/>
            <a:r>
              <a:rPr lang="pl-PL" altLang="cs-CZ" sz="2000" dirty="0"/>
              <a:t>c) za 10 </a:t>
            </a:r>
            <a:r>
              <a:rPr lang="pl-PL" altLang="cs-CZ" sz="2000" dirty="0" err="1"/>
              <a:t>dnů</a:t>
            </a:r>
            <a:r>
              <a:rPr lang="pl-PL" altLang="cs-CZ" sz="2000" dirty="0"/>
              <a:t> - 310 </a:t>
            </a:r>
            <a:r>
              <a:rPr lang="pl-PL" altLang="cs-CZ" sz="2000" dirty="0" err="1"/>
              <a:t>Kč</a:t>
            </a:r>
            <a:r>
              <a:rPr lang="pl-PL" altLang="cs-CZ" sz="2000" dirty="0"/>
              <a:t>.</a:t>
            </a:r>
          </a:p>
          <a:p>
            <a:pPr lvl="1" eaLnBrk="1" hangingPunct="1"/>
            <a:endParaRPr lang="pl-PL" altLang="cs-CZ" sz="2000" dirty="0"/>
          </a:p>
          <a:p>
            <a:pPr lvl="1" eaLnBrk="1" hangingPunct="1"/>
            <a:r>
              <a:rPr lang="cs-CZ" altLang="cs-CZ" sz="2000" dirty="0"/>
              <a:t>Nižší sazby pro vozidla poháněná zemním plynem nebo </a:t>
            </a:r>
            <a:r>
              <a:rPr lang="cs-CZ" altLang="cs-CZ" sz="2000" dirty="0" err="1"/>
              <a:t>biometanem</a:t>
            </a:r>
            <a:endParaRPr lang="cs-CZ" alt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29"/>
    </mc:Choice>
    <mc:Fallback xmlns="">
      <p:transition spd="slow" advTm="11642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5CF7D5-658A-49B4-95BD-93D104EFD47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cs-CZ" sz="12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Elektronické mýtné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zákona č. 13/1997 Sb., o pozemních komunikacích, ve znění pozdějších předpisů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nařízení vlády č. 240/2014 Sb., o výši časových poplatků, sazeb mýtného, slevy na mýtném a o postupu při uplatnění slevy na mýtném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zohledněny EURO limity a počty náprav, dálnice vs. silnice I. třídy, vyšší sazby přes den, nižší sazby pro autobusy – vše viz příloha k nařízení vlády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68"/>
    </mc:Choice>
    <mc:Fallback xmlns="">
      <p:transition spd="slow" advTm="6846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52DAB-DA59-4940-99E6-595798F09DE4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 lege ferenda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 daně podle CO</a:t>
            </a:r>
            <a:r>
              <a:rPr lang="cs-CZ" altLang="cs-CZ" baseline="-25000"/>
              <a:t>2</a:t>
            </a:r>
          </a:p>
          <a:p>
            <a:pPr eaLnBrk="1" hangingPunct="1"/>
            <a:r>
              <a:rPr lang="cs-CZ" altLang="cs-CZ"/>
              <a:t>rozšíření elektronického mýtného na silnice první třídy přes satelitní systém?</a:t>
            </a:r>
          </a:p>
          <a:p>
            <a:pPr eaLnBrk="1" hangingPunct="1"/>
            <a:r>
              <a:rPr lang="cs-CZ" altLang="cs-CZ"/>
              <a:t>ekologie a ekonomie jdou proti sobě</a:t>
            </a:r>
          </a:p>
          <a:p>
            <a:pPr eaLnBrk="1" hangingPunct="1"/>
            <a:r>
              <a:rPr lang="cs-CZ" altLang="cs-CZ"/>
              <a:t>majetková daň má respektovat majetkovou situaci poplatníka, ale čím starší a méně hodnotné auto, tím vyšší daň s ohledem na ekologické aspekty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85"/>
    </mc:Choice>
    <mc:Fallback xmlns="">
      <p:transition spd="slow" advTm="8048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969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9CAC0A-3792-4F46-B1E1-1E25D653015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cs-CZ" sz="1200"/>
          </a:p>
        </p:txBody>
      </p:sp>
      <p:pic>
        <p:nvPicPr>
          <p:cNvPr id="29700" name="Picture 2" descr="P8260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4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6"/>
    </mc:Choice>
    <mc:Fallback xmlns="">
      <p:transition spd="slow" advTm="4765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072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31DE77-5A4D-4642-A72E-517107DA3CF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cs-CZ" sz="1200"/>
          </a:p>
        </p:txBody>
      </p:sp>
      <p:pic>
        <p:nvPicPr>
          <p:cNvPr id="30724" name="Picture 2" descr="P8240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938"/>
            <a:ext cx="885825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0"/>
    </mc:Choice>
    <mc:Fallback xmlns="">
      <p:transition spd="slow" advTm="1815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174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57F5AE-938C-4D8F-B356-2E36B0E1D470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cs-CZ" sz="1200"/>
          </a:p>
        </p:txBody>
      </p:sp>
      <p:pic>
        <p:nvPicPr>
          <p:cNvPr id="31748" name="Picture 2" descr="a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4513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5"/>
    </mc:Choice>
    <mc:Fallback xmlns="">
      <p:transition spd="slow" advTm="3205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2771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306AA5-DD4C-422D-AE2E-DA4528D0D4C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s-CZ" altLang="cs-CZ" sz="1200"/>
          </a:p>
        </p:txBody>
      </p:sp>
      <p:pic>
        <p:nvPicPr>
          <p:cNvPr id="32772" name="Picture 2" descr="P825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6"/>
    </mc:Choice>
    <mc:Fallback xmlns="">
      <p:transition spd="slow" advTm="2576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3795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B1DCCE-3BE5-46EA-B93A-58F94FDB174F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cs-CZ" sz="1200"/>
          </a:p>
        </p:txBody>
      </p:sp>
      <p:pic>
        <p:nvPicPr>
          <p:cNvPr id="33796" name="Picture 2" descr="P9010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8233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9"/>
    </mc:Choice>
    <mc:Fallback xmlns="">
      <p:transition spd="slow" advTm="4841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Zdanění transferů vlastnictví majetku</a:t>
            </a:r>
            <a:br>
              <a:rPr lang="cs-CZ" altLang="cs-CZ" sz="4000" dirty="0"/>
            </a:br>
            <a:br>
              <a:rPr lang="cs-CZ" altLang="cs-CZ" sz="4000" dirty="0"/>
            </a:br>
            <a:r>
              <a:rPr lang="cs-CZ" altLang="cs-CZ" sz="2400" dirty="0"/>
              <a:t>Michal Radvan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4"/>
    </mc:Choice>
    <mc:Fallback xmlns="">
      <p:transition spd="slow" advTm="143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7AD966-F84D-45EB-8DC7-A9657A2DF21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2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Silniční daň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Zákon č. 16/1993 Sb., o dani silniční, ve znění pozdějších předpisů</a:t>
            </a:r>
          </a:p>
          <a:p>
            <a:pPr eaLnBrk="1" hangingPunct="1"/>
            <a:r>
              <a:rPr lang="cs-CZ" altLang="cs-CZ"/>
              <a:t>Pravidelná majetková daň</a:t>
            </a:r>
          </a:p>
          <a:p>
            <a:pPr eaLnBrk="1" hangingPunct="1"/>
            <a:r>
              <a:rPr lang="cs-CZ" altLang="cs-CZ"/>
              <a:t>Výnos cca. 5,5 mld. je příjmem Státního fondu dopravní infrastruktury </a:t>
            </a:r>
          </a:p>
          <a:p>
            <a:pPr eaLnBrk="1" hangingPunct="1"/>
            <a:r>
              <a:rPr lang="cs-CZ" altLang="cs-CZ"/>
              <a:t>Správa vykonávána orgány finanční správy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72"/>
    </mc:Choice>
    <mc:Fallback xmlns="">
      <p:transition spd="slow" advTm="853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3584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4FBA16-6CF7-4029-B2DF-6989DDF610E3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935037"/>
          </a:xfrm>
        </p:spPr>
        <p:txBody>
          <a:bodyPr/>
          <a:lstStyle/>
          <a:p>
            <a:pPr eaLnBrk="1" hangingPunct="1"/>
            <a:r>
              <a:rPr lang="cs-CZ" altLang="cs-CZ"/>
              <a:t>Transferové daně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blízké daním majetkovým a důchodovým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daně z civilněprávních úkonů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daň dědická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daň darovací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daň z převodu nemovitostí / z nabytí nemovitých věcí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zákon č. 586/1992 Sb., o daních z příjmů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Zákonné opatření č. 340/2013 Sb., o dani z nabytí nemovitých věcí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77"/>
    </mc:Choice>
    <mc:Fallback xmlns="">
      <p:transition spd="slow" advTm="12577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6D336-4568-400A-B248-B7719CF66365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Transferové daně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Charakteristika: daně přímé, nahodilé, nepravidelné a z hlediska daňového výnosu nestabilní.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Dochází ke zdanění převodů a přechodů vlastnických práv k majetku.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0"/>
    </mc:Choice>
    <mc:Fallback xmlns="">
      <p:transition spd="slow" advTm="4524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399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D0468F-25A8-4A3A-97A5-FF2BEC45F249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Civilněprávní úkon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Zdanění převodu (přechodu) majetku je podmíněno:</a:t>
            </a:r>
          </a:p>
          <a:p>
            <a:pPr lvl="1" eaLnBrk="1" hangingPunct="1"/>
            <a:r>
              <a:rPr lang="cs-CZ" altLang="cs-CZ"/>
              <a:t>1. civilněprávním úkonem</a:t>
            </a:r>
          </a:p>
          <a:p>
            <a:pPr lvl="1" eaLnBrk="1" hangingPunct="1"/>
            <a:r>
              <a:rPr lang="cs-CZ" altLang="cs-CZ"/>
              <a:t>2. správním úkonem</a:t>
            </a:r>
          </a:p>
          <a:p>
            <a:pPr lvl="1" eaLnBrk="1" hangingPunct="1"/>
            <a:r>
              <a:rPr lang="cs-CZ" altLang="cs-CZ"/>
              <a:t>3. finančněsprávním úkonem</a:t>
            </a:r>
          </a:p>
          <a:p>
            <a:pPr eaLnBrk="1" hangingPunct="1"/>
            <a:r>
              <a:rPr lang="cs-CZ" altLang="cs-CZ"/>
              <a:t>V případě splnění všech výše uvedených podmínek je aplikována příslušná daň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3"/>
    </mc:Choice>
    <mc:Fallback xmlns="">
      <p:transition spd="slow" advTm="2170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2DB5A4-4706-4F9E-B708-BE6F43E750F0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Civilněprávní úkon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Daň z nabytí nemovitých věcí</a:t>
            </a:r>
          </a:p>
          <a:p>
            <a:pPr lvl="1" eaLnBrk="1" hangingPunct="1"/>
            <a:r>
              <a:rPr lang="cs-CZ" altLang="cs-CZ"/>
              <a:t>prodej, směna, vyvlastnění…</a:t>
            </a:r>
          </a:p>
          <a:p>
            <a:pPr eaLnBrk="1" hangingPunct="1"/>
            <a:r>
              <a:rPr lang="cs-CZ" altLang="cs-CZ"/>
              <a:t>Daň dědická</a:t>
            </a:r>
          </a:p>
          <a:p>
            <a:pPr lvl="1" eaLnBrk="1" hangingPunct="1"/>
            <a:r>
              <a:rPr lang="cs-CZ" altLang="cs-CZ"/>
              <a:t>přijetí (neodmítnutí) dědictví</a:t>
            </a:r>
          </a:p>
          <a:p>
            <a:pPr eaLnBrk="1" hangingPunct="1"/>
            <a:r>
              <a:rPr lang="cs-CZ" altLang="cs-CZ"/>
              <a:t>Daň darovací</a:t>
            </a:r>
          </a:p>
          <a:p>
            <a:pPr lvl="1" eaLnBrk="1" hangingPunct="1"/>
            <a:r>
              <a:rPr lang="cs-CZ" altLang="cs-CZ"/>
              <a:t>darování,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08"/>
    </mc:Choice>
    <mc:Fallback xmlns="">
      <p:transition spd="slow" advTm="3620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39E35-3A64-4707-ADE9-0C8E87767D19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Poplatky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V souvislosti s převody (přechody) vlastnictví majetku se uplatňují v ČR i vybrané poplatky</a:t>
            </a:r>
          </a:p>
          <a:p>
            <a:pPr lvl="1" eaLnBrk="1" hangingPunct="1"/>
            <a:r>
              <a:rPr lang="cs-CZ" altLang="cs-CZ" sz="2000"/>
              <a:t>poplatek za vklad do katastru nemovitostí</a:t>
            </a:r>
          </a:p>
          <a:p>
            <a:pPr lvl="1" eaLnBrk="1" hangingPunct="1"/>
            <a:r>
              <a:rPr lang="cs-CZ" altLang="cs-CZ" sz="2000"/>
              <a:t>poplatek na podporu sběru, zpracování, využití a odstranění vybraných autovraků (dle zákona č. 185/2001 Sb., o odpadech)</a:t>
            </a:r>
          </a:p>
          <a:p>
            <a:pPr lvl="1"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Teorie se přiklání k tomu, že se nejedná o zpoplatnění civilněprávního úkonu, ale jde o poplatky za správní řízení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24"/>
    </mc:Choice>
    <mc:Fallback xmlns="">
      <p:transition spd="slow" advTm="4962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301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991DC8-6E47-4707-9C3A-DB5F1BEDD4F3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Vliv na rozpočet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 ČR příjem státního rozpočtu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v Evropě většinou také</a:t>
            </a:r>
          </a:p>
          <a:p>
            <a:pPr eaLnBrk="1" hangingPunct="1"/>
            <a:r>
              <a:rPr lang="cs-CZ" altLang="cs-CZ"/>
              <a:t>výjimky např.</a:t>
            </a:r>
          </a:p>
          <a:p>
            <a:pPr lvl="1" eaLnBrk="1" hangingPunct="1"/>
            <a:r>
              <a:rPr lang="cs-CZ" altLang="cs-CZ"/>
              <a:t>Portugalsko – celý výnos je příjmem obecních rozp.</a:t>
            </a:r>
          </a:p>
          <a:p>
            <a:pPr lvl="1" eaLnBrk="1" hangingPunct="1"/>
            <a:r>
              <a:rPr lang="cs-CZ" altLang="cs-CZ"/>
              <a:t>Francie, Švýcarsko, Rakousko – dělení ve stanoveném poměru mezi státní a místní rozpočty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5"/>
    </mc:Choice>
    <mc:Fallback xmlns="">
      <p:transition spd="slow" advTm="2035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914400" y="6457950"/>
            <a:ext cx="6837363" cy="263525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5059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F2AD3-304A-4C83-82E6-1F98E2134AE7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Vztah k rozpočtu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7772400" cy="2105025"/>
          </a:xfrm>
        </p:spPr>
        <p:txBody>
          <a:bodyPr/>
          <a:lstStyle/>
          <a:p>
            <a:pPr eaLnBrk="1" hangingPunct="1"/>
            <a:r>
              <a:rPr lang="cs-CZ" altLang="cs-CZ" sz="2000"/>
              <a:t>Jedná se o doplňkový příjem státního rozpočtu</a:t>
            </a:r>
          </a:p>
          <a:p>
            <a:pPr eaLnBrk="1" hangingPunct="1"/>
            <a:r>
              <a:rPr lang="cs-CZ" altLang="cs-CZ" sz="2000"/>
              <a:t>Nízký výnos vzhledem k nákladům na správu daní</a:t>
            </a:r>
          </a:p>
          <a:p>
            <a:pPr eaLnBrk="1" hangingPunct="1"/>
            <a:endParaRPr lang="cs-CZ" altLang="cs-CZ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3"/>
    </mc:Choice>
    <mc:Fallback xmlns="">
      <p:transition spd="slow" advTm="2000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8E41E-0F70-432F-8213-0E33422AD524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Pohyb majetku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Transferové daně zdaňují majetek „v pohybu“</a:t>
            </a:r>
          </a:p>
          <a:p>
            <a:pPr eaLnBrk="1" hangingPunct="1"/>
            <a:r>
              <a:rPr lang="cs-CZ" altLang="cs-CZ"/>
              <a:t>Dochází ke změně vlastníka</a:t>
            </a:r>
          </a:p>
          <a:p>
            <a:pPr eaLnBrk="1" hangingPunct="1"/>
            <a:r>
              <a:rPr lang="cs-CZ" altLang="cs-CZ"/>
              <a:t>Postižen je převod, resp. přechod na nového vlastníka</a:t>
            </a:r>
          </a:p>
          <a:p>
            <a:pPr eaLnBrk="1" hangingPunct="1"/>
            <a:r>
              <a:rPr lang="cs-CZ" altLang="cs-CZ"/>
              <a:t>Nejčastěji prodej, darování, dědění</a:t>
            </a:r>
          </a:p>
          <a:p>
            <a:pPr eaLnBrk="1" hangingPunct="1"/>
            <a:r>
              <a:rPr lang="cs-CZ" altLang="cs-CZ"/>
              <a:t>Ostatní případy: vyvlastnění, směna…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2"/>
    </mc:Choice>
    <mc:Fallback xmlns="">
      <p:transition spd="slow" advTm="1604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AE6337-BE14-4DCC-9A5C-C0687EFBFD60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Rozlišení mezi daněmi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úplatná forma převodu vlastnictví k nemovitostem = daň z nabytí nemovitých věcí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forma bezúplatného převodu, resp. přechodu</a:t>
            </a:r>
          </a:p>
          <a:p>
            <a:pPr lvl="1" eaLnBrk="1" hangingPunct="1"/>
            <a:r>
              <a:rPr lang="cs-CZ" altLang="cs-CZ"/>
              <a:t>inter vivos = daň darovací</a:t>
            </a:r>
          </a:p>
          <a:p>
            <a:pPr lvl="1" eaLnBrk="1" hangingPunct="1"/>
            <a:r>
              <a:rPr lang="cs-CZ" altLang="cs-CZ"/>
              <a:t>mortis causa = daň dědická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4"/>
    </mc:Choice>
    <mc:Fallback xmlns="">
      <p:transition spd="slow" advTm="1768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7C2C7A-C5E8-41D6-8B07-8A169FA5493F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Úprava transferových daní v Evropě</a:t>
            </a:r>
            <a:br>
              <a:rPr lang="en-US" altLang="cs-CZ"/>
            </a:br>
            <a:endParaRPr lang="cs-CZ" altLang="cs-CZ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VAT </a:t>
            </a:r>
            <a:r>
              <a:rPr lang="cs-CZ" altLang="cs-CZ"/>
              <a:t>- DPH</a:t>
            </a:r>
            <a:endParaRPr lang="en-US" altLang="cs-CZ"/>
          </a:p>
          <a:p>
            <a:pPr eaLnBrk="1" hangingPunct="1"/>
            <a:r>
              <a:rPr lang="en-US" altLang="cs-CZ"/>
              <a:t>Stamp duties</a:t>
            </a:r>
            <a:r>
              <a:rPr lang="cs-CZ" altLang="cs-CZ"/>
              <a:t> - kolkovné</a:t>
            </a:r>
            <a:endParaRPr lang="en-US" altLang="cs-CZ"/>
          </a:p>
          <a:p>
            <a:pPr eaLnBrk="1" hangingPunct="1"/>
            <a:r>
              <a:rPr lang="en-US" altLang="cs-CZ"/>
              <a:t>Inheritance tax</a:t>
            </a:r>
            <a:r>
              <a:rPr lang="cs-CZ" altLang="cs-CZ"/>
              <a:t> – dědická daň</a:t>
            </a:r>
            <a:endParaRPr lang="en-US" altLang="cs-CZ"/>
          </a:p>
          <a:p>
            <a:pPr eaLnBrk="1" hangingPunct="1"/>
            <a:r>
              <a:rPr lang="en-US" altLang="cs-CZ"/>
              <a:t>Gift tax</a:t>
            </a:r>
            <a:r>
              <a:rPr lang="cs-CZ" altLang="cs-CZ"/>
              <a:t> – darovací daň</a:t>
            </a:r>
            <a:endParaRPr lang="en-US" altLang="cs-CZ"/>
          </a:p>
          <a:p>
            <a:pPr eaLnBrk="1" hangingPunct="1"/>
            <a:r>
              <a:rPr lang="en-US" altLang="cs-CZ"/>
              <a:t>Income taxes</a:t>
            </a:r>
            <a:r>
              <a:rPr lang="cs-CZ" altLang="cs-CZ"/>
              <a:t> – důchodové daně</a:t>
            </a:r>
            <a:endParaRPr lang="en-US" altLang="cs-CZ"/>
          </a:p>
          <a:p>
            <a:pPr eaLnBrk="1" hangingPunct="1"/>
            <a:r>
              <a:rPr lang="en-US" altLang="cs-CZ"/>
              <a:t>Property-value increasement taxes</a:t>
            </a:r>
            <a:r>
              <a:rPr lang="cs-CZ" altLang="cs-CZ"/>
              <a:t> – daň ze zvýšené hodnoty</a:t>
            </a:r>
            <a:endParaRPr lang="en-US" altLang="cs-CZ"/>
          </a:p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PROPERTY TRANSFER TAXES</a:t>
            </a:r>
            <a:r>
              <a:rPr lang="cs-CZ" altLang="cs-CZ"/>
              <a:t> – transferové daně</a:t>
            </a:r>
            <a:endParaRPr lang="en-US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6"/>
    </mc:Choice>
    <mc:Fallback xmlns="">
      <p:transition spd="slow" advTm="70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21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B2BF58-2CDF-4246-A974-41C8DF09411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2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Předmět daně silniční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Taková silniční motorová vozidla, která jsou vyrobena za účelem provozu na pozemních komunikacích pro přepravu osob, zvířat nebo věcí a jejich přípojná vozidla</a:t>
            </a:r>
          </a:p>
          <a:p>
            <a:pPr eaLnBrk="1" hangingPunct="1"/>
            <a:r>
              <a:rPr lang="cs-CZ" altLang="cs-CZ"/>
              <a:t>Rozhodujícím pro určení, zda jde o silniční vozidlo, je druh (příp. kategorie) vozidla zapsaný v technickém průkazu vozidla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18"/>
    </mc:Choice>
    <mc:Fallback xmlns="">
      <p:transition spd="slow" advTm="9251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Nemožnost přesunout majetek</a:t>
            </a:r>
            <a:endParaRPr lang="en-US" dirty="0"/>
          </a:p>
          <a:p>
            <a:pPr>
              <a:defRPr/>
            </a:pPr>
            <a:r>
              <a:rPr lang="cs-CZ" dirty="0"/>
              <a:t>Nemožnost schovat majetek</a:t>
            </a:r>
            <a:endParaRPr lang="en-US" dirty="0"/>
          </a:p>
          <a:p>
            <a:pPr>
              <a:defRPr/>
            </a:pPr>
            <a:r>
              <a:rPr lang="cs-CZ" dirty="0"/>
              <a:t>Majetek má vždy hodnotu</a:t>
            </a:r>
            <a:endParaRPr lang="en-US" dirty="0"/>
          </a:p>
          <a:p>
            <a:pPr>
              <a:defRPr/>
            </a:pPr>
            <a:r>
              <a:rPr lang="cs-CZ" dirty="0"/>
              <a:t>Majetek je registrován</a:t>
            </a:r>
            <a:endParaRPr lang="en-US" dirty="0"/>
          </a:p>
          <a:p>
            <a:pPr lvl="1">
              <a:defRPr/>
            </a:pPr>
            <a:r>
              <a:rPr lang="cs-CZ" dirty="0"/>
              <a:t>Transfery jsou veřejné a registrované</a:t>
            </a:r>
            <a:endParaRPr lang="en-US" dirty="0"/>
          </a:p>
          <a:p>
            <a:pPr lvl="1">
              <a:defRPr/>
            </a:pPr>
            <a:r>
              <a:rPr lang="cs-CZ" dirty="0"/>
              <a:t>Poplatníci jsou lehce identifikovatelní</a:t>
            </a:r>
            <a:endParaRPr lang="en-US" dirty="0"/>
          </a:p>
          <a:p>
            <a:pPr>
              <a:defRPr/>
            </a:pPr>
            <a:r>
              <a:rPr lang="cs-CZ" dirty="0"/>
              <a:t>Je majetek registrován před nebo po zaplacení daně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cs-CZ" dirty="0"/>
              <a:t>Jednoduchá a levná správa daně</a:t>
            </a: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96E274-BFCA-47DB-BDEA-0A5FF3D3BA6D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76"/>
    </mc:Choice>
    <mc:Fallback xmlns="">
      <p:transition spd="slow" advTm="10777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Nevýhody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Druhé zdanění majetku (DPH, DPPO, DPFO, DzNV)</a:t>
            </a:r>
            <a:endParaRPr lang="en-US" altLang="cs-CZ"/>
          </a:p>
          <a:p>
            <a:r>
              <a:rPr lang="cs-CZ" altLang="cs-CZ"/>
              <a:t>Nefér daň: rozhodnutí ÚS o tom, že se jedná o„politikum“</a:t>
            </a:r>
            <a:endParaRPr lang="en-US" altLang="cs-CZ"/>
          </a:p>
          <a:p>
            <a:r>
              <a:rPr lang="cs-CZ" altLang="cs-CZ"/>
              <a:t>Výhoda pro poplatníka??? – registrace a ochrana práv</a:t>
            </a:r>
            <a:endParaRPr lang="en-US" altLang="cs-CZ"/>
          </a:p>
          <a:p>
            <a:r>
              <a:rPr lang="cs-CZ" altLang="cs-CZ"/>
              <a:t>Nedochází ke zdanění jiného majetku než nemovitého</a:t>
            </a:r>
            <a:endParaRPr lang="en-US" altLang="cs-CZ"/>
          </a:p>
          <a:p>
            <a:r>
              <a:rPr lang="cs-CZ" altLang="cs-CZ"/>
              <a:t>Podhodnocení majetku</a:t>
            </a:r>
            <a:endParaRPr lang="en-US" altLang="cs-CZ"/>
          </a:p>
          <a:p>
            <a:r>
              <a:rPr lang="cs-CZ" altLang="cs-CZ"/>
              <a:t>Deformace trhu</a:t>
            </a:r>
            <a:endParaRPr lang="en-US" altLang="cs-CZ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28CAB3-002C-437E-BD36-1E9CCAC1A44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27"/>
    </mc:Choice>
    <mc:Fallback xmlns="">
      <p:transition spd="slow" advTm="18552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Zdanění transferů movitého majetku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Dá se lehce vyhnout zdanění</a:t>
            </a:r>
            <a:endParaRPr lang="en-US" altLang="cs-CZ"/>
          </a:p>
          <a:p>
            <a:r>
              <a:rPr lang="cs-CZ" altLang="cs-CZ"/>
              <a:t>Co zdaňovat</a:t>
            </a:r>
            <a:r>
              <a:rPr lang="en-US" altLang="cs-CZ"/>
              <a:t>? </a:t>
            </a:r>
          </a:p>
          <a:p>
            <a:r>
              <a:rPr lang="cs-CZ" altLang="cs-CZ"/>
              <a:t>Jaká je hodnota</a:t>
            </a:r>
            <a:r>
              <a:rPr lang="en-US" altLang="cs-CZ"/>
              <a:t>?</a:t>
            </a:r>
          </a:p>
          <a:p>
            <a:endParaRPr lang="cs-CZ" alt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6072AE-F77D-43A0-83D7-5FB2A9D0F51D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6"/>
    </mc:Choice>
    <mc:Fallback xmlns="">
      <p:transition spd="slow" advTm="50986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transferových daní v Evropě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608512"/>
          </a:xfrm>
        </p:spPr>
        <p:txBody>
          <a:bodyPr/>
          <a:lstStyle/>
          <a:p>
            <a:r>
              <a:rPr lang="en-US" altLang="cs-CZ"/>
              <a:t>Transfer tax: AUS, CRO, GER, FIN, GRE, HUN, NETH, POL, PORT, SLO</a:t>
            </a:r>
          </a:p>
          <a:p>
            <a:r>
              <a:rPr lang="en-US" altLang="cs-CZ"/>
              <a:t>Registration tax: BEL, FRA, ITA, </a:t>
            </a:r>
            <a:r>
              <a:rPr lang="cs-CZ" altLang="cs-CZ"/>
              <a:t>LUX</a:t>
            </a:r>
            <a:endParaRPr lang="en-US" altLang="cs-CZ"/>
          </a:p>
          <a:p>
            <a:r>
              <a:rPr lang="en-US" altLang="cs-CZ"/>
              <a:t>Acquisition tax: BUL, CZE</a:t>
            </a:r>
          </a:p>
          <a:p>
            <a:r>
              <a:rPr lang="en-US" altLang="cs-CZ"/>
              <a:t>Capital Tax: CYP (capital gains), </a:t>
            </a:r>
            <a:r>
              <a:rPr lang="cs-CZ" altLang="cs-CZ"/>
              <a:t>SPA</a:t>
            </a:r>
            <a:r>
              <a:rPr lang="en-US" altLang="cs-CZ"/>
              <a:t> (capital transfers)</a:t>
            </a:r>
          </a:p>
          <a:p>
            <a:r>
              <a:rPr lang="en-US" altLang="cs-CZ"/>
              <a:t>Stamp duty: GB (land tax), IRL, SWE</a:t>
            </a:r>
          </a:p>
          <a:p>
            <a:r>
              <a:rPr lang="en-US" altLang="cs-CZ"/>
              <a:t>Tax on sale: DEN</a:t>
            </a:r>
          </a:p>
          <a:p>
            <a:r>
              <a:rPr lang="en-US" altLang="cs-CZ"/>
              <a:t>Duty: LAT (for consolidation of ownership), MAL (property transfers)</a:t>
            </a:r>
          </a:p>
          <a:p>
            <a:r>
              <a:rPr lang="en-US" altLang="cs-CZ"/>
              <a:t>No </a:t>
            </a:r>
            <a:r>
              <a:rPr lang="cs-CZ" altLang="cs-CZ"/>
              <a:t>transfer </a:t>
            </a:r>
            <a:r>
              <a:rPr lang="en-US" altLang="cs-CZ"/>
              <a:t>tax</a:t>
            </a:r>
            <a:r>
              <a:rPr lang="cs-CZ" altLang="cs-CZ"/>
              <a:t>ation</a:t>
            </a:r>
            <a:r>
              <a:rPr lang="en-US" altLang="cs-CZ"/>
              <a:t>: EST, LIT, ROM, SVK</a:t>
            </a:r>
          </a:p>
          <a:p>
            <a:endParaRPr lang="cs-CZ" altLang="cs-CZ" sz="1200"/>
          </a:p>
          <a:p>
            <a:r>
              <a:rPr lang="cs-CZ" altLang="cs-CZ" sz="1200"/>
              <a:t>Source: Taxes in EU Database 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A26177-E992-4E03-82BD-52B3C7E94E72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03"/>
    </mc:Choice>
    <mc:Fallback xmlns="">
      <p:transition spd="slow" advTm="7170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Poplatníci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Kupující</a:t>
            </a:r>
            <a:r>
              <a:rPr lang="en-US" altLang="cs-CZ"/>
              <a:t>: BEL, BUL, CRO, FIN, FRA, GRE, IRL, LAT, LUX, MALT, NETH,</a:t>
            </a:r>
            <a:r>
              <a:rPr lang="cs-CZ" altLang="cs-CZ"/>
              <a:t> POL,</a:t>
            </a:r>
            <a:r>
              <a:rPr lang="en-US" altLang="cs-CZ"/>
              <a:t> PORT, SPA, SWE, GB</a:t>
            </a:r>
          </a:p>
          <a:p>
            <a:r>
              <a:rPr lang="cs-CZ" altLang="cs-CZ"/>
              <a:t>Prodávající</a:t>
            </a:r>
            <a:r>
              <a:rPr lang="en-US" altLang="cs-CZ"/>
              <a:t>: DEN, CYP, CZE, SLO</a:t>
            </a:r>
          </a:p>
          <a:p>
            <a:r>
              <a:rPr lang="cs-CZ" altLang="cs-CZ"/>
              <a:t>Oba</a:t>
            </a:r>
            <a:r>
              <a:rPr lang="en-US" altLang="cs-CZ"/>
              <a:t>: AUT, GER, ITA</a:t>
            </a:r>
          </a:p>
          <a:p>
            <a:r>
              <a:rPr lang="cs-CZ" altLang="cs-CZ"/>
              <a:t>Smlouva</a:t>
            </a:r>
            <a:r>
              <a:rPr lang="en-US" altLang="cs-CZ"/>
              <a:t>?: BUL, CZE, GER</a:t>
            </a:r>
          </a:p>
          <a:p>
            <a:r>
              <a:rPr lang="cs-CZ" altLang="cs-CZ"/>
              <a:t>Ručení</a:t>
            </a:r>
            <a:r>
              <a:rPr lang="en-US" altLang="cs-CZ"/>
              <a:t>?: BUL (in case of contract buyer), CZE (byuer)</a:t>
            </a: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F476F6-494B-4716-9597-9F9EF8667331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02"/>
    </mc:Choice>
    <mc:Fallback xmlns="">
      <p:transition spd="slow" advTm="15600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Předmět zdanění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Transfer / </a:t>
            </a:r>
            <a:r>
              <a:rPr lang="cs-CZ" altLang="cs-CZ"/>
              <a:t>nabytí majetku</a:t>
            </a:r>
            <a:endParaRPr lang="en-US" altLang="cs-CZ"/>
          </a:p>
          <a:p>
            <a:r>
              <a:rPr lang="en-US" altLang="cs-CZ"/>
              <a:t>Transfer </a:t>
            </a:r>
            <a:r>
              <a:rPr lang="cs-CZ" altLang="cs-CZ"/>
              <a:t>majetkového titulu</a:t>
            </a:r>
            <a:endParaRPr lang="en-US" altLang="cs-CZ"/>
          </a:p>
          <a:p>
            <a:r>
              <a:rPr lang="cs-CZ" altLang="cs-CZ"/>
              <a:t>Prodej ve veřejné dražbě</a:t>
            </a:r>
            <a:endParaRPr lang="en-US" altLang="cs-CZ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DA6966-D11E-4DBA-8FAD-5A57BFF0765C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3"/>
    </mc:Choice>
    <mc:Fallback xmlns="">
      <p:transition spd="slow" advTm="1227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7536E-BD75-456A-8D8F-CE72F8BA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Daň z nabytí nemovitých věcí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9FD4FA-43F4-4086-AEF5-86BC1D2A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Zrušena ve všech případech, kdy právní účinky vkladu do katastru nemovitostí vzniknou dne 26. 9. 2020 a později</a:t>
            </a:r>
          </a:p>
          <a:p>
            <a:r>
              <a:rPr lang="cs-CZ" dirty="0"/>
              <a:t>Retroaktivně i případy, u nichž lhůta pro podání daňového přiznání uplynula od 31. března 2020, tedy na ty případy vkladu práva do katastru nemovitostí, které proběhly v prosinci roku 2019 a později</a:t>
            </a:r>
          </a:p>
          <a:p>
            <a:r>
              <a:rPr lang="cs-CZ" dirty="0"/>
              <a:t>Přeplatek vracen na základě žádosti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28E02A-E6BD-463E-8067-F75917A9B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480A20-6024-4D55-BB12-C6237C543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490EFB-2974-445D-99DC-09D5B034F83C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825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/>
          <a:lstStyle/>
          <a:p>
            <a:pPr eaLnBrk="1" hangingPunct="1"/>
            <a:r>
              <a:rPr lang="cs-CZ" altLang="cs-CZ" dirty="0"/>
              <a:t>Daň z nabytí nemovitých věcí – předmět daně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úplatné nabytí vlastnického práva k nemovité věci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nabytí vlastnického práva k nemovité věci na základě zajišťovacího převodu práva, nebo úplatného postoupení pohledávky zajištěné zajišťovacím převodem práva.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v případě zrušení a vypořádání spoluvlastnictví -úplatné nabytí vlastnického práva k podílu na nemovitých věcech v rozsahu, v jakém svou hodnotou odpovídá kladnému rozdílu mezi souhrnem hodnot všech podílů spoluvlastníka na těchto nemovitých věcech po vypořádání a před vypořádáním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5837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583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F45A06-83FE-4762-AE40-0AFCE33B1B4C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8"/>
    </mc:Choice>
    <mc:Fallback xmlns="">
      <p:transition spd="slow" advTm="15828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Poplatníci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535487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Do 31.10.2016: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převodce vlastnického práva k nemovité věci, jde-li o nabytí vlastnického práva koupí nebo směnou a převodce a nabyvatel se v kupní nebo směnné smlouvě nedohodnou, že poplatníkem je nabyvatel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nabyvatel vlastnického práva k nemovité věci v ostatních případech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Je-li poplatníkem převodce vlastnického práva k nemovité věci, je nabyvatel tohoto práva ručitelem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Od 1.11. 2016: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Nabyvatel vlastnického práva k nemovité věci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Žádné ručení</a:t>
            </a:r>
          </a:p>
        </p:txBody>
      </p:sp>
      <p:sp>
        <p:nvSpPr>
          <p:cNvPr id="634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349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EFE22B-BAA1-4AB2-8505-D595A7E981AE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2"/>
    </mc:Choice>
    <mc:Fallback xmlns="">
      <p:transition spd="slow" advTm="4253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Základ daně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Smluvní cena</a:t>
            </a:r>
            <a:r>
              <a:rPr lang="en-US" altLang="cs-CZ"/>
              <a:t>: AUS, BEL, DEN, GB, GER, IRL, LAT, MAL, SLO, SPA, SWE</a:t>
            </a:r>
          </a:p>
          <a:p>
            <a:r>
              <a:rPr lang="cs-CZ" altLang="cs-CZ"/>
              <a:t>Smluvní vs. tržní cena</a:t>
            </a:r>
            <a:r>
              <a:rPr lang="en-US" altLang="cs-CZ"/>
              <a:t>: FIN, FRA, GRE, NETH</a:t>
            </a:r>
          </a:p>
          <a:p>
            <a:r>
              <a:rPr lang="cs-CZ" altLang="cs-CZ"/>
              <a:t>Smluvní cena </a:t>
            </a:r>
            <a:r>
              <a:rPr lang="en-US" altLang="cs-CZ"/>
              <a:t>vs. </a:t>
            </a:r>
            <a:r>
              <a:rPr lang="cs-CZ" altLang="cs-CZ"/>
              <a:t>Zdanitelná hodnota</a:t>
            </a:r>
            <a:r>
              <a:rPr lang="en-US" altLang="cs-CZ"/>
              <a:t>: PORT</a:t>
            </a:r>
          </a:p>
          <a:p>
            <a:r>
              <a:rPr lang="cs-CZ" altLang="cs-CZ"/>
              <a:t>Oceňovací hodnota</a:t>
            </a:r>
            <a:r>
              <a:rPr lang="en-US" altLang="cs-CZ"/>
              <a:t>: BUL</a:t>
            </a:r>
          </a:p>
          <a:p>
            <a:r>
              <a:rPr lang="cs-CZ" altLang="cs-CZ"/>
              <a:t>Tržní cena</a:t>
            </a:r>
            <a:r>
              <a:rPr lang="en-US" altLang="cs-CZ"/>
              <a:t>: CRO, ITA, LUX, POL</a:t>
            </a:r>
          </a:p>
          <a:p>
            <a:r>
              <a:rPr lang="cs-CZ" altLang="cs-CZ"/>
              <a:t>Přecenění katastrálního příjmu:</a:t>
            </a:r>
            <a:r>
              <a:rPr lang="en-US" altLang="cs-CZ"/>
              <a:t> ITA </a:t>
            </a:r>
            <a:r>
              <a:rPr lang="cs-CZ" altLang="cs-CZ"/>
              <a:t>pro domy pořízení fyzickými osobami</a:t>
            </a:r>
            <a:endParaRPr lang="en-US" altLang="cs-CZ"/>
          </a:p>
          <a:p>
            <a:r>
              <a:rPr lang="cs-CZ" altLang="cs-CZ"/>
              <a:t>Čistý zisk</a:t>
            </a:r>
            <a:r>
              <a:rPr lang="en-US" altLang="cs-CZ"/>
              <a:t>: CYP</a:t>
            </a:r>
          </a:p>
          <a:p>
            <a:r>
              <a:rPr lang="cs-CZ" altLang="cs-CZ"/>
              <a:t>Náklady často snižují základ daně</a:t>
            </a:r>
            <a:endParaRPr lang="en-US" altLang="cs-CZ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53E59F-B37E-466E-844E-A9705662A300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6"/>
    </mc:Choice>
    <mc:Fallback xmlns="">
      <p:transition spd="slow" advTm="626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024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1F5DA-F57D-46B7-BC07-7235BC2B657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 sz="12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Předmět daně silniční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motocykly</a:t>
            </a:r>
          </a:p>
          <a:p>
            <a:pPr eaLnBrk="1" hangingPunct="1"/>
            <a:r>
              <a:rPr lang="cs-CZ" altLang="cs-CZ"/>
              <a:t>osobním automobily</a:t>
            </a:r>
          </a:p>
          <a:p>
            <a:pPr eaLnBrk="1" hangingPunct="1"/>
            <a:r>
              <a:rPr lang="cs-CZ" altLang="cs-CZ"/>
              <a:t>autobusy</a:t>
            </a:r>
          </a:p>
          <a:p>
            <a:pPr eaLnBrk="1" hangingPunct="1"/>
            <a:r>
              <a:rPr lang="cs-CZ" altLang="cs-CZ"/>
              <a:t>nákladní automobily</a:t>
            </a:r>
          </a:p>
          <a:p>
            <a:pPr eaLnBrk="1" hangingPunct="1"/>
            <a:r>
              <a:rPr lang="cs-CZ" altLang="cs-CZ"/>
              <a:t>speciální automobily</a:t>
            </a:r>
          </a:p>
          <a:p>
            <a:pPr eaLnBrk="1" hangingPunct="1"/>
            <a:r>
              <a:rPr lang="cs-CZ" altLang="cs-CZ"/>
              <a:t>přípojná vozidla</a:t>
            </a:r>
          </a:p>
          <a:p>
            <a:pPr eaLnBrk="1" hangingPunct="1"/>
            <a:r>
              <a:rPr lang="cs-CZ" altLang="cs-CZ"/>
              <a:t>ostatní vozidla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6"/>
    </mc:Choice>
    <mc:Fallback xmlns="">
      <p:transition spd="slow" advTm="23156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 daně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nabývací hodnota snížená o uznatelný výdaj (znalecký posudek)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nabývací hodnotou je</a:t>
            </a:r>
          </a:p>
          <a:p>
            <a:pPr lvl="1" eaLnBrk="1" hangingPunct="1"/>
            <a:r>
              <a:rPr lang="cs-CZ" altLang="cs-CZ" sz="1600" dirty="0">
                <a:solidFill>
                  <a:srgbClr val="FF0000"/>
                </a:solidFill>
              </a:rPr>
              <a:t>sjednaná cena</a:t>
            </a:r>
          </a:p>
          <a:p>
            <a:pPr lvl="1" eaLnBrk="1" hangingPunct="1"/>
            <a:r>
              <a:rPr lang="cs-CZ" altLang="cs-CZ" sz="1600" dirty="0">
                <a:solidFill>
                  <a:srgbClr val="FF0000"/>
                </a:solidFill>
              </a:rPr>
              <a:t>srovnávací daňová hodnota (75 % směrné hodnoty, nebo zjištěné ceny – určí si poplatník)</a:t>
            </a:r>
          </a:p>
          <a:p>
            <a:pPr lvl="2" eaLnBrk="1" hangingPunct="1"/>
            <a:r>
              <a:rPr lang="cs-CZ" altLang="cs-CZ" sz="1600" dirty="0">
                <a:solidFill>
                  <a:srgbClr val="FF0000"/>
                </a:solidFill>
              </a:rPr>
              <a:t>podle toho, která je vyšší</a:t>
            </a:r>
          </a:p>
          <a:p>
            <a:pPr lvl="1" eaLnBrk="1" hangingPunct="1"/>
            <a:r>
              <a:rPr lang="cs-CZ" altLang="cs-CZ" sz="1600" dirty="0">
                <a:solidFill>
                  <a:srgbClr val="FF0000"/>
                </a:solidFill>
              </a:rPr>
              <a:t>zjištěná cena (leasing, zajišťovací převod)</a:t>
            </a:r>
          </a:p>
          <a:p>
            <a:pPr lvl="1" eaLnBrk="1" hangingPunct="1"/>
            <a:r>
              <a:rPr lang="cs-CZ" altLang="cs-CZ" sz="1600" dirty="0">
                <a:solidFill>
                  <a:srgbClr val="FF0000"/>
                </a:solidFill>
              </a:rPr>
              <a:t>zvláštní cena (dražba, insolvence, vklady do společností)</a:t>
            </a:r>
          </a:p>
          <a:p>
            <a:pPr lvl="1" eaLnBrk="1" hangingPunct="1"/>
            <a:endParaRPr lang="cs-CZ" altLang="cs-CZ" sz="16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Směrná hodnota – obvyklá cena, způsob stanoví vyhláškou MF</a:t>
            </a: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Zjištěná cena – podle oceňovacích předpisů</a:t>
            </a:r>
          </a:p>
          <a:p>
            <a:pPr eaLnBrk="1" hangingPunct="1"/>
            <a:endParaRPr lang="cs-CZ" altLang="cs-CZ" sz="16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FF0000"/>
                </a:solidFill>
              </a:rPr>
              <a:t>Nabývací hodnota se stanoví ke dni, kdy nastala skutečnost, která je předmětem daně z nabytí nemovitých věcí.</a:t>
            </a:r>
          </a:p>
          <a:p>
            <a:r>
              <a:rPr lang="cs-CZ" altLang="cs-CZ" sz="1600" dirty="0">
                <a:solidFill>
                  <a:srgbClr val="FF0000"/>
                </a:solidFill>
              </a:rPr>
              <a:t>Nutná totožnost subjektu (poplatníka – objednatele posudku)</a:t>
            </a:r>
          </a:p>
          <a:p>
            <a:pPr eaLnBrk="1" hangingPunct="1"/>
            <a:endParaRPr lang="cs-CZ" altLang="cs-CZ" sz="1600" dirty="0"/>
          </a:p>
          <a:p>
            <a:pPr eaLnBrk="1" hangingPunct="1"/>
            <a:endParaRPr lang="cs-CZ" altLang="cs-CZ" dirty="0"/>
          </a:p>
        </p:txBody>
      </p:sp>
      <p:sp>
        <p:nvSpPr>
          <p:cNvPr id="655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554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E73A7A-5D3C-4C91-A191-939C61C64CA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38"/>
    </mc:Choice>
    <mc:Fallback xmlns="">
      <p:transition spd="slow" advTm="97338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Sazba daně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665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656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CF522-37EC-48B8-9BB3-A7718BE02243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772400" cy="501650"/>
          </a:xfrm>
        </p:spPr>
        <p:txBody>
          <a:bodyPr/>
          <a:lstStyle/>
          <a:p>
            <a:pPr eaLnBrk="1" hangingPunct="1"/>
            <a:r>
              <a:rPr lang="cs-CZ" altLang="cs-CZ"/>
              <a:t>Správa daně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daňové přiznání se podává do 3 měsíců od vkladu do KN nebo do konce 3. měsíce po měsíci, v němž smlouva nabyla účinnosti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součástí DP je ověřená kopie smlouvy + znalecký posudek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místně příslušným k dani z nabytí nemovitých věcí je správce daně, v jehož obvodu územní působnosti se nachází nemovitost.</a:t>
            </a:r>
          </a:p>
        </p:txBody>
      </p:sp>
      <p:sp>
        <p:nvSpPr>
          <p:cNvPr id="675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758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8C0E55-F535-4D9A-82A0-CB7FD2BB01F5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3"/>
    </mc:Choice>
    <mc:Fallback xmlns="">
      <p:transition spd="slow" advTm="27333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Placení daně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ve lhůtě pro podání DP (3+ měsíce) formou zálohy; ve výši 4 % sjednané ceny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Je-li daň z nabytí nemovitých věcí vyšší než záloha, je rozdíl mezi daní a zálohou splatný ve lhůtě 30 dnů od doručení platebního výměru (ne rozdíl do 200 Kč)</a:t>
            </a:r>
          </a:p>
          <a:p>
            <a:endParaRPr lang="cs-CZ" altLang="cs-CZ" dirty="0"/>
          </a:p>
        </p:txBody>
      </p:sp>
      <p:sp>
        <p:nvSpPr>
          <p:cNvPr id="686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861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81FF51-1D72-46C0-A649-4770BF70810E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70"/>
    </mc:Choice>
    <mc:Fallback xmlns="">
      <p:transition spd="slow" advTm="5247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Dědická daň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dědická zrušena od 1.1.2014</a:t>
            </a:r>
          </a:p>
          <a:p>
            <a:pPr eaLnBrk="1" hangingPunct="1"/>
            <a:r>
              <a:rPr lang="cs-CZ" altLang="cs-CZ"/>
              <a:t>Příjem získaný dědictvím přesunut do ZDP</a:t>
            </a:r>
          </a:p>
          <a:p>
            <a:pPr eaLnBrk="1" hangingPunct="1"/>
            <a:r>
              <a:rPr lang="cs-CZ" altLang="cs-CZ"/>
              <a:t>Osvobození dědictví od daně z příjmů (§ 4a, § 19b)</a:t>
            </a:r>
          </a:p>
          <a:p>
            <a:pPr eaLnBrk="1" hangingPunct="1"/>
            <a:endParaRPr lang="cs-CZ" altLang="cs-CZ"/>
          </a:p>
          <a:p>
            <a:r>
              <a:rPr lang="cs-CZ" altLang="cs-CZ"/>
              <a:t>Rozhodující je datum úmrtí zůstavitele</a:t>
            </a:r>
          </a:p>
          <a:p>
            <a:pPr lvl="1"/>
            <a:r>
              <a:rPr lang="cs-CZ" altLang="cs-CZ"/>
              <a:t>Do 31. 12. 1992 – notářské poplatky</a:t>
            </a:r>
          </a:p>
          <a:p>
            <a:pPr lvl="1"/>
            <a:r>
              <a:rPr lang="cs-CZ" altLang="cs-CZ"/>
              <a:t>1. 1. 1993 – 31. 12. 2013 – daň dědická</a:t>
            </a:r>
          </a:p>
          <a:p>
            <a:pPr lvl="1"/>
            <a:r>
              <a:rPr lang="cs-CZ" altLang="cs-CZ"/>
              <a:t>Od 1. 1. 2014 předmět daně z příjmů</a:t>
            </a:r>
          </a:p>
          <a:p>
            <a:pPr eaLnBrk="1" hangingPunct="1"/>
            <a:endParaRPr lang="cs-CZ" altLang="cs-CZ"/>
          </a:p>
        </p:txBody>
      </p:sp>
      <p:sp>
        <p:nvSpPr>
          <p:cNvPr id="6963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6963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2FB550-8E23-4A20-B70A-1813D36C18C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8"/>
    </mc:Choice>
    <mc:Fallback xmlns="">
      <p:transition spd="slow" advTm="37228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Daň darovací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Darovací daň k 1.1.2014 zrušena a příjem přesunut do daní z příjmů</a:t>
            </a:r>
          </a:p>
          <a:p>
            <a:pPr eaLnBrk="1" hangingPunct="1"/>
            <a:r>
              <a:rPr lang="cs-CZ" altLang="cs-CZ"/>
              <a:t>§ 10 odst. 3 písm. d) ZDP: jsou osvobozeny bezúplatné příjmy</a:t>
            </a:r>
          </a:p>
          <a:p>
            <a:pPr lvl="1" eaLnBrk="1" hangingPunct="1"/>
            <a:r>
              <a:rPr lang="cs-CZ" altLang="cs-CZ"/>
              <a:t>od příbuzného v linii přímé a v linii vedlejší, pokud jde o sourozence, strýce, tetu, synovce nebo neteř, manžela, manžela dítěte, dítěte manžela, rodiče manžela nebo manžela rodičů,</a:t>
            </a:r>
          </a:p>
          <a:p>
            <a:pPr lvl="1" eaLnBrk="1" hangingPunct="1"/>
            <a:r>
              <a:rPr lang="cs-CZ" altLang="cs-CZ"/>
              <a:t>od osoby, se kterou poplatník žil nejméně po dobu jednoho roku před získáním bezúplatného příjmu ve společně hospodařící domácnosti a z tohoto důvodu pečoval o domácnost nebo byl na tuto osobu odkázán výživou</a:t>
            </a:r>
          </a:p>
        </p:txBody>
      </p:sp>
      <p:sp>
        <p:nvSpPr>
          <p:cNvPr id="706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7066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2AA39E-18A1-4941-A7DA-7015CEDB87CB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9"/>
    </mc:Choice>
    <mc:Fallback xmlns="">
      <p:transition spd="slow" advTm="19799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obmyšleného z jeho majetku, který do svěřenského fondu vyčlenil nebo kterým zvýšil majetek tohoto fondu, nebo z majetku, který byl do svěřenského fondu vyčleněn nebo který zvýšil majetek tohoto fondu osobou uvedenou na předchozím slidu,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nabyté příležitostně, pokud jejich úhrn od téhož poplatníka ve zdaňovacím období nepřevyšuje částku 15000 Kč.</a:t>
            </a:r>
          </a:p>
          <a:p>
            <a:endParaRPr lang="cs-CZ" altLang="cs-CZ"/>
          </a:p>
        </p:txBody>
      </p:sp>
      <p:sp>
        <p:nvSpPr>
          <p:cNvPr id="7168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777777"/>
                </a:solidFill>
                <a:latin typeface="Trebuchet MS" panose="020B0603020202020204" pitchFamily="34" charset="0"/>
              </a:rPr>
              <a:t>Zápatí prezentace</a:t>
            </a:r>
          </a:p>
        </p:txBody>
      </p:sp>
      <p:sp>
        <p:nvSpPr>
          <p:cNvPr id="7168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DA3C9F-365E-417F-9B07-41E82C70A8FA}" type="slidenum">
              <a:rPr lang="cs-CZ" altLang="cs-CZ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1"/>
    </mc:Choice>
    <mc:Fallback xmlns="">
      <p:transition spd="slow" advTm="688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Oznámení osvobozených příjmů FO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Povinnost poplatníka oznámit správci daně příjem osvobozený od daně, který je vyšší než 5.000.000 Kč, do konce lhůty pro podání daňového přiznání za zdaňovací období, ve kterém příjem obdržel.</a:t>
            </a:r>
          </a:p>
          <a:p>
            <a:r>
              <a:rPr lang="cs-CZ" altLang="cs-CZ"/>
              <a:t>V oznámení poplatník uvede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cs-CZ" altLang="cs-CZ"/>
              <a:t>a) výši příjmu,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cs-CZ" altLang="cs-CZ"/>
              <a:t>b) popis okolností nabytí příjmu,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cs-CZ" altLang="cs-CZ"/>
              <a:t>c) datum, kdy příjem vznikl.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77"/>
    </mc:Choice>
    <mc:Fallback xmlns="">
      <p:transition spd="slow" advTm="74877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Oznámení osvobozených příjmů FO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Povinnost se nevztahuje na příjem, o němž může údaje správce daně zjistit z rejstříků či evidencí, do kterých má přístup a které zveřejní na úřední desce a způsobem umožňujícím dálkový přístup – typicky KN.</a:t>
            </a:r>
          </a:p>
          <a:p>
            <a:r>
              <a:rPr lang="cs-CZ" altLang="cs-CZ"/>
              <a:t>Přetrvává problém s výkladem zákonných ustanovení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3"/>
    </mc:Choice>
    <mc:Fallback xmlns="">
      <p:transition spd="slow" advTm="23183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Sankce za neoznámení osvobozeného příjmu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Pokuta </a:t>
            </a:r>
            <a:r>
              <a:rPr lang="cs-CZ" altLang="cs-CZ"/>
              <a:t>ve výši</a:t>
            </a:r>
          </a:p>
          <a:p>
            <a:pPr lvl="1"/>
            <a:r>
              <a:rPr lang="cs-CZ" altLang="cs-CZ"/>
              <a:t>0,1 % z částky neoznámeného příjmu, pokud tuto povinnost splní, aniž by k tomu byl vyzván,</a:t>
            </a:r>
          </a:p>
          <a:p>
            <a:pPr lvl="1"/>
            <a:r>
              <a:rPr lang="cs-CZ" altLang="cs-CZ"/>
              <a:t>10 % z částky neoznámeného příjmu, pokud poplatník tuto povinnost splní v náhradní lhůtě poté, co byl k tomu vyzván, nebo</a:t>
            </a:r>
          </a:p>
          <a:p>
            <a:pPr lvl="1"/>
            <a:r>
              <a:rPr lang="cs-CZ" altLang="cs-CZ"/>
              <a:t>15 % z částky neoznámeného příjmu, pokud poplatník nesplní tuto povinnost ani v náhradní lhůtě.</a:t>
            </a:r>
          </a:p>
          <a:p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7"/>
    </mc:Choice>
    <mc:Fallback xmlns="">
      <p:transition spd="slow" advTm="399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126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5B819A-CB15-4182-BB0E-166EED17A6F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2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Aby tato vozidla podléhala silniční dani, musí splňovat následující podmínky:</a:t>
            </a:r>
            <a:br>
              <a:rPr lang="cs-CZ" altLang="cs-CZ" sz="2400"/>
            </a:br>
            <a:br>
              <a:rPr lang="cs-CZ" altLang="cs-CZ" sz="1800"/>
            </a:br>
            <a:endParaRPr lang="cs-CZ" altLang="cs-CZ" sz="18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Vozidlo musí být registrováno v České republice, tzn. má standardní státní poznávací značku; tím je respektována praxe států Evropské unie zdaňovat vozidla pouze ve státě registrace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Vozidlo musí být provozováno v České republice,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Vozidlo musí být používáno k podnikání nebo k jiné samostatné výdělečné činnosti, případně používáno v přímé souvislosti s podnikáním, eventuelně k činnostem, z nichž plynoucí příjmy jsou předmětem daní z příjmů</a:t>
            </a:r>
            <a:br>
              <a:rPr lang="cs-CZ" altLang="cs-CZ" sz="2000"/>
            </a:br>
            <a:endParaRPr lang="cs-CZ" altLang="cs-CZ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96"/>
    </mc:Choice>
    <mc:Fallback xmlns="">
      <p:transition spd="slow" advTm="272896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hazardních her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Michal Radvan</a:t>
            </a:r>
          </a:p>
        </p:txBody>
      </p:sp>
    </p:spTree>
    <p:extLst>
      <p:ext uri="{BB962C8B-B14F-4D97-AF65-F5344CB8AC3E}">
        <p14:creationId xmlns:p14="http://schemas.microsoft.com/office/powerpoint/2010/main" val="4144611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287BCF-DCC4-4F79-8D14-EA8E0EE6D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713D8B-C536-4F55-BEA0-967DB7B0D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22771F-2DD7-45F9-B065-33BA73D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Poplatník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7C2D691-E417-4036-A828-3F25A9D0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držitel základního povolení podle zákona upravujícího hazardní hry nebo ten, kdo provozuje hazardní hru, k jejímuž provozování je takového povolení potřeba</a:t>
            </a:r>
          </a:p>
          <a:p>
            <a:pPr>
              <a:lnSpc>
                <a:spcPct val="100000"/>
              </a:lnSpc>
            </a:pPr>
            <a:r>
              <a:rPr lang="cs-CZ" dirty="0"/>
              <a:t>ohlašovatel hazardní hry nebo ten, kdo provozuje hazardní hru, k jejímuž provozování je potřeba ohlášení</a:t>
            </a:r>
          </a:p>
        </p:txBody>
      </p:sp>
    </p:spTree>
    <p:extLst>
      <p:ext uri="{BB962C8B-B14F-4D97-AF65-F5344CB8AC3E}">
        <p14:creationId xmlns:p14="http://schemas.microsoft.com/office/powerpoint/2010/main" val="1514193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079370-3827-4D1D-903E-ACB96FC98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35B2D3-38CB-4ECA-996B-B65697D73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2812D5-0DD8-4CFA-8DE2-FDEFDFD5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B60EFA-A438-47EF-B90B-563153D1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provozování hazardní hry na území České republiky pro účastníka hazardní hry, pokud je k provozování této hry potřeba základní povolení podle zákona upravujícího hazardní hry, nebo tato hra má být podle zákona upravujícího hazardní hry ohlášena.</a:t>
            </a:r>
          </a:p>
          <a:p>
            <a:pPr>
              <a:lnSpc>
                <a:spcPct val="100000"/>
              </a:lnSpc>
            </a:pPr>
            <a:r>
              <a:rPr lang="cs-CZ" dirty="0"/>
              <a:t>V případě hazardní hry provozované dálkovým přístupem prostřednictvím internetu, při které účastník hazardní hry hraje proti jiné osobě, která se k účasti na hazardní hře registrovala nebo zaplatila vklad a která nemá bydliště na území České republiky, se za provozování hazardní hry na území České republiky pro účastníka hazardní hry považuje rovněž provozování pro tuto osobu.</a:t>
            </a:r>
          </a:p>
        </p:txBody>
      </p:sp>
    </p:spTree>
    <p:extLst>
      <p:ext uri="{BB962C8B-B14F-4D97-AF65-F5344CB8AC3E}">
        <p14:creationId xmlns:p14="http://schemas.microsoft.com/office/powerpoint/2010/main" val="771625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668EB-F919-4E0A-A3AC-9AADFEFDFE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B96FC-48A8-4FC2-BA2B-693F65015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446974-F31D-4AC9-BF52-D0B4D8A2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3DE4BE2-CF25-4001-A58B-05CEFD22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Základem daně je součet dílčích základů daně, které tvoří částka, o kterou úhrn přijatých vkladů převyšuje součet úhrnu vyplacených výher a úhrnu vrácených vkladů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</a:t>
            </a:r>
            <a:r>
              <a:rPr lang="cs-CZ" sz="1400" dirty="0"/>
              <a:t>a) z loterie v případě dílčí daně z loterií,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b) z kursové sázky v případě dílčí daně z kursových sázek,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c) z totalizátorové hry v případě dílčí daně z totalizátorových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d) z binga v případě dílčí daně z bing,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 	e) z technické hry v případě dílčí daně z technických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f) z živé hry v případě dílčí daně z živých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 	g) z tomboly v případě dílčí daně z tombol a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1400" dirty="0"/>
              <a:t>	h) z turnaje malého rozsahu v případě dílčí daně z turnajů malého rozsahu.</a:t>
            </a:r>
          </a:p>
        </p:txBody>
      </p:sp>
    </p:spTree>
    <p:extLst>
      <p:ext uri="{BB962C8B-B14F-4D97-AF65-F5344CB8AC3E}">
        <p14:creationId xmlns:p14="http://schemas.microsoft.com/office/powerpoint/2010/main" val="23297178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BC7176-33EE-4C6D-B478-AD85979B5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803CA2-37F0-4CCC-AA9E-A0DDFFBF7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114C2B-F5B1-49F1-8203-513BEC47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Sazba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33B8742-BC71-4047-BCCD-AFDDA4255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Sazba daně z hazardních her činí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a) 35 % pro dílčí základ daně z loterií,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b) 23 % pro dílčí základ daně z kursových sázek,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c) 23 % pro dílčí základ daně z totalizátorových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d) 23 % pro dílčí základ daně z bing,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e) 35 % pro dílčí základ daně z technických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f) 23 % pro dílčí základ daně z živých her,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g) 23 % pro dílčí základ daně z tombol a</a:t>
            </a:r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	h) 23 % pro dílčí základ daně z turnajů malého rozsahu</a:t>
            </a:r>
          </a:p>
          <a:p>
            <a:pPr marL="71986" indent="0">
              <a:lnSpc>
                <a:spcPct val="100000"/>
              </a:lnSpc>
              <a:buNone/>
            </a:pPr>
            <a:endParaRPr lang="cs-CZ" sz="2000" dirty="0"/>
          </a:p>
          <a:p>
            <a:pPr marL="71986" indent="0">
              <a:lnSpc>
                <a:spcPct val="100000"/>
              </a:lnSpc>
              <a:buNone/>
            </a:pPr>
            <a:r>
              <a:rPr lang="cs-CZ" sz="2000" dirty="0"/>
              <a:t>Minimální dílčí daň z technických her činí součin součtu herních pozic jednotlivých povolených koncových zařízení uvedených v povolení k umístění herního prostoru a částky 9 200 Kč.</a:t>
            </a:r>
          </a:p>
        </p:txBody>
      </p:sp>
    </p:spTree>
    <p:extLst>
      <p:ext uri="{BB962C8B-B14F-4D97-AF65-F5344CB8AC3E}">
        <p14:creationId xmlns:p14="http://schemas.microsoft.com/office/powerpoint/2010/main" val="6921380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C1A74-1D38-4394-8A49-72FD8481F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E5513-13D4-40C2-B1EF-439DF684B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595BC-0F11-4F28-817C-6BA4389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daně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4C7597B-6B09-425E-890B-4548B48A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Zdaňovací období: </a:t>
            </a:r>
            <a:r>
              <a:rPr lang="cs-CZ" dirty="0" err="1"/>
              <a:t>čtvtletí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Samovyměření: daň tvrzená poplatníkem v daňovém přiznání se považuje za vyměřenou dnem uplynutí lhůty pro podání daňového přiznání, a to ve výši v něm tvrzené. V případě, že poplatník nepodá daňové přiznání v zákonem stanovené lhůtě, považuje se daň za tvrzenou ve výši 0 Kč; pokuta za opožděné tvrzení daně se neuplatní.</a:t>
            </a:r>
          </a:p>
        </p:txBody>
      </p:sp>
    </p:spTree>
    <p:extLst>
      <p:ext uri="{BB962C8B-B14F-4D97-AF65-F5344CB8AC3E}">
        <p14:creationId xmlns:p14="http://schemas.microsoft.com/office/powerpoint/2010/main" val="3601326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5C1CA0-FF3C-4787-BE38-933A01F40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9505C9-813F-4FE1-926F-DB200151D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930A6-38E8-474C-A945-EC4CC175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Rozpočtové určení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6AE8BF-870A-47C6-AD14-F6A71328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70 % příjem státního rozpočtu a 30 % příjem rozpočtů obcí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Dílčí daň z technických her je ze 35 % příjmem státního rozpočtu a 65 % příjmem rozpočtů obcí.</a:t>
            </a:r>
          </a:p>
          <a:p>
            <a:pPr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2884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680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3FF2E2-15F0-4BE5-B808-16F25BBB8310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cs-CZ" altLang="cs-CZ" sz="12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Děkuji za pozornost</a:t>
            </a:r>
          </a:p>
          <a:p>
            <a:pPr algn="ctr" eaLnBrk="1" hangingPunct="1"/>
            <a:endParaRPr lang="cs-CZ" altLang="cs-CZ"/>
          </a:p>
          <a:p>
            <a:pPr algn="ctr" eaLnBrk="1" hangingPunct="1"/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6"/>
    </mc:Choice>
    <mc:Fallback xmlns="">
      <p:transition spd="slow" advTm="735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00A280-1D09-41F7-AA72-8DA21FD15E2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2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Výše uvedené podmínky se nevztahují na vozidla s celkovou hmotností více než 3,5 t, pokud jsou v České republice registrována a jsou určena výlučně k přepravě nákladů. Taková vozidla jsou předmětem daně vždy.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7"/>
    </mc:Choice>
    <mc:Fallback xmlns="">
      <p:transition spd="slow" advTm="391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331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C2A04E-B47C-400B-99A5-5BEDE564262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2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Předmětem daně</a:t>
            </a:r>
            <a:r>
              <a:rPr lang="cs-CZ" altLang="cs-CZ"/>
              <a:t> </a:t>
            </a:r>
            <a:r>
              <a:rPr lang="cs-CZ" altLang="cs-CZ" b="1"/>
              <a:t>nejsou</a:t>
            </a:r>
            <a:r>
              <a:rPr lang="cs-CZ" altLang="cs-CZ"/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speciální pásové automobily (např. rolby používané k úpravě svahů v lyžařských střediscích),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zemědělské, lesnické a další (např. kolové) traktory a jejich přípojná vozidla,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samojízdné a přípojné pracovní stroje,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nemotorové pracovní stroje nebo nemotorová vozidla tažená nebo tlačená pěšky jdoucí osobou,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vozíky pro invalidy s motorickým pohonem,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vozidla se zvláštní registrační značkou (trvale manipulační vozidla, historická vozidla, vozidla pro zkušební účely apod.),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všechna další silniční vozidla, která nejsou používána k podnikání nebo k jiné samostatné výdělečné činnosti, případně používána v přímé souvislosti s podnikáním, eventuelně k činnostem, z nichž plynoucí příjmy jsou předmětem daní z příjmů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81"/>
    </mc:Choice>
    <mc:Fallback xmlns="">
      <p:transition spd="slow" advTm="1330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9C9C99-852F-4E77-9270-EBD641CF746E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2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Osvobození od daně silniční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veřejná prospěšnost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policie, požárníci, záchranná služba…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ekologické aspekty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elektrický pohon, hybridní pohon, LPG pohon, autobusy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vozidla určená k údržbě komunikací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vozidla diplomatických misí a konzulárních úřadů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vozidla kategorie 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37"/>
    </mc:Choice>
    <mc:Fallback xmlns="">
      <p:transition spd="slow" advTm="132037"/>
    </mc:Fallback>
  </mc:AlternateContent>
</p:sld>
</file>

<file path=ppt/theme/theme1.xml><?xml version="1.0" encoding="utf-8"?>
<a:theme xmlns:a="http://schemas.openxmlformats.org/drawingml/2006/main" name="35591">
  <a:themeElements>
    <a:clrScheme name="35591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9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91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91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91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91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91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91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951CFB020E6489F07F98675DC4236" ma:contentTypeVersion="13" ma:contentTypeDescription="Vytvoří nový dokument" ma:contentTypeScope="" ma:versionID="2b1f2175b94e0a9c3bd6863a16cb3262">
  <xsd:schema xmlns:xsd="http://www.w3.org/2001/XMLSchema" xmlns:xs="http://www.w3.org/2001/XMLSchema" xmlns:p="http://schemas.microsoft.com/office/2006/metadata/properties" xmlns:ns3="27c1b692-2977-4ea6-b000-57ed6bef5cd5" xmlns:ns4="3425f3a8-868c-4490-8382-87865621be67" targetNamespace="http://schemas.microsoft.com/office/2006/metadata/properties" ma:root="true" ma:fieldsID="a1544cc322998a44e176429283dfa268" ns3:_="" ns4:_="">
    <xsd:import namespace="27c1b692-2977-4ea6-b000-57ed6bef5cd5"/>
    <xsd:import namespace="3425f3a8-868c-4490-8382-87865621be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b692-2977-4ea6-b000-57ed6bef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f3a8-868c-4490-8382-87865621b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FD6AC-057B-4EC1-B793-3D02E8FCD847}">
  <ds:schemaRefs>
    <ds:schemaRef ds:uri="http://purl.org/dc/terms/"/>
    <ds:schemaRef ds:uri="http://purl.org/dc/dcmitype/"/>
    <ds:schemaRef ds:uri="3425f3a8-868c-4490-8382-87865621be67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7c1b692-2977-4ea6-b000-57ed6bef5c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4C73C8-9E9B-42B8-A6CD-D03480E913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62F56-2C0F-4B55-969B-B5A8A46DE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1b692-2977-4ea6-b000-57ed6bef5cd5"/>
    <ds:schemaRef ds:uri="3425f3a8-868c-4490-8382-87865621b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35591</Template>
  <TotalTime>15</TotalTime>
  <Words>3504</Words>
  <Application>Microsoft Office PowerPoint</Application>
  <PresentationFormat>Předvádění na obrazovce (4:3)</PresentationFormat>
  <Paragraphs>464</Paragraphs>
  <Slides>67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Trebuchet MS</vt:lpstr>
      <vt:lpstr>Wingdings</vt:lpstr>
      <vt:lpstr>35591</vt:lpstr>
      <vt:lpstr>BÉŽOVÁ TITL</vt:lpstr>
      <vt:lpstr>Majetkové daně – motorová vozidla  Michal Radvan</vt:lpstr>
      <vt:lpstr>Typy daní na motorová vozidla </vt:lpstr>
      <vt:lpstr>Silniční daň</vt:lpstr>
      <vt:lpstr>Předmět daně silniční</vt:lpstr>
      <vt:lpstr>Předmět daně silniční</vt:lpstr>
      <vt:lpstr>Aby tato vozidla podléhala silniční dani, musí splňovat následující podmínky:  </vt:lpstr>
      <vt:lpstr>Prezentace aplikace PowerPoint</vt:lpstr>
      <vt:lpstr>Předmětem daně nejsou </vt:lpstr>
      <vt:lpstr>Osvobození od daně silniční </vt:lpstr>
      <vt:lpstr>Poplatníci daně silniční</vt:lpstr>
      <vt:lpstr>Základ daně silniční</vt:lpstr>
      <vt:lpstr>Sazba daně</vt:lpstr>
      <vt:lpstr>Sazba daně snížená</vt:lpstr>
      <vt:lpstr>Sazba daně snížená</vt:lpstr>
      <vt:lpstr>Sazba daně zvýšená</vt:lpstr>
      <vt:lpstr>Denní sazba speciální</vt:lpstr>
      <vt:lpstr>Sleva na dani</vt:lpstr>
      <vt:lpstr>Správa daně silniční</vt:lpstr>
      <vt:lpstr>Evropská regulace poplatků za užívání dálnic</vt:lpstr>
      <vt:lpstr>Časové poplatky</vt:lpstr>
      <vt:lpstr>Sazby časových poplatků</vt:lpstr>
      <vt:lpstr>Elektronické mýtné</vt:lpstr>
      <vt:lpstr>De lege ferenda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Zdanění transferů vlastnictví majetku  Michal Radvan</vt:lpstr>
      <vt:lpstr>Transferové daně</vt:lpstr>
      <vt:lpstr>Transferové daně</vt:lpstr>
      <vt:lpstr>Civilněprávní úkon</vt:lpstr>
      <vt:lpstr>Civilněprávní úkon</vt:lpstr>
      <vt:lpstr>Poplatky</vt:lpstr>
      <vt:lpstr>Vliv na rozpočet</vt:lpstr>
      <vt:lpstr>Vztah k rozpočtu</vt:lpstr>
      <vt:lpstr>Pohyb majetku</vt:lpstr>
      <vt:lpstr>Rozlišení mezi daněmi</vt:lpstr>
      <vt:lpstr>Úprava transferových daní v Evropě </vt:lpstr>
      <vt:lpstr>Výhody</vt:lpstr>
      <vt:lpstr>Nevýhody</vt:lpstr>
      <vt:lpstr>Zdanění transferů movitého majetku</vt:lpstr>
      <vt:lpstr>Typy transferových daní v Evropě</vt:lpstr>
      <vt:lpstr>Poplatníci</vt:lpstr>
      <vt:lpstr>Předmět zdanění</vt:lpstr>
      <vt:lpstr>Daň z nabytí nemovitých věcí</vt:lpstr>
      <vt:lpstr>Daň z nabytí nemovitých věcí – předmět daně</vt:lpstr>
      <vt:lpstr>Poplatníci</vt:lpstr>
      <vt:lpstr>Základ daně</vt:lpstr>
      <vt:lpstr>Základ daně</vt:lpstr>
      <vt:lpstr>Sazba daně</vt:lpstr>
      <vt:lpstr>Správa daně</vt:lpstr>
      <vt:lpstr>Placení daně</vt:lpstr>
      <vt:lpstr>Dědická daň</vt:lpstr>
      <vt:lpstr>Daň darovací</vt:lpstr>
      <vt:lpstr>Prezentace aplikace PowerPoint</vt:lpstr>
      <vt:lpstr>Oznámení osvobozených příjmů FO</vt:lpstr>
      <vt:lpstr>Oznámení osvobozených příjmů FO</vt:lpstr>
      <vt:lpstr>Sankce za neoznámení osvobozeného příjmu</vt:lpstr>
      <vt:lpstr>Daň z hazardních her</vt:lpstr>
      <vt:lpstr>Poplatník</vt:lpstr>
      <vt:lpstr>Předmět daně</vt:lpstr>
      <vt:lpstr>Základ daně</vt:lpstr>
      <vt:lpstr>Sazba daně</vt:lpstr>
      <vt:lpstr>Správa daně</vt:lpstr>
      <vt:lpstr>Rozpočtové určení</vt:lpstr>
      <vt:lpstr>Prezentace aplikace PowerPoint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Tax System   Michal Radvan</dc:title>
  <dc:creator>12547</dc:creator>
  <cp:lastModifiedBy>Michal Radvan</cp:lastModifiedBy>
  <cp:revision>25</cp:revision>
  <dcterms:created xsi:type="dcterms:W3CDTF">2009-02-25T09:52:14Z</dcterms:created>
  <dcterms:modified xsi:type="dcterms:W3CDTF">2021-05-06T13:15:55Z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0x010100C77951CFB020E6489F07F98675DC4236</vt:lpwstr>
  </property>
</Properties>
</file>