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5" r:id="rId3"/>
    <p:sldId id="282" r:id="rId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  <a:srgbClr val="CC3300"/>
    <a:srgbClr val="0000CC"/>
    <a:srgbClr val="F7FFC9"/>
    <a:srgbClr val="333399"/>
    <a:srgbClr val="C2FEB8"/>
    <a:srgbClr val="DAFEA0"/>
    <a:srgbClr val="C7FEB4"/>
    <a:srgbClr val="3EF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8E39E1-7C3A-4E60-83C6-98BC27DB0A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9097FF-6EAA-4EE1-84B4-419D7FC76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730B8B-06CE-4074-B1A1-31D04EF5F4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52558-EE1B-43CF-AB16-3D405FF849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987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E6022A-666F-4D07-BB9C-5AB2451188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0619A6-5C98-4D97-8C70-744380846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FF9C9B-5B0A-45D2-A6F4-39081436BE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1615-DFAE-4602-B53E-9CBC9AA46A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800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C23B4C-ECA4-4B27-8354-97912A9B08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BE7579-C723-4896-A362-1CDF8EE26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3B456A-6791-4706-A96D-94E4CCAB14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13648-0299-41F9-B6DE-35925B9329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85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650F30-1165-42AE-97F6-D2887ECB28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3D9617-ED17-4A36-8AF2-FE22C12239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FAF8A1-AF7B-4946-AFCD-B2434CE882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749D-B857-4801-8F07-73D3414894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7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03F511-37DF-42D4-A8AD-FDCAC8545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F927B7-1B92-4EBF-806C-6C4DB1112F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0A4A70-BA39-46F9-BCF2-D551F80C8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0CA0B-7A21-49DB-A71B-FEA1A66DFE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7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58279D-514E-4308-A94D-B5C1677762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D23F98-AB2A-47B6-BA14-78E0A8521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120B2C-1524-4E65-A2EE-3180E133D3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30BE7-445C-4E9F-9102-F32F930ACE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914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B273281-AC49-405F-AC3A-289B66E670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DB5287-D509-42F6-BC40-58A0CF01DB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43DCBC-F31F-4427-9016-3E5E13732A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180FD-35D7-42F5-90E4-5B82928FC8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810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D6060E-946A-44A1-9C02-085A159B4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C0EDF4-A6DB-49A9-9C7A-A3BF56FED4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8296B7-35AF-4394-8BE8-C24E6BC04C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E2B54-BB7E-449B-B0B8-3E54DEB238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517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236DE4-CBD3-45C1-A601-C6249B1C2D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E3F785-FC95-4CD0-AEAC-C213770560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50DDA4-32C7-421F-8267-5D47628C4F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E115B-EA6D-46D5-9855-3364AA0BEF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862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300B35-9FDD-417E-B821-3B38BB780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E928D-4A29-4B96-A34E-6E0AD47356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73AEDD-A778-4B94-9B5E-A0B051C84C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A6762-F3B2-4C28-B991-B9164C3475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493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2A8067-A8DC-41B5-906F-9BE441644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FECBB9-40B3-4F86-B1C0-BDE2B4CB6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BF4A8D-6BF9-4F9D-8008-2B4D0E967E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FA10A-EA83-4FCE-B494-096D38FF92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108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DAF5591-E51F-4272-8AAA-1A431EF4F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E7D5A5-6709-4839-81AD-485514AD36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584C61-2C79-4651-A854-6C1AEF9B8F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4C37C34-2EAF-430B-AFDB-C273D864B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360859-C1AF-4620-862A-262E33CDA5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0A63386-2785-40B7-B286-E1760185FD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4C8CD-ED03-4F6E-87B7-FFFFE387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FFFF00"/>
          </a:solidFill>
        </p:spPr>
        <p:txBody>
          <a:bodyPr/>
          <a:lstStyle/>
          <a:p>
            <a:r>
              <a:rPr lang="pl-PL" sz="3200" dirty="0" err="1"/>
              <a:t>Funkce</a:t>
            </a:r>
            <a:r>
              <a:rPr lang="pl-PL" sz="3200" dirty="0"/>
              <a:t> podpisu u </a:t>
            </a:r>
            <a:r>
              <a:rPr lang="pl-PL" sz="3200" dirty="0" err="1"/>
              <a:t>mnohostranné</a:t>
            </a:r>
            <a:r>
              <a:rPr lang="pl-PL" sz="3200" dirty="0"/>
              <a:t> </a:t>
            </a:r>
            <a:r>
              <a:rPr lang="pl-PL" sz="3200" dirty="0" err="1"/>
              <a:t>smlouvy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EEBE87-EA21-4DE3-9C7F-A7E437B83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pl-PL" sz="2200" b="1" dirty="0" err="1">
                <a:solidFill>
                  <a:srgbClr val="0000CC"/>
                </a:solidFill>
              </a:rPr>
              <a:t>Většinou</a:t>
            </a:r>
            <a:r>
              <a:rPr lang="pl-PL" sz="2200" b="1" dirty="0">
                <a:solidFill>
                  <a:srgbClr val="0000CC"/>
                </a:solidFill>
              </a:rPr>
              <a:t> </a:t>
            </a:r>
            <a:r>
              <a:rPr lang="pl-PL" sz="2200" dirty="0"/>
              <a:t>– je li </a:t>
            </a:r>
            <a:r>
              <a:rPr lang="pl-PL" sz="2200" dirty="0" err="1"/>
              <a:t>smlouva</a:t>
            </a:r>
            <a:r>
              <a:rPr lang="pl-PL" sz="2200" dirty="0"/>
              <a:t> </a:t>
            </a:r>
            <a:r>
              <a:rPr lang="pl-PL" sz="2200" b="1" dirty="0" err="1">
                <a:solidFill>
                  <a:srgbClr val="CC3300"/>
                </a:solidFill>
              </a:rPr>
              <a:t>sjednána</a:t>
            </a:r>
            <a:r>
              <a:rPr lang="pl-PL" sz="2200" b="1" dirty="0">
                <a:solidFill>
                  <a:srgbClr val="CC3300"/>
                </a:solidFill>
              </a:rPr>
              <a:t> na </a:t>
            </a:r>
            <a:r>
              <a:rPr lang="pl-PL" sz="2200" b="1" dirty="0" err="1">
                <a:solidFill>
                  <a:srgbClr val="CC3300"/>
                </a:solidFill>
              </a:rPr>
              <a:t>mezivládní</a:t>
            </a:r>
            <a:r>
              <a:rPr lang="pl-PL" sz="2200" b="1" dirty="0">
                <a:solidFill>
                  <a:srgbClr val="CC3300"/>
                </a:solidFill>
              </a:rPr>
              <a:t> (</a:t>
            </a:r>
            <a:r>
              <a:rPr lang="pl-PL" sz="2200" b="1" dirty="0" err="1">
                <a:solidFill>
                  <a:srgbClr val="CC3300"/>
                </a:solidFill>
              </a:rPr>
              <a:t>diplomatické</a:t>
            </a:r>
            <a:r>
              <a:rPr lang="pl-PL" sz="2200" b="1" dirty="0">
                <a:solidFill>
                  <a:srgbClr val="CC3300"/>
                </a:solidFill>
              </a:rPr>
              <a:t>) </a:t>
            </a:r>
            <a:r>
              <a:rPr lang="pl-PL" sz="2200" b="1" dirty="0" err="1">
                <a:solidFill>
                  <a:srgbClr val="CC3300"/>
                </a:solidFill>
              </a:rPr>
              <a:t>konferenci</a:t>
            </a:r>
            <a:r>
              <a:rPr lang="pl-PL" sz="2200" b="1" dirty="0">
                <a:solidFill>
                  <a:srgbClr val="CC3300"/>
                </a:solidFill>
              </a:rPr>
              <a:t>: </a:t>
            </a:r>
            <a:r>
              <a:rPr lang="pl-PL" sz="2200" dirty="0" err="1">
                <a:highlight>
                  <a:srgbClr val="FFFF00"/>
                </a:highlight>
              </a:rPr>
              <a:t>podepisuje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závěrečný</a:t>
            </a:r>
            <a:r>
              <a:rPr lang="pl-PL" sz="2200" dirty="0">
                <a:highlight>
                  <a:srgbClr val="FFFF00"/>
                </a:highlight>
              </a:rPr>
              <a:t> akt</a:t>
            </a:r>
            <a:r>
              <a:rPr lang="pl-PL" sz="2200" dirty="0"/>
              <a:t> </a:t>
            </a:r>
            <a:r>
              <a:rPr lang="pl-PL" sz="2200" dirty="0" err="1"/>
              <a:t>konference</a:t>
            </a:r>
            <a:r>
              <a:rPr lang="pl-PL" sz="2200" dirty="0"/>
              <a:t> (</a:t>
            </a:r>
            <a:r>
              <a:rPr lang="pl-PL" sz="2200" dirty="0" err="1"/>
              <a:t>text</a:t>
            </a:r>
            <a:r>
              <a:rPr lang="pl-PL" sz="2200" dirty="0"/>
              <a:t> </a:t>
            </a:r>
            <a:r>
              <a:rPr lang="pl-PL" sz="2200" dirty="0" err="1"/>
              <a:t>smlouvy</a:t>
            </a:r>
            <a:r>
              <a:rPr lang="pl-PL" sz="2200" dirty="0"/>
              <a:t> </a:t>
            </a:r>
            <a:r>
              <a:rPr lang="pl-PL" sz="2200" dirty="0" err="1"/>
              <a:t>přílohou</a:t>
            </a:r>
            <a:r>
              <a:rPr lang="pl-PL" sz="2200" dirty="0"/>
              <a:t>), </a:t>
            </a:r>
            <a:r>
              <a:rPr lang="pl-PL" sz="2200" dirty="0">
                <a:highlight>
                  <a:srgbClr val="FFFF00"/>
                </a:highlight>
              </a:rPr>
              <a:t>nikoli </a:t>
            </a:r>
            <a:r>
              <a:rPr lang="pl-PL" sz="2200" dirty="0" err="1">
                <a:highlight>
                  <a:srgbClr val="FFFF00"/>
                </a:highlight>
              </a:rPr>
              <a:t>samotná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smlouva</a:t>
            </a:r>
            <a:r>
              <a:rPr lang="pl-PL" sz="2200" dirty="0">
                <a:highlight>
                  <a:srgbClr val="FFFF00"/>
                </a:highlight>
              </a:rPr>
              <a:t>.</a:t>
            </a:r>
            <a:r>
              <a:rPr lang="pl-PL" sz="2200" dirty="0"/>
              <a:t> Tu je </a:t>
            </a:r>
            <a:r>
              <a:rPr lang="pl-PL" sz="2200" dirty="0" err="1"/>
              <a:t>možné</a:t>
            </a:r>
            <a:r>
              <a:rPr lang="pl-PL" sz="2200" dirty="0"/>
              <a:t> </a:t>
            </a:r>
            <a:r>
              <a:rPr lang="pl-PL" sz="2200" dirty="0" err="1"/>
              <a:t>podepsat</a:t>
            </a:r>
            <a:r>
              <a:rPr lang="pl-PL" sz="2200" dirty="0"/>
              <a:t> ze </a:t>
            </a:r>
            <a:r>
              <a:rPr lang="pl-PL" sz="2200" dirty="0" err="1"/>
              <a:t>strany</a:t>
            </a:r>
            <a:r>
              <a:rPr lang="pl-PL" sz="2200" dirty="0"/>
              <a:t> </a:t>
            </a:r>
            <a:r>
              <a:rPr lang="pl-PL" sz="2200" dirty="0" err="1"/>
              <a:t>jednotlivých</a:t>
            </a:r>
            <a:r>
              <a:rPr lang="pl-PL" sz="2200" dirty="0"/>
              <a:t> </a:t>
            </a:r>
            <a:r>
              <a:rPr lang="pl-PL" sz="2200" dirty="0" err="1"/>
              <a:t>států</a:t>
            </a:r>
            <a:r>
              <a:rPr lang="pl-PL" sz="2200" dirty="0"/>
              <a:t> </a:t>
            </a:r>
            <a:r>
              <a:rPr lang="pl-PL" sz="2200" dirty="0" err="1"/>
              <a:t>ve</a:t>
            </a:r>
            <a:r>
              <a:rPr lang="pl-PL" sz="2200" dirty="0"/>
              <a:t> </a:t>
            </a:r>
            <a:r>
              <a:rPr lang="pl-PL" sz="2200" dirty="0" err="1"/>
              <a:t>vyhrazeném</a:t>
            </a:r>
            <a:r>
              <a:rPr lang="pl-PL" sz="2200" dirty="0"/>
              <a:t> </a:t>
            </a:r>
            <a:r>
              <a:rPr lang="pl-PL" sz="2200" dirty="0" err="1"/>
              <a:t>období</a:t>
            </a:r>
            <a:r>
              <a:rPr lang="pl-PL" sz="2200" dirty="0"/>
              <a:t>. </a:t>
            </a:r>
            <a:r>
              <a:rPr lang="pl-PL" sz="2200" dirty="0">
                <a:highlight>
                  <a:srgbClr val="FFFF00"/>
                </a:highlight>
              </a:rPr>
              <a:t>Podpis </a:t>
            </a:r>
            <a:r>
              <a:rPr lang="pl-PL" sz="2200" dirty="0" err="1">
                <a:highlight>
                  <a:srgbClr val="FFFF00"/>
                </a:highlight>
              </a:rPr>
              <a:t>neznamená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závaznost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smlouvy</a:t>
            </a:r>
            <a:r>
              <a:rPr lang="pl-PL" sz="2200" dirty="0">
                <a:highlight>
                  <a:srgbClr val="FFFF00"/>
                </a:highlight>
              </a:rPr>
              <a:t>! </a:t>
            </a:r>
            <a:r>
              <a:rPr lang="pl-PL" sz="2200" dirty="0"/>
              <a:t>Je to jen </a:t>
            </a:r>
            <a:r>
              <a:rPr lang="pl-PL" sz="2200" dirty="0" err="1"/>
              <a:t>projev</a:t>
            </a:r>
            <a:r>
              <a:rPr lang="pl-PL" sz="2200" dirty="0"/>
              <a:t> sympatii </a:t>
            </a:r>
            <a:r>
              <a:rPr lang="pl-PL" sz="2200" dirty="0" err="1"/>
              <a:t>ke</a:t>
            </a:r>
            <a:r>
              <a:rPr lang="pl-PL" sz="2200" dirty="0"/>
              <a:t> </a:t>
            </a:r>
            <a:r>
              <a:rPr lang="pl-PL" sz="2200" dirty="0" err="1"/>
              <a:t>smlouvě</a:t>
            </a:r>
            <a:r>
              <a:rPr lang="pl-PL" sz="2200" dirty="0"/>
              <a:t> (</a:t>
            </a:r>
            <a:r>
              <a:rPr lang="pl-PL" sz="2200" dirty="0" err="1"/>
              <a:t>gesto</a:t>
            </a:r>
            <a:r>
              <a:rPr lang="pl-PL" sz="2200" dirty="0"/>
              <a:t>), </a:t>
            </a:r>
            <a:r>
              <a:rPr lang="pl-PL" sz="2200" dirty="0" err="1"/>
              <a:t>nezavazuje</a:t>
            </a:r>
            <a:r>
              <a:rPr lang="pl-PL" sz="2200" dirty="0"/>
              <a:t> k </a:t>
            </a:r>
            <a:r>
              <a:rPr lang="pl-PL" sz="2200" dirty="0" err="1"/>
              <a:t>budoucí</a:t>
            </a:r>
            <a:r>
              <a:rPr lang="pl-PL" sz="2200" dirty="0"/>
              <a:t> </a:t>
            </a:r>
            <a:r>
              <a:rPr lang="pl-PL" sz="2200" dirty="0" err="1"/>
              <a:t>ratifikaci</a:t>
            </a:r>
            <a:r>
              <a:rPr lang="pl-PL" sz="2200" dirty="0"/>
              <a:t>. </a:t>
            </a:r>
            <a:r>
              <a:rPr lang="pl-PL" sz="2200" b="1" dirty="0">
                <a:solidFill>
                  <a:srgbClr val="FF0000"/>
                </a:solidFill>
              </a:rPr>
              <a:t>K </a:t>
            </a:r>
            <a:r>
              <a:rPr lang="pl-PL" sz="2200" b="1" dirty="0" err="1">
                <a:solidFill>
                  <a:srgbClr val="FF0000"/>
                </a:solidFill>
              </a:rPr>
              <a:t>založení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závaznosti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smlouvy</a:t>
            </a:r>
            <a:r>
              <a:rPr lang="pl-PL" sz="2200" b="1" dirty="0">
                <a:solidFill>
                  <a:srgbClr val="FF0000"/>
                </a:solidFill>
              </a:rPr>
              <a:t> je </a:t>
            </a:r>
            <a:r>
              <a:rPr lang="pl-PL" sz="2200" b="1" dirty="0" err="1">
                <a:solidFill>
                  <a:srgbClr val="FF0000"/>
                </a:solidFill>
              </a:rPr>
              <a:t>třeba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ratifikace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nebo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přístupu</a:t>
            </a:r>
            <a:r>
              <a:rPr lang="pl-PL" sz="2200" b="1" dirty="0">
                <a:solidFill>
                  <a:srgbClr val="FF0000"/>
                </a:solidFill>
              </a:rPr>
              <a:t>. </a:t>
            </a:r>
            <a:r>
              <a:rPr lang="pl-PL" sz="2200" dirty="0"/>
              <a:t>(</a:t>
            </a:r>
            <a:r>
              <a:rPr lang="pl-PL" sz="2200" dirty="0" err="1"/>
              <a:t>Týká</a:t>
            </a:r>
            <a:r>
              <a:rPr lang="pl-PL" sz="2200" dirty="0"/>
              <a:t> </a:t>
            </a:r>
            <a:r>
              <a:rPr lang="pl-PL" sz="2200" dirty="0" err="1"/>
              <a:t>se</a:t>
            </a:r>
            <a:r>
              <a:rPr lang="pl-PL" sz="2200" dirty="0"/>
              <a:t> </a:t>
            </a:r>
            <a:r>
              <a:rPr lang="pl-PL" sz="2200" dirty="0" err="1"/>
              <a:t>hlavně</a:t>
            </a:r>
            <a:r>
              <a:rPr lang="pl-PL" sz="2200" dirty="0"/>
              <a:t> </a:t>
            </a:r>
            <a:r>
              <a:rPr lang="pl-PL" sz="2200" dirty="0" err="1"/>
              <a:t>smluv</a:t>
            </a:r>
            <a:r>
              <a:rPr lang="pl-PL" sz="2200" dirty="0"/>
              <a:t> </a:t>
            </a:r>
            <a:r>
              <a:rPr lang="pl-PL" sz="2200" dirty="0" err="1"/>
              <a:t>otevřených</a:t>
            </a:r>
            <a:r>
              <a:rPr lang="pl-PL" sz="2200" dirty="0"/>
              <a:t> s </a:t>
            </a:r>
            <a:r>
              <a:rPr lang="pl-PL" sz="2200" dirty="0" err="1"/>
              <a:t>velkým</a:t>
            </a:r>
            <a:r>
              <a:rPr lang="pl-PL" sz="2200" dirty="0"/>
              <a:t> </a:t>
            </a:r>
            <a:r>
              <a:rPr lang="pl-PL" sz="2200" dirty="0" err="1"/>
              <a:t>počtem</a:t>
            </a:r>
            <a:r>
              <a:rPr lang="pl-PL" sz="2200" dirty="0"/>
              <a:t> </a:t>
            </a:r>
            <a:r>
              <a:rPr lang="pl-PL" sz="2200" dirty="0" err="1"/>
              <a:t>účastníků</a:t>
            </a:r>
            <a:r>
              <a:rPr lang="pl-PL" sz="2200" dirty="0"/>
              <a:t> – </a:t>
            </a:r>
            <a:r>
              <a:rPr lang="pl-PL" sz="2200" dirty="0" err="1"/>
              <a:t>kodifikační</a:t>
            </a:r>
            <a:r>
              <a:rPr lang="pl-PL" sz="2200" dirty="0"/>
              <a:t> </a:t>
            </a:r>
            <a:r>
              <a:rPr lang="pl-PL" sz="2200" dirty="0" err="1"/>
              <a:t>úmluvy</a:t>
            </a:r>
            <a:r>
              <a:rPr lang="pl-PL" sz="2200" dirty="0"/>
              <a:t>.)</a:t>
            </a:r>
          </a:p>
          <a:p>
            <a:r>
              <a:rPr lang="pl-PL" sz="2200" dirty="0">
                <a:solidFill>
                  <a:schemeClr val="bg1"/>
                </a:solidFill>
              </a:rPr>
              <a:t>  </a:t>
            </a:r>
          </a:p>
          <a:p>
            <a:r>
              <a:rPr lang="pl-PL" sz="2200" b="1" dirty="0" err="1">
                <a:solidFill>
                  <a:srgbClr val="0000CC"/>
                </a:solidFill>
              </a:rPr>
              <a:t>Zvláštní</a:t>
            </a:r>
            <a:r>
              <a:rPr lang="pl-PL" sz="2200" b="1" dirty="0">
                <a:solidFill>
                  <a:srgbClr val="0000CC"/>
                </a:solidFill>
              </a:rPr>
              <a:t> </a:t>
            </a:r>
            <a:r>
              <a:rPr lang="pl-PL" sz="2200" b="1" dirty="0" err="1">
                <a:solidFill>
                  <a:srgbClr val="0000CC"/>
                </a:solidFill>
              </a:rPr>
              <a:t>případy</a:t>
            </a:r>
            <a:r>
              <a:rPr lang="pl-PL" sz="2200" b="1" dirty="0">
                <a:solidFill>
                  <a:srgbClr val="0000CC"/>
                </a:solidFill>
              </a:rPr>
              <a:t>: </a:t>
            </a:r>
            <a:r>
              <a:rPr lang="pl-PL" sz="2200" dirty="0" err="1"/>
              <a:t>zejména</a:t>
            </a:r>
            <a:r>
              <a:rPr lang="pl-PL" sz="2200" dirty="0"/>
              <a:t> </a:t>
            </a:r>
            <a:r>
              <a:rPr lang="pl-PL" sz="2200" dirty="0" err="1"/>
              <a:t>uzavřené</a:t>
            </a:r>
            <a:r>
              <a:rPr lang="pl-PL" sz="2200" dirty="0"/>
              <a:t> </a:t>
            </a:r>
            <a:r>
              <a:rPr lang="pl-PL" sz="2200" dirty="0" err="1"/>
              <a:t>smlouvy</a:t>
            </a:r>
            <a:r>
              <a:rPr lang="pl-PL" sz="2200" dirty="0"/>
              <a:t> s </a:t>
            </a:r>
            <a:r>
              <a:rPr lang="pl-PL" sz="2200" dirty="0" err="1"/>
              <a:t>omezeným</a:t>
            </a:r>
            <a:r>
              <a:rPr lang="pl-PL" sz="2200" dirty="0"/>
              <a:t> </a:t>
            </a:r>
            <a:r>
              <a:rPr lang="pl-PL" sz="2200" dirty="0" err="1"/>
              <a:t>počtem</a:t>
            </a:r>
            <a:r>
              <a:rPr lang="pl-PL" sz="2200" dirty="0"/>
              <a:t> </a:t>
            </a:r>
            <a:r>
              <a:rPr lang="pl-PL" sz="2200" dirty="0" err="1"/>
              <a:t>stran</a:t>
            </a:r>
            <a:r>
              <a:rPr lang="pl-PL" sz="2200" dirty="0"/>
              <a:t>: </a:t>
            </a:r>
            <a:r>
              <a:rPr lang="pl-PL" sz="2200" dirty="0" err="1"/>
              <a:t>postup</a:t>
            </a:r>
            <a:r>
              <a:rPr lang="pl-PL" sz="2200" dirty="0"/>
              <a:t> jako u </a:t>
            </a:r>
            <a:r>
              <a:rPr lang="pl-PL" sz="2200" dirty="0" err="1"/>
              <a:t>dvoustranných</a:t>
            </a:r>
            <a:r>
              <a:rPr lang="pl-PL" sz="2200" dirty="0"/>
              <a:t>, tedy podpis </a:t>
            </a:r>
            <a:r>
              <a:rPr lang="pl-PL" sz="2200" dirty="0" err="1"/>
              <a:t>všech</a:t>
            </a:r>
            <a:r>
              <a:rPr lang="pl-PL" sz="2200" dirty="0"/>
              <a:t> </a:t>
            </a:r>
            <a:r>
              <a:rPr lang="pl-PL" sz="2200" dirty="0" err="1"/>
              <a:t>souhlasících</a:t>
            </a:r>
            <a:r>
              <a:rPr lang="pl-PL" sz="2200" dirty="0"/>
              <a:t> </a:t>
            </a:r>
            <a:r>
              <a:rPr lang="pl-PL" sz="2200" dirty="0" err="1"/>
              <a:t>hned</a:t>
            </a:r>
            <a:r>
              <a:rPr lang="pl-PL" sz="2200" dirty="0"/>
              <a:t> na </a:t>
            </a:r>
            <a:r>
              <a:rPr lang="pl-PL" sz="2200" dirty="0" err="1"/>
              <a:t>konferenci</a:t>
            </a:r>
            <a:r>
              <a:rPr lang="pl-PL" sz="2200" dirty="0"/>
              <a:t>, pak </a:t>
            </a:r>
            <a:r>
              <a:rPr lang="pl-PL" sz="2200" dirty="0" err="1"/>
              <a:t>ratifikace</a:t>
            </a:r>
            <a:r>
              <a:rPr lang="pl-PL" sz="2200" dirty="0"/>
              <a:t> (</a:t>
            </a:r>
            <a:r>
              <a:rPr lang="pl-PL" sz="2200" dirty="0" err="1"/>
              <a:t>např</a:t>
            </a:r>
            <a:r>
              <a:rPr lang="pl-PL" sz="2200" dirty="0"/>
              <a:t>. </a:t>
            </a:r>
            <a:r>
              <a:rPr lang="pl-PL" sz="2200" dirty="0" err="1"/>
              <a:t>Lisabonská</a:t>
            </a:r>
            <a:r>
              <a:rPr lang="pl-PL" sz="2200" dirty="0"/>
              <a:t> </a:t>
            </a:r>
            <a:r>
              <a:rPr lang="pl-PL" sz="2200" dirty="0" err="1"/>
              <a:t>smlouva</a:t>
            </a:r>
            <a:r>
              <a:rPr lang="pl-PL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339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BC57D53-AD38-4B41-B3B0-C0E1D6B62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785937"/>
          </a:xfrm>
          <a:gradFill rotWithShape="1">
            <a:gsLst>
              <a:gs pos="0">
                <a:srgbClr val="FFFF00"/>
              </a:gs>
              <a:gs pos="50000">
                <a:srgbClr val="F7FFC9"/>
              </a:gs>
              <a:gs pos="100000">
                <a:srgbClr val="FFFF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4000" b="1" dirty="0"/>
              <a:t>Formy vyjádření definitivního souhlasu se smlouvou navenek</a:t>
            </a:r>
            <a:r>
              <a:rPr lang="cs-CZ" altLang="cs-CZ" sz="4000" dirty="0"/>
              <a:t> </a:t>
            </a:r>
            <a:br>
              <a:rPr lang="cs-CZ" altLang="cs-CZ" sz="4000" dirty="0"/>
            </a:br>
            <a:r>
              <a:rPr lang="cs-CZ" altLang="cs-CZ" sz="2800" dirty="0"/>
              <a:t>(většinou stanoví sama smlouva)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CB11F74-F667-48F1-A52E-35D6FFF83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5FE82"/>
              </a:gs>
              <a:gs pos="50000">
                <a:schemeClr val="bg1"/>
              </a:gs>
              <a:gs pos="100000">
                <a:srgbClr val="F5FE8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3300"/>
                </a:solidFill>
              </a:rPr>
              <a:t>na základě takto vyjádřeného souhlasu se smlouva stává pro stát závaznou a vstupuje v platnost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podpis</a:t>
            </a:r>
            <a:r>
              <a:rPr lang="cs-CZ" altLang="cs-CZ" sz="2400" dirty="0"/>
              <a:t> – typický pro smlouvy vládní a resortní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výměna nót</a:t>
            </a:r>
            <a:r>
              <a:rPr lang="cs-CZ" altLang="cs-CZ" sz="2400" dirty="0"/>
              <a:t> o vnitrostátním schválení – dtto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„schválení“ (vládní smlouva, výměna listin – neobvyklé, je to kvůli druhé straně)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ratifikace</a:t>
            </a:r>
            <a:r>
              <a:rPr lang="cs-CZ" altLang="cs-CZ" sz="2400" dirty="0"/>
              <a:t> (výměna nebo uložení listin)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přístup</a:t>
            </a:r>
            <a:r>
              <a:rPr lang="cs-CZ" altLang="cs-CZ" sz="2400" dirty="0"/>
              <a:t> (totéž)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01C45-074D-40C8-BDFB-88B46642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FF6600"/>
          </a:solidFill>
        </p:spPr>
        <p:txBody>
          <a:bodyPr/>
          <a:lstStyle/>
          <a:p>
            <a:r>
              <a:rPr lang="pl-PL" dirty="0" err="1">
                <a:solidFill>
                  <a:srgbClr val="FFFF00"/>
                </a:solidFill>
              </a:rPr>
              <a:t>Ratifikace</a:t>
            </a:r>
            <a:r>
              <a:rPr lang="pl-PL" dirty="0">
                <a:solidFill>
                  <a:srgbClr val="FFFF00"/>
                </a:solidFill>
              </a:rPr>
              <a:t> a </a:t>
            </a:r>
            <a:r>
              <a:rPr lang="pl-PL" dirty="0" err="1">
                <a:solidFill>
                  <a:srgbClr val="FFFF00"/>
                </a:solidFill>
              </a:rPr>
              <a:t>přístup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B3208-4C27-4F42-9FDB-0BAE7BF5A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po </a:t>
            </a:r>
            <a:r>
              <a:rPr lang="pl-PL" sz="2800" dirty="0" err="1"/>
              <a:t>schválení</a:t>
            </a:r>
            <a:r>
              <a:rPr lang="pl-PL" sz="2800" dirty="0"/>
              <a:t> </a:t>
            </a:r>
            <a:r>
              <a:rPr lang="pl-PL" sz="2800" dirty="0" err="1"/>
              <a:t>smlouvy</a:t>
            </a:r>
            <a:r>
              <a:rPr lang="pl-PL" sz="2800" dirty="0"/>
              <a:t> Parlamentem </a:t>
            </a:r>
            <a:r>
              <a:rPr lang="pl-PL" sz="2800" dirty="0" err="1"/>
              <a:t>prezident</a:t>
            </a:r>
            <a:r>
              <a:rPr lang="pl-PL" sz="2800" dirty="0"/>
              <a:t> </a:t>
            </a:r>
            <a:r>
              <a:rPr lang="pl-PL" sz="2800" dirty="0" err="1"/>
              <a:t>podepíše</a:t>
            </a:r>
            <a:r>
              <a:rPr lang="pl-PL" sz="2800" dirty="0"/>
              <a:t>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přístupovou</a:t>
            </a:r>
            <a:r>
              <a:rPr lang="pl-PL" sz="2800" dirty="0"/>
              <a:t> </a:t>
            </a:r>
            <a:r>
              <a:rPr lang="pl-PL" sz="2800" dirty="0" err="1"/>
              <a:t>listinu</a:t>
            </a:r>
            <a:r>
              <a:rPr lang="pl-PL" sz="2800" dirty="0"/>
              <a:t> </a:t>
            </a:r>
          </a:p>
          <a:p>
            <a:r>
              <a:rPr lang="pl-PL" sz="2800" dirty="0" err="1"/>
              <a:t>dvoustranná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listiny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vzájemně</a:t>
            </a:r>
            <a:r>
              <a:rPr lang="pl-PL" sz="2800" dirty="0"/>
              <a:t> </a:t>
            </a:r>
            <a:r>
              <a:rPr lang="pl-PL" sz="2800" dirty="0" err="1"/>
              <a:t>vymění</a:t>
            </a:r>
            <a:r>
              <a:rPr lang="pl-PL" sz="2800" dirty="0"/>
              <a:t>, </a:t>
            </a:r>
            <a:r>
              <a:rPr lang="pl-PL" sz="2800" dirty="0" err="1"/>
              <a:t>sepíše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o tom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dirty="0" err="1"/>
              <a:t>mnohostranná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o </a:t>
            </a:r>
            <a:r>
              <a:rPr lang="pl-PL" sz="2800" dirty="0" err="1"/>
              <a:t>přístupu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uloží</a:t>
            </a:r>
            <a:r>
              <a:rPr lang="pl-PL" sz="2800" dirty="0"/>
              <a:t> u </a:t>
            </a:r>
            <a:r>
              <a:rPr lang="pl-PL" sz="2800" dirty="0" err="1"/>
              <a:t>depozitáře</a:t>
            </a:r>
            <a:r>
              <a:rPr lang="pl-PL" sz="2800" dirty="0"/>
              <a:t>, i </a:t>
            </a:r>
            <a:r>
              <a:rPr lang="pl-PL" sz="2800" dirty="0" err="1"/>
              <a:t>zde</a:t>
            </a:r>
            <a:r>
              <a:rPr lang="pl-PL" sz="2800" dirty="0"/>
              <a:t> </a:t>
            </a:r>
            <a:r>
              <a:rPr lang="pl-PL" sz="2800" dirty="0" err="1"/>
              <a:t>nutný</a:t>
            </a:r>
            <a:r>
              <a:rPr lang="pl-PL" sz="2800" dirty="0"/>
              <a:t>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dirty="0" err="1"/>
              <a:t>právní</a:t>
            </a:r>
            <a:r>
              <a:rPr lang="pl-PL" sz="2800" dirty="0"/>
              <a:t> </a:t>
            </a:r>
            <a:r>
              <a:rPr lang="pl-PL" sz="2800" dirty="0" err="1"/>
              <a:t>účinky</a:t>
            </a:r>
            <a:r>
              <a:rPr lang="pl-PL" sz="2800" dirty="0"/>
              <a:t> </a:t>
            </a:r>
            <a:r>
              <a:rPr lang="pl-PL" sz="2800" dirty="0" err="1"/>
              <a:t>ratifikace</a:t>
            </a:r>
            <a:r>
              <a:rPr lang="pl-PL" sz="2800" dirty="0"/>
              <a:t> (</a:t>
            </a:r>
            <a:r>
              <a:rPr lang="pl-PL" sz="2800" dirty="0" err="1"/>
              <a:t>když</a:t>
            </a:r>
            <a:r>
              <a:rPr lang="pl-PL" sz="2800" dirty="0"/>
              <a:t> je </a:t>
            </a:r>
            <a:r>
              <a:rPr lang="pl-PL" sz="2800" dirty="0" err="1"/>
              <a:t>předchozí</a:t>
            </a:r>
            <a:r>
              <a:rPr lang="pl-PL" sz="2800" dirty="0"/>
              <a:t> podpis) a </a:t>
            </a:r>
            <a:r>
              <a:rPr lang="pl-PL" sz="2800" dirty="0" err="1"/>
              <a:t>přístupu</a:t>
            </a:r>
            <a:r>
              <a:rPr lang="pl-PL" sz="2800" dirty="0"/>
              <a:t> (</a:t>
            </a:r>
            <a:r>
              <a:rPr lang="pl-PL" sz="2800" dirty="0" err="1"/>
              <a:t>když</a:t>
            </a:r>
            <a:r>
              <a:rPr lang="pl-PL" sz="2800" dirty="0"/>
              <a:t> </a:t>
            </a:r>
            <a:r>
              <a:rPr lang="pl-PL" sz="2800" dirty="0" err="1"/>
              <a:t>není</a:t>
            </a:r>
            <a:r>
              <a:rPr lang="pl-PL" sz="2800" dirty="0"/>
              <a:t> podpis) </a:t>
            </a:r>
            <a:r>
              <a:rPr lang="pl-PL" sz="2800" dirty="0" err="1"/>
              <a:t>jsou</a:t>
            </a:r>
            <a:r>
              <a:rPr lang="pl-PL" sz="2800" dirty="0"/>
              <a:t> </a:t>
            </a:r>
            <a:r>
              <a:rPr lang="pl-PL" sz="2800" dirty="0" err="1"/>
              <a:t>stejné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53561106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257</Words>
  <Application>Microsoft Office PowerPoint</Application>
  <PresentationFormat>Předvádění na obrazovce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Arial</vt:lpstr>
      <vt:lpstr>Výchozí návrh</vt:lpstr>
      <vt:lpstr>Funkce podpisu u mnohostranné smlouvy</vt:lpstr>
      <vt:lpstr>Formy vyjádření definitivního souhlasu se smlouvou navenek  (většinou stanoví sama smlouva)</vt:lpstr>
      <vt:lpstr>Ratifikace a přístup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mezinárodní smlouvy</dc:title>
  <dc:creator>tyc</dc:creator>
  <cp:lastModifiedBy>Tyc Vladimir</cp:lastModifiedBy>
  <cp:revision>38</cp:revision>
  <dcterms:created xsi:type="dcterms:W3CDTF">2012-02-18T00:52:57Z</dcterms:created>
  <dcterms:modified xsi:type="dcterms:W3CDTF">2021-04-01T06:00:18Z</dcterms:modified>
</cp:coreProperties>
</file>