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63" r:id="rId2"/>
    <p:sldId id="264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71" r:id="rId20"/>
    <p:sldId id="275" r:id="rId21"/>
    <p:sldId id="276" r:id="rId22"/>
    <p:sldId id="294" r:id="rId23"/>
    <p:sldId id="304" r:id="rId24"/>
    <p:sldId id="305" r:id="rId25"/>
    <p:sldId id="306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C5F3"/>
    <a:srgbClr val="FFFFCC"/>
    <a:srgbClr val="FFFF00"/>
    <a:srgbClr val="0000CC"/>
    <a:srgbClr val="F5FEA0"/>
    <a:srgbClr val="006600"/>
    <a:srgbClr val="7DB3E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4" autoAdjust="0"/>
    <p:restoredTop sz="94660"/>
  </p:normalViewPr>
  <p:slideViewPr>
    <p:cSldViewPr>
      <p:cViewPr varScale="1">
        <p:scale>
          <a:sx n="63" d="100"/>
          <a:sy n="63" d="100"/>
        </p:scale>
        <p:origin x="137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593334F-61B1-4D7E-9D1C-F6522427A2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166B349-C95B-4BCB-9A3B-566572D4587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AC208B8-D5C2-4366-818F-70197A233B7F}" type="datetimeFigureOut">
              <a:rPr lang="cs-CZ"/>
              <a:pPr>
                <a:defRPr/>
              </a:pPr>
              <a:t>13.05.2021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FE630F13-4040-41DC-BCA7-351D753761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634D6D18-63DC-4A7A-8AFD-69BA93F70E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AF48FE-6C08-4BCB-AFFD-DD9DF3407B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99751D-892C-4C62-8817-428A1855A2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8BE75CF-5E33-499E-A113-ADA2B76D55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>
            <a:extLst>
              <a:ext uri="{FF2B5EF4-FFF2-40B4-BE49-F238E27FC236}">
                <a16:creationId xmlns:a16="http://schemas.microsoft.com/office/drawing/2014/main" id="{028C1D92-6B40-4494-8C7E-D649FE9013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ACCBBC0C-DBB7-4D52-B769-298214DBEF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>
            <a:extLst>
              <a:ext uri="{FF2B5EF4-FFF2-40B4-BE49-F238E27FC236}">
                <a16:creationId xmlns:a16="http://schemas.microsoft.com/office/drawing/2014/main" id="{032C3C82-568F-4E86-B72C-361E55898E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67AFD1CF-5CFE-415F-92ED-66F6FD0BF2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>
            <a:extLst>
              <a:ext uri="{FF2B5EF4-FFF2-40B4-BE49-F238E27FC236}">
                <a16:creationId xmlns:a16="http://schemas.microsoft.com/office/drawing/2014/main" id="{A53E7BAB-0CA4-48E9-A60B-B42A018B7E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2C0E1910-76BA-4BAD-9FEF-9C84A07CFB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F209169A-0895-46E7-9722-6BFA77D62D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F30298F-FDE0-42F4-AB07-27AF033FCF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FE8421B7-B8E8-4467-9FDB-BC0E62ED49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39259D6-63A3-44B0-8915-56BD963AE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>
            <a:extLst>
              <a:ext uri="{FF2B5EF4-FFF2-40B4-BE49-F238E27FC236}">
                <a16:creationId xmlns:a16="http://schemas.microsoft.com/office/drawing/2014/main" id="{2E3C4F49-01C6-4080-8AA8-7BA8556C8C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B34B18F4-5CB4-4390-BAC2-330257D2F4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>
            <a:extLst>
              <a:ext uri="{FF2B5EF4-FFF2-40B4-BE49-F238E27FC236}">
                <a16:creationId xmlns:a16="http://schemas.microsoft.com/office/drawing/2014/main" id="{5EFD6950-8444-4071-90DC-EA6EBE9B01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8951F69A-5EC0-4094-B60C-D5F502A192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>
            <a:extLst>
              <a:ext uri="{FF2B5EF4-FFF2-40B4-BE49-F238E27FC236}">
                <a16:creationId xmlns:a16="http://schemas.microsoft.com/office/drawing/2014/main" id="{736A8886-2108-48B1-9CAF-F8FA3E14CE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86089E91-E504-424C-998D-B0A55E8CD9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>
            <a:extLst>
              <a:ext uri="{FF2B5EF4-FFF2-40B4-BE49-F238E27FC236}">
                <a16:creationId xmlns:a16="http://schemas.microsoft.com/office/drawing/2014/main" id="{C72185B3-232B-44AD-8674-0A63533510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B60006AB-D45D-42FF-BA33-E41A2A8370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1811AA-65FC-49C2-A655-860CA423C6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411E43-5DF2-41F6-896F-36068154B9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43BD6F-0B3C-4CED-87F5-1C2DEF6E30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DDA3E-F811-4DE7-8076-61F95B2CF1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465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D7F4CF-5CC7-4D1C-B59D-C04F8E4B9B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BB001E-DA19-4860-827A-544ADDEC0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2829FF-C968-456B-BB45-54F508F9B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0FDFB-DB12-4F2B-8591-44D43EBA80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536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6439A1-4E26-4844-84E1-E2F21B27E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608145-93B3-4D3F-806E-3DAA0D5A3D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B71BAE-BBEB-4032-B011-5960F4C0A8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4977F-BDC0-46B1-B6E4-487A369372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272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E7F5B1-4039-4E5F-A808-C9C888DC9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22A21-6343-406B-BCDC-E13962946C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46C753-BE81-4643-B5A5-D6F2709297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F632-A5FE-4564-8057-3D44E484EC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552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00BD88-A005-4269-8737-9D49ECA9F7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DA2FB2-758D-4EAD-A320-0826D0FBE4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DF3E8E-A5AA-487D-A97F-D87F6016DE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F61AC-68B8-41ED-95B8-EFFB326CF1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329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46B7CD-01EB-4C14-B9AD-A40B845027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585E8D-865E-475D-BC01-FB8290BEA7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9D6D4D-2E80-4BAE-8B48-307861708F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0EF63-72B7-4593-BD27-6EDB8A2566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040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6C65F06-383A-4420-AE9F-7F54C1DF94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744FA4A-FEED-483B-9650-484C32EB85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C38C5C1-B06C-4552-A9E8-9B06329A43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49AB1-6839-42A4-9220-791530D743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0779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B66DA37-6B44-4742-962E-D06C2120C0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2C5E051-C5C0-45AE-9906-71BC725D1B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895C0C-9740-4111-AD31-25AEB88950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F413B-42FB-414C-84B7-B16049A298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905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B7041F4-78B4-4EA7-AB68-98B577F6B7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CCCF6C2-4640-43EA-9774-AEE7D1722A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27E5642-135E-4B23-849E-9DC3A53E13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40590-62F9-4876-998E-F608885D68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131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72DD9E-6B1B-44E7-A46B-11ABF9B20C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C7A303-455A-412D-BB8B-343ECCFCED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8DAAB3-BA14-49B1-AE23-724AD658F4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B1FA9-F511-4CC6-895C-DA1DCC9247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3735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A7FB19-9DAB-45E1-B6D6-A74C4249D0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72F623-E9FC-4F32-A78A-A4F7DBAC33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A23925-81E9-4A1B-A3D7-C65794D39F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B650A-1D4F-4D79-A85B-CD040E07A8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726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EA397B0-4D73-48F1-992B-D19942A17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A15BB7-3338-4F52-9061-E00962D2D2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6C51EFE-4E86-40C3-A440-1556398B058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686F58-8E69-4E30-A3AE-2871CC6A2C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CCE5B16-EB2C-4B5A-81D7-FB69C41FED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8154E99-5ACE-499F-9C9B-8780A1E517A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CAAF339-2F1F-45DC-92B9-1864BADE05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012825"/>
          </a:xfrm>
          <a:solidFill>
            <a:srgbClr val="F4F9B1"/>
          </a:solidFill>
        </p:spPr>
        <p:txBody>
          <a:bodyPr/>
          <a:lstStyle/>
          <a:p>
            <a:pPr eaLnBrk="1" hangingPunct="1"/>
            <a:r>
              <a:rPr lang="cs-CZ" altLang="cs-CZ"/>
              <a:t>Prameny mezinárodního práva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DF3D1FD-A2F3-4B4D-A00F-7223E6EFE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solidFill>
            <a:srgbClr val="EADCFC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/>
              <a:t>čl. 38 </a:t>
            </a:r>
            <a:r>
              <a:rPr lang="cs-CZ" altLang="cs-CZ" sz="2400" b="1" dirty="0">
                <a:solidFill>
                  <a:srgbClr val="CC0000"/>
                </a:solidFill>
              </a:rPr>
              <a:t>Statutu Mezinárodního soudního dvora:</a:t>
            </a:r>
            <a:r>
              <a:rPr lang="cs-CZ" altLang="cs-CZ" sz="2400" dirty="0"/>
              <a:t> „Dvůr rozhoduje podle MP.“</a:t>
            </a:r>
          </a:p>
          <a:p>
            <a:pPr eaLnBrk="1" hangingPunct="1">
              <a:defRPr/>
            </a:pPr>
            <a:r>
              <a:rPr lang="cs-CZ" altLang="cs-CZ" sz="2400" dirty="0"/>
              <a:t>Bere za podklad:</a:t>
            </a:r>
          </a:p>
          <a:p>
            <a:pPr lvl="1" eaLnBrk="1" hangingPunct="1">
              <a:defRPr/>
            </a:pPr>
            <a:r>
              <a:rPr lang="cs-CZ" altLang="cs-CZ" sz="2400" b="1" dirty="0"/>
              <a:t>1. mezinárodní smlouvy</a:t>
            </a:r>
          </a:p>
          <a:p>
            <a:pPr lvl="1" eaLnBrk="1" hangingPunct="1">
              <a:defRPr/>
            </a:pPr>
            <a:r>
              <a:rPr lang="cs-CZ" altLang="cs-CZ" sz="2400" b="1" dirty="0">
                <a:solidFill>
                  <a:schemeClr val="accent2"/>
                </a:solidFill>
              </a:rPr>
              <a:t>2. mezinárodní zvyklosti přijaté za právo   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cs-CZ" altLang="cs-CZ" sz="2400" b="1" dirty="0">
                <a:solidFill>
                  <a:schemeClr val="accent2"/>
                </a:solidFill>
              </a:rPr>
              <a:t>	(= mezinárodní obyčej)</a:t>
            </a:r>
          </a:p>
          <a:p>
            <a:pPr lvl="1" eaLnBrk="1" hangingPunct="1">
              <a:defRPr/>
            </a:pPr>
            <a:r>
              <a:rPr lang="cs-CZ" altLang="cs-CZ" sz="2400" dirty="0">
                <a:solidFill>
                  <a:srgbClr val="006600"/>
                </a:solidFill>
              </a:rPr>
              <a:t>3. obecné zásady právní</a:t>
            </a:r>
          </a:p>
          <a:p>
            <a:pPr lvl="1" eaLnBrk="1" hangingPunct="1">
              <a:defRPr/>
            </a:pPr>
            <a:r>
              <a:rPr lang="cs-CZ" altLang="cs-CZ" sz="2400" dirty="0">
                <a:solidFill>
                  <a:srgbClr val="006600"/>
                </a:solidFill>
              </a:rPr>
              <a:t>4. soudní rozhodnutí</a:t>
            </a:r>
          </a:p>
          <a:p>
            <a:pPr lvl="1" eaLnBrk="1" hangingPunct="1">
              <a:defRPr/>
            </a:pPr>
            <a:r>
              <a:rPr lang="cs-CZ" altLang="cs-CZ" sz="2400" dirty="0">
                <a:solidFill>
                  <a:srgbClr val="006600"/>
                </a:solidFill>
              </a:rPr>
              <a:t>5. nauku nejkvalifikovanějších znalců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cs-CZ" altLang="cs-CZ" sz="1800" dirty="0">
                <a:solidFill>
                  <a:schemeClr val="bg1">
                    <a:lumMod val="65000"/>
                  </a:schemeClr>
                </a:solidFill>
              </a:rPr>
              <a:t>                                                                                    2015-MPV-</a:t>
            </a:r>
            <a:r>
              <a:rPr lang="cs-CZ" altLang="cs-CZ" sz="1800" dirty="0" err="1">
                <a:solidFill>
                  <a:schemeClr val="bg1">
                    <a:lumMod val="65000"/>
                  </a:schemeClr>
                </a:solidFill>
              </a:rPr>
              <a:t>mag</a:t>
            </a:r>
            <a:endParaRPr lang="cs-CZ" altLang="cs-CZ" sz="1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2EFA312-BF6F-4F08-9C88-AD8657084A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ACCBFE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2. Vnitrostátní právo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777C123-0CB4-40BF-B903-DF84C093ED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CFFFF"/>
          </a:solidFill>
        </p:spPr>
        <p:txBody>
          <a:bodyPr/>
          <a:lstStyle/>
          <a:p>
            <a:pPr lvl="1" eaLnBrk="1" hangingPunct="1"/>
            <a:endParaRPr lang="cs-CZ" altLang="cs-CZ"/>
          </a:p>
          <a:p>
            <a:pPr lvl="1" eaLnBrk="1" hangingPunct="1"/>
            <a:r>
              <a:rPr lang="cs-CZ" altLang="cs-CZ"/>
              <a:t>Ústava ČR</a:t>
            </a:r>
          </a:p>
          <a:p>
            <a:pPr lvl="1" eaLnBrk="1" hangingPunct="1"/>
            <a:r>
              <a:rPr lang="cs-CZ" altLang="cs-CZ"/>
              <a:t>rozhodnutí prezidenta republiky č. 144/1993 Sb.</a:t>
            </a:r>
          </a:p>
          <a:p>
            <a:pPr lvl="1" eaLnBrk="1" hangingPunct="1"/>
            <a:r>
              <a:rPr lang="cs-CZ" altLang="cs-CZ"/>
              <a:t>usnesení vlády ČR</a:t>
            </a:r>
          </a:p>
          <a:p>
            <a:pPr lvl="1" eaLnBrk="1" hangingPunct="1"/>
            <a:r>
              <a:rPr lang="cs-CZ" altLang="cs-CZ"/>
              <a:t>chybí prováděcí zákon k Ústavě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476D7E8-A486-4912-8281-54B415F065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1475"/>
          </a:xfrm>
          <a:solidFill>
            <a:srgbClr val="9AFD77"/>
          </a:solidFill>
        </p:spPr>
        <p:txBody>
          <a:bodyPr/>
          <a:lstStyle/>
          <a:p>
            <a:pPr eaLnBrk="1" hangingPunct="1"/>
            <a:r>
              <a:rPr lang="cs-CZ" altLang="cs-CZ"/>
              <a:t>Etapy vzniku platné mezinárodní smlouvy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AC22695-AE51-4EAF-80CC-DA8D0D672B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3921125"/>
          </a:xfrm>
          <a:gradFill rotWithShape="1">
            <a:gsLst>
              <a:gs pos="0">
                <a:srgbClr val="C2FEB8"/>
              </a:gs>
              <a:gs pos="50000">
                <a:srgbClr val="FFFFCC"/>
              </a:gs>
              <a:gs pos="100000">
                <a:srgbClr val="C2FEB8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1. Sjednání textu smlouvy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2. Schválení a autentifikace textu smlouvy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3. </a:t>
            </a:r>
            <a:r>
              <a:rPr lang="cs-CZ" altLang="cs-CZ" b="1" dirty="0"/>
              <a:t>Souhlas</a:t>
            </a:r>
            <a:r>
              <a:rPr lang="cs-CZ" altLang="cs-CZ" dirty="0"/>
              <a:t> se smlouvou </a:t>
            </a:r>
            <a:r>
              <a:rPr lang="cs-CZ" altLang="cs-CZ" b="1" dirty="0"/>
              <a:t>vnitrostátní</a:t>
            </a:r>
            <a:r>
              <a:rPr lang="cs-CZ" altLang="cs-CZ" dirty="0"/>
              <a:t> 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4. </a:t>
            </a:r>
            <a:r>
              <a:rPr lang="cs-CZ" altLang="cs-CZ" b="1" dirty="0"/>
              <a:t>mezinárodní</a:t>
            </a:r>
            <a:r>
              <a:rPr lang="cs-CZ" altLang="cs-CZ" dirty="0"/>
              <a:t> (vznik mezinárodního závazku)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5. Vstup smlouvy v platnost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D83B453-BD6F-47EA-AF4B-8CF01D4EB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9AFD77"/>
          </a:solidFill>
        </p:spPr>
        <p:txBody>
          <a:bodyPr/>
          <a:lstStyle/>
          <a:p>
            <a:pPr eaLnBrk="1" hangingPunct="1"/>
            <a:r>
              <a:rPr lang="cs-CZ" altLang="cs-CZ"/>
              <a:t>SJEDNÁNÍ TEXTU SMLOUVY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70BCC7A-0807-41A3-8AB5-CDD048CDE0A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00213"/>
            <a:ext cx="4038600" cy="4425950"/>
          </a:xfrm>
          <a:gradFill rotWithShape="1">
            <a:gsLst>
              <a:gs pos="0">
                <a:srgbClr val="D0FD95"/>
              </a:gs>
              <a:gs pos="50000">
                <a:srgbClr val="FFFFCC"/>
              </a:gs>
              <a:gs pos="100000">
                <a:srgbClr val="D0FD95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i="1"/>
              <a:t>DVOUSTRANNÉ: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800" b="1"/>
              <a:t>návrh</a:t>
            </a:r>
            <a:r>
              <a:rPr lang="cs-CZ" altLang="cs-CZ" sz="2800"/>
              <a:t> vypracuje jedna ze stran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800"/>
          </a:p>
          <a:p>
            <a:pPr lvl="1" eaLnBrk="1" hangingPunct="1">
              <a:lnSpc>
                <a:spcPct val="90000"/>
              </a:lnSpc>
            </a:pPr>
            <a:r>
              <a:rPr lang="cs-CZ" altLang="cs-CZ" sz="2800"/>
              <a:t>sondáž a expertní </a:t>
            </a:r>
            <a:r>
              <a:rPr lang="cs-CZ" altLang="cs-CZ" sz="2800" b="1"/>
              <a:t>jednání</a:t>
            </a:r>
            <a:r>
              <a:rPr lang="cs-CZ" altLang="cs-CZ" sz="2800"/>
              <a:t> (vyjednávání)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800" b="1"/>
              <a:t>přijetí</a:t>
            </a:r>
            <a:r>
              <a:rPr lang="cs-CZ" altLang="cs-CZ" sz="2800"/>
              <a:t> (parafování, </a:t>
            </a:r>
            <a:r>
              <a:rPr lang="cs-CZ" altLang="cs-CZ" sz="2800" u="sng"/>
              <a:t>podpis, podpis ad referendum)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B448C2E3-2DB7-4FD5-BFDF-5F7486DA22C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00213"/>
            <a:ext cx="4038600" cy="4425950"/>
          </a:xfrm>
          <a:gradFill rotWithShape="1">
            <a:gsLst>
              <a:gs pos="0">
                <a:srgbClr val="A8FEB6"/>
              </a:gs>
              <a:gs pos="50000">
                <a:srgbClr val="FFFFFF"/>
              </a:gs>
              <a:gs pos="100000">
                <a:srgbClr val="A8FEB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i="1"/>
              <a:t>MNOHOSTRANNÉ: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800" b="1"/>
              <a:t>návrh</a:t>
            </a:r>
            <a:r>
              <a:rPr lang="cs-CZ" altLang="cs-CZ" sz="2800"/>
              <a:t> připraví mezinárodní organizace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800"/>
              <a:t>expertní </a:t>
            </a:r>
            <a:r>
              <a:rPr lang="cs-CZ" altLang="cs-CZ" sz="2800" b="1"/>
              <a:t>jednání</a:t>
            </a:r>
            <a:r>
              <a:rPr lang="cs-CZ" altLang="cs-CZ" sz="2800"/>
              <a:t> (vyjednávání)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800" b="1"/>
              <a:t>přijetí</a:t>
            </a:r>
            <a:r>
              <a:rPr lang="cs-CZ" altLang="cs-CZ" sz="2800"/>
              <a:t> na diplomatické konferenci (hlasování)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BC098BB-2F7D-40A9-B36F-A1B5E27B7C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7EFD51"/>
              </a:gs>
              <a:gs pos="50000">
                <a:schemeClr val="bg1"/>
              </a:gs>
              <a:gs pos="100000">
                <a:srgbClr val="7EFD51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AUTENTIFIKACE TEXTU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7303C67-24AC-4D64-99C5-120A2E47C2A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gradFill rotWithShape="1">
            <a:gsLst>
              <a:gs pos="0">
                <a:srgbClr val="D3FD6B"/>
              </a:gs>
              <a:gs pos="50000">
                <a:srgbClr val="FFFFCC"/>
              </a:gs>
              <a:gs pos="100000">
                <a:srgbClr val="D3FD6B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DVOUSTRANNÉ:</a:t>
            </a:r>
          </a:p>
          <a:p>
            <a:pPr lvl="1" eaLnBrk="1" hangingPunct="1"/>
            <a:r>
              <a:rPr lang="cs-CZ" altLang="cs-CZ" sz="2800"/>
              <a:t>většinou splývá s přijetím (</a:t>
            </a:r>
            <a:r>
              <a:rPr lang="cs-CZ" altLang="cs-CZ" sz="2800" b="1"/>
              <a:t>podpis,</a:t>
            </a:r>
            <a:r>
              <a:rPr lang="cs-CZ" altLang="cs-CZ" sz="2800"/>
              <a:t> podpis ad referendum)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1B3E70F6-5DD1-46A4-928C-4A641BFB053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gradFill rotWithShape="1">
            <a:gsLst>
              <a:gs pos="0">
                <a:srgbClr val="A0FEC6"/>
              </a:gs>
              <a:gs pos="50000">
                <a:srgbClr val="FFFFFF"/>
              </a:gs>
              <a:gs pos="100000">
                <a:srgbClr val="A0FEC6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MNOHOSTRANNÉ:</a:t>
            </a:r>
          </a:p>
          <a:p>
            <a:pPr lvl="1" eaLnBrk="1" hangingPunct="1"/>
            <a:r>
              <a:rPr lang="cs-CZ" altLang="cs-CZ" sz="2800" b="1"/>
              <a:t>podpis,</a:t>
            </a:r>
            <a:r>
              <a:rPr lang="cs-CZ" altLang="cs-CZ" sz="2800"/>
              <a:t> podpis ad referendum </a:t>
            </a:r>
            <a:r>
              <a:rPr lang="cs-CZ" altLang="cs-CZ" sz="2800" b="1">
                <a:solidFill>
                  <a:srgbClr val="CC0000"/>
                </a:solidFill>
              </a:rPr>
              <a:t>závěrečného aktu</a:t>
            </a:r>
            <a:r>
              <a:rPr lang="cs-CZ" altLang="cs-CZ" sz="2800"/>
              <a:t> konference, obsahujícího text smlouvy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93F982D-FC45-4E01-9E5F-039961FF9E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58962"/>
          </a:xfrm>
          <a:gradFill rotWithShape="1">
            <a:gsLst>
              <a:gs pos="0">
                <a:srgbClr val="FEB2AC"/>
              </a:gs>
              <a:gs pos="50000">
                <a:srgbClr val="EDFD8D"/>
              </a:gs>
              <a:gs pos="100000">
                <a:srgbClr val="FEB2A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2400" b="1" u="sng"/>
              <a:t>TEXT SMLOUVY SCHVÁLEN A AUTENTIFIKOVÁN</a:t>
            </a:r>
            <a:br>
              <a:rPr lang="cs-CZ" altLang="cs-CZ" sz="1600"/>
            </a:br>
            <a:br>
              <a:rPr lang="cs-CZ" altLang="cs-CZ" sz="1600"/>
            </a:br>
            <a:r>
              <a:rPr lang="cs-CZ" altLang="cs-CZ" b="1">
                <a:solidFill>
                  <a:srgbClr val="CC0000"/>
                </a:solidFill>
              </a:rPr>
              <a:t>Schvalování smluv v ČR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A2E28E2-A72F-44B2-B5D0-D54D0EA3EC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  <a:gradFill rotWithShape="1">
            <a:gsLst>
              <a:gs pos="0">
                <a:srgbClr val="FEB8BA"/>
              </a:gs>
              <a:gs pos="50000">
                <a:srgbClr val="FFFF97"/>
              </a:gs>
              <a:gs pos="100000">
                <a:srgbClr val="FEB8BA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Kategorizace smluv pro schvalování podle čl. 49 Ústavy ČR a rozhodnutí prezidenta č. 144/93 Sb.</a:t>
            </a:r>
          </a:p>
          <a:p>
            <a:pPr eaLnBrk="1" hangingPunct="1"/>
            <a:r>
              <a:rPr lang="cs-CZ" altLang="cs-CZ"/>
              <a:t>1. PREZIDENTSKÉ</a:t>
            </a:r>
          </a:p>
          <a:p>
            <a:pPr eaLnBrk="1" hangingPunct="1"/>
            <a:r>
              <a:rPr lang="cs-CZ" altLang="cs-CZ"/>
              <a:t>2. VLÁDNÍ</a:t>
            </a:r>
          </a:p>
          <a:p>
            <a:pPr eaLnBrk="1" hangingPunct="1"/>
            <a:r>
              <a:rPr lang="cs-CZ" altLang="cs-CZ"/>
              <a:t>3. RESORTNÍ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BB0318D-1855-4A99-9F7E-2FEB8F87E9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785937"/>
          </a:xfrm>
          <a:gradFill rotWithShape="1">
            <a:gsLst>
              <a:gs pos="0">
                <a:srgbClr val="FFFF00"/>
              </a:gs>
              <a:gs pos="50000">
                <a:srgbClr val="F7FFC9"/>
              </a:gs>
              <a:gs pos="100000">
                <a:srgbClr val="FFFF0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4000" b="1"/>
              <a:t>Vyjádření definitivního souhlasu se smlouvou navenek</a:t>
            </a:r>
            <a:r>
              <a:rPr lang="cs-CZ" altLang="cs-CZ" sz="4000"/>
              <a:t> </a:t>
            </a:r>
            <a:br>
              <a:rPr lang="cs-CZ" altLang="cs-CZ" sz="4000"/>
            </a:br>
            <a:r>
              <a:rPr lang="cs-CZ" altLang="cs-CZ" sz="2800"/>
              <a:t>(většinou stanoví sama smlouva)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BCDD3CF4-854A-4256-8511-0A76C5E76C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  <a:gradFill rotWithShape="1">
            <a:gsLst>
              <a:gs pos="0">
                <a:srgbClr val="F5FE82"/>
              </a:gs>
              <a:gs pos="50000">
                <a:schemeClr val="bg1"/>
              </a:gs>
              <a:gs pos="100000">
                <a:srgbClr val="F5FE82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na základě takto vyjádřeného souhlasu smlouva může vstoupit v platnost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/>
              <a:t>podpis</a:t>
            </a:r>
            <a:r>
              <a:rPr lang="cs-CZ" altLang="cs-CZ" sz="2800"/>
              <a:t> – typický pro smlouvy vládní a resortní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/>
              <a:t>výměna nót</a:t>
            </a:r>
            <a:r>
              <a:rPr lang="cs-CZ" altLang="cs-CZ" sz="2800"/>
              <a:t> o vnitrostátním schválení – dtto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„schválení“ (vládní smlouva, výměna listin – neobvyklé)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/>
              <a:t>ratifikace</a:t>
            </a:r>
            <a:r>
              <a:rPr lang="cs-CZ" altLang="cs-CZ" sz="2800"/>
              <a:t> (výměna nebo uložení listin)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/>
              <a:t>přístup</a:t>
            </a:r>
            <a:r>
              <a:rPr lang="cs-CZ" altLang="cs-CZ" sz="2800"/>
              <a:t> (totéž)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252A136-1228-4234-949E-A8B869B43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/>
              <a:t>Srovnání schválení smlouvy uvnitř a navenek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824561E-D43E-4BBB-B6FC-ACF2AD337C3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73238"/>
            <a:ext cx="4038600" cy="4352925"/>
          </a:xfrm>
          <a:solidFill>
            <a:srgbClr val="FFFF97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>
                <a:latin typeface="Arial Black" panose="020B0A04020102020204" pitchFamily="34" charset="0"/>
              </a:rPr>
              <a:t> UVNITŘ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u="sng"/>
              <a:t>v l á d n 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schválení vládou (usnesení vlády)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u="sng"/>
              <a:t>p r e z i d e n t s k é kromě toho: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usnesení obou komor Parlamentu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prezident: podpis ratifikační (přístupové) listiny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D1B7716C-EAFD-49AC-9461-FBAE6E5222F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73238"/>
            <a:ext cx="4038600" cy="4352925"/>
          </a:xfrm>
          <a:solidFill>
            <a:srgbClr val="DAFEA0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>
                <a:latin typeface="Arial Black" panose="020B0A04020102020204" pitchFamily="34" charset="0"/>
              </a:rPr>
              <a:t> NAVENEK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u="sng"/>
              <a:t>v l á d n 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podpis, výměna nót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 u="sng"/>
              <a:t>p r e z i d e n t s k é kromě toho: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výměna (uložení) ratifikační listiny, listiny o přístupu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F59CAA3-B104-4697-9799-598F89C8C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Vstup smlouvy v platnost:</a:t>
            </a:r>
            <a:r>
              <a:rPr lang="cs-CZ" altLang="cs-CZ" sz="4000"/>
              <a:t> </a:t>
            </a:r>
            <a:br>
              <a:rPr lang="cs-CZ" altLang="cs-CZ" sz="4000"/>
            </a:br>
            <a:r>
              <a:rPr lang="cs-CZ" altLang="cs-CZ" sz="4000"/>
              <a:t>vlastní ustanovení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58CDCF5-502B-4130-9A56-3EA752D09A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  <a:solidFill>
            <a:srgbClr val="EDFD8D"/>
          </a:solidFill>
        </p:spPr>
        <p:txBody>
          <a:bodyPr/>
          <a:lstStyle/>
          <a:p>
            <a:pPr eaLnBrk="1" hangingPunct="1"/>
            <a:r>
              <a:rPr lang="cs-CZ" altLang="cs-CZ"/>
              <a:t>Definitivní souhlas státu byl vyjádřen</a:t>
            </a:r>
          </a:p>
          <a:p>
            <a:pPr eaLnBrk="1" hangingPunct="1"/>
            <a:r>
              <a:rPr lang="cs-CZ" altLang="cs-CZ"/>
              <a:t>možnosti:</a:t>
            </a:r>
          </a:p>
          <a:p>
            <a:pPr lvl="1" eaLnBrk="1" hangingPunct="1"/>
            <a:r>
              <a:rPr lang="cs-CZ" altLang="cs-CZ"/>
              <a:t>ihned úkonem (např. dnem podpisu)</a:t>
            </a:r>
          </a:p>
          <a:p>
            <a:pPr lvl="1" eaLnBrk="1" hangingPunct="1"/>
            <a:r>
              <a:rPr lang="cs-CZ" altLang="cs-CZ"/>
              <a:t>za určitou dobu od úkonu (legisvakance)</a:t>
            </a:r>
          </a:p>
          <a:p>
            <a:pPr lvl="1" eaLnBrk="1" hangingPunct="1"/>
            <a:r>
              <a:rPr lang="cs-CZ" altLang="cs-CZ"/>
              <a:t>mohou být stanoveny další podmínky</a:t>
            </a:r>
          </a:p>
          <a:p>
            <a:pPr eaLnBrk="1" hangingPunct="1"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7D79DE3-5364-4676-91AA-AC194B9885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3600" b="1"/>
              <a:t>Objektivní a subjektivní vstup </a:t>
            </a:r>
            <a:br>
              <a:rPr lang="cs-CZ" altLang="cs-CZ" sz="3600" b="1"/>
            </a:br>
            <a:r>
              <a:rPr lang="cs-CZ" altLang="cs-CZ" sz="3600" b="1"/>
              <a:t>v platnost mnohostranné smlouvy</a:t>
            </a:r>
            <a:endParaRPr lang="cs-CZ" altLang="cs-CZ" sz="360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8AE5488-BCC2-4AFE-B9C3-CF0E12B2D7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751387"/>
          </a:xfrm>
          <a:solidFill>
            <a:srgbClr val="EDFD8D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>
                <a:solidFill>
                  <a:srgbClr val="0000CC"/>
                </a:solidFill>
              </a:rPr>
              <a:t>Objektivní platnost smlouvy jako takové: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splnění všech podmínek pro vstup v platnost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/>
              <a:t>ratifikace (přístup) ze strany vyžadovaného minimálního počtu smluvních stran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/>
              <a:t>uplynutí legisvakance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>
                <a:solidFill>
                  <a:srgbClr val="0000CC"/>
                </a:solidFill>
              </a:rPr>
              <a:t>Subjektivní platnost pro konkrétní stát: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/>
              <a:t>ratifikace (přístup) daného státu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/>
              <a:t>uplynutí legisvakance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/>
              <a:t>splnění podmínky minimálního počtu smluvních stran (objektivní platnost)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>
                <a:solidFill>
                  <a:srgbClr val="CC0000"/>
                </a:solidFill>
              </a:rPr>
              <a:t>Objektivní platnost je předpokladem platnosti subjektivní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+ eventuální souhlas ostatních smluvních států</a:t>
            </a:r>
            <a:r>
              <a:rPr lang="cs-CZ" altLang="cs-CZ" sz="2800">
                <a:solidFill>
                  <a:srgbClr val="CC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6A4C613-B89C-4F57-862F-01D713C434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solidFill>
            <a:srgbClr val="FECBA4"/>
          </a:solidFill>
        </p:spPr>
        <p:txBody>
          <a:bodyPr/>
          <a:lstStyle/>
          <a:p>
            <a:pPr eaLnBrk="1" hangingPunct="1"/>
            <a:r>
              <a:rPr lang="cs-CZ" altLang="cs-CZ" dirty="0"/>
              <a:t>Mezinárodní smlouva ve vnitrostátním právu ČR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9D744A2-83D7-445B-AEA1-9073FD0A09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cs-CZ" altLang="cs-CZ"/>
              <a:t>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F9033AC-32E4-4282-A176-46CF0968399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946275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5FEA0"/>
                </a:solidFill>
              </a:rPr>
              <a:t>Mezinárodní smlouva jako pramen MPV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1320480-92C5-4ABA-A20E-87198834E8A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 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95ECC0F-9FFD-4F1B-83E6-1E9F4577F1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FE631"/>
          </a:solidFill>
        </p:spPr>
        <p:txBody>
          <a:bodyPr/>
          <a:lstStyle/>
          <a:p>
            <a:pPr eaLnBrk="1" hangingPunct="1"/>
            <a:r>
              <a:rPr lang="cs-CZ" altLang="cs-CZ"/>
              <a:t>Čl. 10 Ústavy ČR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7BDB85D-21FC-44B0-88C3-B03E2DDA2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FF0066"/>
                </a:solidFill>
              </a:rPr>
              <a:t>Vyhlášené</a:t>
            </a:r>
            <a:r>
              <a:rPr lang="cs-CZ" altLang="cs-CZ">
                <a:solidFill>
                  <a:srgbClr val="FF0066"/>
                </a:solidFill>
              </a:rPr>
              <a:t> </a:t>
            </a:r>
            <a:r>
              <a:rPr lang="cs-CZ" altLang="cs-CZ"/>
              <a:t>mezinárodní smlouvy,</a:t>
            </a:r>
          </a:p>
          <a:p>
            <a:pPr eaLnBrk="1" hangingPunct="1"/>
            <a:r>
              <a:rPr lang="cs-CZ" altLang="cs-CZ"/>
              <a:t>k jejichž </a:t>
            </a:r>
            <a:r>
              <a:rPr lang="cs-CZ" altLang="cs-CZ" b="1">
                <a:solidFill>
                  <a:srgbClr val="FF0066"/>
                </a:solidFill>
              </a:rPr>
              <a:t>ratifikaci</a:t>
            </a:r>
          </a:p>
          <a:p>
            <a:pPr eaLnBrk="1" hangingPunct="1"/>
            <a:r>
              <a:rPr lang="cs-CZ" altLang="cs-CZ"/>
              <a:t>dal </a:t>
            </a:r>
            <a:r>
              <a:rPr lang="cs-CZ" altLang="cs-CZ" b="1">
                <a:solidFill>
                  <a:srgbClr val="FF0066"/>
                </a:solidFill>
              </a:rPr>
              <a:t>Parlament souhlas</a:t>
            </a:r>
            <a:r>
              <a:rPr lang="cs-CZ" altLang="cs-CZ"/>
              <a:t> a</a:t>
            </a:r>
          </a:p>
          <a:p>
            <a:pPr eaLnBrk="1" hangingPunct="1"/>
            <a:r>
              <a:rPr lang="cs-CZ" altLang="cs-CZ"/>
              <a:t>jimiž je ČR </a:t>
            </a:r>
            <a:r>
              <a:rPr lang="cs-CZ" altLang="cs-CZ" b="1">
                <a:solidFill>
                  <a:srgbClr val="FF0066"/>
                </a:solidFill>
              </a:rPr>
              <a:t>vázána,</a:t>
            </a:r>
          </a:p>
          <a:p>
            <a:pPr eaLnBrk="1" hangingPunct="1"/>
            <a:r>
              <a:rPr lang="cs-CZ" altLang="cs-CZ"/>
              <a:t>jsou </a:t>
            </a:r>
            <a:r>
              <a:rPr lang="cs-CZ" altLang="cs-CZ" b="1">
                <a:solidFill>
                  <a:srgbClr val="FF0066"/>
                </a:solidFill>
              </a:rPr>
              <a:t>součástí právního řádu.</a:t>
            </a:r>
          </a:p>
          <a:p>
            <a:pPr eaLnBrk="1" hangingPunct="1"/>
            <a:r>
              <a:rPr lang="cs-CZ" altLang="cs-CZ"/>
              <a:t>Stanoví-li mezinár. smlouva něco jiného než zákon, </a:t>
            </a:r>
            <a:r>
              <a:rPr lang="cs-CZ" altLang="cs-CZ" b="1">
                <a:solidFill>
                  <a:srgbClr val="0099FF"/>
                </a:solidFill>
              </a:rPr>
              <a:t>použije se mezinár. smlouva.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88CFF8B-AE59-45A1-9439-64808B15BC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Odkaz na smlouvy v čl. 10 Ústavy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60C3A7C-4E85-4C69-A39E-1CE9A5B41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EFECA"/>
          </a:solidFill>
        </p:spPr>
        <p:txBody>
          <a:bodyPr/>
          <a:lstStyle/>
          <a:p>
            <a:pPr eaLnBrk="1" hangingPunct="1"/>
            <a:r>
              <a:rPr lang="cs-CZ" altLang="cs-CZ" sz="2800" b="1"/>
              <a:t>řádné schválení</a:t>
            </a:r>
            <a:r>
              <a:rPr lang="cs-CZ" altLang="cs-CZ" sz="2800"/>
              <a:t> vnitrostátní i mezinárodní</a:t>
            </a:r>
          </a:p>
          <a:p>
            <a:pPr eaLnBrk="1" hangingPunct="1"/>
            <a:r>
              <a:rPr lang="cs-CZ" altLang="cs-CZ" sz="2800" b="1"/>
              <a:t>„self-executing“</a:t>
            </a:r>
            <a:r>
              <a:rPr lang="cs-CZ" altLang="cs-CZ" sz="2800"/>
              <a:t> – přímá použitelnost</a:t>
            </a:r>
          </a:p>
          <a:p>
            <a:pPr eaLnBrk="1" hangingPunct="1"/>
            <a:r>
              <a:rPr lang="cs-CZ" altLang="cs-CZ" sz="2800" b="1"/>
              <a:t>vnitrostátní vyhlášení</a:t>
            </a:r>
          </a:p>
          <a:p>
            <a:pPr eaLnBrk="1" hangingPunct="1"/>
            <a:r>
              <a:rPr lang="cs-CZ" altLang="cs-CZ" sz="2800"/>
              <a:t>poměr smlouvy k vnitrost. právní normě: postavení smlouvy ve vnitrostátním právu (přednost před zákonem, ne před Ústavou)</a:t>
            </a:r>
          </a:p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/>
              <a:t>právní účinky vyhlášení smlouvy ve Sb.m.s.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0B3F38-F6CF-48A9-AD28-E424695AC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745" y="404664"/>
            <a:ext cx="7126663" cy="1513263"/>
          </a:xfrm>
          <a:solidFill>
            <a:srgbClr val="CEFB6B"/>
          </a:solidFill>
        </p:spPr>
        <p:txBody>
          <a:bodyPr>
            <a:noAutofit/>
          </a:bodyPr>
          <a:lstStyle/>
          <a:p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Jak rozumět článku 10 Ústavy: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Vyhlášené mezinárodní smlouvy, k jejichž ratifikaci dal Parlament souhlas a jimiž je Česká republika vázána, jsou </a:t>
            </a:r>
            <a:r>
              <a:rPr lang="cs-CZ" sz="1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součástí právního řádu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stanoví-li mezinárodní smlouva něco jiného než zákon, použije se mezinárodní smlouva.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FBAE5A-7B75-41BE-A0B1-417D49B51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2002405"/>
            <a:ext cx="8280919" cy="4450931"/>
          </a:xfrm>
          <a:solidFill>
            <a:srgbClr val="E3FDA9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1600" dirty="0"/>
              <a:t>„Mezinárodní smlouvy jsou součástí PRÁVNÍHO ŘÁDU“ (? – ne formálně, </a:t>
            </a:r>
            <a:r>
              <a:rPr lang="cs-CZ" altLang="cs-CZ" sz="1600" b="1" dirty="0"/>
              <a:t>jen z hlediska závaznosti)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56ABCAB7-7C90-452F-AD8E-FC1A03565C65}"/>
              </a:ext>
            </a:extLst>
          </p:cNvPr>
          <p:cNvSpPr/>
          <p:nvPr/>
        </p:nvSpPr>
        <p:spPr>
          <a:xfrm>
            <a:off x="827584" y="3330179"/>
            <a:ext cx="7488832" cy="2907133"/>
          </a:xfrm>
          <a:prstGeom prst="ellipse">
            <a:avLst/>
          </a:prstGeom>
          <a:solidFill>
            <a:srgbClr val="E1E1FF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85E3E5A4-D5A1-44E7-AFF7-0D51000D863F}"/>
              </a:ext>
            </a:extLst>
          </p:cNvPr>
          <p:cNvSpPr/>
          <p:nvPr/>
        </p:nvSpPr>
        <p:spPr>
          <a:xfrm>
            <a:off x="1403648" y="3548421"/>
            <a:ext cx="2824912" cy="247286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vnitrostátní právo ČR v užším smyslu </a:t>
            </a:r>
            <a:r>
              <a:rPr lang="cs-CZ" dirty="0">
                <a:solidFill>
                  <a:schemeClr val="tx1"/>
                </a:solidFill>
              </a:rPr>
              <a:t>(ústava, zákony, vyhlášky), tj. </a:t>
            </a:r>
            <a:r>
              <a:rPr lang="cs-CZ" b="1" dirty="0">
                <a:solidFill>
                  <a:schemeClr val="tx1"/>
                </a:solidFill>
              </a:rPr>
              <a:t>český právní řád vytvářený orgány ČR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265DE8EA-58E7-4ED8-968F-D300E3F003FA}"/>
              </a:ext>
            </a:extLst>
          </p:cNvPr>
          <p:cNvSpPr/>
          <p:nvPr/>
        </p:nvSpPr>
        <p:spPr>
          <a:xfrm>
            <a:off x="4228561" y="3381137"/>
            <a:ext cx="1811482" cy="271215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právo Evropské unie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4D4321AC-1CBF-4F07-B528-F715B0138B2F}"/>
              </a:ext>
            </a:extLst>
          </p:cNvPr>
          <p:cNvSpPr/>
          <p:nvPr/>
        </p:nvSpPr>
        <p:spPr>
          <a:xfrm>
            <a:off x="6040043" y="3945457"/>
            <a:ext cx="2130897" cy="1715791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mezinárodní smlouvy</a:t>
            </a:r>
          </a:p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4366E00-84EF-4972-8123-8A507697A3CF}"/>
              </a:ext>
            </a:extLst>
          </p:cNvPr>
          <p:cNvCxnSpPr>
            <a:cxnSpLocks/>
          </p:cNvCxnSpPr>
          <p:nvPr/>
        </p:nvCxnSpPr>
        <p:spPr>
          <a:xfrm flipV="1">
            <a:off x="6040043" y="2943226"/>
            <a:ext cx="240504" cy="50783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TextovéPole 8">
            <a:extLst>
              <a:ext uri="{FF2B5EF4-FFF2-40B4-BE49-F238E27FC236}">
                <a16:creationId xmlns:a16="http://schemas.microsoft.com/office/drawing/2014/main" id="{09228F86-7CDF-4B6B-B736-B219A4802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315" y="2463370"/>
            <a:ext cx="4950822" cy="507831"/>
          </a:xfrm>
          <a:prstGeom prst="rect">
            <a:avLst/>
          </a:prstGeom>
          <a:solidFill>
            <a:srgbClr val="E1E1FF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350" b="1" dirty="0"/>
              <a:t>VŠE DOHROMADY = „právní řád“, tj. všechny právní normy v ČR závazné – </a:t>
            </a:r>
            <a:r>
              <a:rPr lang="cs-CZ" altLang="cs-CZ" sz="1350" b="1" i="1" dirty="0"/>
              <a:t>bez ohledu na původ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E6A45F7-E619-4434-96F1-F2E409D3A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223962"/>
          </a:xfrm>
        </p:spPr>
        <p:txBody>
          <a:bodyPr/>
          <a:lstStyle/>
          <a:p>
            <a:pPr eaLnBrk="1" hangingPunct="1"/>
            <a:r>
              <a:rPr lang="cs-CZ" altLang="cs-CZ" sz="4000"/>
              <a:t>Smlouvy schvalované Parlamentem ČR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3D5481B-77C4-43BE-B3AA-9CD4ADB89C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681537"/>
          </a:xfrm>
          <a:solidFill>
            <a:srgbClr val="D2F7FE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9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/>
              <a:t>Článek 49 Ústavy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Souhlas obou komor </a:t>
            </a:r>
            <a:r>
              <a:rPr lang="cs-CZ" altLang="cs-CZ" sz="2800">
                <a:solidFill>
                  <a:srgbClr val="0000FF"/>
                </a:solidFill>
              </a:rPr>
              <a:t>Parlamentu</a:t>
            </a:r>
            <a:r>
              <a:rPr lang="cs-CZ" altLang="cs-CZ" sz="2800"/>
              <a:t> je třeba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k ratifikaci smluv: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a) upravujících </a:t>
            </a:r>
            <a:r>
              <a:rPr lang="cs-CZ" altLang="cs-CZ" sz="2800">
                <a:solidFill>
                  <a:srgbClr val="CC0000"/>
                </a:solidFill>
              </a:rPr>
              <a:t>práva a povinnosti osob,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b) spojeneckých, mírových a jiných </a:t>
            </a:r>
            <a:r>
              <a:rPr lang="cs-CZ" altLang="cs-CZ" sz="2800">
                <a:solidFill>
                  <a:srgbClr val="CC0000"/>
                </a:solidFill>
              </a:rPr>
              <a:t>politických,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c) z nichž vzniká </a:t>
            </a:r>
            <a:r>
              <a:rPr lang="cs-CZ" altLang="cs-CZ" sz="2800">
                <a:solidFill>
                  <a:srgbClr val="CC0000"/>
                </a:solidFill>
              </a:rPr>
              <a:t>členství ČR</a:t>
            </a:r>
            <a:r>
              <a:rPr lang="cs-CZ" altLang="cs-CZ" sz="2800"/>
              <a:t> v mezinárodní organizaci,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d) </a:t>
            </a:r>
            <a:r>
              <a:rPr lang="cs-CZ" altLang="cs-CZ" sz="2800">
                <a:solidFill>
                  <a:srgbClr val="CC0000"/>
                </a:solidFill>
              </a:rPr>
              <a:t>hospodářských,</a:t>
            </a:r>
            <a:r>
              <a:rPr lang="cs-CZ" altLang="cs-CZ" sz="2800"/>
              <a:t> jež jsou všeobecné povahy,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e) o dalších věcech, jejichž úprava je </a:t>
            </a:r>
            <a:r>
              <a:rPr lang="cs-CZ" altLang="cs-CZ" sz="2800">
                <a:solidFill>
                  <a:srgbClr val="CC0000"/>
                </a:solidFill>
              </a:rPr>
              <a:t>vyhrazena zákonu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B71CD96-6188-44B3-894A-6B6BA389BA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Předběžná kontrola ústavnosti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9734DA5-5860-42D3-9303-91884AACF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Článek 87</a:t>
            </a:r>
            <a:endParaRPr lang="cs-CZ" altLang="cs-CZ"/>
          </a:p>
          <a:p>
            <a:pPr eaLnBrk="1" hangingPunct="1">
              <a:buFontTx/>
              <a:buNone/>
            </a:pPr>
            <a:r>
              <a:rPr lang="cs-CZ" altLang="cs-CZ"/>
              <a:t>	 (2) Ústavní soud dále rozhoduje o souladu mezinárodní smlouvy podle čl. </a:t>
            </a:r>
            <a:r>
              <a:rPr lang="cs-CZ" altLang="cs-CZ" b="1">
                <a:solidFill>
                  <a:srgbClr val="CC0000"/>
                </a:solidFill>
              </a:rPr>
              <a:t>10a a čl. 49</a:t>
            </a:r>
            <a:r>
              <a:rPr lang="cs-CZ" altLang="cs-CZ"/>
              <a:t> s ústavním pořádkem, a to před její ratifikací. Do rozhodnutí Ústavního soudu nemůže být smlouva ratifikována.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6851291-3036-48F1-91F3-69D6BE7DCA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čl. 10a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7D88D59-BF07-4377-BDC8-5D08DFA855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Článek 10a</a:t>
            </a:r>
            <a:endParaRPr lang="cs-CZ" altLang="cs-CZ" sz="2800"/>
          </a:p>
          <a:p>
            <a:pPr eaLnBrk="1" hangingPunct="1">
              <a:buFontTx/>
              <a:buNone/>
            </a:pPr>
            <a:br>
              <a:rPr lang="cs-CZ" altLang="cs-CZ" sz="2800"/>
            </a:br>
            <a:r>
              <a:rPr lang="cs-CZ" altLang="cs-CZ" sz="2800">
                <a:solidFill>
                  <a:srgbClr val="CC0000"/>
                </a:solidFill>
              </a:rPr>
              <a:t>(1) Mezinárodní smlouvou mohou být některé pravomoci orgánů České republiky přeneseny na mezinárodní organizaci nebo instituci.</a:t>
            </a:r>
            <a:br>
              <a:rPr lang="cs-CZ" altLang="cs-CZ" sz="2800">
                <a:solidFill>
                  <a:srgbClr val="CC0000"/>
                </a:solidFill>
              </a:rPr>
            </a:br>
            <a:r>
              <a:rPr lang="cs-CZ" altLang="cs-CZ" sz="2800"/>
              <a:t>(2) K ratifikaci mezinárodní smlouvy uvedené v odstavci 1 je třeba souhlasu Parlamentu, nestanoví-li ústavní zákon, že k ratifikaci je třeba souhlasu daného v referendu.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CB0BAB9D-A666-4212-9E48-095017699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73238"/>
            <a:ext cx="7772400" cy="28082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>
                <a:solidFill>
                  <a:srgbClr val="000000"/>
                </a:solidFill>
                <a:cs typeface="WenQuanYi Micro Hei" charset="0"/>
              </a:rPr>
              <a:t>Výhrady k mezinárodním smlouvám</a:t>
            </a:r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C7C43169-78B3-4587-8B86-829818A23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300663"/>
            <a:ext cx="6400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500"/>
              </a:spcBef>
              <a:buFontTx/>
              <a:buNone/>
            </a:pPr>
            <a:r>
              <a:rPr lang="cs-CZ" altLang="cs-CZ" sz="2000">
                <a:solidFill>
                  <a:srgbClr val="000000"/>
                </a:solidFill>
                <a:cs typeface="WenQuanYi Micro Hei" charset="0"/>
              </a:rPr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AEF0B029-13C3-4CC8-BF71-D9276C4DF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rgbClr val="000000"/>
                </a:solidFill>
                <a:cs typeface="WenQuanYi Micro Hei" charset="0"/>
              </a:rPr>
              <a:t>Pojem výhrady obecně</a:t>
            </a:r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CA96A616-591C-4C9C-AE55-DE7E3C332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>
              <a:spcBef>
                <a:spcPct val="20000"/>
              </a:spcBef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Tx/>
              <a:buNone/>
            </a:pPr>
            <a:r>
              <a:rPr lang="cs-CZ" altLang="cs-CZ" sz="2800">
                <a:solidFill>
                  <a:srgbClr val="000000"/>
                </a:solidFill>
                <a:cs typeface="WenQuanYi Micro Hei" charset="0"/>
              </a:rPr>
              <a:t>Výhradou rozumíme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i="1">
                <a:solidFill>
                  <a:srgbClr val="000000"/>
                </a:solidFill>
                <a:cs typeface="WenQuanYi Micro Hei" charset="0"/>
              </a:rPr>
              <a:t>jednostranné prohlášení státu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i="1">
                <a:solidFill>
                  <a:srgbClr val="000000"/>
                </a:solidFill>
                <a:cs typeface="WenQuanYi Micro Hei" charset="0"/>
              </a:rPr>
              <a:t>směřující k vyloučení závaznosti určitých ustanovení smlouvy pro tento stát,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i="1">
                <a:solidFill>
                  <a:srgbClr val="000000"/>
                </a:solidFill>
                <a:cs typeface="WenQuanYi Micro Hei" charset="0"/>
              </a:rPr>
              <a:t>tedy ke změně právních následků těchto ustanovení.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Tx/>
              <a:buNone/>
            </a:pPr>
            <a:endParaRPr lang="cs-CZ" altLang="cs-CZ" sz="2800" i="1">
              <a:solidFill>
                <a:srgbClr val="000000"/>
              </a:solidFill>
              <a:cs typeface="WenQuanYi Micro Hei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>
                <a:solidFill>
                  <a:srgbClr val="000000"/>
                </a:solidFill>
                <a:cs typeface="WenQuanYi Micro Hei" charset="0"/>
              </a:rPr>
              <a:t>smysl výhrady, četnost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i="1">
                <a:solidFill>
                  <a:srgbClr val="000000"/>
                </a:solidFill>
                <a:cs typeface="WenQuanYi Micro Hei" charset="0"/>
              </a:rPr>
              <a:t>kompatibilita výhrady s předmětem a cílem smlouvy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6C451064-5D2B-4B39-A932-251AFC034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000">
                <a:solidFill>
                  <a:srgbClr val="000000"/>
                </a:solidFill>
                <a:cs typeface="WenQuanYi Micro Hei" charset="0"/>
              </a:rPr>
              <a:t>Pojem výhrady ve Vídeňské úmluvě</a:t>
            </a:r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DCA904BD-9923-40F8-A116-CB2D0B0DE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</a:pPr>
            <a:r>
              <a:rPr lang="cs-CZ" altLang="cs-CZ" i="1">
                <a:solidFill>
                  <a:srgbClr val="000000"/>
                </a:solidFill>
                <a:cs typeface="WenQuanYi Micro Hei" charset="0"/>
              </a:rPr>
              <a:t>jednostranné prohlášení 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</a:pPr>
            <a:r>
              <a:rPr lang="cs-CZ" altLang="cs-CZ" i="1">
                <a:solidFill>
                  <a:srgbClr val="000000"/>
                </a:solidFill>
                <a:cs typeface="WenQuanYi Micro Hei" charset="0"/>
              </a:rPr>
              <a:t>jakkoliv formulované nebo označené,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</a:pPr>
            <a:r>
              <a:rPr lang="cs-CZ" altLang="cs-CZ" i="1">
                <a:solidFill>
                  <a:srgbClr val="000000"/>
                </a:solidFill>
                <a:cs typeface="WenQuanYi Micro Hei" charset="0"/>
              </a:rPr>
              <a:t>učiněné státem při podpisu, ratifikaci, přijetí nebo schválení smlouvy, nebo při přístupu k ní, 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</a:pPr>
            <a:r>
              <a:rPr lang="cs-CZ" altLang="cs-CZ" i="1">
                <a:solidFill>
                  <a:srgbClr val="000000"/>
                </a:solidFill>
                <a:cs typeface="WenQuanYi Micro Hei" charset="0"/>
              </a:rPr>
              <a:t>jímž se zamýšlí vyloučit nebo pozměnit právní účinek určitých ustanovení smlouvy při jejich použití vůči tomuto státu.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F81A053D-ED2F-48AE-8AB4-DD4B92385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rgbClr val="000000"/>
                </a:solidFill>
                <a:cs typeface="WenQuanYi Micro Hei" charset="0"/>
              </a:rPr>
              <a:t>Učinění výhrady</a:t>
            </a:r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A4B4B0E4-EA6C-4CB9-BA9F-D02CFEFC5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</a:pP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jen při podpisu, ratifikaci a jiných podobných </a:t>
            </a:r>
            <a:r>
              <a:rPr lang="cs-CZ" altLang="cs-CZ" b="1">
                <a:solidFill>
                  <a:srgbClr val="000000"/>
                </a:solidFill>
                <a:cs typeface="WenQuanYi Micro Hei" charset="0"/>
              </a:rPr>
              <a:t>úkonech, </a:t>
            </a: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jimiž je vyjadřován definitivní souhlas státu se smlouvou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</a:pP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výhradu </a:t>
            </a:r>
            <a:r>
              <a:rPr lang="cs-CZ" altLang="cs-CZ" b="1" i="1">
                <a:solidFill>
                  <a:srgbClr val="000000"/>
                </a:solidFill>
                <a:cs typeface="WenQuanYi Micro Hei" charset="0"/>
              </a:rPr>
              <a:t>nelze učinit dodatečně</a:t>
            </a:r>
            <a:r>
              <a:rPr lang="cs-CZ" altLang="cs-CZ" i="1">
                <a:solidFill>
                  <a:srgbClr val="000000"/>
                </a:solidFill>
                <a:cs typeface="WenQuanYi Micro Hei" charset="0"/>
              </a:rPr>
              <a:t>, </a:t>
            </a: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tedy poté, co byl tento souhlas vyjádřen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</a:pP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obligatorní je </a:t>
            </a:r>
            <a:r>
              <a:rPr lang="cs-CZ" altLang="cs-CZ" b="1" i="1">
                <a:solidFill>
                  <a:srgbClr val="000000"/>
                </a:solidFill>
                <a:cs typeface="WenQuanYi Micro Hei" charset="0"/>
              </a:rPr>
              <a:t>písemná forma </a:t>
            </a: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výhrady, kterou je třeba notifikovat ostatním smluvním stranám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D9B0338-1039-4393-B0E3-DCBEBBFBB1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D91EE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Pojmové znaky mezinárodní smlouvy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BD16618-A482-44F4-A9DF-BA273D8E2E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1. </a:t>
            </a:r>
            <a:r>
              <a:rPr lang="cs-CZ" altLang="cs-CZ" b="1"/>
              <a:t>souhlasný projev vůle</a:t>
            </a:r>
            <a:r>
              <a:rPr lang="cs-CZ" altLang="cs-CZ"/>
              <a:t> (dohoda)</a:t>
            </a:r>
          </a:p>
          <a:p>
            <a:pPr lvl="1" eaLnBrk="1" hangingPunct="1">
              <a:defRPr/>
            </a:pPr>
            <a:r>
              <a:rPr lang="cs-CZ" altLang="cs-CZ"/>
              <a:t>strany, forma</a:t>
            </a:r>
          </a:p>
          <a:p>
            <a:pPr eaLnBrk="1" hangingPunct="1">
              <a:defRPr/>
            </a:pPr>
            <a:r>
              <a:rPr lang="cs-CZ" altLang="cs-CZ"/>
              <a:t>2. mezi </a:t>
            </a:r>
            <a:r>
              <a:rPr lang="cs-CZ" altLang="cs-CZ" b="1"/>
              <a:t>subjekty mezinárodního práva</a:t>
            </a:r>
          </a:p>
          <a:p>
            <a:pPr lvl="1" eaLnBrk="1" hangingPunct="1">
              <a:defRPr/>
            </a:pPr>
            <a:r>
              <a:rPr lang="cs-CZ" altLang="cs-CZ"/>
              <a:t>vyloučeny: nestátní útvary, obchodní společnosti, orgány nejednající jménem státu</a:t>
            </a:r>
          </a:p>
          <a:p>
            <a:pPr eaLnBrk="1" hangingPunct="1">
              <a:defRPr/>
            </a:pPr>
            <a:r>
              <a:rPr lang="cs-CZ" altLang="cs-CZ"/>
              <a:t>3. </a:t>
            </a:r>
            <a:r>
              <a:rPr lang="cs-CZ" altLang="cs-CZ" b="1"/>
              <a:t>řídí se mezinárodním právem</a:t>
            </a:r>
          </a:p>
          <a:p>
            <a:pPr eaLnBrk="1" hangingPunct="1">
              <a:defRPr/>
            </a:pPr>
            <a:r>
              <a:rPr lang="cs-CZ" altLang="cs-CZ"/>
              <a:t>4. </a:t>
            </a:r>
            <a:r>
              <a:rPr lang="cs-CZ" altLang="cs-CZ" b="1"/>
              <a:t>zamýšlené právní účinky</a:t>
            </a:r>
          </a:p>
          <a:p>
            <a:pPr lvl="1" eaLnBrk="1" hangingPunct="1">
              <a:defRPr/>
            </a:pPr>
            <a:r>
              <a:rPr lang="cs-CZ" altLang="cs-CZ"/>
              <a:t>deklarace, gentleman</a:t>
            </a:r>
            <a:r>
              <a:rPr lang="en-US" altLang="cs-CZ">
                <a:cs typeface="Arial" charset="0"/>
              </a:rPr>
              <a:t>`</a:t>
            </a:r>
            <a:r>
              <a:rPr lang="cs-CZ" altLang="cs-CZ">
                <a:cs typeface="Arial" charset="0"/>
              </a:rPr>
              <a:t>s agreement (Irsko)</a:t>
            </a:r>
            <a:endParaRPr lang="cs-CZ" alt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2CCF3907-59DC-4130-AC8E-AD93AA6F3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rgbClr val="000000"/>
                </a:solidFill>
                <a:cs typeface="WenQuanYi Micro Hei" charset="0"/>
              </a:rPr>
              <a:t>Přípustnost výhrady</a:t>
            </a:r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1AE90BC5-2386-4579-9926-4554CC0F6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>
                <a:solidFill>
                  <a:srgbClr val="000000"/>
                </a:solidFill>
                <a:cs typeface="WenQuanYi Micro Hei" charset="0"/>
              </a:rPr>
              <a:t>rozlišují se výhrady smlouvou </a:t>
            </a:r>
          </a:p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b="1" i="1">
                <a:solidFill>
                  <a:srgbClr val="000000"/>
                </a:solidFill>
                <a:cs typeface="WenQuanYi Micro Hei" charset="0"/>
              </a:rPr>
              <a:t>výslovně zakázané,</a:t>
            </a:r>
            <a:r>
              <a:rPr lang="cs-CZ" altLang="cs-CZ" sz="2800" i="1">
                <a:solidFill>
                  <a:srgbClr val="000000"/>
                </a:solidFill>
                <a:cs typeface="WenQuanYi Micro Hei" charset="0"/>
              </a:rPr>
              <a:t> </a:t>
            </a:r>
          </a:p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b="1" i="1">
                <a:solidFill>
                  <a:srgbClr val="000000"/>
                </a:solidFill>
                <a:cs typeface="WenQuanYi Micro Hei" charset="0"/>
              </a:rPr>
              <a:t>výlučně dovolené,</a:t>
            </a:r>
          </a:p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b="1" i="1">
                <a:solidFill>
                  <a:srgbClr val="000000"/>
                </a:solidFill>
                <a:cs typeface="WenQuanYi Micro Hei" charset="0"/>
              </a:rPr>
              <a:t>výslovně dovolené</a:t>
            </a:r>
            <a:r>
              <a:rPr lang="cs-CZ" altLang="cs-CZ" sz="2800" i="1">
                <a:solidFill>
                  <a:srgbClr val="000000"/>
                </a:solidFill>
                <a:cs typeface="WenQuanYi Micro Hei" charset="0"/>
              </a:rPr>
              <a:t> (předvídané) </a:t>
            </a:r>
            <a:r>
              <a:rPr lang="cs-CZ" altLang="cs-CZ" sz="2800">
                <a:solidFill>
                  <a:srgbClr val="000000"/>
                </a:solidFill>
                <a:cs typeface="WenQuanYi Micro Hei" charset="0"/>
              </a:rPr>
              <a:t>a </a:t>
            </a:r>
          </a:p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b="1" i="1">
                <a:solidFill>
                  <a:srgbClr val="000000"/>
                </a:solidFill>
                <a:cs typeface="WenQuanYi Micro Hei" charset="0"/>
              </a:rPr>
              <a:t>ostatní</a:t>
            </a:r>
            <a:r>
              <a:rPr lang="cs-CZ" altLang="cs-CZ" sz="2800" i="1">
                <a:solidFill>
                  <a:srgbClr val="000000"/>
                </a:solidFill>
                <a:cs typeface="WenQuanYi Micro Hei" charset="0"/>
              </a:rPr>
              <a:t>. </a:t>
            </a:r>
            <a:endParaRPr lang="cs-CZ" altLang="cs-CZ" sz="2800">
              <a:solidFill>
                <a:srgbClr val="000000"/>
              </a:solidFill>
              <a:cs typeface="WenQuanYi Micro Hei" charset="0"/>
            </a:endParaRPr>
          </a:p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>
                <a:solidFill>
                  <a:srgbClr val="000000"/>
                </a:solidFill>
                <a:cs typeface="WenQuanYi Micro Hei" charset="0"/>
              </a:rPr>
              <a:t>Kromě toto není dovoleno učinit výhradu, která by byla </a:t>
            </a:r>
            <a:r>
              <a:rPr lang="cs-CZ" altLang="cs-CZ" sz="2800" b="1" i="1">
                <a:solidFill>
                  <a:srgbClr val="000000"/>
                </a:solidFill>
                <a:cs typeface="WenQuanYi Micro Hei" charset="0"/>
              </a:rPr>
              <a:t>neslučitelná s předmětem a účelem smlouvy.</a:t>
            </a:r>
            <a:r>
              <a:rPr lang="cs-CZ" altLang="cs-CZ" sz="2800" i="1">
                <a:solidFill>
                  <a:srgbClr val="000000"/>
                </a:solidFill>
                <a:cs typeface="WenQuanYi Micro Hei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EC3B43EA-6C50-42F4-BCFD-217CC5DD6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77787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rgbClr val="000000"/>
                </a:solidFill>
                <a:cs typeface="WenQuanYi Micro Hei" charset="0"/>
              </a:rPr>
              <a:t>Přijetí výhrady</a:t>
            </a:r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54C1EB5C-D37F-43DD-BA25-885A6CF1C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6975"/>
            <a:ext cx="8229600" cy="53276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</a:pPr>
            <a:r>
              <a:rPr lang="cs-CZ" altLang="cs-CZ" sz="2400" b="1">
                <a:solidFill>
                  <a:srgbClr val="000000"/>
                </a:solidFill>
                <a:cs typeface="WenQuanYi Micro Hei" charset="0"/>
              </a:rPr>
              <a:t>Ostatní výhrady (tedy smlouvou nezmiňované) musí být zásadně </a:t>
            </a:r>
            <a:r>
              <a:rPr lang="cs-CZ" altLang="cs-CZ" sz="2400" b="1">
                <a:solidFill>
                  <a:srgbClr val="FF0000"/>
                </a:solidFill>
                <a:cs typeface="WenQuanYi Micro Hei" charset="0"/>
              </a:rPr>
              <a:t>přijaty jinými smluvními státy.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</a:pPr>
            <a:r>
              <a:rPr lang="cs-CZ" altLang="cs-CZ" sz="2400">
                <a:solidFill>
                  <a:srgbClr val="000000"/>
                </a:solidFill>
                <a:cs typeface="WenQuanYi Micro Hei" charset="0"/>
              </a:rPr>
              <a:t>Ty mají možnost výhradu přijmout nebo k ní </a:t>
            </a:r>
            <a:r>
              <a:rPr lang="cs-CZ" altLang="cs-CZ" sz="2400" b="1">
                <a:solidFill>
                  <a:srgbClr val="000000"/>
                </a:solidFill>
                <a:cs typeface="WenQuanYi Micro Hei" charset="0"/>
              </a:rPr>
              <a:t>uplatnit </a:t>
            </a:r>
            <a:r>
              <a:rPr lang="cs-CZ" altLang="cs-CZ" sz="2400" b="1">
                <a:solidFill>
                  <a:srgbClr val="FF0000"/>
                </a:solidFill>
                <a:cs typeface="WenQuanYi Micro Hei" charset="0"/>
              </a:rPr>
              <a:t>námitku.</a:t>
            </a:r>
            <a:r>
              <a:rPr lang="cs-CZ" altLang="cs-CZ" sz="2400">
                <a:solidFill>
                  <a:srgbClr val="FF0000"/>
                </a:solidFill>
                <a:cs typeface="WenQuanYi Micro Hei" charset="0"/>
              </a:rPr>
              <a:t> </a:t>
            </a:r>
            <a:r>
              <a:rPr lang="cs-CZ" altLang="cs-CZ" sz="2400">
                <a:solidFill>
                  <a:srgbClr val="000000"/>
                </a:solidFill>
                <a:cs typeface="WenQuanYi Micro Hei" charset="0"/>
              </a:rPr>
              <a:t>Je-li výhrada jiným smluvním státem </a:t>
            </a:r>
            <a:r>
              <a:rPr lang="cs-CZ" altLang="cs-CZ" sz="2400" b="1">
                <a:solidFill>
                  <a:srgbClr val="000000"/>
                </a:solidFill>
                <a:cs typeface="WenQuanYi Micro Hei" charset="0"/>
              </a:rPr>
              <a:t>přijata,</a:t>
            </a:r>
            <a:r>
              <a:rPr lang="cs-CZ" altLang="cs-CZ" sz="2400">
                <a:solidFill>
                  <a:srgbClr val="000000"/>
                </a:solidFill>
                <a:cs typeface="WenQuanYi Micro Hei" charset="0"/>
              </a:rPr>
              <a:t> stávají se oba ve vzájemné relaci stranami smlouvy ve znění výhrady.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</a:pPr>
            <a:r>
              <a:rPr lang="cs-CZ" altLang="cs-CZ" sz="2400">
                <a:solidFill>
                  <a:srgbClr val="0000FF"/>
                </a:solidFill>
                <a:cs typeface="WenQuanYi Micro Hei" charset="0"/>
              </a:rPr>
              <a:t>Nevznese-li smluvní stát námitku k výhradě do dvanácti měsíců od její notifikace, má se za to, že ji přijal.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</a:pPr>
            <a:r>
              <a:rPr lang="cs-CZ" altLang="cs-CZ" sz="2400" b="1">
                <a:solidFill>
                  <a:srgbClr val="000000"/>
                </a:solidFill>
                <a:cs typeface="WenQuanYi Micro Hei" charset="0"/>
              </a:rPr>
              <a:t>Námitka</a:t>
            </a:r>
            <a:r>
              <a:rPr lang="cs-CZ" altLang="cs-CZ" sz="2400">
                <a:solidFill>
                  <a:srgbClr val="000000"/>
                </a:solidFill>
                <a:cs typeface="WenQuanYi Micro Hei" charset="0"/>
              </a:rPr>
              <a:t> proti výhradě vznesená smluvním státem </a:t>
            </a:r>
            <a:r>
              <a:rPr lang="cs-CZ" altLang="cs-CZ" sz="2400">
                <a:solidFill>
                  <a:srgbClr val="FF0000"/>
                </a:solidFill>
                <a:cs typeface="WenQuanYi Micro Hei" charset="0"/>
              </a:rPr>
              <a:t>nebrání tomu, aby smlouva mezi oběma vstoupila v platnost, </a:t>
            </a:r>
            <a:r>
              <a:rPr lang="cs-CZ" altLang="cs-CZ" sz="2400" b="1">
                <a:solidFill>
                  <a:srgbClr val="FF0000"/>
                </a:solidFill>
                <a:cs typeface="WenQuanYi Micro Hei" charset="0"/>
              </a:rPr>
              <a:t>ledaže by namítající stát jasně vyjádřil opačný úmysl.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</a:pPr>
            <a:r>
              <a:rPr lang="cs-CZ" altLang="cs-CZ" sz="2400" b="1">
                <a:solidFill>
                  <a:srgbClr val="000000"/>
                </a:solidFill>
                <a:cs typeface="WenQuanYi Micro Hei" charset="0"/>
              </a:rPr>
              <a:t>Výhrada musí být přijata alespoň jedním dalším smluvním státem,</a:t>
            </a:r>
            <a:r>
              <a:rPr lang="cs-CZ" altLang="cs-CZ" sz="2400">
                <a:solidFill>
                  <a:srgbClr val="000000"/>
                </a:solidFill>
                <a:cs typeface="WenQuanYi Micro Hei" charset="0"/>
              </a:rPr>
              <a:t> aby byl účinný úkon vyjadřující souhlas být vázán smlouvou ze strany státu činícího přitom tuto výhradu.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>
            <a:extLst>
              <a:ext uri="{FF2B5EF4-FFF2-40B4-BE49-F238E27FC236}">
                <a16:creationId xmlns:a16="http://schemas.microsoft.com/office/drawing/2014/main" id="{0B9DAFCD-4964-4BD3-873A-05A8C4717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rgbClr val="000000"/>
                </a:solidFill>
                <a:cs typeface="WenQuanYi Micro Hei" charset="0"/>
              </a:rPr>
              <a:t>Přijetí výhrady a námitka</a:t>
            </a:r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3156A6AD-126C-4C84-AD53-91501F42C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>
                <a:solidFill>
                  <a:srgbClr val="000000"/>
                </a:solidFill>
                <a:cs typeface="WenQuanYi Micro Hei" charset="0"/>
              </a:rPr>
              <a:t>Výhrada platná </a:t>
            </a:r>
            <a:r>
              <a:rPr lang="cs-CZ" altLang="cs-CZ" sz="2800" b="1">
                <a:solidFill>
                  <a:srgbClr val="000000"/>
                </a:solidFill>
                <a:cs typeface="WenQuanYi Micro Hei" charset="0"/>
              </a:rPr>
              <a:t>ve vztahu k jinému smluvnímu státu </a:t>
            </a:r>
            <a:r>
              <a:rPr lang="cs-CZ" altLang="cs-CZ" sz="2800" b="1">
                <a:solidFill>
                  <a:srgbClr val="FF0000"/>
                </a:solidFill>
                <a:cs typeface="WenQuanYi Micro Hei" charset="0"/>
              </a:rPr>
              <a:t>mění pro oba státy </a:t>
            </a:r>
            <a:r>
              <a:rPr lang="cs-CZ" altLang="cs-CZ" sz="2800" b="1">
                <a:solidFill>
                  <a:srgbClr val="000000"/>
                </a:solidFill>
                <a:cs typeface="WenQuanYi Micro Hei" charset="0"/>
              </a:rPr>
              <a:t>ustanovení smlouvy podle obsahu výhrady.</a:t>
            </a:r>
            <a:r>
              <a:rPr lang="cs-CZ" altLang="cs-CZ" sz="2800">
                <a:solidFill>
                  <a:srgbClr val="000000"/>
                </a:solidFill>
                <a:cs typeface="WenQuanYi Micro Hei" charset="0"/>
              </a:rPr>
              <a:t> Tato výhrada nemá právní účinky pro jiné smluvní státy v jejich vzájemných vztazích.</a:t>
            </a:r>
          </a:p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>
                <a:solidFill>
                  <a:srgbClr val="000000"/>
                </a:solidFill>
                <a:cs typeface="WenQuanYi Micro Hei" charset="0"/>
              </a:rPr>
              <a:t>Jestliže stát, který vznesl námitku k výhradě, </a:t>
            </a:r>
            <a:r>
              <a:rPr lang="cs-CZ" altLang="cs-CZ" sz="2800" b="1">
                <a:solidFill>
                  <a:srgbClr val="000000"/>
                </a:solidFill>
                <a:cs typeface="WenQuanYi Micro Hei" charset="0"/>
              </a:rPr>
              <a:t>se nevyslovil proti vstupu smlouvy v platnost</a:t>
            </a:r>
            <a:r>
              <a:rPr lang="cs-CZ" altLang="cs-CZ" sz="2800">
                <a:solidFill>
                  <a:srgbClr val="000000"/>
                </a:solidFill>
                <a:cs typeface="WenQuanYi Micro Hei" charset="0"/>
              </a:rPr>
              <a:t> mezi ním a státem, který učinil výhradu, </a:t>
            </a:r>
            <a:r>
              <a:rPr lang="cs-CZ" altLang="cs-CZ" sz="2800">
                <a:solidFill>
                  <a:srgbClr val="FF0000"/>
                </a:solidFill>
                <a:cs typeface="WenQuanYi Micro Hei" charset="0"/>
              </a:rPr>
              <a:t>ustanovení, proti němuž výhrada směřuje, se mezi oběma státy v rozsahu výhrady nepoužijí</a:t>
            </a:r>
            <a:r>
              <a:rPr lang="cs-CZ" altLang="cs-CZ" sz="2800">
                <a:solidFill>
                  <a:srgbClr val="000000"/>
                </a:solidFill>
                <a:cs typeface="WenQuanYi Micro Hei" charset="0"/>
              </a:rPr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>
            <a:extLst>
              <a:ext uri="{FF2B5EF4-FFF2-40B4-BE49-F238E27FC236}">
                <a16:creationId xmlns:a16="http://schemas.microsoft.com/office/drawing/2014/main" id="{26A76BA7-8867-43F5-992E-AB3BB2EF4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rgbClr val="000000"/>
                </a:solidFill>
                <a:cs typeface="WenQuanYi Micro Hei" charset="0"/>
              </a:rPr>
              <a:t>Odvolání výhrad a námitek</a:t>
            </a:r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75AD7104-4AC6-4CEF-939D-538408724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</a:pP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Výhrady, jakož i námitky k výhradám lze </a:t>
            </a:r>
            <a:r>
              <a:rPr lang="cs-CZ" altLang="cs-CZ" b="1">
                <a:solidFill>
                  <a:srgbClr val="000000"/>
                </a:solidFill>
                <a:cs typeface="WenQuanYi Micro Hei" charset="0"/>
              </a:rPr>
              <a:t>kdykoli odvolat,</a:t>
            </a: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 a to jednostranným aktem a vždy písemně.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>
            <a:extLst>
              <a:ext uri="{FF2B5EF4-FFF2-40B4-BE49-F238E27FC236}">
                <a16:creationId xmlns:a16="http://schemas.microsoft.com/office/drawing/2014/main" id="{C3E69E79-7206-4B93-9156-3C31BFB8F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rgbClr val="000000"/>
                </a:solidFill>
                <a:cs typeface="WenQuanYi Micro Hei" charset="0"/>
              </a:rPr>
              <a:t>Prohlášení</a:t>
            </a:r>
          </a:p>
        </p:txBody>
      </p:sp>
      <p:sp>
        <p:nvSpPr>
          <p:cNvPr id="51203" name="Text Box 2">
            <a:extLst>
              <a:ext uri="{FF2B5EF4-FFF2-40B4-BE49-F238E27FC236}">
                <a16:creationId xmlns:a16="http://schemas.microsoft.com/office/drawing/2014/main" id="{F622728A-C0B9-43A0-97EA-A0AB9484B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</a:pP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Někdy státy činí při podpisu nebo ratifikaci smlouvy </a:t>
            </a:r>
            <a:r>
              <a:rPr lang="cs-CZ" altLang="cs-CZ" b="1" i="1">
                <a:solidFill>
                  <a:srgbClr val="000000"/>
                </a:solidFill>
                <a:cs typeface="WenQuanYi Micro Hei" charset="0"/>
              </a:rPr>
              <a:t>prohlášení.</a:t>
            </a:r>
            <a:r>
              <a:rPr lang="cs-CZ" altLang="cs-CZ" i="1">
                <a:solidFill>
                  <a:srgbClr val="000000"/>
                </a:solidFill>
                <a:cs typeface="WenQuanYi Micro Hei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</a:pP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Prohlášení, která vyhovují definici výhrady, jsou vlastně </a:t>
            </a:r>
            <a:r>
              <a:rPr lang="cs-CZ" altLang="cs-CZ" b="1">
                <a:solidFill>
                  <a:srgbClr val="000000"/>
                </a:solidFill>
                <a:cs typeface="WenQuanYi Micro Hei" charset="0"/>
              </a:rPr>
              <a:t>výhradami.</a:t>
            </a: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</a:pP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Naproti tomu </a:t>
            </a:r>
            <a:r>
              <a:rPr lang="cs-CZ" altLang="cs-CZ">
                <a:solidFill>
                  <a:srgbClr val="0000FF"/>
                </a:solidFill>
                <a:cs typeface="WenQuanYi Micro Hei" charset="0"/>
              </a:rPr>
              <a:t>prohlášení, která nezamýšlejí pozměnit právní účinky smlouvy vůči státu, </a:t>
            </a:r>
            <a:r>
              <a:rPr lang="cs-CZ" altLang="cs-CZ" b="1">
                <a:solidFill>
                  <a:srgbClr val="0000FF"/>
                </a:solidFill>
                <a:cs typeface="WenQuanYi Micro Hei" charset="0"/>
              </a:rPr>
              <a:t>výhradami nejsou.</a:t>
            </a:r>
            <a:r>
              <a:rPr lang="cs-CZ" altLang="cs-CZ">
                <a:solidFill>
                  <a:srgbClr val="0000FF"/>
                </a:solidFill>
                <a:cs typeface="WenQuanYi Micro Hei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</a:pP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Prohlášení se mohou týkat výkladu smlouvy </a:t>
            </a:r>
            <a:r>
              <a:rPr lang="cs-CZ" altLang="cs-CZ" i="1">
                <a:solidFill>
                  <a:srgbClr val="000000"/>
                </a:solidFill>
                <a:cs typeface="WenQuanYi Micro Hei" charset="0"/>
              </a:rPr>
              <a:t>(tzv. </a:t>
            </a:r>
            <a:r>
              <a:rPr lang="cs-CZ" altLang="cs-CZ" b="1" i="1" u="sng">
                <a:solidFill>
                  <a:srgbClr val="000000"/>
                </a:solidFill>
                <a:cs typeface="WenQuanYi Micro Hei" charset="0"/>
              </a:rPr>
              <a:t>interpretační prohlášení</a:t>
            </a:r>
            <a:r>
              <a:rPr lang="cs-CZ" altLang="cs-CZ" b="1" i="1">
                <a:solidFill>
                  <a:srgbClr val="000000"/>
                </a:solidFill>
                <a:cs typeface="WenQuanYi Micro Hei" charset="0"/>
              </a:rPr>
              <a:t>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0BE2671-C944-4B37-BBAB-5822DEFB3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E9898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Funkce mezinárodní smlouvy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054CC069-2055-44C1-8AAE-59E3C5FD2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1. Upravit určitý konkrétní vztah mezi smluvními státy – stanovit </a:t>
            </a:r>
            <a:r>
              <a:rPr lang="cs-CZ" altLang="cs-CZ" b="1" dirty="0"/>
              <a:t>„subjektivní“</a:t>
            </a:r>
            <a:r>
              <a:rPr lang="cs-CZ" altLang="cs-CZ" dirty="0"/>
              <a:t> práva a povinnosti (jako občanskoprávní kontrakt) </a:t>
            </a:r>
            <a:r>
              <a:rPr lang="cs-CZ" altLang="cs-CZ" dirty="0">
                <a:solidFill>
                  <a:srgbClr val="0000CC"/>
                </a:solidFill>
              </a:rPr>
              <a:t>(</a:t>
            </a:r>
            <a:r>
              <a:rPr lang="cs-CZ" altLang="cs-CZ" dirty="0" err="1">
                <a:solidFill>
                  <a:srgbClr val="0000CC"/>
                </a:solidFill>
              </a:rPr>
              <a:t>kontraktuální</a:t>
            </a:r>
            <a:r>
              <a:rPr lang="cs-CZ" altLang="cs-CZ" dirty="0">
                <a:solidFill>
                  <a:srgbClr val="0000CC"/>
                </a:solidFill>
              </a:rPr>
              <a:t>)</a:t>
            </a:r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2. Vytvořit </a:t>
            </a:r>
            <a:r>
              <a:rPr lang="cs-CZ" altLang="cs-CZ" b="1" dirty="0"/>
              <a:t>objektivní právo,</a:t>
            </a:r>
            <a:r>
              <a:rPr lang="cs-CZ" altLang="cs-CZ" dirty="0"/>
              <a:t> tedy právní pravidla závazná pro smluvní státy </a:t>
            </a:r>
            <a:r>
              <a:rPr lang="cs-CZ" altLang="cs-CZ" dirty="0">
                <a:solidFill>
                  <a:srgbClr val="0000CC"/>
                </a:solidFill>
              </a:rPr>
              <a:t>(právotvorné)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4D5968F-9BF6-4B9F-BBAC-13B75646AB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FE9898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Funkce mezinárodní smlouvy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35E840A-C6E5-4596-9CE8-1208C08399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ad 1. Mezinárodní smlouvy </a:t>
            </a:r>
            <a:r>
              <a:rPr lang="cs-CZ" altLang="cs-CZ" sz="2800" b="1">
                <a:solidFill>
                  <a:srgbClr val="CC0000"/>
                </a:solidFill>
              </a:rPr>
              <a:t>kontraktuální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úprava konkrétní otázky – regulace konkrétních právních vztahů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ve vnitrostátním právu nejde o pramen práva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příklady: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/>
              <a:t>o zamezení dvojího zdanění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/>
              <a:t>o zamezení dvojího občanství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/>
              <a:t>o vzájemné vízové povinnosti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/>
              <a:t>o spolupráci v různých oblastech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/>
              <a:t>o státních hranicích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téměř všechny dvoustranné smlouvy jsou kontraktuální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mnohostranné smlouvy také často kontraktuální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historicky nejprve smlouvy kontraktuální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CE24156-FA70-44E9-A1E4-59B73A11AE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E9898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Funkce mezinárodní smlouvy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D5FD538-BED7-448C-9442-3FDCD13E2E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ad 2. Mezinárodní smlouvy </a:t>
            </a:r>
            <a:r>
              <a:rPr lang="cs-CZ" altLang="cs-CZ" b="1">
                <a:solidFill>
                  <a:srgbClr val="CC0000"/>
                </a:solidFill>
              </a:rPr>
              <a:t>právotvorné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/>
              <a:t>vytvářejí právní pravidla, která mají být trvale aplikována smluvními státy, tedy objektivní právo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/>
              <a:t>příklady (některé mnohostranné smlouvy):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/>
              <a:t>kodifikační úmluvy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/>
              <a:t>úmluvy o lidských právech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/>
              <a:t>úmluvy stanovící režim mezinárodního obchodu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/>
              <a:t>unifikační úmluvy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/>
              <a:t>výjimečně dvoustranné smlouvy: o právní pomoci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6924C6D-E316-4845-B677-22A07B125D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E9898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Označení mezinárodních smluv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0240999-FF6D-4919-938A-D9CE5EBB56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úmluva, smlouva, charta, dohoda, protokol, ujednání, statut</a:t>
            </a:r>
          </a:p>
          <a:p>
            <a:pPr eaLnBrk="1" hangingPunct="1">
              <a:defRPr/>
            </a:pPr>
            <a:r>
              <a:rPr lang="cs-CZ" altLang="cs-CZ" dirty="0"/>
              <a:t>žádný vliv na právní povahu (závaznost)</a:t>
            </a:r>
          </a:p>
          <a:p>
            <a:pPr eaLnBrk="1" hangingPunct="1">
              <a:defRPr/>
            </a:pPr>
            <a:r>
              <a:rPr lang="cs-CZ" altLang="cs-CZ" dirty="0"/>
              <a:t>označení někdy naznačuje charakter smlouvy</a:t>
            </a:r>
          </a:p>
          <a:p>
            <a:pPr eaLnBrk="1" hangingPunct="1">
              <a:defRPr/>
            </a:pPr>
            <a:r>
              <a:rPr lang="cs-CZ" altLang="cs-CZ" dirty="0"/>
              <a:t>označení v EU: atypická specifika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E08F2B6-0413-414C-B7FE-1C2606CDAA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E9898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Struktura mezinárodní smlouvy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BA5CE04-4176-4C12-B850-58253C4CCE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1. </a:t>
            </a:r>
            <a:r>
              <a:rPr lang="cs-CZ" altLang="cs-CZ" sz="2800" b="1"/>
              <a:t>Preambule</a:t>
            </a:r>
            <a:r>
              <a:rPr lang="cs-CZ" altLang="cs-CZ" sz="2800"/>
              <a:t> – cíl a účel smlouvy, relevantní pro interpretaci (nepovinná)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2. </a:t>
            </a:r>
            <a:r>
              <a:rPr lang="cs-CZ" altLang="cs-CZ" sz="2800" b="1"/>
              <a:t>Meritorní text</a:t>
            </a:r>
            <a:r>
              <a:rPr lang="cs-CZ" altLang="cs-CZ" sz="280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3. </a:t>
            </a:r>
            <a:r>
              <a:rPr lang="cs-CZ" altLang="cs-CZ" sz="2800" b="1"/>
              <a:t>Závěrečná ustanovení</a:t>
            </a:r>
            <a:r>
              <a:rPr lang="cs-CZ" altLang="cs-CZ" sz="2800"/>
              <a:t> (protokolární články) = právní život smlouvy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4. </a:t>
            </a:r>
            <a:r>
              <a:rPr lang="cs-CZ" altLang="cs-CZ" sz="2800" b="1"/>
              <a:t>Přílohy</a:t>
            </a:r>
            <a:r>
              <a:rPr lang="cs-CZ" altLang="cs-CZ" sz="280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protokoly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prohlášení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právní povaha: stanovená smlouvou (protokoly jsou zpravidla nedílnou součástí s odlišným schvalovacím režimem)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A068698-D538-4641-9590-7EDE0538A2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ACCBFE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1. Mezinárodní právo MS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3C095B3-9D50-45B1-8ACE-2F35398AA3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altLang="cs-CZ"/>
              <a:t>mezinárodní obyčej</a:t>
            </a:r>
          </a:p>
          <a:p>
            <a:pPr eaLnBrk="1" hangingPunct="1"/>
            <a:r>
              <a:rPr lang="cs-CZ" altLang="cs-CZ"/>
              <a:t>Vídeňská úmluva o smluvním právu (smlouvy mezi státy – 1969) (pro ČR platnost od 1987)</a:t>
            </a:r>
          </a:p>
          <a:p>
            <a:pPr eaLnBrk="1" hangingPunct="1"/>
            <a:r>
              <a:rPr lang="cs-CZ" altLang="cs-CZ"/>
              <a:t>obdobná úmluva (smlouvy mezinárodních organizací – 1986) – nevstoupila v platnost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1640</Words>
  <Application>Microsoft Office PowerPoint</Application>
  <PresentationFormat>Předvádění na obrazovce (4:3)</PresentationFormat>
  <Paragraphs>216</Paragraphs>
  <Slides>34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Arial Black</vt:lpstr>
      <vt:lpstr>Calibri</vt:lpstr>
      <vt:lpstr>Times New Roman</vt:lpstr>
      <vt:lpstr>WenQuanYi Micro Hei</vt:lpstr>
      <vt:lpstr>Výchozí návrh</vt:lpstr>
      <vt:lpstr>Prameny mezinárodního práva</vt:lpstr>
      <vt:lpstr>Mezinárodní smlouva jako pramen MPV</vt:lpstr>
      <vt:lpstr>Pojmové znaky mezinárodní smlouvy</vt:lpstr>
      <vt:lpstr>Funkce mezinárodní smlouvy</vt:lpstr>
      <vt:lpstr>Funkce mezinárodní smlouvy</vt:lpstr>
      <vt:lpstr>Funkce mezinárodní smlouvy</vt:lpstr>
      <vt:lpstr>Označení mezinárodních smluv</vt:lpstr>
      <vt:lpstr>Struktura mezinárodní smlouvy</vt:lpstr>
      <vt:lpstr>1. Mezinárodní právo MS</vt:lpstr>
      <vt:lpstr>2. Vnitrostátní právo</vt:lpstr>
      <vt:lpstr>Etapy vzniku platné mezinárodní smlouvy</vt:lpstr>
      <vt:lpstr>SJEDNÁNÍ TEXTU SMLOUVY</vt:lpstr>
      <vt:lpstr>AUTENTIFIKACE TEXTU</vt:lpstr>
      <vt:lpstr>TEXT SMLOUVY SCHVÁLEN A AUTENTIFIKOVÁN  Schvalování smluv v ČR</vt:lpstr>
      <vt:lpstr>Vyjádření definitivního souhlasu se smlouvou navenek  (většinou stanoví sama smlouva)</vt:lpstr>
      <vt:lpstr>Srovnání schválení smlouvy uvnitř a navenek</vt:lpstr>
      <vt:lpstr>Vstup smlouvy v platnost:  vlastní ustanovení</vt:lpstr>
      <vt:lpstr>Objektivní a subjektivní vstup  v platnost mnohostranné smlouvy</vt:lpstr>
      <vt:lpstr>Mezinárodní smlouva ve vnitrostátním právu ČR</vt:lpstr>
      <vt:lpstr>Čl. 10 Ústavy ČR</vt:lpstr>
      <vt:lpstr>Odkaz na smlouvy v čl. 10 Ústavy</vt:lpstr>
      <vt:lpstr>Jak rozumět článku 10 Ústavy: „Vyhlášené mezinárodní smlouvy, k jejichž ratifikaci dal Parlament souhlas a jimiž je Česká republika vázána, jsou součástí právního řádu; stanoví-li mezinárodní smlouva něco jiného než zákon, použije se mezinárodní smlouva.“</vt:lpstr>
      <vt:lpstr>Smlouvy schvalované Parlamentem ČR</vt:lpstr>
      <vt:lpstr>Předběžná kontrola ústavnosti</vt:lpstr>
      <vt:lpstr>čl. 10a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obyčej</dc:title>
  <dc:creator>1224</dc:creator>
  <cp:lastModifiedBy>Tyc Vladimir</cp:lastModifiedBy>
  <cp:revision>39</cp:revision>
  <dcterms:created xsi:type="dcterms:W3CDTF">2009-04-02T14:18:05Z</dcterms:created>
  <dcterms:modified xsi:type="dcterms:W3CDTF">2021-05-13T13:44:46Z</dcterms:modified>
</cp:coreProperties>
</file>