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6754" autoAdjust="0"/>
  </p:normalViewPr>
  <p:slideViewPr>
    <p:cSldViewPr snapToGrid="0">
      <p:cViewPr>
        <p:scale>
          <a:sx n="81" d="100"/>
          <a:sy n="81" d="100"/>
        </p:scale>
        <p:origin x="384" y="-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47C7-AC67-48F3-B3F6-D20CA7DE84FC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Imunita státu - esence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ca-cpa.org/en/cases/61/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IMUNITA STÁTU – ZÁKLADNÍ POJMY A STRUKTURA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Zdeněk Nový</a:t>
            </a:r>
          </a:p>
          <a:p>
            <a:pPr algn="ctr"/>
            <a:r>
              <a:rPr lang="cs-CZ" dirty="0" smtClean="0"/>
              <a:t>Katedra mezinárodního a evropského práva </a:t>
            </a:r>
          </a:p>
        </p:txBody>
      </p:sp>
    </p:spTree>
    <p:extLst>
      <p:ext uri="{BB962C8B-B14F-4D97-AF65-F5344CB8AC3E}">
        <p14:creationId xmlns:p14="http://schemas.microsoft.com/office/powerpoint/2010/main" val="12867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</a:t>
            </a:r>
            <a:r>
              <a:rPr lang="cs-CZ" dirty="0" smtClean="0"/>
              <a:t>výkon rozhodnutí </a:t>
            </a:r>
            <a:r>
              <a:rPr lang="cs-CZ" dirty="0" smtClean="0"/>
              <a:t>a imunita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Uznání – imunita </a:t>
            </a:r>
            <a:r>
              <a:rPr lang="cs-CZ" dirty="0" smtClean="0"/>
              <a:t>jurisdikční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Výkon – imunita exekuční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ABF1-A8CA-4A02-992C-A640D1DF4519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5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Tzv. výjimka arbitráže (čl. 17 Úmluvy OSN)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K zamyšlení: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Má vliv souhlas státu s řešením sporů v arbitráži vliv na jeho imunitu?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92DA-32FC-4B35-A53B-4F2824789783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4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 smtClean="0"/>
              <a:t>Yukos</a:t>
            </a:r>
            <a:r>
              <a:rPr lang="cs-CZ" dirty="0"/>
              <a:t> </a:t>
            </a:r>
            <a:r>
              <a:rPr lang="cs-CZ" dirty="0" smtClean="0"/>
              <a:t>proti </a:t>
            </a:r>
            <a:r>
              <a:rPr lang="cs-CZ" dirty="0" smtClean="0"/>
              <a:t>Rusku (PCA), </a:t>
            </a:r>
            <a:r>
              <a:rPr lang="cs-CZ" dirty="0">
                <a:hlinkClick r:id="rId2"/>
              </a:rPr>
              <a:t>https://pca-cpa.org/en/cases/61/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 smtClean="0"/>
              <a:t>Diag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smtClean="0"/>
              <a:t>proti</a:t>
            </a:r>
            <a:r>
              <a:rPr lang="cs-CZ" dirty="0" smtClean="0"/>
              <a:t> ČR </a:t>
            </a:r>
            <a:r>
              <a:rPr lang="cs-CZ" smtClean="0"/>
              <a:t>(Lucembursko, VB,USA aj.)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NML proti Argentině (Francie, USA, VB)</a:t>
            </a:r>
            <a:r>
              <a:rPr lang="cs-CZ" dirty="0" smtClean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0E20B-4A28-45C0-8338-3499E0C5B481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70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imunity státu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Vynětí z pravomoci a výkonu rozhodnutí orgánů druhých států (trestní, správní, civilní)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0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</a:t>
            </a:r>
            <a:r>
              <a:rPr lang="cs-CZ" dirty="0" smtClean="0"/>
              <a:t>premisy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„</a:t>
            </a:r>
            <a:r>
              <a:rPr lang="cs-CZ" i="1" dirty="0" smtClean="0"/>
              <a:t>King </a:t>
            </a:r>
            <a:r>
              <a:rPr lang="cs-CZ" i="1" dirty="0" err="1" smtClean="0"/>
              <a:t>can</a:t>
            </a:r>
            <a:r>
              <a:rPr lang="cs-CZ" i="1" dirty="0" smtClean="0"/>
              <a:t> do no </a:t>
            </a:r>
            <a:r>
              <a:rPr lang="cs-CZ" i="1" dirty="0" err="1" smtClean="0"/>
              <a:t>wrong</a:t>
            </a:r>
            <a:r>
              <a:rPr lang="cs-CZ" dirty="0" smtClean="0"/>
              <a:t>“ (v historii)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Zásada svrchované rovnosti (Charta OSN)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Absolutní v restriktivní (funkční) pojetí imunity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ED86B-FC38-49EE-AE23-EFFBDDAC5009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2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Obyčeje </a:t>
            </a:r>
            <a:r>
              <a:rPr lang="cs-CZ" dirty="0" smtClean="0"/>
              <a:t>(praxe </a:t>
            </a:r>
            <a:r>
              <a:rPr lang="cs-CZ" dirty="0" err="1" smtClean="0"/>
              <a:t>států+opinio</a:t>
            </a:r>
            <a:r>
              <a:rPr lang="cs-CZ" dirty="0" smtClean="0"/>
              <a:t> </a:t>
            </a:r>
            <a:r>
              <a:rPr lang="cs-CZ" dirty="0" err="1" smtClean="0"/>
              <a:t>juris</a:t>
            </a:r>
            <a:r>
              <a:rPr lang="cs-CZ" dirty="0" smtClean="0"/>
              <a:t>)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Mezinárodní </a:t>
            </a:r>
            <a:r>
              <a:rPr lang="cs-CZ" dirty="0" smtClean="0"/>
              <a:t>smlouvy (Úmluva OSN o jurisdikčních imunitách, Úmluva o státní imunitě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Vnitrostátní legislativa (viz  § 7 ZMPS, dále </a:t>
            </a:r>
            <a:r>
              <a:rPr lang="cs-CZ" dirty="0" smtClean="0"/>
              <a:t>SIA 1978 </a:t>
            </a:r>
            <a:r>
              <a:rPr lang="cs-CZ" dirty="0" smtClean="0"/>
              <a:t>v Anglii, </a:t>
            </a:r>
            <a:r>
              <a:rPr lang="cs-CZ" dirty="0" smtClean="0"/>
              <a:t>FSIA 1976 </a:t>
            </a:r>
            <a:r>
              <a:rPr lang="cs-CZ" dirty="0" smtClean="0"/>
              <a:t>v USA </a:t>
            </a:r>
            <a:r>
              <a:rPr lang="cs-CZ" dirty="0" smtClean="0"/>
              <a:t>či tzv. </a:t>
            </a:r>
            <a:r>
              <a:rPr lang="cs-CZ" dirty="0" smtClean="0"/>
              <a:t>la </a:t>
            </a:r>
            <a:r>
              <a:rPr lang="cs-CZ" i="1" dirty="0" err="1" smtClean="0"/>
              <a:t>Loi</a:t>
            </a:r>
            <a:r>
              <a:rPr lang="cs-CZ" i="1" dirty="0" smtClean="0"/>
              <a:t> Sapin </a:t>
            </a:r>
            <a:r>
              <a:rPr lang="cs-CZ" dirty="0" smtClean="0"/>
              <a:t>ve Francii)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2C3A-57F5-419B-96CC-6432D1BB4F6B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9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imunit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Jurisdikční: vynětí z pravomoci orgánů  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Exekuční: vynětí z výkonu rozhodnutí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299F-60C1-40BB-956A-7933677D2B1B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24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Jurisdikční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Acta </a:t>
            </a:r>
            <a:r>
              <a:rPr lang="cs-CZ" dirty="0" err="1" smtClean="0"/>
              <a:t>jure</a:t>
            </a:r>
            <a:r>
              <a:rPr lang="cs-CZ" dirty="0" smtClean="0"/>
              <a:t> </a:t>
            </a:r>
            <a:r>
              <a:rPr lang="cs-CZ" dirty="0" err="1" smtClean="0"/>
              <a:t>imperii</a:t>
            </a:r>
            <a:r>
              <a:rPr lang="cs-CZ" dirty="0" smtClean="0"/>
              <a:t> v. acta </a:t>
            </a:r>
            <a:r>
              <a:rPr lang="cs-CZ" dirty="0" err="1" smtClean="0"/>
              <a:t>jure</a:t>
            </a:r>
            <a:r>
              <a:rPr lang="cs-CZ" dirty="0" smtClean="0"/>
              <a:t> </a:t>
            </a:r>
            <a:r>
              <a:rPr lang="cs-CZ" dirty="0" err="1" smtClean="0"/>
              <a:t>gestionis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Acta </a:t>
            </a:r>
            <a:r>
              <a:rPr lang="cs-CZ" dirty="0" err="1" smtClean="0"/>
              <a:t>jure</a:t>
            </a:r>
            <a:r>
              <a:rPr lang="cs-CZ" dirty="0" smtClean="0"/>
              <a:t> </a:t>
            </a:r>
            <a:r>
              <a:rPr lang="cs-CZ" dirty="0" err="1" smtClean="0"/>
              <a:t>imperii</a:t>
            </a:r>
            <a:r>
              <a:rPr lang="cs-CZ" dirty="0" smtClean="0"/>
              <a:t> – např. jednání ozbrojených sil státu (</a:t>
            </a:r>
            <a:r>
              <a:rPr lang="cs-CZ" dirty="0" smtClean="0"/>
              <a:t>Německo proti Itálii, ICJ 2012)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Acta </a:t>
            </a:r>
            <a:r>
              <a:rPr lang="cs-CZ" dirty="0" err="1" smtClean="0"/>
              <a:t>jure</a:t>
            </a:r>
            <a:r>
              <a:rPr lang="cs-CZ" dirty="0" smtClean="0"/>
              <a:t> </a:t>
            </a:r>
            <a:r>
              <a:rPr lang="cs-CZ" dirty="0" err="1" smtClean="0"/>
              <a:t>gestionis</a:t>
            </a:r>
            <a:r>
              <a:rPr lang="cs-CZ" dirty="0" smtClean="0"/>
              <a:t> – </a:t>
            </a:r>
            <a:r>
              <a:rPr lang="cs-CZ" dirty="0" smtClean="0"/>
              <a:t>např. </a:t>
            </a:r>
            <a:r>
              <a:rPr lang="cs-CZ" dirty="0" smtClean="0"/>
              <a:t>pracovněprávní </a:t>
            </a:r>
            <a:r>
              <a:rPr lang="cs-CZ" dirty="0" smtClean="0"/>
              <a:t>nároky </a:t>
            </a:r>
            <a:r>
              <a:rPr lang="cs-CZ" dirty="0"/>
              <a:t>(</a:t>
            </a:r>
            <a:r>
              <a:rPr lang="cs-CZ" dirty="0" smtClean="0"/>
              <a:t>NS ČR</a:t>
            </a:r>
            <a:r>
              <a:rPr lang="cs-CZ" dirty="0" smtClean="0"/>
              <a:t>, </a:t>
            </a:r>
            <a:r>
              <a:rPr lang="cs-CZ" dirty="0" err="1" smtClean="0"/>
              <a:t>Mahamdia</a:t>
            </a:r>
            <a:r>
              <a:rPr lang="cs-CZ" dirty="0" smtClean="0"/>
              <a:t> – SDEU)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B61-D3A7-4758-9F9D-F755FD381D56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2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Německo proti Itálii před MSD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Podstata: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Mohly italské soudy přijmout svoji pravomoc ohledně civilních žalob proti Německu za zločiny spáchané v průběhu druhé světové války?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Mohl tento postup soudů být odůvodněn tím, že jednání německých jednotek na území Itálie kvalifikujeme jako porušení kogentních norem MP?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47C7-AC67-48F3-B3F6-D20CA7DE84FC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6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Exekuční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Majetek sloužící obchodním </a:t>
            </a:r>
            <a:r>
              <a:rPr lang="cs-CZ" dirty="0" smtClean="0"/>
              <a:t>versus </a:t>
            </a:r>
            <a:r>
              <a:rPr lang="cs-CZ" dirty="0" smtClean="0"/>
              <a:t>neobchodním </a:t>
            </a:r>
            <a:r>
              <a:rPr lang="cs-CZ" dirty="0" smtClean="0"/>
              <a:t>účelům: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Neobchodní: vojenská loď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Obchodní: nemovitost pronajímaná státem v zahraničí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 smtClean="0"/>
              <a:t>Diag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proti ČR – zabavení obrazů v Rakousku: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Je obraz majetek státu určeným k (ne) obchodnímu účelu?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9250-502D-4F14-9FE1-66F1A00E1BA1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3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Vzdání se imunity (</a:t>
            </a:r>
            <a:r>
              <a:rPr lang="cs-CZ" dirty="0" err="1" smtClean="0"/>
              <a:t>Waiver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Jurisdikční – explicitně i implicitně (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jurisdiction</a:t>
            </a:r>
            <a:r>
              <a:rPr lang="cs-CZ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Exekuční – pouze explicitně (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execution</a:t>
            </a:r>
            <a:r>
              <a:rPr lang="cs-CZ" i="1" dirty="0" smtClean="0"/>
              <a:t>/</a:t>
            </a:r>
            <a:r>
              <a:rPr lang="cs-CZ" i="1" dirty="0" err="1" smtClean="0"/>
              <a:t>enforcement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3C0-D735-42FD-8FE2-42BBE655940D}" type="datetime1">
              <a:rPr lang="cs-CZ" smtClean="0"/>
              <a:t>08.04.2019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Imunita státu - esence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E1B8-9C32-4902-8293-097AEE535CC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4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 (1)</Template>
  <TotalTime>37</TotalTime>
  <Words>418</Words>
  <Application>Microsoft Office PowerPoint</Application>
  <PresentationFormat>Širokoúhlá obrazovka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IMUNITA STÁTU – ZÁKLADNÍ POJMY A STRUKTURA</vt:lpstr>
      <vt:lpstr>Pojem imunity státu</vt:lpstr>
      <vt:lpstr>Výchozí premisy</vt:lpstr>
      <vt:lpstr>Prameny práva</vt:lpstr>
      <vt:lpstr>Dělení imunit</vt:lpstr>
      <vt:lpstr>Jurisdikční</vt:lpstr>
      <vt:lpstr>Německo proti Itálii před MSD</vt:lpstr>
      <vt:lpstr>Exekuční</vt:lpstr>
      <vt:lpstr>Vzdání se imunity (Waiver)</vt:lpstr>
      <vt:lpstr>Uznání a výkon rozhodnutí a imunita</vt:lpstr>
      <vt:lpstr>Tzv. výjimka arbitráže (čl. 17 Úmluvy OSN)</vt:lpstr>
      <vt:lpstr>Případy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IMUNITA STÁTU – ZÁKLADNÍ POJMY</dc:title>
  <dc:creator>Uživatel systému Windows</dc:creator>
  <cp:lastModifiedBy>Uživatel systému Windows</cp:lastModifiedBy>
  <cp:revision>5</cp:revision>
  <cp:lastPrinted>1601-01-01T00:00:00Z</cp:lastPrinted>
  <dcterms:created xsi:type="dcterms:W3CDTF">2019-04-08T07:35:51Z</dcterms:created>
  <dcterms:modified xsi:type="dcterms:W3CDTF">2019-04-08T08:13:30Z</dcterms:modified>
</cp:coreProperties>
</file>