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9" r:id="rId4"/>
    <p:sldId id="262" r:id="rId5"/>
    <p:sldId id="261" r:id="rId6"/>
    <p:sldId id="263" r:id="rId7"/>
    <p:sldId id="264" r:id="rId8"/>
    <p:sldId id="265" r:id="rId9"/>
    <p:sldId id="268" r:id="rId10"/>
    <p:sldId id="270" r:id="rId11"/>
    <p:sldId id="271" r:id="rId12"/>
    <p:sldId id="267" r:id="rId13"/>
    <p:sldId id="274" r:id="rId14"/>
    <p:sldId id="273" r:id="rId15"/>
    <p:sldId id="276" r:id="rId16"/>
    <p:sldId id="277" r:id="rId17"/>
    <p:sldId id="272" r:id="rId18"/>
    <p:sldId id="278" r:id="rId19"/>
    <p:sldId id="279" r:id="rId20"/>
    <p:sldId id="280" r:id="rId21"/>
    <p:sldId id="281" r:id="rId22"/>
    <p:sldId id="283" r:id="rId23"/>
    <p:sldId id="285" r:id="rId24"/>
    <p:sldId id="284" r:id="rId25"/>
    <p:sldId id="287" r:id="rId26"/>
    <p:sldId id="289" r:id="rId27"/>
    <p:sldId id="290" r:id="rId28"/>
    <p:sldId id="293" r:id="rId29"/>
    <p:sldId id="292" r:id="rId30"/>
    <p:sldId id="294" r:id="rId31"/>
    <p:sldId id="295" r:id="rId32"/>
    <p:sldId id="296" r:id="rId33"/>
    <p:sldId id="297" r:id="rId34"/>
    <p:sldId id="302" r:id="rId35"/>
    <p:sldId id="300" r:id="rId36"/>
    <p:sldId id="301" r:id="rId37"/>
    <p:sldId id="299" r:id="rId38"/>
    <p:sldId id="298" r:id="rId39"/>
    <p:sldId id="303" r:id="rId40"/>
    <p:sldId id="304" r:id="rId41"/>
    <p:sldId id="307" r:id="rId42"/>
    <p:sldId id="306" r:id="rId43"/>
    <p:sldId id="305" r:id="rId44"/>
    <p:sldId id="288" r:id="rId4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9890" autoAdjust="0"/>
  </p:normalViewPr>
  <p:slideViewPr>
    <p:cSldViewPr snapToGrid="0">
      <p:cViewPr varScale="1">
        <p:scale>
          <a:sx n="107" d="100"/>
          <a:sy n="107" d="100"/>
        </p:scale>
        <p:origin x="-114" y="-32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xmlns="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xmlns="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xmlns="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 xmlns="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muni.cz/o-univerzite/uredni-deska/statut-mu" TargetMode="External"/><Relationship Id="rId7" Type="http://schemas.openxmlformats.org/officeDocument/2006/relationships/hyperlink" Target="https://is.muni.cz/do/mu/Uredni_deska/Predpisy_MU/Pravnicka_fakulta/Vnitrni_predpisy/Disciplinarni_rad/Disciplinarni_rad_s_podpisem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hyperlink" Target="https://is.muni.cz/do/mu/Uredni_deska/Predpisy_MU/Pravnicka_fakulta/Vnitrni_predpisy/Jednaci_rad_Akademickeho_senatu/Jednaci_rad_Akademickeho_senatu_PrF_MU.pdf" TargetMode="External"/><Relationship Id="rId5" Type="http://schemas.openxmlformats.org/officeDocument/2006/relationships/hyperlink" Target="https://is.muni.cz/do/mu/Uredni_deska/Predpisy_MU/Pravnicka_fakulta/Vnitrni_predpisy/Volebni_rad_Akademickeho_senatu/Volebni_rad_Akademickeho_senatu_PrF_MU.pdf" TargetMode="External"/><Relationship Id="rId4" Type="http://schemas.openxmlformats.org/officeDocument/2006/relationships/hyperlink" Target="https://is.muni.cz/do/mu/Uredni_deska/Predpisy_MU/Pravnicka_fakulta/Vnitrni_predpisy/Statut/STATUT_PrF_07-10-19-final_k_vyveseni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czso.cz/csu/czso/klasifikace_vzdelani_cz_isced_2011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konyprolidi.cz/cs/2002-130" TargetMode="External"/><Relationship Id="rId7" Type="http://schemas.openxmlformats.org/officeDocument/2006/relationships/hyperlink" Target="https://encyklopedie.brna.cz/home-mmb/?acc=profil_udalosti&amp;load=271" TargetMode="External"/><Relationship Id="rId2" Type="http://schemas.openxmlformats.org/officeDocument/2006/relationships/hyperlink" Target="https://www.zakonyprolidi.cz/cs/1998-11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uni.cz/o-univerzite/uredni-deska/zakon-o-zrizeni-mu" TargetMode="External"/><Relationship Id="rId5" Type="http://schemas.openxmlformats.org/officeDocument/2006/relationships/hyperlink" Target="https://www.zakonyprolidi.cz/cs/1990-48" TargetMode="External"/><Relationship Id="rId4" Type="http://schemas.openxmlformats.org/officeDocument/2006/relationships/hyperlink" Target="https://www.zakonyprolidi.cz/cs/1991-31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akonyprolidi.cz/cs/2016-275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Správa školství </a:t>
            </a:r>
            <a:r>
              <a:rPr lang="cs-CZ" dirty="0" smtClean="0"/>
              <a:t>II (vysoké </a:t>
            </a:r>
            <a:r>
              <a:rPr lang="cs-CZ" dirty="0"/>
              <a:t>školství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Správa školství II</a:t>
            </a:r>
            <a:br>
              <a:rPr lang="cs-CZ" dirty="0" smtClean="0"/>
            </a:br>
            <a:r>
              <a:rPr lang="cs-CZ" dirty="0" smtClean="0"/>
              <a:t>(vysoké školství)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Tomáš Svoboda</a:t>
            </a:r>
            <a:br>
              <a:rPr lang="cs-CZ" dirty="0" smtClean="0"/>
            </a:br>
            <a:r>
              <a:rPr lang="cs-CZ" dirty="0" smtClean="0"/>
              <a:t>SP III 6. 4. 2021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3/ Správa vysokého školství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Systematika </a:t>
            </a:r>
            <a:r>
              <a:rPr lang="cs-CZ" dirty="0" err="1" smtClean="0"/>
              <a:t>ZoVŠ</a:t>
            </a:r>
            <a:r>
              <a:rPr lang="cs-CZ" dirty="0" smtClean="0"/>
              <a:t> (1/2):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PRVNÍ - ZÁKLADNÍ USTANOVENÍ (§ 1 - § 4)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DRUHÁ - </a:t>
            </a:r>
            <a:r>
              <a:rPr lang="cs-CZ" b="1" dirty="0" smtClean="0">
                <a:solidFill>
                  <a:srgbClr val="0000DC"/>
                </a:solidFill>
              </a:rPr>
              <a:t>VEŘEJNÁ VYSOKÁ ŠKOLA </a:t>
            </a:r>
            <a:r>
              <a:rPr lang="cs-CZ" dirty="0" smtClean="0">
                <a:solidFill>
                  <a:srgbClr val="0000DC"/>
                </a:solidFill>
              </a:rPr>
              <a:t>A JEJÍ SOUČÁSTI (§ 5 - § 38)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TŘETÍ - SOUKROMÁ VYSOKÁ ŠKOLA (§ 39 - § 43)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ČTVRTÁ - </a:t>
            </a:r>
            <a:r>
              <a:rPr lang="cs-CZ" b="1" dirty="0" smtClean="0">
                <a:solidFill>
                  <a:srgbClr val="0000DC"/>
                </a:solidFill>
              </a:rPr>
              <a:t>STUDIJNÍ PROGRAM </a:t>
            </a:r>
            <a:r>
              <a:rPr lang="cs-CZ" dirty="0" smtClean="0">
                <a:solidFill>
                  <a:srgbClr val="0000DC"/>
                </a:solidFill>
              </a:rPr>
              <a:t>A OBLAST VZDĚLÁVÁNÍ (§ 44 - § 47g)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PÁTÁ - </a:t>
            </a:r>
            <a:r>
              <a:rPr lang="cs-CZ" b="1" dirty="0" smtClean="0">
                <a:solidFill>
                  <a:srgbClr val="0000DC"/>
                </a:solidFill>
              </a:rPr>
              <a:t>STUDIUM</a:t>
            </a:r>
            <a:r>
              <a:rPr lang="cs-CZ" dirty="0" smtClean="0">
                <a:solidFill>
                  <a:srgbClr val="0000DC"/>
                </a:solidFill>
              </a:rPr>
              <a:t> NA VYSOKÉ ŠKOLE (§ 48 - § 60a)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ŠESTÁ - </a:t>
            </a:r>
            <a:r>
              <a:rPr lang="cs-CZ" b="1" dirty="0" smtClean="0">
                <a:solidFill>
                  <a:srgbClr val="0000DC"/>
                </a:solidFill>
              </a:rPr>
              <a:t>STUDENTI</a:t>
            </a:r>
            <a:r>
              <a:rPr lang="cs-CZ" dirty="0" smtClean="0">
                <a:solidFill>
                  <a:srgbClr val="0000DC"/>
                </a:solidFill>
              </a:rPr>
              <a:t> (§ 61 - § 69a)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SEDMÁ - </a:t>
            </a:r>
            <a:r>
              <a:rPr lang="cs-CZ" b="1" dirty="0" smtClean="0">
                <a:solidFill>
                  <a:srgbClr val="0000DC"/>
                </a:solidFill>
              </a:rPr>
              <a:t>AKADEMIČTÍ PRACOVNÍCI</a:t>
            </a:r>
            <a:r>
              <a:rPr lang="cs-CZ" dirty="0" smtClean="0">
                <a:solidFill>
                  <a:srgbClr val="0000DC"/>
                </a:solidFill>
              </a:rPr>
              <a:t> (§ 70 - § 77)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OSMÁ - HODNOCENÍ VYSOKÉ ŠKOLY (§ 77a - § 77c)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DEVÁTÁ - </a:t>
            </a:r>
            <a:r>
              <a:rPr lang="cs-CZ" b="1" dirty="0" smtClean="0">
                <a:solidFill>
                  <a:srgbClr val="0000DC"/>
                </a:solidFill>
              </a:rPr>
              <a:t>AKREDITACE</a:t>
            </a:r>
            <a:r>
              <a:rPr lang="cs-CZ" dirty="0" smtClean="0">
                <a:solidFill>
                  <a:srgbClr val="0000DC"/>
                </a:solidFill>
              </a:rPr>
              <a:t> (§ 78 - § 86a)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DESÁTÁ - STÁTNÍ SPRÁVA (§ 87 - § 90b</a:t>
            </a:r>
            <a:r>
              <a:rPr lang="cs-CZ" dirty="0" smtClean="0">
                <a:solidFill>
                  <a:srgbClr val="0000DC"/>
                </a:solidFill>
              </a:rPr>
              <a:t>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</a:t>
            </a:r>
            <a:r>
              <a:rPr lang="cs-CZ" dirty="0" smtClean="0">
                <a:solidFill>
                  <a:srgbClr val="0000DC"/>
                </a:solidFill>
              </a:rPr>
              <a:t>JEDENÁCTÁ - STIPENDIA</a:t>
            </a:r>
            <a:r>
              <a:rPr lang="cs-CZ" dirty="0" smtClean="0">
                <a:solidFill>
                  <a:srgbClr val="0000DC"/>
                </a:solidFill>
              </a:rPr>
              <a:t> (§ 91</a:t>
            </a:r>
            <a:r>
              <a:rPr lang="cs-CZ" dirty="0" smtClean="0">
                <a:solidFill>
                  <a:srgbClr val="0000DC"/>
                </a:solidFill>
              </a:rPr>
              <a:t>)</a:t>
            </a:r>
            <a:endParaRPr lang="cs-CZ" dirty="0" smtClean="0">
              <a:solidFill>
                <a:srgbClr val="0000D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3/ Správa vysokého školství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Systematika </a:t>
            </a:r>
            <a:r>
              <a:rPr lang="cs-CZ" dirty="0" err="1" smtClean="0"/>
              <a:t>ZoVŠ</a:t>
            </a:r>
            <a:r>
              <a:rPr lang="cs-CZ" dirty="0" smtClean="0"/>
              <a:t> (2/2):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</a:t>
            </a:r>
            <a:r>
              <a:rPr lang="cs-CZ" dirty="0" smtClean="0">
                <a:solidFill>
                  <a:srgbClr val="0000DC"/>
                </a:solidFill>
              </a:rPr>
              <a:t>DVANÁCTÁ - REPREZENTACE VYSOKÝCH ŠKOL (§ 92)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TŘINÁCTÁ - FAKULTNÍ NEMOCNICE (§ 93)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ČTRNÁCTÁ - POSKYTOVATELÉ ZAHRANIČNÍHO VYSOKOŠKOLSKÉHO VZDĚLÁVÁNÍ NA ÚZEMÍ ČESKÉ REPUBLIKY (§ 93a - § 93l)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PATNÁCTÁ - </a:t>
            </a:r>
            <a:r>
              <a:rPr lang="cs-CZ" b="1" dirty="0" smtClean="0">
                <a:solidFill>
                  <a:srgbClr val="0000DC"/>
                </a:solidFill>
              </a:rPr>
              <a:t>PŘESTUPKY</a:t>
            </a:r>
            <a:r>
              <a:rPr lang="cs-CZ" dirty="0" smtClean="0">
                <a:solidFill>
                  <a:srgbClr val="0000DC"/>
                </a:solidFill>
              </a:rPr>
              <a:t> (§ 93m - § 93o)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ŠESTNÁCTÁ (§ 94 - § 95)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SEDMNÁCTÁ - </a:t>
            </a:r>
            <a:r>
              <a:rPr lang="cs-CZ" b="1" dirty="0" smtClean="0">
                <a:solidFill>
                  <a:srgbClr val="0000DC"/>
                </a:solidFill>
              </a:rPr>
              <a:t>ZVLÁŠTNÍ OPRÁVNĚNÍ VYSOKÉ ŠKOLY PŘI MIMOŘÁDNÝCH SITUACÍCH </a:t>
            </a:r>
            <a:r>
              <a:rPr lang="cs-CZ" dirty="0" smtClean="0">
                <a:solidFill>
                  <a:srgbClr val="0000DC"/>
                </a:solidFill>
              </a:rPr>
              <a:t>(§ 95a - § 95d)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OSMNÁCTÁ - ZMĚNA A DOPLNĚNÍ ZÁKONA ČESKÉ NÁRODNÍ RADY Č. 586/1992 SB. O DANÍCH Z PŘÍJMŮ, VE ZNĚNÍ POZDĚJŠÍCH PŘEDPISŮ (§ 96)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ČÁST DEVATENÁCTÁ - SPOLEČNÁ, PŘECHODNÁ A ZÁVĚREČNÁ USTANOVENÍ (§ 98 - § 109</a:t>
            </a:r>
            <a:r>
              <a:rPr lang="cs-CZ" dirty="0" smtClean="0">
                <a:solidFill>
                  <a:srgbClr val="0000DC"/>
                </a:solidFill>
              </a:rPr>
              <a:t>)</a:t>
            </a:r>
            <a:endParaRPr lang="cs-CZ" dirty="0" smtClean="0">
              <a:solidFill>
                <a:srgbClr val="0000D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3/ Správa vysokého školství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Působnost MŠMT zejm. (§ </a:t>
            </a:r>
            <a:r>
              <a:rPr lang="cs-CZ" dirty="0" smtClean="0"/>
              <a:t>87/1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  <a:r>
              <a:rPr lang="cs-CZ" dirty="0" smtClean="0"/>
              <a:t>:</a:t>
            </a: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V</a:t>
            </a:r>
            <a:r>
              <a:rPr lang="cs-CZ" sz="1600" i="1" dirty="0" smtClean="0">
                <a:solidFill>
                  <a:srgbClr val="0000DC"/>
                </a:solidFill>
              </a:rPr>
              <a:t>ypracovává </a:t>
            </a:r>
            <a:r>
              <a:rPr lang="cs-CZ" sz="1600" i="1" dirty="0" smtClean="0">
                <a:solidFill>
                  <a:srgbClr val="0000DC"/>
                </a:solidFill>
              </a:rPr>
              <a:t>a zveřejňuje výroční </a:t>
            </a:r>
            <a:r>
              <a:rPr lang="cs-CZ" sz="1600" b="1" i="1" dirty="0" smtClean="0">
                <a:solidFill>
                  <a:srgbClr val="0000DC"/>
                </a:solidFill>
              </a:rPr>
              <a:t>zprávu o stavu vysokého školství </a:t>
            </a:r>
            <a:r>
              <a:rPr lang="cs-CZ" sz="1600" i="1" dirty="0" smtClean="0">
                <a:solidFill>
                  <a:srgbClr val="0000DC"/>
                </a:solidFill>
              </a:rPr>
              <a:t>a strategický </a:t>
            </a:r>
            <a:r>
              <a:rPr lang="cs-CZ" sz="1600" i="1" dirty="0" smtClean="0">
                <a:solidFill>
                  <a:srgbClr val="0000DC"/>
                </a:solidFill>
              </a:rPr>
              <a:t>záměr</a:t>
            </a:r>
            <a:endParaRPr lang="cs-CZ" sz="1600" i="1" dirty="0" smtClean="0">
              <a:solidFill>
                <a:srgbClr val="0000DC"/>
              </a:solidFill>
            </a:endParaRP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P</a:t>
            </a:r>
            <a:r>
              <a:rPr lang="cs-CZ" sz="1600" i="1" dirty="0" smtClean="0">
                <a:solidFill>
                  <a:srgbClr val="0000DC"/>
                </a:solidFill>
              </a:rPr>
              <a:t>rojednává </a:t>
            </a:r>
            <a:r>
              <a:rPr lang="cs-CZ" sz="1600" i="1" dirty="0" smtClean="0">
                <a:solidFill>
                  <a:srgbClr val="0000DC"/>
                </a:solidFill>
              </a:rPr>
              <a:t>a vyhodnocuje </a:t>
            </a:r>
            <a:r>
              <a:rPr lang="cs-CZ" sz="1600" b="1" i="1" dirty="0" smtClean="0">
                <a:solidFill>
                  <a:srgbClr val="0000DC"/>
                </a:solidFill>
              </a:rPr>
              <a:t>strategické záměry </a:t>
            </a:r>
            <a:r>
              <a:rPr lang="cs-CZ" sz="1600" i="1" dirty="0" smtClean="0">
                <a:solidFill>
                  <a:srgbClr val="0000DC"/>
                </a:solidFill>
              </a:rPr>
              <a:t>veřejných </a:t>
            </a:r>
            <a:r>
              <a:rPr lang="cs-CZ" sz="1600" i="1" dirty="0" smtClean="0">
                <a:solidFill>
                  <a:srgbClr val="0000DC"/>
                </a:solidFill>
              </a:rPr>
              <a:t>VŠ a </a:t>
            </a:r>
            <a:r>
              <a:rPr lang="cs-CZ" sz="1600" i="1" dirty="0" smtClean="0">
                <a:solidFill>
                  <a:srgbClr val="0000DC"/>
                </a:solidFill>
              </a:rPr>
              <a:t>strategické záměry soukromých </a:t>
            </a:r>
            <a:r>
              <a:rPr lang="cs-CZ" sz="1600" i="1" dirty="0" smtClean="0">
                <a:solidFill>
                  <a:srgbClr val="0000DC"/>
                </a:solidFill>
              </a:rPr>
              <a:t>VŠ a </a:t>
            </a:r>
            <a:r>
              <a:rPr lang="cs-CZ" sz="1600" i="1" dirty="0" smtClean="0">
                <a:solidFill>
                  <a:srgbClr val="0000DC"/>
                </a:solidFill>
              </a:rPr>
              <a:t>každoroční plány jejich </a:t>
            </a:r>
            <a:r>
              <a:rPr lang="cs-CZ" sz="1600" i="1" dirty="0" smtClean="0">
                <a:solidFill>
                  <a:srgbClr val="0000DC"/>
                </a:solidFill>
              </a:rPr>
              <a:t>realizace</a:t>
            </a:r>
            <a:endParaRPr lang="cs-CZ" sz="1600" i="1" dirty="0" smtClean="0">
              <a:solidFill>
                <a:srgbClr val="0000DC"/>
              </a:solidFill>
            </a:endParaRPr>
          </a:p>
          <a:p>
            <a:pPr lvl="1"/>
            <a:r>
              <a:rPr lang="cs-CZ" sz="1600" b="1" i="1" dirty="0" smtClean="0">
                <a:solidFill>
                  <a:srgbClr val="0000DC"/>
                </a:solidFill>
              </a:rPr>
              <a:t>R</a:t>
            </a:r>
            <a:r>
              <a:rPr lang="cs-CZ" sz="1600" b="1" i="1" dirty="0" smtClean="0">
                <a:solidFill>
                  <a:srgbClr val="0000DC"/>
                </a:solidFill>
              </a:rPr>
              <a:t>ozděluje </a:t>
            </a:r>
            <a:r>
              <a:rPr lang="cs-CZ" sz="1600" b="1" i="1" dirty="0" smtClean="0">
                <a:solidFill>
                  <a:srgbClr val="0000DC"/>
                </a:solidFill>
              </a:rPr>
              <a:t>finanční prostředky </a:t>
            </a:r>
            <a:r>
              <a:rPr lang="cs-CZ" sz="1600" i="1" dirty="0" smtClean="0">
                <a:solidFill>
                  <a:srgbClr val="0000DC"/>
                </a:solidFill>
              </a:rPr>
              <a:t>ze státního rozpočtu z kapitoly školství vysokým školám a kontroluje jejich </a:t>
            </a:r>
            <a:r>
              <a:rPr lang="cs-CZ" sz="1600" i="1" dirty="0" smtClean="0">
                <a:solidFill>
                  <a:srgbClr val="0000DC"/>
                </a:solidFill>
              </a:rPr>
              <a:t>využití + </a:t>
            </a:r>
            <a:r>
              <a:rPr lang="cs-CZ" sz="1600" b="1" i="1" dirty="0" smtClean="0">
                <a:solidFill>
                  <a:srgbClr val="0000DC"/>
                </a:solidFill>
              </a:rPr>
              <a:t>kontroluje </a:t>
            </a:r>
            <a:r>
              <a:rPr lang="cs-CZ" sz="1600" b="1" i="1" dirty="0" smtClean="0">
                <a:solidFill>
                  <a:srgbClr val="0000DC"/>
                </a:solidFill>
              </a:rPr>
              <a:t>hospodaření </a:t>
            </a:r>
            <a:r>
              <a:rPr lang="cs-CZ" sz="1600" i="1" dirty="0" smtClean="0">
                <a:solidFill>
                  <a:srgbClr val="0000DC"/>
                </a:solidFill>
              </a:rPr>
              <a:t>veřejné vysoké </a:t>
            </a:r>
            <a:r>
              <a:rPr lang="cs-CZ" sz="1600" i="1" dirty="0" smtClean="0">
                <a:solidFill>
                  <a:srgbClr val="0000DC"/>
                </a:solidFill>
              </a:rPr>
              <a:t>školy</a:t>
            </a:r>
          </a:p>
          <a:p>
            <a:pPr lvl="1"/>
            <a:r>
              <a:rPr lang="cs-CZ" sz="1600" b="1" i="1" dirty="0" smtClean="0">
                <a:solidFill>
                  <a:srgbClr val="0000DC"/>
                </a:solidFill>
              </a:rPr>
              <a:t>Vede registry </a:t>
            </a:r>
            <a:r>
              <a:rPr lang="cs-CZ" sz="1600" i="1" dirty="0" smtClean="0">
                <a:solidFill>
                  <a:srgbClr val="0000DC"/>
                </a:solidFill>
              </a:rPr>
              <a:t>(zejm. veřejně </a:t>
            </a:r>
            <a:r>
              <a:rPr lang="cs-CZ" sz="1600" i="1" dirty="0" smtClean="0">
                <a:solidFill>
                  <a:srgbClr val="0000DC"/>
                </a:solidFill>
              </a:rPr>
              <a:t>přístupný registr </a:t>
            </a:r>
            <a:r>
              <a:rPr lang="cs-CZ" sz="1600" i="1" dirty="0" smtClean="0">
                <a:solidFill>
                  <a:srgbClr val="0000DC"/>
                </a:solidFill>
              </a:rPr>
              <a:t>VŠ a </a:t>
            </a:r>
            <a:r>
              <a:rPr lang="cs-CZ" sz="1600" i="1" dirty="0" smtClean="0">
                <a:solidFill>
                  <a:srgbClr val="0000DC"/>
                </a:solidFill>
              </a:rPr>
              <a:t>uskutečňovaných studijních </a:t>
            </a:r>
            <a:r>
              <a:rPr lang="cs-CZ" sz="1600" i="1" dirty="0" smtClean="0">
                <a:solidFill>
                  <a:srgbClr val="0000DC"/>
                </a:solidFill>
              </a:rPr>
              <a:t>programů)</a:t>
            </a:r>
          </a:p>
          <a:p>
            <a:pPr lvl="1"/>
            <a:r>
              <a:rPr lang="cs-CZ" sz="1600" b="1" i="1" dirty="0" smtClean="0">
                <a:solidFill>
                  <a:srgbClr val="0000DC"/>
                </a:solidFill>
              </a:rPr>
              <a:t>Uznává </a:t>
            </a:r>
            <a:r>
              <a:rPr lang="cs-CZ" sz="1600" i="1" dirty="0" smtClean="0">
                <a:solidFill>
                  <a:srgbClr val="0000DC"/>
                </a:solidFill>
              </a:rPr>
              <a:t>zahraniční vysokoškolské vzdělání a </a:t>
            </a:r>
            <a:r>
              <a:rPr lang="cs-CZ" sz="1600" i="1" dirty="0" smtClean="0">
                <a:solidFill>
                  <a:srgbClr val="0000DC"/>
                </a:solidFill>
              </a:rPr>
              <a:t>kvalifikaci</a:t>
            </a: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P</a:t>
            </a:r>
            <a:r>
              <a:rPr lang="cs-CZ" sz="1600" i="1" dirty="0" smtClean="0">
                <a:solidFill>
                  <a:srgbClr val="0000DC"/>
                </a:solidFill>
              </a:rPr>
              <a:t>lní </a:t>
            </a:r>
            <a:r>
              <a:rPr lang="cs-CZ" sz="1600" i="1" dirty="0" smtClean="0">
                <a:solidFill>
                  <a:srgbClr val="0000DC"/>
                </a:solidFill>
              </a:rPr>
              <a:t>úkoly </a:t>
            </a:r>
            <a:r>
              <a:rPr lang="cs-CZ" sz="1600" b="1" i="1" dirty="0" smtClean="0">
                <a:solidFill>
                  <a:srgbClr val="0000DC"/>
                </a:solidFill>
              </a:rPr>
              <a:t>nadřízeného správního orgánu </a:t>
            </a:r>
            <a:r>
              <a:rPr lang="cs-CZ" sz="1600" i="1" dirty="0" smtClean="0">
                <a:solidFill>
                  <a:srgbClr val="0000DC"/>
                </a:solidFill>
              </a:rPr>
              <a:t>vysokých škol </a:t>
            </a:r>
            <a:r>
              <a:rPr lang="cs-CZ" sz="1600" b="1" i="1" dirty="0" smtClean="0">
                <a:solidFill>
                  <a:srgbClr val="0000DC"/>
                </a:solidFill>
              </a:rPr>
              <a:t>ve správním řízení </a:t>
            </a:r>
            <a:r>
              <a:rPr lang="cs-CZ" sz="1600" i="1" dirty="0" smtClean="0">
                <a:solidFill>
                  <a:srgbClr val="0000DC"/>
                </a:solidFill>
              </a:rPr>
              <a:t>vedeném v rámci výkonu státní </a:t>
            </a:r>
            <a:r>
              <a:rPr lang="cs-CZ" sz="1600" i="1" dirty="0" smtClean="0">
                <a:solidFill>
                  <a:srgbClr val="0000DC"/>
                </a:solidFill>
              </a:rPr>
              <a:t>správy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Dále zajišťuje také některé </a:t>
            </a:r>
            <a:r>
              <a:rPr lang="cs-CZ" b="1" dirty="0" smtClean="0">
                <a:solidFill>
                  <a:srgbClr val="0000DC"/>
                </a:solidFill>
              </a:rPr>
              <a:t>dozorové činnosti </a:t>
            </a:r>
            <a:r>
              <a:rPr lang="cs-CZ" dirty="0" smtClean="0"/>
              <a:t>(§ 36 – 38 a 43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d</a:t>
            </a:r>
            <a:r>
              <a:rPr lang="cs-CZ" i="1" dirty="0" smtClean="0">
                <a:solidFill>
                  <a:srgbClr val="0000DC"/>
                </a:solidFill>
              </a:rPr>
              <a:t>ozor nad </a:t>
            </a:r>
            <a:r>
              <a:rPr lang="cs-CZ" i="1" dirty="0" err="1" smtClean="0">
                <a:solidFill>
                  <a:srgbClr val="0000DC"/>
                </a:solidFill>
              </a:rPr>
              <a:t>normotvorbou</a:t>
            </a:r>
            <a:r>
              <a:rPr lang="cs-CZ" i="1" dirty="0" smtClean="0">
                <a:solidFill>
                  <a:srgbClr val="0000DC"/>
                </a:solidFill>
              </a:rPr>
              <a:t> (registrace </a:t>
            </a:r>
            <a:r>
              <a:rPr lang="cs-CZ" i="1" dirty="0" smtClean="0">
                <a:solidFill>
                  <a:srgbClr val="0000DC"/>
                </a:solidFill>
              </a:rPr>
              <a:t>vnitřních </a:t>
            </a:r>
            <a:r>
              <a:rPr lang="cs-CZ" i="1" dirty="0" smtClean="0">
                <a:solidFill>
                  <a:srgbClr val="0000DC"/>
                </a:solidFill>
              </a:rPr>
              <a:t>předpisů)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d</a:t>
            </a:r>
            <a:r>
              <a:rPr lang="cs-CZ" i="1" dirty="0" smtClean="0">
                <a:solidFill>
                  <a:srgbClr val="0000DC"/>
                </a:solidFill>
              </a:rPr>
              <a:t>ozor na výkonem působnosti (opatření </a:t>
            </a:r>
            <a:r>
              <a:rPr lang="cs-CZ" i="1" dirty="0" smtClean="0">
                <a:solidFill>
                  <a:srgbClr val="0000DC"/>
                </a:solidFill>
              </a:rPr>
              <a:t>v některých případech </a:t>
            </a:r>
            <a:r>
              <a:rPr lang="cs-CZ" i="1" dirty="0" smtClean="0">
                <a:solidFill>
                  <a:srgbClr val="0000DC"/>
                </a:solidFill>
              </a:rPr>
              <a:t>– omezení </a:t>
            </a:r>
            <a:r>
              <a:rPr lang="cs-CZ" i="1" dirty="0" smtClean="0">
                <a:solidFill>
                  <a:srgbClr val="0000DC"/>
                </a:solidFill>
              </a:rPr>
              <a:t>či odejmutí výkonu </a:t>
            </a:r>
            <a:r>
              <a:rPr lang="cs-CZ" i="1" dirty="0" smtClean="0">
                <a:solidFill>
                  <a:srgbClr val="0000DC"/>
                </a:solidFill>
              </a:rPr>
              <a:t>působnosti)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d</a:t>
            </a:r>
            <a:r>
              <a:rPr lang="cs-CZ" i="1" dirty="0" smtClean="0">
                <a:solidFill>
                  <a:srgbClr val="0000DC"/>
                </a:solidFill>
              </a:rPr>
              <a:t>ozor nad soukromými VŠ (státní souhlas)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d</a:t>
            </a:r>
            <a:r>
              <a:rPr lang="cs-CZ" i="1" dirty="0" smtClean="0">
                <a:solidFill>
                  <a:srgbClr val="0000DC"/>
                </a:solidFill>
              </a:rPr>
              <a:t>ozor nad akreditací - NAÚ</a:t>
            </a:r>
          </a:p>
          <a:p>
            <a:pPr lvl="2">
              <a:buFont typeface="Wingdings" pitchFamily="2" charset="2"/>
              <a:buChar char="q"/>
            </a:pPr>
            <a:endParaRPr lang="cs-CZ" i="1" dirty="0" smtClean="0">
              <a:solidFill>
                <a:srgbClr val="0000DC"/>
              </a:solidFill>
            </a:endParaRPr>
          </a:p>
        </p:txBody>
      </p:sp>
      <p:pic>
        <p:nvPicPr>
          <p:cNvPr id="6" name="str13.wav">
            <a:hlinkClick r:id="" action="ppaction://media"/>
          </p:cNvPr>
          <p:cNvPicPr>
            <a:picLocks noRot="1" noChangeAspect="1"/>
          </p:cNvPicPr>
          <p:nvPr>
            <a:wavAudioFile r:embed="rId1" name="str1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4/ Vysoké školy obecně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Zákonné vymezení (§ 1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Vysoké školy jako nejvyšší článek vzdělávací soustavy jsou </a:t>
            </a:r>
            <a:r>
              <a:rPr lang="cs-CZ" dirty="0" smtClean="0">
                <a:solidFill>
                  <a:srgbClr val="0000DC"/>
                </a:solidFill>
              </a:rPr>
              <a:t>vrcholnými centry vzdělanosti, nezávislého poznání a tvůrčí činnosti </a:t>
            </a:r>
            <a:r>
              <a:rPr lang="cs-CZ" dirty="0" smtClean="0"/>
              <a:t>a mají klíčovou úlohu ve vědeckém, kulturním, sociálním a ekonomickém rozvoji společnosti tím, že: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a) </a:t>
            </a:r>
            <a:r>
              <a:rPr lang="cs-CZ" b="1" i="1" dirty="0" smtClean="0">
                <a:solidFill>
                  <a:srgbClr val="0000DC"/>
                </a:solidFill>
              </a:rPr>
              <a:t>uchovávají a rozhojňují dosažené poznání </a:t>
            </a:r>
            <a:r>
              <a:rPr lang="cs-CZ" i="1" dirty="0" smtClean="0">
                <a:solidFill>
                  <a:srgbClr val="0000DC"/>
                </a:solidFill>
              </a:rPr>
              <a:t>a podle svého typu a zaměření </a:t>
            </a:r>
            <a:r>
              <a:rPr lang="cs-CZ" b="1" i="1" dirty="0" smtClean="0">
                <a:solidFill>
                  <a:srgbClr val="0000DC"/>
                </a:solidFill>
              </a:rPr>
              <a:t>pěstují činnost vědeckou, výzkumnou, vývojovou a inovační, uměleckou nebo další tvůrčí činnost</a:t>
            </a:r>
            <a:r>
              <a:rPr lang="cs-CZ" i="1" dirty="0" smtClean="0">
                <a:solidFill>
                  <a:srgbClr val="0000DC"/>
                </a:solidFill>
              </a:rPr>
              <a:t>,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b) umožňují v souladu s demokratickými principy </a:t>
            </a:r>
            <a:r>
              <a:rPr lang="cs-CZ" b="1" i="1" dirty="0" smtClean="0">
                <a:solidFill>
                  <a:srgbClr val="0000DC"/>
                </a:solidFill>
              </a:rPr>
              <a:t>přístup k vysokoškolskému vzdělání</a:t>
            </a:r>
            <a:r>
              <a:rPr lang="cs-CZ" i="1" dirty="0" smtClean="0">
                <a:solidFill>
                  <a:srgbClr val="0000DC"/>
                </a:solidFill>
              </a:rPr>
              <a:t>, získání odpovídající profesní kvalifikace a přípravu pro výzkumnou práci a další náročné odborné činnosti,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c) </a:t>
            </a:r>
            <a:r>
              <a:rPr lang="cs-CZ" b="1" i="1" dirty="0" smtClean="0">
                <a:solidFill>
                  <a:srgbClr val="0000DC"/>
                </a:solidFill>
              </a:rPr>
              <a:t>poskytují další formy vzdělávání </a:t>
            </a:r>
            <a:r>
              <a:rPr lang="cs-CZ" i="1" dirty="0" smtClean="0">
                <a:solidFill>
                  <a:srgbClr val="0000DC"/>
                </a:solidFill>
              </a:rPr>
              <a:t>a umožňují získávat, rozšiřovat, prohlubovat nebo obnovovat znalosti z různých oblastí poznání a kultury a podílejí se tak na celoživotním vzdělávání,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d) </a:t>
            </a:r>
            <a:r>
              <a:rPr lang="cs-CZ" b="1" i="1" dirty="0" smtClean="0">
                <a:solidFill>
                  <a:srgbClr val="0000DC"/>
                </a:solidFill>
              </a:rPr>
              <a:t>hrají aktivní roli ve veřejné diskusi </a:t>
            </a:r>
            <a:r>
              <a:rPr lang="cs-CZ" i="1" dirty="0" smtClean="0">
                <a:solidFill>
                  <a:srgbClr val="0000DC"/>
                </a:solidFill>
              </a:rPr>
              <a:t>o společenských a etických otázkách, při pěstování kulturní rozmanitosti a vzájemného porozumění, při utváření občanské společnosti a přípravě mladých lidí pro život v ní,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e) přispívají k rozvoji na národní a regionální úrovni a spolupracují s různými stupni státní správy a samosprávy, s podnikovou a kulturní sférou,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f) rozvíjejí mezinárodní a zvláště evropskou spolupráci jako podstatný rozměr svých činností, podporují společné projekty s obdobnými institucemi v zahraničí, vzájemné uznávání studia a diplomů, výměnu akademických pracovníků a studentů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  <a:endParaRPr lang="cs-CZ" i="1" dirty="0" smtClean="0">
              <a:solidFill>
                <a:srgbClr val="0000DC"/>
              </a:solidFill>
            </a:endParaRPr>
          </a:p>
        </p:txBody>
      </p:sp>
      <p:pic>
        <p:nvPicPr>
          <p:cNvPr id="6" name="str14.wav">
            <a:hlinkClick r:id="" action="ppaction://media"/>
          </p:cNvPr>
          <p:cNvPicPr>
            <a:picLocks noRot="1" noChangeAspect="1"/>
          </p:cNvPicPr>
          <p:nvPr>
            <a:wavAudioFile r:embed="rId1" name="str1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4/ Vysoké školy obecně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Další charakteristika VŠ (§ 2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Uskutečňuje </a:t>
            </a:r>
            <a:r>
              <a:rPr lang="cs-CZ" dirty="0" smtClean="0">
                <a:solidFill>
                  <a:srgbClr val="0000DC"/>
                </a:solidFill>
              </a:rPr>
              <a:t>akreditované </a:t>
            </a:r>
            <a:r>
              <a:rPr lang="cs-CZ" b="1" dirty="0" smtClean="0">
                <a:solidFill>
                  <a:srgbClr val="0000DC"/>
                </a:solidFill>
              </a:rPr>
              <a:t>studijní programy </a:t>
            </a:r>
            <a:r>
              <a:rPr lang="cs-CZ" dirty="0" smtClean="0"/>
              <a:t>(a </a:t>
            </a:r>
            <a:r>
              <a:rPr lang="cs-CZ" dirty="0" smtClean="0"/>
              <a:t>programy </a:t>
            </a:r>
            <a:r>
              <a:rPr lang="cs-CZ" dirty="0" smtClean="0"/>
              <a:t>CŽV)</a:t>
            </a:r>
            <a:endParaRPr lang="cs-CZ" dirty="0" smtClean="0"/>
          </a:p>
          <a:p>
            <a:pPr lvl="1"/>
            <a:r>
              <a:rPr lang="cs-CZ" dirty="0" smtClean="0"/>
              <a:t>VŠ je </a:t>
            </a:r>
            <a:r>
              <a:rPr lang="cs-CZ" dirty="0" smtClean="0">
                <a:solidFill>
                  <a:srgbClr val="0000DC"/>
                </a:solidFill>
              </a:rPr>
              <a:t>právnickou </a:t>
            </a:r>
            <a:r>
              <a:rPr lang="cs-CZ" dirty="0" smtClean="0">
                <a:solidFill>
                  <a:srgbClr val="0000DC"/>
                </a:solidFill>
              </a:rPr>
              <a:t>osobou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 postavením VŠ spojena některá </a:t>
            </a:r>
            <a:r>
              <a:rPr lang="cs-CZ" b="1" dirty="0" smtClean="0">
                <a:solidFill>
                  <a:srgbClr val="0000DC"/>
                </a:solidFill>
              </a:rPr>
              <a:t>akademická práva a svobody </a:t>
            </a:r>
            <a:r>
              <a:rPr lang="cs-CZ" dirty="0" smtClean="0"/>
              <a:t>(viz dále)</a:t>
            </a:r>
          </a:p>
          <a:p>
            <a:pPr lvl="1"/>
            <a:r>
              <a:rPr lang="cs-CZ" dirty="0" smtClean="0"/>
              <a:t>Na VŠ je </a:t>
            </a:r>
            <a:r>
              <a:rPr lang="cs-CZ" dirty="0" smtClean="0">
                <a:solidFill>
                  <a:srgbClr val="0000DC"/>
                </a:solidFill>
              </a:rPr>
              <a:t>nepřípustné </a:t>
            </a:r>
            <a:r>
              <a:rPr lang="cs-CZ" dirty="0" smtClean="0">
                <a:solidFill>
                  <a:srgbClr val="0000DC"/>
                </a:solidFill>
              </a:rPr>
              <a:t>zakládat a organizovat </a:t>
            </a:r>
            <a:r>
              <a:rPr lang="cs-CZ" dirty="0" smtClean="0">
                <a:solidFill>
                  <a:srgbClr val="0000DC"/>
                </a:solidFill>
              </a:rPr>
              <a:t>politickou činnost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Na činnosti VŠ (vzdělávací, vědecké a další) se mohou podílet i jiné PO</a:t>
            </a:r>
          </a:p>
          <a:p>
            <a:pPr lvl="1"/>
            <a:r>
              <a:rPr lang="cs-CZ" dirty="0" smtClean="0"/>
              <a:t>Ovšem současně některé </a:t>
            </a:r>
            <a:r>
              <a:rPr lang="cs-CZ" b="1" dirty="0" smtClean="0">
                <a:solidFill>
                  <a:srgbClr val="0000DC"/>
                </a:solidFill>
              </a:rPr>
              <a:t>výlučné výsady</a:t>
            </a:r>
            <a:r>
              <a:rPr lang="cs-CZ" dirty="0" smtClean="0">
                <a:solidFill>
                  <a:srgbClr val="0000DC"/>
                </a:solidFill>
              </a:rPr>
              <a:t>, resp. práva VŠ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přiznávat </a:t>
            </a:r>
            <a:r>
              <a:rPr lang="cs-CZ" i="1" dirty="0" smtClean="0">
                <a:solidFill>
                  <a:srgbClr val="0000DC"/>
                </a:solidFill>
              </a:rPr>
              <a:t>akademický </a:t>
            </a:r>
            <a:r>
              <a:rPr lang="cs-CZ" i="1" dirty="0" smtClean="0">
                <a:solidFill>
                  <a:srgbClr val="0000DC"/>
                </a:solidFill>
              </a:rPr>
              <a:t>titul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konat </a:t>
            </a:r>
            <a:r>
              <a:rPr lang="cs-CZ" i="1" dirty="0" smtClean="0">
                <a:solidFill>
                  <a:srgbClr val="0000DC"/>
                </a:solidFill>
              </a:rPr>
              <a:t>habilitační </a:t>
            </a:r>
            <a:r>
              <a:rPr lang="cs-CZ" i="1" dirty="0" smtClean="0">
                <a:solidFill>
                  <a:srgbClr val="0000DC"/>
                </a:solidFill>
              </a:rPr>
              <a:t>řízení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konat </a:t>
            </a:r>
            <a:r>
              <a:rPr lang="cs-CZ" i="1" dirty="0" smtClean="0">
                <a:solidFill>
                  <a:srgbClr val="0000DC"/>
                </a:solidFill>
              </a:rPr>
              <a:t>řízení ke jmenování </a:t>
            </a:r>
            <a:r>
              <a:rPr lang="cs-CZ" i="1" dirty="0" smtClean="0">
                <a:solidFill>
                  <a:srgbClr val="0000DC"/>
                </a:solidFill>
              </a:rPr>
              <a:t>profesorem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používat </a:t>
            </a:r>
            <a:r>
              <a:rPr lang="cs-CZ" i="1" dirty="0" smtClean="0">
                <a:solidFill>
                  <a:srgbClr val="0000DC"/>
                </a:solidFill>
              </a:rPr>
              <a:t>akademické insignie a konat akademické </a:t>
            </a:r>
            <a:r>
              <a:rPr lang="cs-CZ" i="1" dirty="0" smtClean="0">
                <a:solidFill>
                  <a:srgbClr val="0000DC"/>
                </a:solidFill>
              </a:rPr>
              <a:t>obřady</a:t>
            </a:r>
          </a:p>
        </p:txBody>
      </p:sp>
      <p:pic>
        <p:nvPicPr>
          <p:cNvPr id="6" name="str15.wav">
            <a:hlinkClick r:id="" action="ppaction://media"/>
          </p:cNvPr>
          <p:cNvPicPr>
            <a:picLocks noRot="1" noChangeAspect="1"/>
          </p:cNvPicPr>
          <p:nvPr>
            <a:wavAudioFile r:embed="rId1" name="str1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4/ Vysoké školy obecně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Akademické </a:t>
            </a:r>
            <a:r>
              <a:rPr lang="cs-CZ" dirty="0" smtClean="0"/>
              <a:t>svobody a </a:t>
            </a:r>
            <a:r>
              <a:rPr lang="cs-CZ" dirty="0" smtClean="0"/>
              <a:t>práva (§ 4 </a:t>
            </a:r>
            <a:r>
              <a:rPr lang="cs-CZ" dirty="0" err="1" smtClean="0"/>
              <a:t>ZoVŠ</a:t>
            </a:r>
            <a:r>
              <a:rPr lang="cs-CZ" dirty="0" smtClean="0"/>
              <a:t>):</a:t>
            </a:r>
            <a:endParaRPr lang="cs-CZ" dirty="0" smtClean="0"/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a) </a:t>
            </a:r>
            <a:r>
              <a:rPr lang="cs-CZ" b="1" i="1" dirty="0" smtClean="0">
                <a:solidFill>
                  <a:srgbClr val="0000DC"/>
                </a:solidFill>
              </a:rPr>
              <a:t>svoboda vědy, výzkumu a umělecké tvorby </a:t>
            </a:r>
            <a:endParaRPr lang="cs-CZ" b="1" i="1" dirty="0" smtClean="0">
              <a:solidFill>
                <a:srgbClr val="0000DC"/>
              </a:solidFill>
            </a:endParaRPr>
          </a:p>
          <a:p>
            <a:pPr lvl="1">
              <a:buNone/>
            </a:pPr>
            <a:r>
              <a:rPr lang="cs-CZ" i="1" dirty="0" smtClean="0">
                <a:solidFill>
                  <a:srgbClr val="0000DC"/>
                </a:solidFill>
              </a:rPr>
              <a:t>	a zveřejňování jejich </a:t>
            </a:r>
            <a:r>
              <a:rPr lang="cs-CZ" i="1" dirty="0" smtClean="0">
                <a:solidFill>
                  <a:srgbClr val="0000DC"/>
                </a:solidFill>
              </a:rPr>
              <a:t>výsledků,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b) </a:t>
            </a:r>
            <a:r>
              <a:rPr lang="cs-CZ" b="1" i="1" dirty="0" smtClean="0">
                <a:solidFill>
                  <a:srgbClr val="0000DC"/>
                </a:solidFill>
              </a:rPr>
              <a:t>svoboda výuky </a:t>
            </a:r>
            <a:r>
              <a:rPr lang="cs-CZ" i="1" dirty="0" smtClean="0">
                <a:solidFill>
                  <a:srgbClr val="0000DC"/>
                </a:solidFill>
              </a:rPr>
              <a:t>spočívající především v její 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>
              <a:buNone/>
            </a:pPr>
            <a:r>
              <a:rPr lang="cs-CZ" i="1" dirty="0" smtClean="0">
                <a:solidFill>
                  <a:srgbClr val="0000DC"/>
                </a:solidFill>
              </a:rPr>
              <a:t>	otevřenosti různým </a:t>
            </a:r>
            <a:r>
              <a:rPr lang="cs-CZ" i="1" dirty="0" smtClean="0">
                <a:solidFill>
                  <a:srgbClr val="0000DC"/>
                </a:solidFill>
              </a:rPr>
              <a:t>vědeckým názorům, vědeckým 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>
              <a:buNone/>
            </a:pPr>
            <a:r>
              <a:rPr lang="cs-CZ" i="1" dirty="0" smtClean="0">
                <a:solidFill>
                  <a:srgbClr val="0000DC"/>
                </a:solidFill>
              </a:rPr>
              <a:t>	</a:t>
            </a:r>
            <a:r>
              <a:rPr lang="cs-CZ" i="1" dirty="0" smtClean="0">
                <a:solidFill>
                  <a:srgbClr val="0000DC"/>
                </a:solidFill>
              </a:rPr>
              <a:t>a výzkumným </a:t>
            </a:r>
            <a:r>
              <a:rPr lang="cs-CZ" i="1" dirty="0" smtClean="0">
                <a:solidFill>
                  <a:srgbClr val="0000DC"/>
                </a:solidFill>
              </a:rPr>
              <a:t>metodám a uměleckým směrům,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c) </a:t>
            </a:r>
            <a:r>
              <a:rPr lang="cs-CZ" b="1" i="1" dirty="0" smtClean="0">
                <a:solidFill>
                  <a:srgbClr val="0000DC"/>
                </a:solidFill>
              </a:rPr>
              <a:t>právo učit se</a:t>
            </a:r>
            <a:r>
              <a:rPr lang="cs-CZ" i="1" dirty="0" smtClean="0">
                <a:solidFill>
                  <a:srgbClr val="0000DC"/>
                </a:solidFill>
              </a:rPr>
              <a:t> zahrnující svobodnou volbu 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>
              <a:buNone/>
            </a:pPr>
            <a:r>
              <a:rPr lang="cs-CZ" i="1" dirty="0" smtClean="0">
                <a:solidFill>
                  <a:srgbClr val="0000DC"/>
                </a:solidFill>
              </a:rPr>
              <a:t>	zaměření studia </a:t>
            </a:r>
            <a:r>
              <a:rPr lang="cs-CZ" i="1" dirty="0" smtClean="0">
                <a:solidFill>
                  <a:srgbClr val="0000DC"/>
                </a:solidFill>
              </a:rPr>
              <a:t>v rámci studijních programů 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>
              <a:buNone/>
            </a:pPr>
            <a:r>
              <a:rPr lang="cs-CZ" i="1" dirty="0" smtClean="0">
                <a:solidFill>
                  <a:srgbClr val="0000DC"/>
                </a:solidFill>
              </a:rPr>
              <a:t>	</a:t>
            </a:r>
            <a:r>
              <a:rPr lang="cs-CZ" i="1" dirty="0" smtClean="0">
                <a:solidFill>
                  <a:srgbClr val="0000DC"/>
                </a:solidFill>
              </a:rPr>
              <a:t>a svobodu </a:t>
            </a:r>
            <a:r>
              <a:rPr lang="cs-CZ" i="1" dirty="0" smtClean="0">
                <a:solidFill>
                  <a:srgbClr val="0000DC"/>
                </a:solidFill>
              </a:rPr>
              <a:t>vyjadřovat vlastní názory ve výuce,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d) </a:t>
            </a:r>
            <a:r>
              <a:rPr lang="cs-CZ" b="1" i="1" dirty="0" smtClean="0">
                <a:solidFill>
                  <a:srgbClr val="0000DC"/>
                </a:solidFill>
              </a:rPr>
              <a:t>právo</a:t>
            </a:r>
            <a:r>
              <a:rPr lang="cs-CZ" i="1" dirty="0" smtClean="0">
                <a:solidFill>
                  <a:srgbClr val="0000DC"/>
                </a:solidFill>
              </a:rPr>
              <a:t> členů akademické obce </a:t>
            </a:r>
            <a:r>
              <a:rPr lang="cs-CZ" b="1" i="1" dirty="0" smtClean="0">
                <a:solidFill>
                  <a:srgbClr val="0000DC"/>
                </a:solidFill>
              </a:rPr>
              <a:t>volit </a:t>
            </a:r>
            <a:endParaRPr lang="cs-CZ" b="1" i="1" dirty="0" smtClean="0">
              <a:solidFill>
                <a:srgbClr val="0000DC"/>
              </a:solidFill>
            </a:endParaRPr>
          </a:p>
          <a:p>
            <a:pPr lvl="1">
              <a:buNone/>
            </a:pPr>
            <a:r>
              <a:rPr lang="cs-CZ" b="1" i="1" dirty="0" smtClean="0">
                <a:solidFill>
                  <a:srgbClr val="0000DC"/>
                </a:solidFill>
              </a:rPr>
              <a:t>	zastupitelské akademické </a:t>
            </a:r>
            <a:r>
              <a:rPr lang="cs-CZ" b="1" i="1" dirty="0" smtClean="0">
                <a:solidFill>
                  <a:srgbClr val="0000DC"/>
                </a:solidFill>
              </a:rPr>
              <a:t>orgány</a:t>
            </a:r>
            <a:r>
              <a:rPr lang="cs-CZ" i="1" dirty="0" smtClean="0">
                <a:solidFill>
                  <a:srgbClr val="0000DC"/>
                </a:solidFill>
              </a:rPr>
              <a:t>,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e) právo používat akademické insignie 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>
              <a:buNone/>
            </a:pPr>
            <a:r>
              <a:rPr lang="cs-CZ" i="1" dirty="0" smtClean="0">
                <a:solidFill>
                  <a:srgbClr val="0000DC"/>
                </a:solidFill>
              </a:rPr>
              <a:t>	a </a:t>
            </a:r>
            <a:r>
              <a:rPr lang="cs-CZ" i="1" dirty="0" smtClean="0">
                <a:solidFill>
                  <a:srgbClr val="0000DC"/>
                </a:solidFill>
              </a:rPr>
              <a:t>konat akademické obřady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</a:p>
        </p:txBody>
      </p:sp>
      <p:pic>
        <p:nvPicPr>
          <p:cNvPr id="6" name="Obrázek 5" descr="32911607_1707800635962795_211940480538116096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2" y="1784412"/>
            <a:ext cx="2997691" cy="44965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4/ </a:t>
            </a:r>
            <a:r>
              <a:rPr lang="cs-CZ" dirty="0" smtClean="0"/>
              <a:t>Vysoké školy obecně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Základní dělení (§ 2 odst. 7 a 3 </a:t>
            </a:r>
            <a:r>
              <a:rPr lang="cs-CZ" dirty="0" err="1" smtClean="0"/>
              <a:t>ZoVŠ</a:t>
            </a:r>
            <a:r>
              <a:rPr lang="cs-CZ" dirty="0" smtClean="0"/>
              <a:t>):</a:t>
            </a: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Veřejné</a:t>
            </a: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Soukromé</a:t>
            </a: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Státní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Univerzitní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Neuniverzitní</a:t>
            </a:r>
          </a:p>
          <a:p>
            <a:pPr lvl="1">
              <a:buNone/>
            </a:pPr>
            <a:endParaRPr lang="cs-CZ" dirty="0" smtClean="0"/>
          </a:p>
          <a:p>
            <a:r>
              <a:rPr lang="cs-CZ" dirty="0" smtClean="0"/>
              <a:t>Akademická obec </a:t>
            </a:r>
            <a:r>
              <a:rPr lang="cs-CZ" dirty="0" smtClean="0"/>
              <a:t>VŠ (§ 3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  <a:endParaRPr lang="cs-CZ" dirty="0" smtClean="0"/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Akademičtí </a:t>
            </a:r>
            <a:r>
              <a:rPr lang="cs-CZ" b="1" i="1" dirty="0" smtClean="0">
                <a:solidFill>
                  <a:srgbClr val="0000DC"/>
                </a:solidFill>
              </a:rPr>
              <a:t>pracovníci</a:t>
            </a: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S</a:t>
            </a:r>
            <a:r>
              <a:rPr lang="cs-CZ" b="1" i="1" dirty="0" smtClean="0">
                <a:solidFill>
                  <a:srgbClr val="0000DC"/>
                </a:solidFill>
              </a:rPr>
              <a:t>tudenti VŠ</a:t>
            </a:r>
            <a:endParaRPr lang="cs-CZ" b="1" i="1" dirty="0" smtClean="0">
              <a:solidFill>
                <a:srgbClr val="0000DC"/>
              </a:solidFill>
            </a:endParaRPr>
          </a:p>
        </p:txBody>
      </p:sp>
      <p:pic>
        <p:nvPicPr>
          <p:cNvPr id="7" name="str17.wav">
            <a:hlinkClick r:id="" action="ppaction://media"/>
          </p:cNvPr>
          <p:cNvPicPr>
            <a:picLocks noRot="1" noChangeAspect="1"/>
          </p:cNvPicPr>
          <p:nvPr>
            <a:wavAudioFile r:embed="rId1" name="str17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Obecná charakteristika</a:t>
            </a:r>
          </a:p>
          <a:p>
            <a:pPr lvl="1"/>
            <a:r>
              <a:rPr lang="cs-CZ" dirty="0" smtClean="0"/>
              <a:t>Zřízena (zrušena, sloučena) </a:t>
            </a:r>
            <a:r>
              <a:rPr lang="cs-CZ" b="1" dirty="0" smtClean="0">
                <a:solidFill>
                  <a:srgbClr val="0000DC"/>
                </a:solidFill>
              </a:rPr>
              <a:t>výhradně zákonem </a:t>
            </a:r>
            <a:r>
              <a:rPr lang="cs-CZ" dirty="0" smtClean="0"/>
              <a:t>(§ 5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Seznam v příloze č. 1 </a:t>
            </a:r>
            <a:r>
              <a:rPr lang="cs-CZ" i="1" dirty="0" err="1" smtClean="0">
                <a:solidFill>
                  <a:srgbClr val="0000DC"/>
                </a:solidFill>
              </a:rPr>
              <a:t>ZoVŠ</a:t>
            </a:r>
            <a:r>
              <a:rPr lang="cs-CZ" i="1" dirty="0" smtClean="0">
                <a:solidFill>
                  <a:srgbClr val="0000DC"/>
                </a:solidFill>
              </a:rPr>
              <a:t> (aktuálně zde 26 veřejných VŠ, viz dále)</a:t>
            </a:r>
          </a:p>
          <a:p>
            <a:pPr lvl="1"/>
            <a:endParaRPr lang="cs-CZ" b="1" dirty="0" smtClean="0">
              <a:solidFill>
                <a:srgbClr val="0000DC"/>
              </a:solidFill>
            </a:endParaRPr>
          </a:p>
          <a:p>
            <a:pPr lvl="1"/>
            <a:r>
              <a:rPr lang="cs-CZ" dirty="0" err="1" smtClean="0"/>
              <a:t>ZoVŠ</a:t>
            </a:r>
            <a:r>
              <a:rPr lang="cs-CZ" dirty="0" smtClean="0"/>
              <a:t> upravuje </a:t>
            </a:r>
            <a:r>
              <a:rPr lang="cs-CZ" b="1" dirty="0" smtClean="0">
                <a:solidFill>
                  <a:srgbClr val="0000DC"/>
                </a:solidFill>
              </a:rPr>
              <a:t>samosprávnou působnost </a:t>
            </a:r>
            <a:r>
              <a:rPr lang="cs-CZ" dirty="0" smtClean="0"/>
              <a:t>veřejné </a:t>
            </a:r>
            <a:r>
              <a:rPr lang="cs-CZ" dirty="0" smtClean="0"/>
              <a:t>VŠ</a:t>
            </a:r>
          </a:p>
          <a:p>
            <a:pPr lvl="1"/>
            <a:r>
              <a:rPr lang="cs-CZ" dirty="0" smtClean="0"/>
              <a:t>Ale také </a:t>
            </a:r>
            <a:r>
              <a:rPr lang="cs-CZ" dirty="0" smtClean="0">
                <a:solidFill>
                  <a:srgbClr val="0000DC"/>
                </a:solidFill>
              </a:rPr>
              <a:t>vlastní majetek</a:t>
            </a:r>
          </a:p>
          <a:p>
            <a:pPr lvl="1">
              <a:buNone/>
            </a:pPr>
            <a:endParaRPr lang="cs-CZ" dirty="0" smtClean="0"/>
          </a:p>
          <a:p>
            <a:pPr lvl="1"/>
            <a:r>
              <a:rPr lang="cs-CZ" dirty="0" smtClean="0"/>
              <a:t>Zvláštní</a:t>
            </a:r>
            <a:r>
              <a:rPr lang="cs-CZ" b="1" dirty="0" smtClean="0">
                <a:solidFill>
                  <a:srgbClr val="0000DC"/>
                </a:solidFill>
              </a:rPr>
              <a:t> orgány </a:t>
            </a:r>
            <a:r>
              <a:rPr lang="cs-CZ" dirty="0" smtClean="0"/>
              <a:t>a </a:t>
            </a:r>
            <a:r>
              <a:rPr lang="cs-CZ" b="1" dirty="0" smtClean="0">
                <a:solidFill>
                  <a:srgbClr val="0000DC"/>
                </a:solidFill>
              </a:rPr>
              <a:t>součásti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A také </a:t>
            </a:r>
            <a:r>
              <a:rPr lang="cs-CZ" dirty="0" smtClean="0">
                <a:solidFill>
                  <a:srgbClr val="0000DC"/>
                </a:solidFill>
              </a:rPr>
              <a:t>různé povinnosti </a:t>
            </a:r>
            <a:r>
              <a:rPr lang="cs-CZ" dirty="0" smtClean="0"/>
              <a:t>(např. strategické dokumenty či vnitřní hodnocení)</a:t>
            </a:r>
            <a:endParaRPr lang="cs-CZ" dirty="0" smtClean="0"/>
          </a:p>
        </p:txBody>
      </p:sp>
      <p:pic>
        <p:nvPicPr>
          <p:cNvPr id="6" name="str18.wav">
            <a:hlinkClick r:id="" action="ppaction://media"/>
          </p:cNvPr>
          <p:cNvPicPr>
            <a:picLocks noRot="1" noChangeAspect="1"/>
          </p:cNvPicPr>
          <p:nvPr>
            <a:wavAudioFile r:embed="rId1" name="str18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pPr lvl="1"/>
            <a:endParaRPr lang="cs-CZ" sz="1600" dirty="0" smtClean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985420" y="1876081"/>
          <a:ext cx="8708996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4951"/>
                <a:gridCol w="4714045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Aktuálně</a:t>
                      </a:r>
                      <a:r>
                        <a:rPr lang="cs-CZ" baseline="0" dirty="0" smtClean="0"/>
                        <a:t> v příloze č. 1 </a:t>
                      </a:r>
                      <a:r>
                        <a:rPr lang="cs-CZ" baseline="0" dirty="0" err="1" smtClean="0"/>
                        <a:t>ZoVŠ</a:t>
                      </a:r>
                      <a:r>
                        <a:rPr lang="cs-CZ" baseline="0" dirty="0" smtClean="0"/>
                        <a:t>: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Univerzita Karlova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Vysoká škola chemicko-technologická v Praze</a:t>
                      </a:r>
                    </a:p>
                  </a:txBody>
                  <a:tcPr/>
                </a:tc>
              </a:tr>
              <a:tr h="13550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Univerzita Palackého v Olomouci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Česká zemědělská univerzita v Praze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České vysoké učení technické v Praze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Technická univerzita v Liberci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Vysoká škola báňská - Technická univerzita Ostrava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Vysoká škola ekonomická v Praze</a:t>
                      </a:r>
                    </a:p>
                  </a:txBody>
                  <a:tcPr/>
                </a:tc>
              </a:tr>
              <a:tr h="12928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Akademie výtvarných umění v Praze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Univerzita Hradec Králové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Vysoké učení technické v Brně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Jihočeská univerzita v Českých Budějovicích</a:t>
                      </a:r>
                    </a:p>
                  </a:txBody>
                  <a:tcPr/>
                </a:tc>
              </a:tr>
              <a:tr h="139939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Veterinární a farmaceutická univerzita Brno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Ostravská univerzita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 smtClean="0"/>
                        <a:t>Masarykova univerzita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Slezská univerzita v Opavě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err="1" smtClean="0"/>
                        <a:t>Mendelova</a:t>
                      </a:r>
                      <a:r>
                        <a:rPr lang="cs-CZ" sz="1200" dirty="0" smtClean="0"/>
                        <a:t> univerzita v Brně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Univerzita Jana Evangelisty </a:t>
                      </a:r>
                      <a:r>
                        <a:rPr lang="cs-CZ" sz="1200" dirty="0" err="1" smtClean="0"/>
                        <a:t>Purkyně</a:t>
                      </a:r>
                      <a:r>
                        <a:rPr lang="cs-CZ" sz="1200" dirty="0" smtClean="0"/>
                        <a:t> v Ústí nad Labem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Akademie múzických umění v Praze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 smtClean="0"/>
                        <a:t>Západočeská univerzita v Plzni</a:t>
                      </a:r>
                      <a:endParaRPr lang="cs-CZ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Vysoká škola uměleckoprůmyslová v Praze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Univerzita Tomáše Bati ve Zlíně</a:t>
                      </a:r>
                    </a:p>
                  </a:txBody>
                  <a:tcPr/>
                </a:tc>
              </a:tr>
              <a:tr h="13550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Janáčkova akademie múzických umění v Brně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Vysoká škola polytechnická Jihlava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Univerzita Pardubice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 smtClean="0"/>
                        <a:t>Vysoká škola technická a ekonomická v Českých Budějovicích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Samosprávná působnost např. (§ 6 odst. 1 </a:t>
            </a:r>
            <a:r>
              <a:rPr lang="cs-CZ" dirty="0" err="1" smtClean="0"/>
              <a:t>ZoVŠ</a:t>
            </a:r>
            <a:r>
              <a:rPr lang="cs-CZ" dirty="0" smtClean="0"/>
              <a:t>):</a:t>
            </a:r>
            <a:endParaRPr lang="cs-CZ" dirty="0" smtClean="0"/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Vnitřní organizace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T</a:t>
            </a:r>
            <a:r>
              <a:rPr lang="cs-CZ" i="1" dirty="0" smtClean="0">
                <a:solidFill>
                  <a:srgbClr val="0000DC"/>
                </a:solidFill>
              </a:rPr>
              <a:t>vorba </a:t>
            </a:r>
            <a:r>
              <a:rPr lang="cs-CZ" i="1" dirty="0" smtClean="0">
                <a:solidFill>
                  <a:srgbClr val="0000DC"/>
                </a:solidFill>
              </a:rPr>
              <a:t>a uskutečňování </a:t>
            </a:r>
            <a:r>
              <a:rPr lang="cs-CZ" b="1" i="1" dirty="0" smtClean="0">
                <a:solidFill>
                  <a:srgbClr val="0000DC"/>
                </a:solidFill>
              </a:rPr>
              <a:t>studijních </a:t>
            </a:r>
            <a:r>
              <a:rPr lang="cs-CZ" b="1" i="1" dirty="0" smtClean="0">
                <a:solidFill>
                  <a:srgbClr val="0000DC"/>
                </a:solidFill>
              </a:rPr>
              <a:t>programů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O</a:t>
            </a:r>
            <a:r>
              <a:rPr lang="cs-CZ" b="1" i="1" dirty="0" smtClean="0">
                <a:solidFill>
                  <a:srgbClr val="0000DC"/>
                </a:solidFill>
              </a:rPr>
              <a:t>rganizace studia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R</a:t>
            </a:r>
            <a:r>
              <a:rPr lang="cs-CZ" b="1" i="1" dirty="0" smtClean="0">
                <a:solidFill>
                  <a:srgbClr val="0000DC"/>
                </a:solidFill>
              </a:rPr>
              <a:t>ozhodování </a:t>
            </a:r>
            <a:r>
              <a:rPr lang="cs-CZ" i="1" dirty="0" smtClean="0">
                <a:solidFill>
                  <a:srgbClr val="0000DC"/>
                </a:solidFill>
              </a:rPr>
              <a:t>o právech a povinnostech </a:t>
            </a:r>
            <a:r>
              <a:rPr lang="cs-CZ" i="1" dirty="0" smtClean="0">
                <a:solidFill>
                  <a:srgbClr val="0000DC"/>
                </a:solidFill>
              </a:rPr>
              <a:t>studentů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Z</a:t>
            </a:r>
            <a:r>
              <a:rPr lang="cs-CZ" b="1" i="1" dirty="0" smtClean="0">
                <a:solidFill>
                  <a:srgbClr val="0000DC"/>
                </a:solidFill>
              </a:rPr>
              <a:t>aměření </a:t>
            </a:r>
            <a:r>
              <a:rPr lang="cs-CZ" b="1" i="1" dirty="0" smtClean="0">
                <a:solidFill>
                  <a:srgbClr val="0000DC"/>
                </a:solidFill>
              </a:rPr>
              <a:t>a organizace </a:t>
            </a:r>
            <a:r>
              <a:rPr lang="cs-CZ" i="1" dirty="0" smtClean="0">
                <a:solidFill>
                  <a:srgbClr val="0000DC"/>
                </a:solidFill>
              </a:rPr>
              <a:t>vědecké, výzkumné, vývojové a inovační, umělecké nebo další tvůrčí </a:t>
            </a:r>
            <a:r>
              <a:rPr lang="cs-CZ" i="1" dirty="0" smtClean="0">
                <a:solidFill>
                  <a:srgbClr val="0000DC"/>
                </a:solidFill>
              </a:rPr>
              <a:t>činnosti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H</a:t>
            </a:r>
            <a:r>
              <a:rPr lang="cs-CZ" b="1" i="1" dirty="0" smtClean="0">
                <a:solidFill>
                  <a:srgbClr val="0000DC"/>
                </a:solidFill>
              </a:rPr>
              <a:t>abilitační </a:t>
            </a:r>
            <a:r>
              <a:rPr lang="cs-CZ" b="1" i="1" dirty="0" smtClean="0">
                <a:solidFill>
                  <a:srgbClr val="0000DC"/>
                </a:solidFill>
              </a:rPr>
              <a:t>řízení </a:t>
            </a:r>
            <a:r>
              <a:rPr lang="cs-CZ" i="1" dirty="0" smtClean="0">
                <a:solidFill>
                  <a:srgbClr val="0000DC"/>
                </a:solidFill>
              </a:rPr>
              <a:t>a řízení ke jmenování </a:t>
            </a:r>
            <a:r>
              <a:rPr lang="cs-CZ" i="1" dirty="0" smtClean="0">
                <a:solidFill>
                  <a:srgbClr val="0000DC"/>
                </a:solidFill>
              </a:rPr>
              <a:t>profesorem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U</a:t>
            </a:r>
            <a:r>
              <a:rPr lang="cs-CZ" b="1" i="1" dirty="0" smtClean="0">
                <a:solidFill>
                  <a:srgbClr val="0000DC"/>
                </a:solidFill>
              </a:rPr>
              <a:t>stavování </a:t>
            </a:r>
            <a:r>
              <a:rPr lang="cs-CZ" b="1" i="1" dirty="0" smtClean="0">
                <a:solidFill>
                  <a:srgbClr val="0000DC"/>
                </a:solidFill>
              </a:rPr>
              <a:t>samosprávných akademických orgánů </a:t>
            </a:r>
            <a:r>
              <a:rPr lang="cs-CZ" i="1" dirty="0" smtClean="0">
                <a:solidFill>
                  <a:srgbClr val="0000DC"/>
                </a:solidFill>
              </a:rPr>
              <a:t>vysoké školy, pokud tento zákon nestanoví </a:t>
            </a:r>
            <a:r>
              <a:rPr lang="cs-CZ" i="1" dirty="0" smtClean="0">
                <a:solidFill>
                  <a:srgbClr val="0000DC"/>
                </a:solidFill>
              </a:rPr>
              <a:t>jinak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H</a:t>
            </a:r>
            <a:r>
              <a:rPr lang="cs-CZ" b="1" i="1" dirty="0" smtClean="0">
                <a:solidFill>
                  <a:srgbClr val="0000DC"/>
                </a:solidFill>
              </a:rPr>
              <a:t>ospodaření </a:t>
            </a:r>
            <a:r>
              <a:rPr lang="cs-CZ" i="1" dirty="0" smtClean="0">
                <a:solidFill>
                  <a:srgbClr val="0000DC"/>
                </a:solidFill>
              </a:rPr>
              <a:t>vysoké školy a nakládání s majetkem v souladu se zvláštními </a:t>
            </a:r>
            <a:r>
              <a:rPr lang="cs-CZ" i="1" dirty="0" smtClean="0">
                <a:solidFill>
                  <a:srgbClr val="0000DC"/>
                </a:solidFill>
              </a:rPr>
              <a:t>předpisy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S</a:t>
            </a:r>
            <a:r>
              <a:rPr lang="cs-CZ" b="1" i="1" dirty="0" smtClean="0">
                <a:solidFill>
                  <a:srgbClr val="0000DC"/>
                </a:solidFill>
              </a:rPr>
              <a:t>tanovení </a:t>
            </a:r>
            <a:r>
              <a:rPr lang="cs-CZ" b="1" i="1" dirty="0" smtClean="0">
                <a:solidFill>
                  <a:srgbClr val="0000DC"/>
                </a:solidFill>
              </a:rPr>
              <a:t>výše poplatků </a:t>
            </a:r>
            <a:r>
              <a:rPr lang="cs-CZ" i="1" dirty="0" smtClean="0">
                <a:solidFill>
                  <a:srgbClr val="0000DC"/>
                </a:solidFill>
              </a:rPr>
              <a:t>spojených se </a:t>
            </a:r>
            <a:r>
              <a:rPr lang="cs-CZ" i="1" dirty="0" smtClean="0">
                <a:solidFill>
                  <a:srgbClr val="0000DC"/>
                </a:solidFill>
              </a:rPr>
              <a:t>studiem</a:t>
            </a:r>
          </a:p>
          <a:p>
            <a:pPr lvl="1"/>
            <a:r>
              <a:rPr lang="cs-CZ" dirty="0" smtClean="0"/>
              <a:t>V cit. </a:t>
            </a:r>
            <a:r>
              <a:rPr lang="cs-CZ" dirty="0" smtClean="0"/>
              <a:t>u</a:t>
            </a:r>
            <a:r>
              <a:rPr lang="cs-CZ" dirty="0" smtClean="0"/>
              <a:t>stanovení </a:t>
            </a:r>
            <a:r>
              <a:rPr lang="cs-CZ" b="1" dirty="0" smtClean="0"/>
              <a:t>pouze demonstrativní výčet</a:t>
            </a:r>
            <a:endParaRPr lang="cs-CZ" b="1" dirty="0" smtClean="0"/>
          </a:p>
        </p:txBody>
      </p:sp>
      <p:pic>
        <p:nvPicPr>
          <p:cNvPr id="6" name="str20.wav">
            <a:hlinkClick r:id="" action="ppaction://media"/>
          </p:cNvPr>
          <p:cNvPicPr>
            <a:picLocks noRot="1" noChangeAspect="1"/>
          </p:cNvPicPr>
          <p:nvPr>
            <a:wavAudioFile r:embed="rId1" name="str20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i="1" dirty="0" smtClean="0"/>
              <a:t>1/ Vysoké školství</a:t>
            </a:r>
          </a:p>
          <a:p>
            <a:r>
              <a:rPr lang="cs-CZ" sz="2000" i="1" dirty="0" smtClean="0"/>
              <a:t>2/ </a:t>
            </a:r>
            <a:r>
              <a:rPr lang="cs-CZ" sz="2000" i="1" dirty="0" smtClean="0"/>
              <a:t>Prameny</a:t>
            </a:r>
            <a:endParaRPr lang="cs-CZ" sz="2000" i="1" dirty="0" smtClean="0"/>
          </a:p>
          <a:p>
            <a:r>
              <a:rPr lang="cs-CZ" sz="2000" i="1" dirty="0" smtClean="0"/>
              <a:t>3/ Správa vysokého školství (zaměření a organizace)</a:t>
            </a:r>
          </a:p>
          <a:p>
            <a:r>
              <a:rPr lang="cs-CZ" sz="2000" i="1" dirty="0" smtClean="0"/>
              <a:t>4/ </a:t>
            </a:r>
            <a:r>
              <a:rPr lang="cs-CZ" sz="2000" i="1" dirty="0" smtClean="0"/>
              <a:t>Vysoké školy obecně</a:t>
            </a:r>
          </a:p>
          <a:p>
            <a:r>
              <a:rPr lang="cs-CZ" sz="2000" i="1" dirty="0" smtClean="0"/>
              <a:t>5/ </a:t>
            </a:r>
            <a:r>
              <a:rPr lang="cs-CZ" sz="2000" i="1" dirty="0" smtClean="0"/>
              <a:t>Veřejné </a:t>
            </a:r>
            <a:r>
              <a:rPr lang="cs-CZ" sz="2000" i="1" dirty="0" smtClean="0"/>
              <a:t>VŠ</a:t>
            </a:r>
          </a:p>
          <a:p>
            <a:r>
              <a:rPr lang="cs-CZ" sz="2000" i="1" dirty="0" smtClean="0"/>
              <a:t>6</a:t>
            </a:r>
            <a:r>
              <a:rPr lang="cs-CZ" sz="2000" i="1" dirty="0" smtClean="0"/>
              <a:t>/ Soukromé a státní VŠ</a:t>
            </a:r>
          </a:p>
          <a:p>
            <a:r>
              <a:rPr lang="cs-CZ" sz="2000" i="1" dirty="0" smtClean="0"/>
              <a:t>7</a:t>
            </a:r>
            <a:r>
              <a:rPr lang="cs-CZ" sz="2000" i="1" dirty="0" smtClean="0"/>
              <a:t>/ Studium na VŠ</a:t>
            </a:r>
            <a:endParaRPr lang="cs-CZ" sz="2000" i="1" dirty="0" smtClean="0"/>
          </a:p>
          <a:p>
            <a:r>
              <a:rPr lang="cs-CZ" altLang="cs-CZ" sz="2000" i="1" dirty="0" smtClean="0"/>
              <a:t>8</a:t>
            </a:r>
            <a:r>
              <a:rPr lang="cs-CZ" altLang="cs-CZ" sz="2000" i="1" dirty="0" smtClean="0"/>
              <a:t>/ </a:t>
            </a:r>
            <a:r>
              <a:rPr lang="cs-CZ" altLang="cs-CZ" sz="2000" i="1" dirty="0" smtClean="0"/>
              <a:t>Vybraná judikatura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Vnitřní předpisy (§ 17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Samosprávný </a:t>
            </a:r>
            <a:r>
              <a:rPr lang="cs-CZ" dirty="0" smtClean="0">
                <a:solidFill>
                  <a:srgbClr val="0000DC"/>
                </a:solidFill>
              </a:rPr>
              <a:t>charakter </a:t>
            </a:r>
            <a:r>
              <a:rPr lang="cs-CZ" dirty="0" smtClean="0"/>
              <a:t>veřejné </a:t>
            </a:r>
            <a:r>
              <a:rPr lang="cs-CZ" dirty="0" smtClean="0"/>
              <a:t>VŠ </a:t>
            </a:r>
            <a:r>
              <a:rPr lang="cs-CZ" dirty="0" smtClean="0"/>
              <a:t>patrný </a:t>
            </a:r>
            <a:r>
              <a:rPr lang="cs-CZ" dirty="0" smtClean="0"/>
              <a:t>také z </a:t>
            </a:r>
            <a:r>
              <a:rPr lang="cs-CZ" dirty="0" smtClean="0">
                <a:solidFill>
                  <a:srgbClr val="0000DC"/>
                </a:solidFill>
              </a:rPr>
              <a:t>pravomoci </a:t>
            </a:r>
            <a:r>
              <a:rPr lang="cs-CZ" dirty="0" smtClean="0">
                <a:solidFill>
                  <a:srgbClr val="0000DC"/>
                </a:solidFill>
              </a:rPr>
              <a:t>vydávat </a:t>
            </a:r>
            <a:r>
              <a:rPr lang="cs-CZ" b="1" dirty="0" smtClean="0">
                <a:solidFill>
                  <a:srgbClr val="0000DC"/>
                </a:solidFill>
              </a:rPr>
              <a:t>„</a:t>
            </a:r>
            <a:r>
              <a:rPr lang="cs-CZ" b="1" dirty="0" smtClean="0">
                <a:solidFill>
                  <a:srgbClr val="0000DC"/>
                </a:solidFill>
              </a:rPr>
              <a:t>vnitřní“ předpisy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Nejvýznamnější </a:t>
            </a:r>
            <a:r>
              <a:rPr lang="cs-CZ" dirty="0" smtClean="0"/>
              <a:t>je </a:t>
            </a:r>
            <a:r>
              <a:rPr lang="cs-CZ" b="1" dirty="0" smtClean="0">
                <a:solidFill>
                  <a:srgbClr val="0000DC"/>
                </a:solidFill>
              </a:rPr>
              <a:t>statut</a:t>
            </a:r>
            <a:r>
              <a:rPr lang="cs-CZ" dirty="0" smtClean="0"/>
              <a:t>, který upravuje </a:t>
            </a:r>
            <a:r>
              <a:rPr lang="cs-CZ" dirty="0" smtClean="0">
                <a:solidFill>
                  <a:srgbClr val="0000DC"/>
                </a:solidFill>
              </a:rPr>
              <a:t>základní záležitosti veřejné VŠ </a:t>
            </a:r>
          </a:p>
          <a:p>
            <a:pPr lvl="1"/>
            <a:r>
              <a:rPr lang="cs-CZ" i="1" dirty="0" smtClean="0"/>
              <a:t>(Název</a:t>
            </a:r>
            <a:r>
              <a:rPr lang="cs-CZ" i="1" dirty="0" smtClean="0"/>
              <a:t>, sídlo, typ, organizační strukturu, podmínky pro přijetí ke studiu, poplatky, obřady a insignie, hospodaření s majetkem</a:t>
            </a:r>
            <a:r>
              <a:rPr lang="cs-CZ" i="1" dirty="0" smtClean="0"/>
              <a:t>,…)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Dalšími vnitřními předpisy jsou zejm.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volební </a:t>
            </a:r>
            <a:r>
              <a:rPr lang="cs-CZ" i="1" dirty="0" smtClean="0">
                <a:solidFill>
                  <a:srgbClr val="0000DC"/>
                </a:solidFill>
              </a:rPr>
              <a:t>a jednací řád akademického senátu veřejné </a:t>
            </a:r>
            <a:r>
              <a:rPr lang="cs-CZ" i="1" dirty="0" smtClean="0">
                <a:solidFill>
                  <a:srgbClr val="0000DC"/>
                </a:solidFill>
              </a:rPr>
              <a:t>VŠ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vnitřní </a:t>
            </a:r>
            <a:r>
              <a:rPr lang="cs-CZ" i="1" dirty="0" smtClean="0">
                <a:solidFill>
                  <a:srgbClr val="0000DC"/>
                </a:solidFill>
              </a:rPr>
              <a:t>mzdový předpis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jednací </a:t>
            </a:r>
            <a:r>
              <a:rPr lang="cs-CZ" i="1" dirty="0" smtClean="0">
                <a:solidFill>
                  <a:srgbClr val="0000DC"/>
                </a:solidFill>
              </a:rPr>
              <a:t>řád vědecké rady veřejné </a:t>
            </a:r>
            <a:r>
              <a:rPr lang="cs-CZ" i="1" dirty="0" smtClean="0">
                <a:solidFill>
                  <a:srgbClr val="0000DC"/>
                </a:solidFill>
              </a:rPr>
              <a:t>VŠ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řád </a:t>
            </a:r>
            <a:r>
              <a:rPr lang="cs-CZ" i="1" dirty="0" smtClean="0">
                <a:solidFill>
                  <a:srgbClr val="0000DC"/>
                </a:solidFill>
              </a:rPr>
              <a:t>výběrového řízení pro obsazování míst </a:t>
            </a:r>
            <a:r>
              <a:rPr lang="cs-CZ" i="1" dirty="0" smtClean="0">
                <a:solidFill>
                  <a:srgbClr val="0000DC"/>
                </a:solidFill>
              </a:rPr>
              <a:t>akademických </a:t>
            </a:r>
            <a:r>
              <a:rPr lang="cs-CZ" i="1" dirty="0" smtClean="0">
                <a:solidFill>
                  <a:srgbClr val="0000DC"/>
                </a:solidFill>
              </a:rPr>
              <a:t>pracovníků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studijní </a:t>
            </a:r>
            <a:r>
              <a:rPr lang="cs-CZ" i="1" dirty="0" smtClean="0">
                <a:solidFill>
                  <a:srgbClr val="0000DC"/>
                </a:solidFill>
              </a:rPr>
              <a:t>a zkušební řád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stipendijní </a:t>
            </a:r>
            <a:r>
              <a:rPr lang="cs-CZ" i="1" dirty="0" smtClean="0">
                <a:solidFill>
                  <a:srgbClr val="0000DC"/>
                </a:solidFill>
              </a:rPr>
              <a:t>řád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disciplinární </a:t>
            </a:r>
            <a:r>
              <a:rPr lang="cs-CZ" i="1" dirty="0" smtClean="0">
                <a:solidFill>
                  <a:srgbClr val="0000DC"/>
                </a:solidFill>
              </a:rPr>
              <a:t>řád pro </a:t>
            </a:r>
            <a:r>
              <a:rPr lang="cs-CZ" i="1" dirty="0" smtClean="0">
                <a:solidFill>
                  <a:srgbClr val="0000DC"/>
                </a:solidFill>
              </a:rPr>
              <a:t>studenty</a:t>
            </a:r>
            <a:endParaRPr lang="cs-CZ" i="1" dirty="0" smtClean="0">
              <a:solidFill>
                <a:srgbClr val="0000DC"/>
              </a:solidFill>
            </a:endParaRPr>
          </a:p>
        </p:txBody>
      </p:sp>
      <p:pic>
        <p:nvPicPr>
          <p:cNvPr id="6" name="str21.wav">
            <a:hlinkClick r:id="" action="ppaction://media"/>
          </p:cNvPr>
          <p:cNvPicPr>
            <a:picLocks noRot="1" noChangeAspect="1"/>
          </p:cNvPicPr>
          <p:nvPr>
            <a:wavAudioFile r:embed="rId1" name="str21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Vnitřní předpisy dále (§ 17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Musí být </a:t>
            </a:r>
            <a:r>
              <a:rPr lang="cs-CZ" b="1" dirty="0" smtClean="0">
                <a:solidFill>
                  <a:srgbClr val="0000DC"/>
                </a:solidFill>
              </a:rPr>
              <a:t>v souladu 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se zákony a jinými právními předpisy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v</a:t>
            </a:r>
            <a:r>
              <a:rPr lang="cs-CZ" i="1" dirty="0" smtClean="0">
                <a:solidFill>
                  <a:srgbClr val="0000DC"/>
                </a:solidFill>
              </a:rPr>
              <a:t>nitřní předpisy součástí s vnitřními předpisy veřejné VŠ</a:t>
            </a:r>
          </a:p>
          <a:p>
            <a:pPr lvl="1"/>
            <a:r>
              <a:rPr lang="cs-CZ" dirty="0" smtClean="0"/>
              <a:t>Platnost až </a:t>
            </a:r>
            <a:r>
              <a:rPr lang="cs-CZ" b="1" dirty="0" smtClean="0">
                <a:solidFill>
                  <a:srgbClr val="0000DC"/>
                </a:solidFill>
              </a:rPr>
              <a:t>s registrací</a:t>
            </a:r>
            <a:r>
              <a:rPr lang="cs-CZ" dirty="0" smtClean="0"/>
              <a:t> MŠMT</a:t>
            </a:r>
          </a:p>
          <a:p>
            <a:pPr lvl="1"/>
            <a:r>
              <a:rPr lang="cs-CZ" dirty="0" smtClean="0"/>
              <a:t>Poněkud nepřesné označení „vnitřní“ - </a:t>
            </a:r>
            <a:r>
              <a:rPr lang="cs-CZ" dirty="0" smtClean="0">
                <a:solidFill>
                  <a:srgbClr val="0000DC"/>
                </a:solidFill>
              </a:rPr>
              <a:t>nezaměňovat se „směrnicemi“ apod. </a:t>
            </a:r>
          </a:p>
          <a:p>
            <a:pPr lvl="1">
              <a:buNone/>
            </a:pPr>
            <a:r>
              <a:rPr lang="cs-CZ" i="1" dirty="0" smtClean="0"/>
              <a:t>	(</a:t>
            </a:r>
            <a:r>
              <a:rPr lang="cs-CZ" i="1" dirty="0" smtClean="0"/>
              <a:t>Ty sice také </a:t>
            </a:r>
            <a:r>
              <a:rPr lang="cs-CZ" i="1" dirty="0" smtClean="0"/>
              <a:t>interní povahy, </a:t>
            </a:r>
            <a:r>
              <a:rPr lang="cs-CZ" i="1" dirty="0" smtClean="0"/>
              <a:t>ale nikoli ve smyslu § </a:t>
            </a:r>
            <a:r>
              <a:rPr lang="cs-CZ" i="1" dirty="0" smtClean="0"/>
              <a:t>17, resp. § 33 </a:t>
            </a:r>
            <a:r>
              <a:rPr lang="cs-CZ" i="1" dirty="0" err="1" smtClean="0"/>
              <a:t>ZoVŠ</a:t>
            </a:r>
            <a:r>
              <a:rPr lang="cs-CZ" i="1" dirty="0" smtClean="0"/>
              <a:t>)</a:t>
            </a:r>
          </a:p>
          <a:p>
            <a:pPr lvl="1">
              <a:buNone/>
            </a:pPr>
            <a:endParaRPr lang="cs-CZ" dirty="0" smtClean="0"/>
          </a:p>
          <a:p>
            <a:pPr lvl="1"/>
            <a:r>
              <a:rPr lang="cs-CZ" dirty="0" smtClean="0"/>
              <a:t>Pro ilustraci:</a:t>
            </a:r>
            <a:endParaRPr lang="cs-CZ" dirty="0" smtClean="0"/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hlinkClick r:id="rId3"/>
              </a:rPr>
              <a:t>Statut MU</a:t>
            </a:r>
            <a:endParaRPr lang="pl-PL" b="1" i="1" dirty="0" smtClean="0"/>
          </a:p>
          <a:p>
            <a:pPr lvl="2">
              <a:buFont typeface="Wingdings" pitchFamily="2" charset="2"/>
              <a:buChar char="q"/>
            </a:pPr>
            <a:r>
              <a:rPr lang="pl-PL" i="1" dirty="0" smtClean="0">
                <a:hlinkClick r:id="rId4"/>
              </a:rPr>
              <a:t>Statut PrF MU</a:t>
            </a:r>
            <a:endParaRPr lang="cs-CZ" i="1" dirty="0" smtClean="0"/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hlinkClick r:id="rId5"/>
              </a:rPr>
              <a:t>Volební řád Akademického senátu </a:t>
            </a:r>
            <a:r>
              <a:rPr lang="cs-CZ" i="1" dirty="0" err="1" smtClean="0">
                <a:hlinkClick r:id="rId5"/>
              </a:rPr>
              <a:t>PrF</a:t>
            </a:r>
            <a:r>
              <a:rPr lang="cs-CZ" i="1" dirty="0" smtClean="0">
                <a:hlinkClick r:id="rId5"/>
              </a:rPr>
              <a:t> MU</a:t>
            </a:r>
            <a:endParaRPr lang="cs-CZ" i="1" dirty="0" smtClean="0"/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hlinkClick r:id="rId6"/>
              </a:rPr>
              <a:t>Jednací řád Akademického senátu </a:t>
            </a:r>
            <a:r>
              <a:rPr lang="cs-CZ" i="1" dirty="0" err="1" smtClean="0">
                <a:hlinkClick r:id="rId6"/>
              </a:rPr>
              <a:t>PrF</a:t>
            </a:r>
            <a:r>
              <a:rPr lang="cs-CZ" i="1" dirty="0" smtClean="0">
                <a:hlinkClick r:id="rId6"/>
              </a:rPr>
              <a:t> MU</a:t>
            </a:r>
            <a:endParaRPr lang="cs-CZ" i="1" dirty="0" smtClean="0"/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hlinkClick r:id="rId7"/>
              </a:rPr>
              <a:t>Disciplinární řád </a:t>
            </a:r>
            <a:r>
              <a:rPr lang="cs-CZ" i="1" dirty="0" err="1" smtClean="0">
                <a:hlinkClick r:id="rId7"/>
              </a:rPr>
              <a:t>PrF</a:t>
            </a:r>
            <a:r>
              <a:rPr lang="cs-CZ" i="1" dirty="0" smtClean="0">
                <a:hlinkClick r:id="rId7"/>
              </a:rPr>
              <a:t> MU</a:t>
            </a:r>
            <a:endParaRPr lang="cs-CZ" i="1" dirty="0" smtClean="0"/>
          </a:p>
        </p:txBody>
      </p:sp>
      <p:pic>
        <p:nvPicPr>
          <p:cNvPr id="6" name="str22.wav">
            <a:hlinkClick r:id="" action="ppaction://media"/>
          </p:cNvPr>
          <p:cNvPicPr>
            <a:picLocks noRot="1" noChangeAspect="1"/>
          </p:cNvPicPr>
          <p:nvPr>
            <a:wavAudioFile r:embed="rId1" name="str22.wav"/>
          </p:nvPr>
        </p:nvPicPr>
        <p:blipFill>
          <a:blip r:embed="rId8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Orgány</a:t>
            </a:r>
          </a:p>
          <a:p>
            <a:pPr lvl="1"/>
            <a:r>
              <a:rPr lang="cs-CZ" dirty="0" err="1" smtClean="0"/>
              <a:t>ZoVŠ</a:t>
            </a:r>
            <a:r>
              <a:rPr lang="cs-CZ" dirty="0" smtClean="0"/>
              <a:t> rozlišuje </a:t>
            </a:r>
            <a:r>
              <a:rPr lang="cs-CZ" dirty="0" smtClean="0"/>
              <a:t>mezi…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Samosprávnými </a:t>
            </a:r>
            <a:r>
              <a:rPr lang="cs-CZ" dirty="0" smtClean="0"/>
              <a:t>akademickými orgány: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Akademický </a:t>
            </a:r>
            <a:r>
              <a:rPr lang="cs-CZ" b="1" i="1" dirty="0" smtClean="0">
                <a:solidFill>
                  <a:srgbClr val="0000DC"/>
                </a:solidFill>
              </a:rPr>
              <a:t>senát </a:t>
            </a:r>
            <a:r>
              <a:rPr lang="cs-CZ" i="1" dirty="0" smtClean="0">
                <a:solidFill>
                  <a:srgbClr val="0000DC"/>
                </a:solidFill>
              </a:rPr>
              <a:t>(§ </a:t>
            </a:r>
            <a:r>
              <a:rPr lang="cs-CZ" i="1" dirty="0" smtClean="0">
                <a:solidFill>
                  <a:srgbClr val="0000DC"/>
                </a:solidFill>
              </a:rPr>
              <a:t>8-9)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Rektor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  <a:r>
              <a:rPr lang="cs-CZ" i="1" dirty="0" smtClean="0">
                <a:solidFill>
                  <a:srgbClr val="0000DC"/>
                </a:solidFill>
              </a:rPr>
              <a:t>(§ 10)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Vědecká </a:t>
            </a:r>
            <a:r>
              <a:rPr lang="cs-CZ" b="1" i="1" dirty="0" smtClean="0">
                <a:solidFill>
                  <a:srgbClr val="0000DC"/>
                </a:solidFill>
              </a:rPr>
              <a:t>rada </a:t>
            </a:r>
            <a:r>
              <a:rPr lang="cs-CZ" i="1" dirty="0" smtClean="0">
                <a:solidFill>
                  <a:srgbClr val="0000DC"/>
                </a:solidFill>
              </a:rPr>
              <a:t>nebo umělecká rada nebo na neuniverzitní vysoké škole akademická rada (§ 11-12</a:t>
            </a:r>
            <a:r>
              <a:rPr lang="cs-CZ" i="1" dirty="0" smtClean="0">
                <a:solidFill>
                  <a:srgbClr val="0000DC"/>
                </a:solidFill>
              </a:rPr>
              <a:t>)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Rada pro vnitřní </a:t>
            </a:r>
            <a:r>
              <a:rPr lang="cs-CZ" b="1" i="1" dirty="0" smtClean="0">
                <a:solidFill>
                  <a:srgbClr val="0000DC"/>
                </a:solidFill>
              </a:rPr>
              <a:t>hodnocení </a:t>
            </a:r>
            <a:r>
              <a:rPr lang="cs-CZ" i="1" dirty="0" smtClean="0">
                <a:solidFill>
                  <a:srgbClr val="0000DC"/>
                </a:solidFill>
              </a:rPr>
              <a:t>– fakultativně (§ 12a)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Disciplinární </a:t>
            </a:r>
            <a:r>
              <a:rPr lang="cs-CZ" b="1" i="1" dirty="0" smtClean="0">
                <a:solidFill>
                  <a:srgbClr val="0000DC"/>
                </a:solidFill>
              </a:rPr>
              <a:t>komise </a:t>
            </a:r>
            <a:r>
              <a:rPr lang="cs-CZ" i="1" dirty="0" smtClean="0">
                <a:solidFill>
                  <a:srgbClr val="0000DC"/>
                </a:solidFill>
              </a:rPr>
              <a:t>(§ 13</a:t>
            </a:r>
            <a:r>
              <a:rPr lang="cs-CZ" i="1" dirty="0" smtClean="0">
                <a:solidFill>
                  <a:srgbClr val="0000DC"/>
                </a:solidFill>
              </a:rPr>
              <a:t>)</a:t>
            </a:r>
          </a:p>
          <a:p>
            <a:pPr lvl="2">
              <a:buFont typeface="Wingdings" pitchFamily="2" charset="2"/>
              <a:buChar char="q"/>
            </a:pP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dirty="0" smtClean="0"/>
              <a:t>A </a:t>
            </a:r>
            <a:r>
              <a:rPr lang="cs-CZ" dirty="0" smtClean="0"/>
              <a:t>tzv. dalšími orgány: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Správní </a:t>
            </a:r>
            <a:r>
              <a:rPr lang="cs-CZ" b="1" i="1" dirty="0" smtClean="0">
                <a:solidFill>
                  <a:srgbClr val="0000DC"/>
                </a:solidFill>
              </a:rPr>
              <a:t>rada </a:t>
            </a:r>
            <a:r>
              <a:rPr lang="cs-CZ" i="1" dirty="0" smtClean="0">
                <a:solidFill>
                  <a:srgbClr val="0000DC"/>
                </a:solidFill>
              </a:rPr>
              <a:t>(§ 14-15)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Kvestor </a:t>
            </a:r>
            <a:r>
              <a:rPr lang="cs-CZ" i="1" dirty="0" smtClean="0">
                <a:solidFill>
                  <a:srgbClr val="0000DC"/>
                </a:solidFill>
              </a:rPr>
              <a:t>(§ 16</a:t>
            </a:r>
            <a:r>
              <a:rPr lang="cs-CZ" i="1" dirty="0" smtClean="0">
                <a:solidFill>
                  <a:srgbClr val="0000DC"/>
                </a:solidFill>
              </a:rPr>
              <a:t>)</a:t>
            </a:r>
            <a:endParaRPr lang="cs-CZ" i="1" dirty="0" smtClean="0">
              <a:solidFill>
                <a:srgbClr val="0000DC"/>
              </a:solidFill>
            </a:endParaRPr>
          </a:p>
        </p:txBody>
      </p:sp>
      <p:pic>
        <p:nvPicPr>
          <p:cNvPr id="6" name="str23.wav">
            <a:hlinkClick r:id="" action="ppaction://media"/>
          </p:cNvPr>
          <p:cNvPicPr>
            <a:picLocks noRot="1" noChangeAspect="1"/>
          </p:cNvPicPr>
          <p:nvPr>
            <a:wavAudioFile r:embed="rId1" name="str2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Akademický senát (charakteristika, § 8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S</a:t>
            </a:r>
            <a:r>
              <a:rPr lang="cs-CZ" b="1" dirty="0" smtClean="0">
                <a:solidFill>
                  <a:srgbClr val="0000DC"/>
                </a:solidFill>
              </a:rPr>
              <a:t>amosprávným </a:t>
            </a:r>
            <a:r>
              <a:rPr lang="cs-CZ" b="1" dirty="0" smtClean="0">
                <a:solidFill>
                  <a:srgbClr val="0000DC"/>
                </a:solidFill>
              </a:rPr>
              <a:t>zastupitelským </a:t>
            </a:r>
            <a:r>
              <a:rPr lang="cs-CZ" dirty="0" smtClean="0">
                <a:solidFill>
                  <a:srgbClr val="0000DC"/>
                </a:solidFill>
              </a:rPr>
              <a:t>akademickým </a:t>
            </a:r>
            <a:r>
              <a:rPr lang="cs-CZ" dirty="0" smtClean="0">
                <a:solidFill>
                  <a:srgbClr val="0000DC"/>
                </a:solidFill>
              </a:rPr>
              <a:t>orgánem</a:t>
            </a:r>
            <a:r>
              <a:rPr lang="cs-CZ" dirty="0" smtClean="0">
                <a:solidFill>
                  <a:srgbClr val="0000DC"/>
                </a:solidFill>
              </a:rPr>
              <a:t> </a:t>
            </a:r>
            <a:r>
              <a:rPr lang="cs-CZ" dirty="0" smtClean="0">
                <a:solidFill>
                  <a:srgbClr val="0000DC"/>
                </a:solidFill>
              </a:rPr>
              <a:t>veřejné VŠ</a:t>
            </a:r>
          </a:p>
          <a:p>
            <a:pPr lvl="1"/>
            <a:r>
              <a:rPr lang="cs-CZ" dirty="0" smtClean="0"/>
              <a:t>Nejméně </a:t>
            </a:r>
            <a:r>
              <a:rPr lang="cs-CZ" dirty="0" smtClean="0"/>
              <a:t>jedenáct </a:t>
            </a:r>
            <a:r>
              <a:rPr lang="cs-CZ" dirty="0" smtClean="0"/>
              <a:t>členů (z </a:t>
            </a:r>
            <a:r>
              <a:rPr lang="cs-CZ" dirty="0" smtClean="0"/>
              <a:t>toho </a:t>
            </a:r>
            <a:r>
              <a:rPr lang="cs-CZ" dirty="0" smtClean="0">
                <a:solidFill>
                  <a:srgbClr val="0000DC"/>
                </a:solidFill>
              </a:rPr>
              <a:t>nejméně </a:t>
            </a:r>
            <a:r>
              <a:rPr lang="cs-CZ" dirty="0" smtClean="0">
                <a:solidFill>
                  <a:srgbClr val="0000DC"/>
                </a:solidFill>
              </a:rPr>
              <a:t>1/3 a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0000DC"/>
                </a:solidFill>
              </a:rPr>
              <a:t>nejvýše </a:t>
            </a:r>
            <a:r>
              <a:rPr lang="cs-CZ" dirty="0" smtClean="0">
                <a:solidFill>
                  <a:srgbClr val="0000DC"/>
                </a:solidFill>
              </a:rPr>
              <a:t>1/2 tvoří studenti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Aktivní i pasivní </a:t>
            </a:r>
            <a:r>
              <a:rPr lang="cs-CZ" dirty="0" smtClean="0">
                <a:solidFill>
                  <a:srgbClr val="0000DC"/>
                </a:solidFill>
              </a:rPr>
              <a:t>volební právo členové </a:t>
            </a:r>
            <a:r>
              <a:rPr lang="cs-CZ" dirty="0" err="1" smtClean="0">
                <a:solidFill>
                  <a:srgbClr val="0000DC"/>
                </a:solidFill>
              </a:rPr>
              <a:t>ak</a:t>
            </a:r>
            <a:r>
              <a:rPr lang="cs-CZ" dirty="0" smtClean="0">
                <a:solidFill>
                  <a:srgbClr val="0000DC"/>
                </a:solidFill>
              </a:rPr>
              <a:t>. obce</a:t>
            </a:r>
            <a:r>
              <a:rPr lang="cs-CZ" dirty="0" smtClean="0"/>
              <a:t> (přímé volby s tajným hlasováním)</a:t>
            </a:r>
          </a:p>
          <a:p>
            <a:pPr lvl="1"/>
            <a:r>
              <a:rPr lang="cs-CZ" dirty="0" smtClean="0"/>
              <a:t>Podrobnosti </a:t>
            </a:r>
            <a:r>
              <a:rPr lang="cs-CZ" dirty="0" smtClean="0">
                <a:solidFill>
                  <a:srgbClr val="0000DC"/>
                </a:solidFill>
              </a:rPr>
              <a:t>vnitřním předpisem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Neslučitelnost funkcí </a:t>
            </a:r>
            <a:r>
              <a:rPr lang="cs-CZ" dirty="0" smtClean="0"/>
              <a:t>(s </a:t>
            </a:r>
            <a:r>
              <a:rPr lang="cs-CZ" dirty="0" smtClean="0"/>
              <a:t>funkcí rektora, prorektora, kvestora, děkana, proděkana, tajemníka fakulty a ředitele vysokoškolského </a:t>
            </a:r>
            <a:r>
              <a:rPr lang="cs-CZ" dirty="0" smtClean="0"/>
              <a:t>ústavu</a:t>
            </a:r>
            <a:r>
              <a:rPr lang="cs-CZ" dirty="0" smtClean="0"/>
              <a:t>)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Funkční období </a:t>
            </a:r>
            <a:r>
              <a:rPr lang="cs-CZ" dirty="0" smtClean="0">
                <a:solidFill>
                  <a:srgbClr val="0000DC"/>
                </a:solidFill>
              </a:rPr>
              <a:t>nejvýše 3 roky </a:t>
            </a:r>
            <a:endParaRPr lang="cs-CZ" dirty="0" smtClean="0">
              <a:solidFill>
                <a:srgbClr val="0000DC"/>
              </a:solidFill>
            </a:endParaRPr>
          </a:p>
          <a:p>
            <a:pPr lvl="1"/>
            <a:r>
              <a:rPr lang="cs-CZ" dirty="0" smtClean="0"/>
              <a:t>Zasedání jsou </a:t>
            </a:r>
            <a:r>
              <a:rPr lang="cs-CZ" dirty="0" smtClean="0">
                <a:solidFill>
                  <a:srgbClr val="0000DC"/>
                </a:solidFill>
              </a:rPr>
              <a:t>veřejně </a:t>
            </a:r>
            <a:r>
              <a:rPr lang="cs-CZ" dirty="0" smtClean="0">
                <a:solidFill>
                  <a:srgbClr val="0000DC"/>
                </a:solidFill>
              </a:rPr>
              <a:t>přístupná</a:t>
            </a:r>
            <a:endParaRPr lang="cs-CZ" dirty="0" smtClean="0">
              <a:solidFill>
                <a:srgbClr val="0000DC"/>
              </a:solidFill>
            </a:endParaRPr>
          </a:p>
        </p:txBody>
      </p:sp>
      <p:pic>
        <p:nvPicPr>
          <p:cNvPr id="6" name="str24.wav">
            <a:hlinkClick r:id="" action="ppaction://media"/>
          </p:cNvPr>
          <p:cNvPicPr>
            <a:picLocks noRot="1" noChangeAspect="1"/>
          </p:cNvPicPr>
          <p:nvPr>
            <a:wavAudioFile r:embed="rId1" name="str2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Akademický senát (činnost zejména, § 9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a</a:t>
            </a:r>
            <a:r>
              <a:rPr lang="cs-CZ" i="1" dirty="0" smtClean="0">
                <a:solidFill>
                  <a:srgbClr val="0000DC"/>
                </a:solidFill>
              </a:rPr>
              <a:t>) rozhoduje na návrh rektora o zřízení, sloučení, splynutí, rozdělení nebo zrušení součástí vysoké školy</a:t>
            </a:r>
            <a:r>
              <a:rPr lang="cs-CZ" i="1" dirty="0" smtClean="0">
                <a:solidFill>
                  <a:srgbClr val="0000DC"/>
                </a:solidFill>
              </a:rPr>
              <a:t>,…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b)</a:t>
            </a:r>
            <a:r>
              <a:rPr lang="cs-CZ" b="1" i="1" dirty="0" smtClean="0">
                <a:solidFill>
                  <a:srgbClr val="0000DC"/>
                </a:solidFill>
              </a:rPr>
              <a:t> schvaluje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1. jednací řád akademického senátu veřejné vysoké školy na návrh člena akademického senátu veřejné vysoké školy; akademický senát veřejné vysoké školy si k tomuto návrhu vyžádá stanovisko rektora,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2.</a:t>
            </a:r>
            <a:r>
              <a:rPr lang="cs-CZ" b="1" i="1" dirty="0" smtClean="0">
                <a:solidFill>
                  <a:srgbClr val="0000DC"/>
                </a:solidFill>
              </a:rPr>
              <a:t> vnitřní předpis fakulty </a:t>
            </a:r>
            <a:r>
              <a:rPr lang="cs-CZ" i="1" dirty="0" smtClean="0">
                <a:solidFill>
                  <a:srgbClr val="0000DC"/>
                </a:solidFill>
              </a:rPr>
              <a:t>na návrh akademického senátu fakulty; akademický senát veřejné vysoké školy si k tomuto návrhu vyžádá stanovisko rektora,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3. </a:t>
            </a:r>
            <a:r>
              <a:rPr lang="cs-CZ" b="1" i="1" dirty="0" smtClean="0">
                <a:solidFill>
                  <a:srgbClr val="0000DC"/>
                </a:solidFill>
              </a:rPr>
              <a:t>ostatní vnitřní předpisy </a:t>
            </a:r>
            <a:r>
              <a:rPr lang="cs-CZ" i="1" dirty="0" smtClean="0">
                <a:solidFill>
                  <a:srgbClr val="0000DC"/>
                </a:solidFill>
              </a:rPr>
              <a:t>veřejné vysoké školy a jejích součástí na návrh rektora,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c) </a:t>
            </a:r>
            <a:r>
              <a:rPr lang="cs-CZ" b="1" i="1" dirty="0" smtClean="0">
                <a:solidFill>
                  <a:srgbClr val="0000DC"/>
                </a:solidFill>
              </a:rPr>
              <a:t>schvaluje rozpočet </a:t>
            </a:r>
            <a:r>
              <a:rPr lang="cs-CZ" i="1" dirty="0" smtClean="0">
                <a:solidFill>
                  <a:srgbClr val="0000DC"/>
                </a:solidFill>
              </a:rPr>
              <a:t>a střednědobý výhled vysoké školy předložený rektorem a kontroluje využívání finančních prostředků vysoké školy,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h) usnáší se o návrhu na </a:t>
            </a:r>
            <a:r>
              <a:rPr lang="cs-CZ" b="1" i="1" dirty="0" smtClean="0">
                <a:solidFill>
                  <a:srgbClr val="0000DC"/>
                </a:solidFill>
              </a:rPr>
              <a:t>jmenování rektora</a:t>
            </a:r>
            <a:r>
              <a:rPr lang="cs-CZ" i="1" dirty="0" smtClean="0">
                <a:solidFill>
                  <a:srgbClr val="0000DC"/>
                </a:solidFill>
              </a:rPr>
              <a:t>, popřípadě navrhuje jeho odvolání z </a:t>
            </a:r>
            <a:r>
              <a:rPr lang="cs-CZ" i="1" dirty="0" smtClean="0">
                <a:solidFill>
                  <a:srgbClr val="0000DC"/>
                </a:solidFill>
              </a:rPr>
              <a:t>funkce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</a:p>
        </p:txBody>
      </p:sp>
      <p:pic>
        <p:nvPicPr>
          <p:cNvPr id="6" name="str25.wav">
            <a:hlinkClick r:id="" action="ppaction://media"/>
          </p:cNvPr>
          <p:cNvPicPr>
            <a:picLocks noRot="1" noChangeAspect="1"/>
          </p:cNvPicPr>
          <p:nvPr>
            <a:wavAudioFile r:embed="rId1" name="str2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Rektor (§ 10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V </a:t>
            </a:r>
            <a:r>
              <a:rPr lang="cs-CZ" b="1" dirty="0" smtClean="0">
                <a:solidFill>
                  <a:srgbClr val="0000DC"/>
                </a:solidFill>
              </a:rPr>
              <a:t>čele </a:t>
            </a:r>
            <a:r>
              <a:rPr lang="cs-CZ" dirty="0" smtClean="0"/>
              <a:t>veřejné </a:t>
            </a:r>
            <a:r>
              <a:rPr lang="cs-CZ" dirty="0" smtClean="0"/>
              <a:t>VŠ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J</a:t>
            </a:r>
            <a:r>
              <a:rPr lang="cs-CZ" b="1" i="1" dirty="0" smtClean="0">
                <a:solidFill>
                  <a:srgbClr val="0000DC"/>
                </a:solidFill>
              </a:rPr>
              <a:t>edná </a:t>
            </a:r>
            <a:r>
              <a:rPr lang="cs-CZ" b="1" i="1" dirty="0" smtClean="0">
                <a:solidFill>
                  <a:srgbClr val="0000DC"/>
                </a:solidFill>
              </a:rPr>
              <a:t>a rozhoduje </a:t>
            </a:r>
            <a:r>
              <a:rPr lang="cs-CZ" i="1" dirty="0" smtClean="0">
                <a:solidFill>
                  <a:srgbClr val="0000DC"/>
                </a:solidFill>
              </a:rPr>
              <a:t>ve věcech školy, </a:t>
            </a:r>
            <a:r>
              <a:rPr lang="cs-CZ" b="1" i="1" dirty="0" smtClean="0">
                <a:solidFill>
                  <a:srgbClr val="0000DC"/>
                </a:solidFill>
              </a:rPr>
              <a:t>pokud zákon nestanoví </a:t>
            </a:r>
            <a:r>
              <a:rPr lang="cs-CZ" b="1" i="1" dirty="0" smtClean="0">
                <a:solidFill>
                  <a:srgbClr val="0000DC"/>
                </a:solidFill>
              </a:rPr>
              <a:t>jinak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V </a:t>
            </a:r>
            <a:r>
              <a:rPr lang="cs-CZ" i="1" dirty="0" smtClean="0">
                <a:solidFill>
                  <a:srgbClr val="0000DC"/>
                </a:solidFill>
              </a:rPr>
              <a:t>případech, kdy zvláštní předpis předpokládá </a:t>
            </a:r>
            <a:r>
              <a:rPr lang="cs-CZ" b="1" i="1" dirty="0" smtClean="0">
                <a:solidFill>
                  <a:srgbClr val="0000DC"/>
                </a:solidFill>
              </a:rPr>
              <a:t>působnost statutárního orgánu</a:t>
            </a:r>
            <a:r>
              <a:rPr lang="cs-CZ" i="1" dirty="0" smtClean="0">
                <a:solidFill>
                  <a:srgbClr val="0000DC"/>
                </a:solidFill>
              </a:rPr>
              <a:t>, plní ji </a:t>
            </a:r>
            <a:r>
              <a:rPr lang="cs-CZ" i="1" dirty="0" smtClean="0">
                <a:solidFill>
                  <a:srgbClr val="0000DC"/>
                </a:solidFill>
              </a:rPr>
              <a:t>rektor</a:t>
            </a:r>
          </a:p>
          <a:p>
            <a:pPr lvl="2">
              <a:buFont typeface="Wingdings" pitchFamily="2" charset="2"/>
              <a:buChar char="q"/>
            </a:pPr>
            <a:endParaRPr lang="cs-CZ" dirty="0" smtClean="0"/>
          </a:p>
          <a:p>
            <a:pPr lvl="1"/>
            <a:r>
              <a:rPr lang="cs-CZ" dirty="0" smtClean="0"/>
              <a:t>Jmenuje </a:t>
            </a:r>
            <a:r>
              <a:rPr lang="cs-CZ" dirty="0" smtClean="0"/>
              <a:t>a odvolává </a:t>
            </a:r>
            <a:r>
              <a:rPr lang="cs-CZ" dirty="0" smtClean="0">
                <a:solidFill>
                  <a:srgbClr val="0000DC"/>
                </a:solidFill>
              </a:rPr>
              <a:t>prezident </a:t>
            </a:r>
            <a:r>
              <a:rPr lang="cs-CZ" dirty="0" smtClean="0">
                <a:solidFill>
                  <a:srgbClr val="0000DC"/>
                </a:solidFill>
              </a:rPr>
              <a:t>republiky </a:t>
            </a:r>
            <a:r>
              <a:rPr lang="cs-CZ" dirty="0" smtClean="0"/>
              <a:t>(na </a:t>
            </a:r>
            <a:r>
              <a:rPr lang="cs-CZ" dirty="0" smtClean="0"/>
              <a:t>návrh akademického senátu veřejné </a:t>
            </a:r>
            <a:r>
              <a:rPr lang="cs-CZ" dirty="0" smtClean="0"/>
              <a:t>VŠ)</a:t>
            </a:r>
          </a:p>
          <a:p>
            <a:pPr lvl="1"/>
            <a:r>
              <a:rPr lang="cs-CZ" dirty="0" smtClean="0"/>
              <a:t>Funkční </a:t>
            </a:r>
            <a:r>
              <a:rPr lang="cs-CZ" dirty="0" smtClean="0"/>
              <a:t>období </a:t>
            </a:r>
            <a:r>
              <a:rPr lang="cs-CZ" dirty="0" smtClean="0">
                <a:solidFill>
                  <a:srgbClr val="0000DC"/>
                </a:solidFill>
              </a:rPr>
              <a:t>čtyřleté</a:t>
            </a:r>
            <a:r>
              <a:rPr lang="cs-CZ" dirty="0" smtClean="0"/>
              <a:t> (nejvýše 2x po sobě)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Prorektoři</a:t>
            </a:r>
            <a:r>
              <a:rPr lang="cs-CZ" dirty="0" smtClean="0"/>
              <a:t> - </a:t>
            </a:r>
            <a:r>
              <a:rPr lang="cs-CZ" dirty="0" smtClean="0"/>
              <a:t>zastupují </a:t>
            </a:r>
            <a:r>
              <a:rPr lang="cs-CZ" dirty="0" smtClean="0"/>
              <a:t>rektora v </a:t>
            </a:r>
            <a:r>
              <a:rPr lang="cs-CZ" dirty="0" smtClean="0"/>
              <a:t>jím určeném </a:t>
            </a:r>
            <a:r>
              <a:rPr lang="cs-CZ" dirty="0" smtClean="0"/>
              <a:t>rozsahu, jím také jmenováni a odvoláváni</a:t>
            </a:r>
          </a:p>
        </p:txBody>
      </p:sp>
      <p:pic>
        <p:nvPicPr>
          <p:cNvPr id="6" name="str26.wav">
            <a:hlinkClick r:id="" action="ppaction://media"/>
          </p:cNvPr>
          <p:cNvPicPr>
            <a:picLocks noRot="1" noChangeAspect="1"/>
          </p:cNvPicPr>
          <p:nvPr>
            <a:wavAudioFile r:embed="rId1" name="str2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Součásti </a:t>
            </a:r>
            <a:r>
              <a:rPr lang="cs-CZ" dirty="0" smtClean="0"/>
              <a:t>(§ 22 </a:t>
            </a:r>
            <a:r>
              <a:rPr lang="cs-CZ" dirty="0" err="1" smtClean="0"/>
              <a:t>ZoVŠ</a:t>
            </a:r>
            <a:r>
              <a:rPr lang="cs-CZ" dirty="0" smtClean="0"/>
              <a:t>):</a:t>
            </a:r>
          </a:p>
          <a:p>
            <a:pPr lvl="1"/>
            <a:r>
              <a:rPr lang="cs-CZ" dirty="0" smtClean="0"/>
              <a:t>Veřejné VŠ se mohou </a:t>
            </a:r>
            <a:r>
              <a:rPr lang="cs-CZ" dirty="0" smtClean="0">
                <a:solidFill>
                  <a:srgbClr val="0000DC"/>
                </a:solidFill>
              </a:rPr>
              <a:t>členit </a:t>
            </a:r>
            <a:r>
              <a:rPr lang="cs-CZ" dirty="0" smtClean="0">
                <a:solidFill>
                  <a:srgbClr val="0000DC"/>
                </a:solidFill>
              </a:rPr>
              <a:t>na</a:t>
            </a:r>
            <a:r>
              <a:rPr lang="cs-CZ" b="1" dirty="0" smtClean="0">
                <a:solidFill>
                  <a:srgbClr val="0000DC"/>
                </a:solidFill>
              </a:rPr>
              <a:t> součásti</a:t>
            </a:r>
            <a:endParaRPr lang="cs-CZ" b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fakulty</a:t>
            </a:r>
            <a:r>
              <a:rPr lang="cs-CZ" b="1" i="1" dirty="0" smtClean="0">
                <a:solidFill>
                  <a:srgbClr val="0000DC"/>
                </a:solidFill>
              </a:rPr>
              <a:t>,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vysokoškolské </a:t>
            </a:r>
            <a:r>
              <a:rPr lang="cs-CZ" b="1" i="1" dirty="0" smtClean="0">
                <a:solidFill>
                  <a:srgbClr val="0000DC"/>
                </a:solidFill>
              </a:rPr>
              <a:t>ústavy,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j</a:t>
            </a:r>
            <a:r>
              <a:rPr lang="cs-CZ" b="1" i="1" dirty="0" smtClean="0">
                <a:solidFill>
                  <a:srgbClr val="0000DC"/>
                </a:solidFill>
              </a:rPr>
              <a:t>iná </a:t>
            </a:r>
            <a:r>
              <a:rPr lang="cs-CZ" b="1" i="1" dirty="0" smtClean="0">
                <a:solidFill>
                  <a:srgbClr val="0000DC"/>
                </a:solidFill>
              </a:rPr>
              <a:t>pracoviště </a:t>
            </a:r>
            <a:r>
              <a:rPr lang="cs-CZ" i="1" dirty="0" smtClean="0">
                <a:solidFill>
                  <a:srgbClr val="0000DC"/>
                </a:solidFill>
              </a:rPr>
              <a:t>pro vzdělávací a tvůrčí činnost nebo pro poskytování informačních služeb nebo převod technologií,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účelová </a:t>
            </a:r>
            <a:r>
              <a:rPr lang="cs-CZ" b="1" i="1" dirty="0" smtClean="0">
                <a:solidFill>
                  <a:srgbClr val="0000DC"/>
                </a:solidFill>
              </a:rPr>
              <a:t>zařízení </a:t>
            </a:r>
            <a:r>
              <a:rPr lang="cs-CZ" i="1" dirty="0" smtClean="0">
                <a:solidFill>
                  <a:srgbClr val="0000DC"/>
                </a:solidFill>
              </a:rPr>
              <a:t>pro kulturní a sportovní činnost, pro ubytování a stravování zejména členů akademické obce nebo k zajišťování provozu školy.</a:t>
            </a:r>
          </a:p>
          <a:p>
            <a:pPr lvl="2"/>
            <a:endParaRPr lang="cs-CZ" b="1" i="1" dirty="0" smtClean="0">
              <a:solidFill>
                <a:srgbClr val="0000DC"/>
              </a:solidFill>
            </a:endParaRPr>
          </a:p>
          <a:p>
            <a:pPr lvl="1"/>
            <a:r>
              <a:rPr lang="cs-CZ" dirty="0" smtClean="0"/>
              <a:t>Pro ilustraci v rámci MU: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f</a:t>
            </a:r>
            <a:r>
              <a:rPr lang="cs-CZ" i="1" dirty="0" smtClean="0">
                <a:solidFill>
                  <a:srgbClr val="0000DC"/>
                </a:solidFill>
              </a:rPr>
              <a:t>akulty – nyní 10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ú</a:t>
            </a:r>
            <a:r>
              <a:rPr lang="cs-CZ" i="1" dirty="0" smtClean="0">
                <a:solidFill>
                  <a:srgbClr val="0000DC"/>
                </a:solidFill>
              </a:rPr>
              <a:t>stavy – ÚVT, CEITEC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j</a:t>
            </a:r>
            <a:r>
              <a:rPr lang="cs-CZ" i="1" dirty="0" smtClean="0">
                <a:solidFill>
                  <a:srgbClr val="0000DC"/>
                </a:solidFill>
              </a:rPr>
              <a:t>iná pracoviště – např</a:t>
            </a:r>
            <a:r>
              <a:rPr lang="cs-CZ" i="1" dirty="0" smtClean="0">
                <a:solidFill>
                  <a:srgbClr val="0000DC"/>
                </a:solidFill>
              </a:rPr>
              <a:t>. </a:t>
            </a:r>
            <a:r>
              <a:rPr lang="cs-CZ" i="1" dirty="0" err="1" smtClean="0">
                <a:solidFill>
                  <a:srgbClr val="0000DC"/>
                </a:solidFill>
              </a:rPr>
              <a:t>Teiresiás</a:t>
            </a:r>
            <a:r>
              <a:rPr lang="cs-CZ" i="1" dirty="0" smtClean="0">
                <a:solidFill>
                  <a:srgbClr val="0000DC"/>
                </a:solidFill>
              </a:rPr>
              <a:t>, Univerzitní </a:t>
            </a:r>
            <a:r>
              <a:rPr lang="cs-CZ" i="1" dirty="0" smtClean="0">
                <a:solidFill>
                  <a:srgbClr val="0000DC"/>
                </a:solidFill>
              </a:rPr>
              <a:t>centrum </a:t>
            </a:r>
            <a:r>
              <a:rPr lang="cs-CZ" i="1" dirty="0" smtClean="0">
                <a:solidFill>
                  <a:srgbClr val="0000DC"/>
                </a:solidFill>
              </a:rPr>
              <a:t>Telč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ú</a:t>
            </a:r>
            <a:r>
              <a:rPr lang="cs-CZ" i="1" dirty="0" smtClean="0">
                <a:solidFill>
                  <a:srgbClr val="0000DC"/>
                </a:solidFill>
              </a:rPr>
              <a:t>čelová zařízení – např. SKM, Nakladatelství MU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endParaRPr lang="cs-CZ" dirty="0" smtClean="0"/>
          </a:p>
          <a:p>
            <a:pPr lvl="2">
              <a:buFont typeface="Wingdings" pitchFamily="2" charset="2"/>
              <a:buChar char="q"/>
            </a:pPr>
            <a:endParaRPr lang="cs-CZ" dirty="0" smtClean="0"/>
          </a:p>
        </p:txBody>
      </p:sp>
      <p:pic>
        <p:nvPicPr>
          <p:cNvPr id="6" name="str27.wav">
            <a:hlinkClick r:id="" action="ppaction://media"/>
          </p:cNvPr>
          <p:cNvPicPr>
            <a:picLocks noRot="1" noChangeAspect="1"/>
          </p:cNvPicPr>
          <p:nvPr>
            <a:wavAudioFile r:embed="rId1" name="str27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Fakulta </a:t>
            </a:r>
            <a:r>
              <a:rPr lang="cs-CZ" dirty="0" smtClean="0"/>
              <a:t>(§ 23-33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Uskutečňuje </a:t>
            </a:r>
            <a:r>
              <a:rPr lang="cs-CZ" b="1" dirty="0" smtClean="0">
                <a:solidFill>
                  <a:srgbClr val="0000DC"/>
                </a:solidFill>
              </a:rPr>
              <a:t>nejméně jeden </a:t>
            </a:r>
            <a:r>
              <a:rPr lang="cs-CZ" dirty="0" smtClean="0">
                <a:solidFill>
                  <a:srgbClr val="0000DC"/>
                </a:solidFill>
              </a:rPr>
              <a:t>akreditovaný studijní program </a:t>
            </a:r>
            <a:r>
              <a:rPr lang="cs-CZ" dirty="0" smtClean="0"/>
              <a:t>a </a:t>
            </a:r>
            <a:r>
              <a:rPr lang="cs-CZ" dirty="0" smtClean="0">
                <a:solidFill>
                  <a:srgbClr val="0000DC"/>
                </a:solidFill>
              </a:rPr>
              <a:t>vykonává vědeckou, výzkumnou, vývojovou a inovační, uměleckou nebo další tvůrčí </a:t>
            </a:r>
            <a:r>
              <a:rPr lang="cs-CZ" dirty="0" smtClean="0">
                <a:solidFill>
                  <a:srgbClr val="0000DC"/>
                </a:solidFill>
              </a:rPr>
              <a:t>činnost</a:t>
            </a:r>
            <a:endParaRPr lang="cs-CZ" dirty="0" smtClean="0"/>
          </a:p>
          <a:p>
            <a:pPr lvl="1"/>
            <a:r>
              <a:rPr lang="cs-CZ" dirty="0" smtClean="0"/>
              <a:t>O </a:t>
            </a:r>
            <a:r>
              <a:rPr lang="cs-CZ" dirty="0" smtClean="0"/>
              <a:t>zřízení (zrušení…) fakulty rozhoduje </a:t>
            </a:r>
            <a:r>
              <a:rPr lang="cs-CZ" dirty="0" smtClean="0"/>
              <a:t>akademický </a:t>
            </a:r>
            <a:r>
              <a:rPr lang="cs-CZ" dirty="0" smtClean="0"/>
              <a:t>senát </a:t>
            </a:r>
            <a:r>
              <a:rPr lang="cs-CZ" dirty="0" smtClean="0"/>
              <a:t>VŠ na </a:t>
            </a:r>
            <a:r>
              <a:rPr lang="cs-CZ" dirty="0" smtClean="0"/>
              <a:t>návrh </a:t>
            </a:r>
            <a:r>
              <a:rPr lang="cs-CZ" dirty="0" smtClean="0"/>
              <a:t>rektora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Není </a:t>
            </a:r>
            <a:r>
              <a:rPr lang="cs-CZ" dirty="0" smtClean="0"/>
              <a:t>právním subjektem</a:t>
            </a:r>
            <a:endParaRPr lang="cs-CZ" dirty="0" smtClean="0"/>
          </a:p>
          <a:p>
            <a:pPr lvl="1">
              <a:buNone/>
            </a:pPr>
            <a:endParaRPr lang="cs-CZ" dirty="0" smtClean="0"/>
          </a:p>
          <a:p>
            <a:pPr lvl="1"/>
            <a:r>
              <a:rPr lang="cs-CZ" dirty="0" smtClean="0"/>
              <a:t>Přesto určitá (vlastní) </a:t>
            </a:r>
            <a:r>
              <a:rPr lang="cs-CZ" b="1" dirty="0" smtClean="0">
                <a:solidFill>
                  <a:srgbClr val="0000DC"/>
                </a:solidFill>
              </a:rPr>
              <a:t>samosprávná působnost</a:t>
            </a:r>
            <a:r>
              <a:rPr lang="cs-CZ" dirty="0" smtClean="0"/>
              <a:t>:</a:t>
            </a:r>
            <a:endParaRPr lang="cs-CZ" dirty="0" smtClean="0"/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p</a:t>
            </a:r>
            <a:r>
              <a:rPr lang="cs-CZ" b="1" i="1" dirty="0" smtClean="0">
                <a:solidFill>
                  <a:srgbClr val="0000DC"/>
                </a:solidFill>
              </a:rPr>
              <a:t>rávo </a:t>
            </a:r>
            <a:r>
              <a:rPr lang="cs-CZ" b="1" i="1" dirty="0" smtClean="0">
                <a:solidFill>
                  <a:srgbClr val="0000DC"/>
                </a:solidFill>
              </a:rPr>
              <a:t>rozhodovat nebo jednat </a:t>
            </a:r>
            <a:r>
              <a:rPr lang="cs-CZ" i="1" dirty="0" smtClean="0">
                <a:solidFill>
                  <a:srgbClr val="0000DC"/>
                </a:solidFill>
              </a:rPr>
              <a:t>jménem VŠ ve věcech týkajících se fakulty </a:t>
            </a:r>
            <a:r>
              <a:rPr lang="cs-CZ" i="1" dirty="0" smtClean="0">
                <a:solidFill>
                  <a:srgbClr val="0000DC"/>
                </a:solidFill>
              </a:rPr>
              <a:t>(§ </a:t>
            </a:r>
            <a:r>
              <a:rPr lang="cs-CZ" i="1" dirty="0" smtClean="0">
                <a:solidFill>
                  <a:srgbClr val="0000DC"/>
                </a:solidFill>
              </a:rPr>
              <a:t>24, případně pokud svěří </a:t>
            </a:r>
            <a:r>
              <a:rPr lang="cs-CZ" i="1" dirty="0" smtClean="0">
                <a:solidFill>
                  <a:srgbClr val="0000DC"/>
                </a:solidFill>
              </a:rPr>
              <a:t>statut VŠ)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v</a:t>
            </a:r>
            <a:r>
              <a:rPr lang="cs-CZ" b="1" i="1" dirty="0" smtClean="0">
                <a:solidFill>
                  <a:srgbClr val="0000DC"/>
                </a:solidFill>
              </a:rPr>
              <a:t>nitřní </a:t>
            </a:r>
            <a:r>
              <a:rPr lang="cs-CZ" b="1" i="1" dirty="0" smtClean="0">
                <a:solidFill>
                  <a:srgbClr val="0000DC"/>
                </a:solidFill>
              </a:rPr>
              <a:t>předpisy fakulty </a:t>
            </a:r>
            <a:r>
              <a:rPr lang="cs-CZ" i="1" dirty="0" smtClean="0">
                <a:solidFill>
                  <a:srgbClr val="0000DC"/>
                </a:solidFill>
              </a:rPr>
              <a:t>(§ 33), zejména statut </a:t>
            </a:r>
            <a:r>
              <a:rPr lang="cs-CZ" i="1" dirty="0" smtClean="0">
                <a:solidFill>
                  <a:srgbClr val="0000DC"/>
                </a:solidFill>
              </a:rPr>
              <a:t>fakulty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s</a:t>
            </a:r>
            <a:r>
              <a:rPr lang="cs-CZ" b="1" i="1" dirty="0" smtClean="0">
                <a:solidFill>
                  <a:srgbClr val="0000DC"/>
                </a:solidFill>
              </a:rPr>
              <a:t>amosprávné orgány</a:t>
            </a:r>
          </a:p>
          <a:p>
            <a:pPr lvl="2">
              <a:buFont typeface="Wingdings" pitchFamily="2" charset="2"/>
              <a:buChar char="q"/>
            </a:pPr>
            <a:endParaRPr lang="cs-CZ" dirty="0" smtClean="0"/>
          </a:p>
          <a:p>
            <a:pPr lvl="1">
              <a:buClr>
                <a:srgbClr val="0000DC"/>
              </a:buClr>
            </a:pPr>
            <a:r>
              <a:rPr lang="cs-CZ" dirty="0" smtClean="0">
                <a:solidFill>
                  <a:srgbClr val="000000"/>
                </a:solidFill>
              </a:rPr>
              <a:t>Fakultní pracoviště</a:t>
            </a:r>
            <a:endParaRPr lang="cs-CZ" dirty="0" smtClean="0">
              <a:solidFill>
                <a:srgbClr val="000000"/>
              </a:solidFill>
            </a:endParaRPr>
          </a:p>
        </p:txBody>
      </p:sp>
      <p:pic>
        <p:nvPicPr>
          <p:cNvPr id="6" name="str28.wav">
            <a:hlinkClick r:id="" action="ppaction://media"/>
          </p:cNvPr>
          <p:cNvPicPr>
            <a:picLocks noRot="1" noChangeAspect="1"/>
          </p:cNvPicPr>
          <p:nvPr>
            <a:wavAudioFile r:embed="rId1" name="str28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Vnitřní předpisy fakulty (§ 33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Vnitřními </a:t>
            </a:r>
            <a:r>
              <a:rPr lang="cs-CZ" dirty="0" smtClean="0"/>
              <a:t>předpisy fakulty </a:t>
            </a:r>
            <a:r>
              <a:rPr lang="cs-CZ" dirty="0" smtClean="0"/>
              <a:t>jsou:</a:t>
            </a:r>
            <a:endParaRPr lang="cs-CZ" dirty="0" smtClean="0"/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statut fakulty</a:t>
            </a:r>
            <a:endParaRPr lang="cs-CZ" b="1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volební </a:t>
            </a:r>
            <a:r>
              <a:rPr lang="cs-CZ" i="1" dirty="0" smtClean="0">
                <a:solidFill>
                  <a:srgbClr val="0000DC"/>
                </a:solidFill>
              </a:rPr>
              <a:t>řád akademického senátu </a:t>
            </a:r>
            <a:r>
              <a:rPr lang="cs-CZ" i="1" dirty="0" smtClean="0">
                <a:solidFill>
                  <a:srgbClr val="0000DC"/>
                </a:solidFill>
              </a:rPr>
              <a:t>fakulty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jednací </a:t>
            </a:r>
            <a:r>
              <a:rPr lang="cs-CZ" i="1" dirty="0" smtClean="0">
                <a:solidFill>
                  <a:srgbClr val="0000DC"/>
                </a:solidFill>
              </a:rPr>
              <a:t>řád akademického senátu </a:t>
            </a:r>
            <a:r>
              <a:rPr lang="cs-CZ" i="1" dirty="0" smtClean="0">
                <a:solidFill>
                  <a:srgbClr val="0000DC"/>
                </a:solidFill>
              </a:rPr>
              <a:t>fakulty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jednací </a:t>
            </a:r>
            <a:r>
              <a:rPr lang="cs-CZ" i="1" dirty="0" smtClean="0">
                <a:solidFill>
                  <a:srgbClr val="0000DC"/>
                </a:solidFill>
              </a:rPr>
              <a:t>řád vědecké rady </a:t>
            </a:r>
            <a:r>
              <a:rPr lang="cs-CZ" i="1" dirty="0" smtClean="0">
                <a:solidFill>
                  <a:srgbClr val="0000DC"/>
                </a:solidFill>
              </a:rPr>
              <a:t>fakulty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disciplinární </a:t>
            </a:r>
            <a:r>
              <a:rPr lang="cs-CZ" i="1" dirty="0" smtClean="0">
                <a:solidFill>
                  <a:srgbClr val="0000DC"/>
                </a:solidFill>
              </a:rPr>
              <a:t>řád fakulty pro </a:t>
            </a:r>
            <a:r>
              <a:rPr lang="cs-CZ" i="1" dirty="0" smtClean="0">
                <a:solidFill>
                  <a:srgbClr val="0000DC"/>
                </a:solidFill>
              </a:rPr>
              <a:t>studenty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další </a:t>
            </a:r>
            <a:r>
              <a:rPr lang="cs-CZ" b="1" i="1" dirty="0" smtClean="0">
                <a:solidFill>
                  <a:srgbClr val="0000DC"/>
                </a:solidFill>
              </a:rPr>
              <a:t>předpisy, pokud tak stanoví statut </a:t>
            </a:r>
            <a:r>
              <a:rPr lang="cs-CZ" b="1" i="1" dirty="0" smtClean="0">
                <a:solidFill>
                  <a:srgbClr val="0000DC"/>
                </a:solidFill>
              </a:rPr>
              <a:t>fakulty</a:t>
            </a:r>
            <a:endParaRPr lang="cs-CZ" b="1" i="1" dirty="0" smtClean="0">
              <a:solidFill>
                <a:srgbClr val="0000DC"/>
              </a:solidFill>
            </a:endParaRP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Významný rozdíl: Akademický senát fakulty </a:t>
            </a:r>
            <a:r>
              <a:rPr lang="cs-CZ" dirty="0" smtClean="0">
                <a:solidFill>
                  <a:srgbClr val="0000DC"/>
                </a:solidFill>
              </a:rPr>
              <a:t>schvaluje pouze návrh </a:t>
            </a:r>
            <a:r>
              <a:rPr lang="cs-CZ" dirty="0" smtClean="0"/>
              <a:t>vnitřního předpisu</a:t>
            </a:r>
          </a:p>
        </p:txBody>
      </p:sp>
      <p:pic>
        <p:nvPicPr>
          <p:cNvPr id="6" name="str29.wav">
            <a:hlinkClick r:id="" action="ppaction://media"/>
          </p:cNvPr>
          <p:cNvPicPr>
            <a:picLocks noRot="1" noChangeAspect="1"/>
          </p:cNvPicPr>
          <p:nvPr>
            <a:wavAudioFile r:embed="rId1" name="str29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Orgány fakulty (§ 22-32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Samosprávnými </a:t>
            </a:r>
            <a:r>
              <a:rPr lang="cs-CZ" dirty="0" smtClean="0"/>
              <a:t>akademickými orgány fakulty </a:t>
            </a:r>
            <a:r>
              <a:rPr lang="cs-CZ" dirty="0" smtClean="0"/>
              <a:t>jsou:</a:t>
            </a:r>
            <a:endParaRPr lang="cs-CZ" dirty="0" smtClean="0"/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akademický senát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děkan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vědecká </a:t>
            </a:r>
            <a:r>
              <a:rPr lang="cs-CZ" b="1" i="1" dirty="0" smtClean="0">
                <a:solidFill>
                  <a:srgbClr val="0000DC"/>
                </a:solidFill>
              </a:rPr>
              <a:t>rada </a:t>
            </a:r>
            <a:r>
              <a:rPr lang="cs-CZ" i="1" dirty="0" smtClean="0">
                <a:solidFill>
                  <a:srgbClr val="0000DC"/>
                </a:solidFill>
              </a:rPr>
              <a:t>nebo umělecká </a:t>
            </a:r>
            <a:r>
              <a:rPr lang="cs-CZ" i="1" dirty="0" smtClean="0">
                <a:solidFill>
                  <a:srgbClr val="0000DC"/>
                </a:solidFill>
              </a:rPr>
              <a:t>rada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disciplinární komise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dirty="0" smtClean="0"/>
              <a:t>Dalším </a:t>
            </a:r>
            <a:r>
              <a:rPr lang="cs-CZ" dirty="0" smtClean="0"/>
              <a:t>orgánem fakulty </a:t>
            </a:r>
            <a:r>
              <a:rPr lang="cs-CZ" dirty="0" smtClean="0"/>
              <a:t>je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tajemník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Obdobně </a:t>
            </a:r>
            <a:r>
              <a:rPr lang="cs-CZ" dirty="0" smtClean="0">
                <a:solidFill>
                  <a:srgbClr val="0000DC"/>
                </a:solidFill>
              </a:rPr>
              <a:t>akademická </a:t>
            </a:r>
            <a:r>
              <a:rPr lang="cs-CZ" dirty="0" smtClean="0">
                <a:solidFill>
                  <a:srgbClr val="0000DC"/>
                </a:solidFill>
              </a:rPr>
              <a:t>obec fakulty </a:t>
            </a:r>
            <a:endParaRPr lang="cs-CZ" dirty="0" smtClean="0">
              <a:solidFill>
                <a:srgbClr val="0000DC"/>
              </a:solidFill>
            </a:endParaRPr>
          </a:p>
          <a:p>
            <a:pPr lvl="1"/>
            <a:endParaRPr lang="cs-CZ" dirty="0" smtClean="0"/>
          </a:p>
        </p:txBody>
      </p:sp>
      <p:pic>
        <p:nvPicPr>
          <p:cNvPr id="6" name="str30.wav">
            <a:hlinkClick r:id="" action="ppaction://media"/>
          </p:cNvPr>
          <p:cNvPicPr>
            <a:picLocks noRot="1" noChangeAspect="1"/>
          </p:cNvPicPr>
          <p:nvPr>
            <a:wavAudioFile r:embed="rId1" name="str30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1/ Vysoké školství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Poskytuje tzv. </a:t>
            </a:r>
            <a:r>
              <a:rPr lang="cs-CZ" b="1" dirty="0" err="1" smtClean="0">
                <a:solidFill>
                  <a:srgbClr val="0000DC"/>
                </a:solidFill>
              </a:rPr>
              <a:t>terciální</a:t>
            </a:r>
            <a:r>
              <a:rPr lang="cs-CZ" b="1" dirty="0" smtClean="0">
                <a:solidFill>
                  <a:srgbClr val="0000DC"/>
                </a:solidFill>
              </a:rPr>
              <a:t> vzdělávání</a:t>
            </a:r>
          </a:p>
          <a:p>
            <a:pPr lvl="1"/>
            <a:r>
              <a:rPr lang="cs-CZ" dirty="0" smtClean="0"/>
              <a:t>(Ale </a:t>
            </a:r>
            <a:r>
              <a:rPr lang="cs-CZ" b="1" dirty="0" smtClean="0"/>
              <a:t>nikoli výlučně </a:t>
            </a:r>
            <a:r>
              <a:rPr lang="cs-CZ" dirty="0" smtClean="0"/>
              <a:t>– také vyšší odborné vzdělávání)</a:t>
            </a:r>
          </a:p>
          <a:p>
            <a:pPr lvl="1"/>
            <a:r>
              <a:rPr lang="cs-CZ" dirty="0" smtClean="0"/>
              <a:t>(Ale také </a:t>
            </a:r>
            <a:r>
              <a:rPr lang="cs-CZ" b="1" dirty="0" smtClean="0"/>
              <a:t>jiné úkoly</a:t>
            </a:r>
            <a:r>
              <a:rPr lang="cs-CZ" dirty="0" smtClean="0"/>
              <a:t>…)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Součástí </a:t>
            </a:r>
            <a:r>
              <a:rPr lang="cs-CZ" b="1" dirty="0" smtClean="0"/>
              <a:t>školského práva </a:t>
            </a:r>
            <a:endParaRPr lang="cs-CZ" b="1" dirty="0" smtClean="0"/>
          </a:p>
          <a:p>
            <a:pPr lvl="1"/>
            <a:r>
              <a:rPr lang="cs-CZ" dirty="0" smtClean="0"/>
              <a:t>(= zvláštní </a:t>
            </a:r>
            <a:r>
              <a:rPr lang="cs-CZ" dirty="0" smtClean="0"/>
              <a:t>části správního práva, viz předcházející přednáška)</a:t>
            </a: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(Stále) veřejnoprávní charakter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Veřejná subjektivní práva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Veřejnoprávní metody (formy)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(Zejména) veřejnoprávní poskytovatelé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Podstatou (stále) určitá veřejná služba</a:t>
            </a:r>
          </a:p>
          <a:p>
            <a:endParaRPr lang="cs-CZ" dirty="0"/>
          </a:p>
        </p:txBody>
      </p:sp>
      <p:pic>
        <p:nvPicPr>
          <p:cNvPr id="6" name="str4.wav">
            <a:hlinkClick r:id="" action="ppaction://media"/>
          </p:cNvPr>
          <p:cNvPicPr>
            <a:picLocks noRot="1" noChangeAspect="1"/>
          </p:cNvPicPr>
          <p:nvPr>
            <a:wavAudioFile r:embed="rId1" name="str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5/ Veřejná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Ekonomický základ (§ 22-32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Se </a:t>
            </a:r>
            <a:r>
              <a:rPr lang="cs-CZ" dirty="0" smtClean="0">
                <a:solidFill>
                  <a:srgbClr val="0000DC"/>
                </a:solidFill>
              </a:rPr>
              <a:t>samosprávným charakterem </a:t>
            </a:r>
            <a:r>
              <a:rPr lang="cs-CZ" dirty="0" smtClean="0"/>
              <a:t>veřejné VŠ souvisí také </a:t>
            </a:r>
            <a:r>
              <a:rPr lang="cs-CZ" b="1" dirty="0" smtClean="0">
                <a:solidFill>
                  <a:srgbClr val="0000DC"/>
                </a:solidFill>
              </a:rPr>
              <a:t>ekonomická autonomie </a:t>
            </a:r>
            <a:endParaRPr lang="cs-CZ" dirty="0" smtClean="0"/>
          </a:p>
          <a:p>
            <a:pPr lvl="1"/>
            <a:r>
              <a:rPr lang="cs-CZ" dirty="0" smtClean="0"/>
              <a:t>Veřejná </a:t>
            </a:r>
            <a:r>
              <a:rPr lang="cs-CZ" dirty="0" smtClean="0"/>
              <a:t>VŠ má </a:t>
            </a:r>
            <a:r>
              <a:rPr lang="cs-CZ" dirty="0" smtClean="0">
                <a:solidFill>
                  <a:srgbClr val="0000DC"/>
                </a:solidFill>
              </a:rPr>
              <a:t>vlastní majetek </a:t>
            </a:r>
            <a:r>
              <a:rPr lang="cs-CZ" dirty="0" smtClean="0"/>
              <a:t>(§ </a:t>
            </a:r>
            <a:r>
              <a:rPr lang="cs-CZ" dirty="0" smtClean="0"/>
              <a:t>19), </a:t>
            </a:r>
            <a:r>
              <a:rPr lang="cs-CZ" dirty="0" smtClean="0"/>
              <a:t>na hospodaření s tímto majetkem se současně vztahují </a:t>
            </a:r>
            <a:r>
              <a:rPr lang="cs-CZ" dirty="0" smtClean="0">
                <a:solidFill>
                  <a:srgbClr val="0000DC"/>
                </a:solidFill>
              </a:rPr>
              <a:t>určitá omezení </a:t>
            </a:r>
            <a:r>
              <a:rPr lang="cs-CZ" dirty="0" smtClean="0"/>
              <a:t>(§ 20)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Hospodaří </a:t>
            </a:r>
            <a:r>
              <a:rPr lang="cs-CZ" dirty="0" smtClean="0"/>
              <a:t>podle </a:t>
            </a:r>
            <a:r>
              <a:rPr lang="cs-CZ" dirty="0" smtClean="0">
                <a:solidFill>
                  <a:srgbClr val="0000DC"/>
                </a:solidFill>
              </a:rPr>
              <a:t>rozpočtu</a:t>
            </a:r>
            <a:r>
              <a:rPr lang="cs-CZ" dirty="0" smtClean="0"/>
              <a:t> (§ 18)</a:t>
            </a:r>
          </a:p>
          <a:p>
            <a:pPr lvl="1"/>
            <a:r>
              <a:rPr lang="cs-CZ" dirty="0" smtClean="0"/>
              <a:t>Příjmy </a:t>
            </a:r>
            <a:r>
              <a:rPr lang="cs-CZ" dirty="0" smtClean="0"/>
              <a:t>rozpočtu </a:t>
            </a:r>
            <a:r>
              <a:rPr lang="cs-CZ" dirty="0" smtClean="0">
                <a:solidFill>
                  <a:srgbClr val="0000DC"/>
                </a:solidFill>
              </a:rPr>
              <a:t>tvoří zejména</a:t>
            </a:r>
            <a:r>
              <a:rPr lang="cs-CZ" dirty="0" smtClean="0"/>
              <a:t>: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příspěvek </a:t>
            </a:r>
            <a:r>
              <a:rPr lang="cs-CZ" b="1" i="1" dirty="0" smtClean="0">
                <a:solidFill>
                  <a:srgbClr val="0000DC"/>
                </a:solidFill>
              </a:rPr>
              <a:t>ze státního rozpočtu </a:t>
            </a:r>
            <a:r>
              <a:rPr lang="cs-CZ" i="1" dirty="0" smtClean="0">
                <a:solidFill>
                  <a:srgbClr val="0000DC"/>
                </a:solidFill>
              </a:rPr>
              <a:t>na vzdělávací a vědeckou, výzkumnou, vývojovou, uměleckou nebo další tvůrčí činnost </a:t>
            </a:r>
            <a:r>
              <a:rPr lang="cs-CZ" i="1" dirty="0" smtClean="0">
                <a:solidFill>
                  <a:srgbClr val="0000DC"/>
                </a:solidFill>
              </a:rPr>
              <a:t>(</a:t>
            </a:r>
            <a:r>
              <a:rPr lang="cs-CZ" b="1" i="1" dirty="0" smtClean="0">
                <a:solidFill>
                  <a:srgbClr val="0000DC"/>
                </a:solidFill>
              </a:rPr>
              <a:t>nárokově</a:t>
            </a:r>
            <a:r>
              <a:rPr lang="cs-CZ" i="1" dirty="0" smtClean="0">
                <a:solidFill>
                  <a:srgbClr val="0000DC"/>
                </a:solidFill>
              </a:rPr>
              <a:t>)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podpora výzkumu</a:t>
            </a:r>
            <a:r>
              <a:rPr lang="cs-CZ" i="1" dirty="0" smtClean="0">
                <a:solidFill>
                  <a:srgbClr val="0000DC"/>
                </a:solidFill>
              </a:rPr>
              <a:t>, experimentálního vývoje a inovací z veřejných prostředků 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poplatky </a:t>
            </a:r>
            <a:r>
              <a:rPr lang="cs-CZ" b="1" i="1" dirty="0" smtClean="0">
                <a:solidFill>
                  <a:srgbClr val="0000DC"/>
                </a:solidFill>
              </a:rPr>
              <a:t>spojené se </a:t>
            </a:r>
            <a:r>
              <a:rPr lang="cs-CZ" b="1" i="1" dirty="0" smtClean="0">
                <a:solidFill>
                  <a:srgbClr val="0000DC"/>
                </a:solidFill>
              </a:rPr>
              <a:t>studiem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dotace ze státního rozpočtu, ze státních fondů a z rozpočtů obcí a </a:t>
            </a:r>
            <a:r>
              <a:rPr lang="cs-CZ" i="1" dirty="0" smtClean="0">
                <a:solidFill>
                  <a:srgbClr val="0000DC"/>
                </a:solidFill>
              </a:rPr>
              <a:t>krajů</a:t>
            </a:r>
            <a:endParaRPr lang="cs-CZ" b="1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výnosy </a:t>
            </a:r>
            <a:r>
              <a:rPr lang="cs-CZ" i="1" dirty="0" smtClean="0">
                <a:solidFill>
                  <a:srgbClr val="0000DC"/>
                </a:solidFill>
              </a:rPr>
              <a:t>z </a:t>
            </a:r>
            <a:r>
              <a:rPr lang="cs-CZ" i="1" dirty="0" smtClean="0">
                <a:solidFill>
                  <a:srgbClr val="0000DC"/>
                </a:solidFill>
              </a:rPr>
              <a:t>majetku, doplňkové činnosti, dary či dědictví</a:t>
            </a:r>
            <a:endParaRPr lang="cs-CZ" i="1" dirty="0" smtClean="0">
              <a:solidFill>
                <a:srgbClr val="0000DC"/>
              </a:solidFill>
            </a:endParaRPr>
          </a:p>
        </p:txBody>
      </p:sp>
      <p:pic>
        <p:nvPicPr>
          <p:cNvPr id="6" name="str31.wav">
            <a:hlinkClick r:id="" action="ppaction://media"/>
          </p:cNvPr>
          <p:cNvPicPr>
            <a:picLocks noRot="1" noChangeAspect="1"/>
          </p:cNvPicPr>
          <p:nvPr>
            <a:wavAudioFile r:embed="rId1" name="str31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6</a:t>
            </a:r>
            <a:r>
              <a:rPr lang="cs-CZ" dirty="0" smtClean="0"/>
              <a:t>/ Soukromá a státní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Soukromá VŠ</a:t>
            </a:r>
          </a:p>
          <a:p>
            <a:pPr lvl="1"/>
            <a:r>
              <a:rPr lang="cs-CZ" dirty="0" smtClean="0"/>
              <a:t>Právnická </a:t>
            </a:r>
            <a:r>
              <a:rPr lang="cs-CZ" dirty="0" smtClean="0"/>
              <a:t>osoba </a:t>
            </a:r>
            <a:r>
              <a:rPr lang="cs-CZ" dirty="0" smtClean="0"/>
              <a:t>(s návazností na EU) </a:t>
            </a:r>
            <a:r>
              <a:rPr lang="cs-CZ" dirty="0" smtClean="0"/>
              <a:t>je oprávněna působit jako soukromá vysoká škola, pokud jí </a:t>
            </a:r>
            <a:r>
              <a:rPr lang="cs-CZ" dirty="0" smtClean="0">
                <a:solidFill>
                  <a:srgbClr val="0000DC"/>
                </a:solidFill>
              </a:rPr>
              <a:t>MŠMT udělilo </a:t>
            </a:r>
            <a:r>
              <a:rPr lang="cs-CZ" b="1" dirty="0" smtClean="0">
                <a:solidFill>
                  <a:srgbClr val="0000DC"/>
                </a:solidFill>
              </a:rPr>
              <a:t>státní souhlas </a:t>
            </a:r>
            <a:r>
              <a:rPr lang="cs-CZ" dirty="0" smtClean="0"/>
              <a:t>(§ 39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Ten podmíněn splněním </a:t>
            </a:r>
            <a:r>
              <a:rPr lang="cs-CZ" dirty="0" smtClean="0">
                <a:solidFill>
                  <a:srgbClr val="0000DC"/>
                </a:solidFill>
              </a:rPr>
              <a:t>určitých podmínek</a:t>
            </a:r>
            <a:r>
              <a:rPr lang="cs-CZ" dirty="0" smtClean="0"/>
              <a:t>, zejména: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souhlasné stanovisko NAÚ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d</a:t>
            </a:r>
            <a:r>
              <a:rPr lang="cs-CZ" i="1" dirty="0" smtClean="0">
                <a:solidFill>
                  <a:srgbClr val="0000DC"/>
                </a:solidFill>
              </a:rPr>
              <a:t>ostatečné zabezpečení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v</a:t>
            </a:r>
            <a:r>
              <a:rPr lang="cs-CZ" i="1" dirty="0" smtClean="0">
                <a:solidFill>
                  <a:srgbClr val="0000DC"/>
                </a:solidFill>
              </a:rPr>
              <a:t>nitřní předpisy v souladu (s </a:t>
            </a:r>
            <a:r>
              <a:rPr lang="cs-CZ" i="1" dirty="0" err="1" smtClean="0">
                <a:solidFill>
                  <a:srgbClr val="0000DC"/>
                </a:solidFill>
              </a:rPr>
              <a:t>ZoVŠ</a:t>
            </a:r>
            <a:r>
              <a:rPr lang="cs-CZ" i="1" dirty="0" smtClean="0">
                <a:solidFill>
                  <a:srgbClr val="0000DC"/>
                </a:solidFill>
              </a:rPr>
              <a:t> nebo jinými právními předpisy)</a:t>
            </a:r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Organizace </a:t>
            </a:r>
            <a:r>
              <a:rPr lang="cs-CZ" dirty="0" smtClean="0"/>
              <a:t>a činnost </a:t>
            </a:r>
            <a:r>
              <a:rPr lang="cs-CZ" dirty="0" smtClean="0"/>
              <a:t>(také) </a:t>
            </a:r>
            <a:r>
              <a:rPr lang="cs-CZ" dirty="0" smtClean="0"/>
              <a:t>upravena </a:t>
            </a:r>
            <a:r>
              <a:rPr lang="cs-CZ" b="1" dirty="0" smtClean="0">
                <a:solidFill>
                  <a:srgbClr val="0000DC"/>
                </a:solidFill>
              </a:rPr>
              <a:t>vnitřními </a:t>
            </a:r>
            <a:r>
              <a:rPr lang="cs-CZ" b="1" dirty="0" smtClean="0">
                <a:solidFill>
                  <a:srgbClr val="0000DC"/>
                </a:solidFill>
              </a:rPr>
              <a:t>předpisy</a:t>
            </a:r>
            <a:endParaRPr lang="cs-CZ" b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/>
              <a:t>(Zejména </a:t>
            </a:r>
            <a:r>
              <a:rPr lang="cs-CZ" i="1" dirty="0" smtClean="0"/>
              <a:t>stanoví, </a:t>
            </a:r>
            <a:r>
              <a:rPr lang="cs-CZ" i="1" dirty="0" smtClean="0">
                <a:solidFill>
                  <a:srgbClr val="0000DC"/>
                </a:solidFill>
              </a:rPr>
              <a:t>které orgány </a:t>
            </a:r>
            <a:r>
              <a:rPr lang="cs-CZ" i="1" dirty="0" smtClean="0"/>
              <a:t>vykonávají působnost podle </a:t>
            </a:r>
            <a:r>
              <a:rPr lang="cs-CZ" i="1" dirty="0" err="1" smtClean="0"/>
              <a:t>ZoVŠ</a:t>
            </a:r>
            <a:r>
              <a:rPr lang="cs-CZ" i="1" dirty="0" smtClean="0"/>
              <a:t>)</a:t>
            </a:r>
          </a:p>
          <a:p>
            <a:pPr lvl="1"/>
            <a:r>
              <a:rPr lang="cs-CZ" dirty="0" smtClean="0"/>
              <a:t>Povinna </a:t>
            </a:r>
            <a:r>
              <a:rPr lang="cs-CZ" dirty="0" smtClean="0"/>
              <a:t>zajistit finanční prostředky pro vzdělávací a tvůrčí </a:t>
            </a:r>
            <a:r>
              <a:rPr lang="cs-CZ" dirty="0" smtClean="0"/>
              <a:t>činnost</a:t>
            </a:r>
            <a:endParaRPr lang="cs-CZ" dirty="0" smtClean="0"/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poplatky </a:t>
            </a:r>
            <a:r>
              <a:rPr lang="cs-CZ" i="1" dirty="0" smtClean="0">
                <a:solidFill>
                  <a:srgbClr val="0000DC"/>
                </a:solidFill>
              </a:rPr>
              <a:t>spojené se studiem </a:t>
            </a:r>
            <a:r>
              <a:rPr lang="cs-CZ" i="1" dirty="0" smtClean="0">
                <a:solidFill>
                  <a:srgbClr val="0000DC"/>
                </a:solidFill>
              </a:rPr>
              <a:t>ve </a:t>
            </a:r>
            <a:r>
              <a:rPr lang="cs-CZ" i="1" dirty="0" smtClean="0">
                <a:solidFill>
                  <a:srgbClr val="0000DC"/>
                </a:solidFill>
              </a:rPr>
              <a:t>svém vnitřním </a:t>
            </a:r>
            <a:r>
              <a:rPr lang="cs-CZ" i="1" dirty="0" smtClean="0">
                <a:solidFill>
                  <a:srgbClr val="0000DC"/>
                </a:solidFill>
              </a:rPr>
              <a:t>předpisu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možné </a:t>
            </a:r>
            <a:r>
              <a:rPr lang="cs-CZ" i="1" dirty="0" smtClean="0">
                <a:solidFill>
                  <a:srgbClr val="0000DC"/>
                </a:solidFill>
              </a:rPr>
              <a:t>i určité financování ze státního rozpočtu (§ 40 odst. 2-4</a:t>
            </a:r>
            <a:r>
              <a:rPr lang="cs-CZ" i="1" dirty="0" smtClean="0">
                <a:solidFill>
                  <a:srgbClr val="0000DC"/>
                </a:solidFill>
              </a:rPr>
              <a:t>)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dirty="0" smtClean="0"/>
              <a:t>Působnost </a:t>
            </a:r>
            <a:r>
              <a:rPr lang="cs-CZ" dirty="0" smtClean="0">
                <a:solidFill>
                  <a:srgbClr val="0000DC"/>
                </a:solidFill>
              </a:rPr>
              <a:t>MŠMT</a:t>
            </a:r>
            <a:r>
              <a:rPr lang="cs-CZ" dirty="0" smtClean="0"/>
              <a:t> směrem ke soukromým VŠ, </a:t>
            </a:r>
            <a:r>
              <a:rPr lang="cs-CZ" b="1" dirty="0" smtClean="0">
                <a:solidFill>
                  <a:srgbClr val="0000DC"/>
                </a:solidFill>
              </a:rPr>
              <a:t>zejména </a:t>
            </a:r>
            <a:r>
              <a:rPr lang="cs-CZ" b="1" dirty="0" smtClean="0">
                <a:solidFill>
                  <a:srgbClr val="0000DC"/>
                </a:solidFill>
              </a:rPr>
              <a:t>dozor </a:t>
            </a:r>
            <a:r>
              <a:rPr lang="cs-CZ" dirty="0" smtClean="0"/>
              <a:t>(§ 43)</a:t>
            </a:r>
          </a:p>
          <a:p>
            <a:endParaRPr lang="cs-CZ" i="1" dirty="0" smtClean="0">
              <a:solidFill>
                <a:srgbClr val="0000DC"/>
              </a:solidFill>
            </a:endParaRPr>
          </a:p>
        </p:txBody>
      </p:sp>
      <p:pic>
        <p:nvPicPr>
          <p:cNvPr id="6" name="str32.wav">
            <a:hlinkClick r:id="" action="ppaction://media"/>
          </p:cNvPr>
          <p:cNvPicPr>
            <a:picLocks noRot="1" noChangeAspect="1"/>
          </p:cNvPicPr>
          <p:nvPr>
            <a:wavAudioFile r:embed="rId1" name="str32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6/ Soukromá a státní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Státní VŠ</a:t>
            </a:r>
          </a:p>
          <a:p>
            <a:pPr lvl="1"/>
            <a:r>
              <a:rPr lang="cs-CZ" dirty="0" smtClean="0"/>
              <a:t>Státní vysoké školy = </a:t>
            </a:r>
            <a:r>
              <a:rPr lang="cs-CZ" dirty="0" smtClean="0">
                <a:solidFill>
                  <a:srgbClr val="0000DC"/>
                </a:solidFill>
              </a:rPr>
              <a:t>vojenské a policejní VŠ </a:t>
            </a:r>
            <a:r>
              <a:rPr lang="cs-CZ" dirty="0" smtClean="0"/>
              <a:t>(§ </a:t>
            </a:r>
            <a:r>
              <a:rPr lang="cs-CZ" dirty="0" smtClean="0"/>
              <a:t>94-95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Seznam v příloze č. 2 </a:t>
            </a:r>
            <a:r>
              <a:rPr lang="cs-CZ" dirty="0" smtClean="0"/>
              <a:t> </a:t>
            </a:r>
            <a:r>
              <a:rPr lang="cs-CZ" dirty="0" err="1" smtClean="0"/>
              <a:t>ZoVŠ</a:t>
            </a:r>
            <a:r>
              <a:rPr lang="cs-CZ" dirty="0" smtClean="0"/>
              <a:t>, zde nyní pouze: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Univerzita obrany v </a:t>
            </a:r>
            <a:r>
              <a:rPr lang="cs-CZ" b="1" i="1" dirty="0" smtClean="0">
                <a:solidFill>
                  <a:srgbClr val="0000DC"/>
                </a:solidFill>
              </a:rPr>
              <a:t>Brně </a:t>
            </a:r>
            <a:r>
              <a:rPr lang="cs-CZ" i="1" dirty="0" smtClean="0">
                <a:solidFill>
                  <a:srgbClr val="0000DC"/>
                </a:solidFill>
              </a:rPr>
              <a:t>(jako vojenská VŠ)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Policejní akademie České republiky v </a:t>
            </a:r>
            <a:r>
              <a:rPr lang="cs-CZ" b="1" i="1" dirty="0" smtClean="0">
                <a:solidFill>
                  <a:srgbClr val="0000DC"/>
                </a:solidFill>
              </a:rPr>
              <a:t>Praze </a:t>
            </a:r>
            <a:r>
              <a:rPr lang="cs-CZ" i="1" dirty="0" smtClean="0">
                <a:solidFill>
                  <a:srgbClr val="0000DC"/>
                </a:solidFill>
              </a:rPr>
              <a:t>(jako policejní VŠ)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Orgány jako veřejné VŠ, ovšem </a:t>
            </a:r>
            <a:r>
              <a:rPr lang="cs-CZ" dirty="0" smtClean="0">
                <a:solidFill>
                  <a:srgbClr val="0000DC"/>
                </a:solidFill>
              </a:rPr>
              <a:t>silnější vazba na stát</a:t>
            </a:r>
          </a:p>
          <a:p>
            <a:pPr lvl="1"/>
            <a:r>
              <a:rPr lang="cs-CZ" i="1" dirty="0" smtClean="0"/>
              <a:t>(Nejsou právnickými </a:t>
            </a:r>
            <a:r>
              <a:rPr lang="cs-CZ" i="1" dirty="0" smtClean="0"/>
              <a:t>osobami a nemají tak ani ekonomickou </a:t>
            </a:r>
            <a:r>
              <a:rPr lang="cs-CZ" i="1" dirty="0" smtClean="0"/>
              <a:t>autonomii)</a:t>
            </a:r>
            <a:endParaRPr lang="cs-CZ" i="1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Státní </a:t>
            </a:r>
            <a:r>
              <a:rPr lang="cs-CZ" dirty="0" smtClean="0"/>
              <a:t>správu vůči nim ve valné většině vykonává </a:t>
            </a:r>
            <a:r>
              <a:rPr lang="cs-CZ" dirty="0" smtClean="0">
                <a:solidFill>
                  <a:srgbClr val="0000DC"/>
                </a:solidFill>
              </a:rPr>
              <a:t>MO, resp. MV</a:t>
            </a:r>
          </a:p>
          <a:p>
            <a:pPr lvl="1"/>
            <a:r>
              <a:rPr lang="cs-CZ" dirty="0" smtClean="0"/>
              <a:t>Financování </a:t>
            </a:r>
            <a:r>
              <a:rPr lang="cs-CZ" dirty="0" smtClean="0">
                <a:solidFill>
                  <a:srgbClr val="0000DC"/>
                </a:solidFill>
              </a:rPr>
              <a:t>ze státního rozpočtu </a:t>
            </a:r>
            <a:r>
              <a:rPr lang="cs-CZ" dirty="0" smtClean="0"/>
              <a:t>z kapitoly MO, resp. MV</a:t>
            </a:r>
          </a:p>
          <a:p>
            <a:endParaRPr lang="cs-CZ" i="1" dirty="0" smtClean="0">
              <a:solidFill>
                <a:srgbClr val="0000DC"/>
              </a:solidFill>
            </a:endParaRPr>
          </a:p>
        </p:txBody>
      </p:sp>
      <p:pic>
        <p:nvPicPr>
          <p:cNvPr id="6" name="str33.wav">
            <a:hlinkClick r:id="" action="ppaction://media"/>
          </p:cNvPr>
          <p:cNvPicPr>
            <a:picLocks noRot="1" noChangeAspect="1"/>
          </p:cNvPicPr>
          <p:nvPr>
            <a:wavAudioFile r:embed="rId1" name="str3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7/ Studium na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Vysokoškolské </a:t>
            </a:r>
            <a:r>
              <a:rPr lang="cs-CZ" dirty="0" smtClean="0"/>
              <a:t>vzdělání </a:t>
            </a:r>
            <a:endParaRPr lang="cs-CZ" dirty="0" smtClean="0"/>
          </a:p>
          <a:p>
            <a:pPr lvl="1"/>
            <a:r>
              <a:rPr lang="cs-CZ" dirty="0" smtClean="0"/>
              <a:t>Z</a:t>
            </a:r>
            <a:r>
              <a:rPr lang="cs-CZ" dirty="0" smtClean="0"/>
              <a:t>ískává se </a:t>
            </a:r>
            <a:r>
              <a:rPr lang="cs-CZ" b="1" dirty="0" smtClean="0">
                <a:solidFill>
                  <a:srgbClr val="0000DC"/>
                </a:solidFill>
              </a:rPr>
              <a:t>studiem</a:t>
            </a:r>
            <a:r>
              <a:rPr lang="cs-CZ" dirty="0" smtClean="0">
                <a:solidFill>
                  <a:srgbClr val="0000DC"/>
                </a:solidFill>
              </a:rPr>
              <a:t> </a:t>
            </a:r>
            <a:r>
              <a:rPr lang="cs-CZ" dirty="0" smtClean="0">
                <a:solidFill>
                  <a:srgbClr val="0000DC"/>
                </a:solidFill>
              </a:rPr>
              <a:t>v rámci akreditovaného </a:t>
            </a:r>
            <a:r>
              <a:rPr lang="cs-CZ" b="1" dirty="0" smtClean="0">
                <a:solidFill>
                  <a:srgbClr val="0000DC"/>
                </a:solidFill>
              </a:rPr>
              <a:t>studijního programu </a:t>
            </a:r>
            <a:r>
              <a:rPr lang="cs-CZ" dirty="0" smtClean="0">
                <a:solidFill>
                  <a:srgbClr val="0000DC"/>
                </a:solidFill>
              </a:rPr>
              <a:t>podle studijního plánu stanovenou formou studia</a:t>
            </a:r>
            <a:r>
              <a:rPr lang="cs-CZ" dirty="0" smtClean="0"/>
              <a:t> (§ 44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Student</a:t>
            </a:r>
            <a:r>
              <a:rPr lang="cs-CZ" dirty="0" smtClean="0"/>
              <a:t> = osoba zapsaná ke studiu ve studijním programu (§ 61 </a:t>
            </a:r>
            <a:r>
              <a:rPr lang="cs-CZ" dirty="0" err="1" smtClean="0"/>
              <a:t>an</a:t>
            </a:r>
            <a:r>
              <a:rPr lang="cs-CZ" dirty="0" smtClean="0"/>
              <a:t>.)</a:t>
            </a: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Akademický pracovník </a:t>
            </a:r>
            <a:r>
              <a:rPr lang="cs-CZ" dirty="0" smtClean="0"/>
              <a:t>– obecně pedagogická i tvůrčí činnost (§ </a:t>
            </a:r>
            <a:r>
              <a:rPr lang="cs-CZ" dirty="0" smtClean="0"/>
              <a:t>70 </a:t>
            </a:r>
            <a:r>
              <a:rPr lang="cs-CZ" dirty="0" err="1" smtClean="0"/>
              <a:t>an</a:t>
            </a:r>
            <a:r>
              <a:rPr lang="cs-CZ" dirty="0" smtClean="0"/>
              <a:t>.)</a:t>
            </a:r>
          </a:p>
          <a:p>
            <a:pPr lvl="1">
              <a:buNone/>
            </a:pPr>
            <a:endParaRPr lang="cs-CZ" dirty="0" smtClean="0"/>
          </a:p>
          <a:p>
            <a:r>
              <a:rPr lang="cs-CZ" dirty="0" smtClean="0"/>
              <a:t>Studijní programy:</a:t>
            </a: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Bakalářský</a:t>
            </a:r>
            <a:r>
              <a:rPr lang="cs-CZ" dirty="0" smtClean="0"/>
              <a:t> (§ 45)</a:t>
            </a: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Magisterský</a:t>
            </a:r>
            <a:r>
              <a:rPr lang="cs-CZ" dirty="0" smtClean="0"/>
              <a:t> (§ 46)</a:t>
            </a:r>
          </a:p>
          <a:p>
            <a:pPr lvl="1"/>
            <a:r>
              <a:rPr lang="cs-CZ" b="1" i="1" dirty="0" smtClean="0">
                <a:solidFill>
                  <a:srgbClr val="0000DC"/>
                </a:solidFill>
              </a:rPr>
              <a:t>Doktorský</a:t>
            </a:r>
            <a:r>
              <a:rPr lang="cs-CZ" dirty="0" smtClean="0"/>
              <a:t> (§ 47, 47a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Podléhají </a:t>
            </a:r>
            <a:r>
              <a:rPr lang="cs-CZ" dirty="0" smtClean="0">
                <a:solidFill>
                  <a:srgbClr val="0000DC"/>
                </a:solidFill>
              </a:rPr>
              <a:t>akreditaci</a:t>
            </a:r>
            <a:r>
              <a:rPr lang="cs-CZ" dirty="0" smtClean="0"/>
              <a:t> (viz dále)</a:t>
            </a:r>
            <a:endParaRPr lang="cs-CZ" dirty="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7/ Studium na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Studium na VŠ</a:t>
            </a:r>
            <a:endParaRPr lang="cs-CZ" dirty="0" smtClean="0"/>
          </a:p>
          <a:p>
            <a:pPr lvl="1"/>
            <a:r>
              <a:rPr lang="cs-CZ" dirty="0" smtClean="0"/>
              <a:t>Začíná </a:t>
            </a:r>
            <a:r>
              <a:rPr lang="cs-CZ" dirty="0" smtClean="0">
                <a:solidFill>
                  <a:srgbClr val="0000DC"/>
                </a:solidFill>
              </a:rPr>
              <a:t>zápisem</a:t>
            </a:r>
          </a:p>
          <a:p>
            <a:pPr lvl="1"/>
            <a:r>
              <a:rPr lang="cs-CZ" dirty="0" smtClean="0"/>
              <a:t>Končí </a:t>
            </a:r>
            <a:r>
              <a:rPr lang="cs-CZ" dirty="0" smtClean="0">
                <a:solidFill>
                  <a:srgbClr val="0000DC"/>
                </a:solidFill>
              </a:rPr>
              <a:t>úspěšně</a:t>
            </a:r>
            <a:r>
              <a:rPr lang="cs-CZ" dirty="0" smtClean="0"/>
              <a:t> </a:t>
            </a:r>
            <a:r>
              <a:rPr lang="cs-CZ" dirty="0" smtClean="0"/>
              <a:t>(§ 55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Anebo </a:t>
            </a:r>
            <a:r>
              <a:rPr lang="cs-CZ" dirty="0" smtClean="0">
                <a:solidFill>
                  <a:srgbClr val="0000DC"/>
                </a:solidFill>
              </a:rPr>
              <a:t>neúspěšně</a:t>
            </a:r>
            <a:r>
              <a:rPr lang="cs-CZ" dirty="0" smtClean="0"/>
              <a:t> </a:t>
            </a:r>
            <a:r>
              <a:rPr lang="cs-CZ" dirty="0" smtClean="0"/>
              <a:t>(§ 56)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z</a:t>
            </a:r>
            <a:r>
              <a:rPr lang="cs-CZ" b="1" i="1" dirty="0" smtClean="0">
                <a:solidFill>
                  <a:srgbClr val="0000DC"/>
                </a:solidFill>
              </a:rPr>
              <a:t>anecháním </a:t>
            </a:r>
            <a:r>
              <a:rPr lang="cs-CZ" b="1" i="1" dirty="0" smtClean="0">
                <a:solidFill>
                  <a:srgbClr val="0000DC"/>
                </a:solidFill>
              </a:rPr>
              <a:t>studia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n</a:t>
            </a:r>
            <a:r>
              <a:rPr lang="cs-CZ" b="1" i="1" dirty="0" smtClean="0">
                <a:solidFill>
                  <a:srgbClr val="0000DC"/>
                </a:solidFill>
              </a:rPr>
              <a:t>esplní-li </a:t>
            </a:r>
            <a:r>
              <a:rPr lang="cs-CZ" b="1" i="1" dirty="0" smtClean="0">
                <a:solidFill>
                  <a:srgbClr val="0000DC"/>
                </a:solidFill>
              </a:rPr>
              <a:t>student požadavky </a:t>
            </a:r>
            <a:r>
              <a:rPr lang="cs-CZ" i="1" dirty="0" smtClean="0">
                <a:solidFill>
                  <a:srgbClr val="0000DC"/>
                </a:solidFill>
              </a:rPr>
              <a:t>vyplývající ze studijního programu podle studijního a zkušebního řádu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v</a:t>
            </a:r>
            <a:r>
              <a:rPr lang="cs-CZ" b="1" i="1" dirty="0" smtClean="0">
                <a:solidFill>
                  <a:srgbClr val="0000DC"/>
                </a:solidFill>
              </a:rPr>
              <a:t>yloučením</a:t>
            </a:r>
            <a:r>
              <a:rPr lang="cs-CZ" i="1" dirty="0" smtClean="0">
                <a:solidFill>
                  <a:srgbClr val="0000DC"/>
                </a:solidFill>
              </a:rPr>
              <a:t> (za </a:t>
            </a:r>
            <a:r>
              <a:rPr lang="cs-CZ" i="1" dirty="0" smtClean="0">
                <a:solidFill>
                  <a:srgbClr val="0000DC"/>
                </a:solidFill>
              </a:rPr>
              <a:t>disciplinární </a:t>
            </a:r>
            <a:r>
              <a:rPr lang="cs-CZ" i="1" dirty="0" smtClean="0">
                <a:solidFill>
                  <a:srgbClr val="0000DC"/>
                </a:solidFill>
              </a:rPr>
              <a:t>přestupek nebo za </a:t>
            </a:r>
            <a:r>
              <a:rPr lang="cs-CZ" i="1" dirty="0" smtClean="0">
                <a:solidFill>
                  <a:srgbClr val="0000DC"/>
                </a:solidFill>
              </a:rPr>
              <a:t>podvodné jednání při přijímacím </a:t>
            </a:r>
            <a:r>
              <a:rPr lang="cs-CZ" i="1" dirty="0" smtClean="0">
                <a:solidFill>
                  <a:srgbClr val="0000DC"/>
                </a:solidFill>
              </a:rPr>
              <a:t>řízení)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r</a:t>
            </a:r>
            <a:r>
              <a:rPr lang="cs-CZ" i="1" dirty="0" smtClean="0">
                <a:solidFill>
                  <a:srgbClr val="0000DC"/>
                </a:solidFill>
              </a:rPr>
              <a:t>ůzné </a:t>
            </a:r>
            <a:r>
              <a:rPr lang="cs-CZ" b="1" i="1" dirty="0" smtClean="0">
                <a:solidFill>
                  <a:srgbClr val="0000DC"/>
                </a:solidFill>
              </a:rPr>
              <a:t>nedostatky akreditace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„novinka“ = </a:t>
            </a:r>
            <a:r>
              <a:rPr lang="cs-CZ" b="1" i="1" dirty="0" smtClean="0">
                <a:solidFill>
                  <a:srgbClr val="0000DC"/>
                </a:solidFill>
              </a:rPr>
              <a:t>vyslovením </a:t>
            </a:r>
            <a:r>
              <a:rPr lang="cs-CZ" b="1" i="1" dirty="0" smtClean="0">
                <a:solidFill>
                  <a:srgbClr val="0000DC"/>
                </a:solidFill>
              </a:rPr>
              <a:t>neplatnosti</a:t>
            </a:r>
            <a:r>
              <a:rPr lang="cs-CZ" i="1" dirty="0" smtClean="0">
                <a:solidFill>
                  <a:srgbClr val="0000DC"/>
                </a:solidFill>
              </a:rPr>
              <a:t> vykonání státní zkoušky nebo její součásti </a:t>
            </a:r>
            <a:r>
              <a:rPr lang="cs-CZ" dirty="0" smtClean="0"/>
              <a:t> </a:t>
            </a:r>
          </a:p>
          <a:p>
            <a:pPr lvl="2">
              <a:buFont typeface="Wingdings" pitchFamily="2" charset="2"/>
              <a:buChar char="q"/>
            </a:pPr>
            <a:endParaRPr lang="cs-CZ" dirty="0" smtClean="0"/>
          </a:p>
          <a:p>
            <a:r>
              <a:rPr lang="cs-CZ" dirty="0" smtClean="0"/>
              <a:t>Povinnosti studentů </a:t>
            </a:r>
            <a:r>
              <a:rPr lang="cs-CZ" dirty="0" smtClean="0"/>
              <a:t>(§ </a:t>
            </a:r>
            <a:r>
              <a:rPr lang="cs-CZ" dirty="0" smtClean="0"/>
              <a:t>63, </a:t>
            </a:r>
            <a:r>
              <a:rPr lang="cs-CZ" dirty="0" smtClean="0"/>
              <a:t>zejména):</a:t>
            </a:r>
            <a:endParaRPr lang="cs-CZ" dirty="0" smtClean="0"/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studijní </a:t>
            </a:r>
            <a:r>
              <a:rPr lang="cs-CZ" i="1" dirty="0" smtClean="0">
                <a:solidFill>
                  <a:srgbClr val="0000DC"/>
                </a:solidFill>
              </a:rPr>
              <a:t>povinnosti </a:t>
            </a:r>
            <a:r>
              <a:rPr lang="cs-CZ" i="1" dirty="0" smtClean="0">
                <a:solidFill>
                  <a:srgbClr val="0000DC"/>
                </a:solidFill>
              </a:rPr>
              <a:t>ze </a:t>
            </a:r>
            <a:r>
              <a:rPr lang="cs-CZ" i="1" dirty="0" smtClean="0">
                <a:solidFill>
                  <a:srgbClr val="0000DC"/>
                </a:solidFill>
              </a:rPr>
              <a:t>studijního programu a studijního a zkušebního </a:t>
            </a:r>
            <a:r>
              <a:rPr lang="cs-CZ" i="1" dirty="0" smtClean="0">
                <a:solidFill>
                  <a:srgbClr val="0000DC"/>
                </a:solidFill>
              </a:rPr>
              <a:t>řádu</a:t>
            </a:r>
            <a:endParaRPr lang="cs-CZ" i="1" dirty="0" smtClean="0">
              <a:solidFill>
                <a:srgbClr val="0000DC"/>
              </a:solidFill>
            </a:endParaRP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dodržovat </a:t>
            </a:r>
            <a:r>
              <a:rPr lang="cs-CZ" i="1" dirty="0" smtClean="0">
                <a:solidFill>
                  <a:srgbClr val="0000DC"/>
                </a:solidFill>
              </a:rPr>
              <a:t>vnitřní předpisy vysoké školy a jejích </a:t>
            </a:r>
            <a:r>
              <a:rPr lang="cs-CZ" i="1" dirty="0" smtClean="0">
                <a:solidFill>
                  <a:srgbClr val="0000DC"/>
                </a:solidFill>
              </a:rPr>
              <a:t>součástí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h</a:t>
            </a:r>
            <a:r>
              <a:rPr lang="cs-CZ" i="1" dirty="0" smtClean="0">
                <a:solidFill>
                  <a:srgbClr val="0000DC"/>
                </a:solidFill>
              </a:rPr>
              <a:t>radit poplatky spojené se studiem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endParaRPr lang="cs-CZ" dirty="0" smtClean="0"/>
          </a:p>
        </p:txBody>
      </p:sp>
      <p:pic>
        <p:nvPicPr>
          <p:cNvPr id="6" name="str35.wav">
            <a:hlinkClick r:id="" action="ppaction://media"/>
          </p:cNvPr>
          <p:cNvPicPr>
            <a:picLocks noRot="1" noChangeAspect="1"/>
          </p:cNvPicPr>
          <p:nvPr>
            <a:wavAudioFile r:embed="rId1" name="str3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7/ Studium na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Práva studentů (§ 62 odst. 1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a</a:t>
            </a:r>
            <a:r>
              <a:rPr lang="cs-CZ" sz="1800" i="1" dirty="0" smtClean="0">
                <a:solidFill>
                  <a:srgbClr val="0000DC"/>
                </a:solidFill>
              </a:rPr>
              <a:t>) studovat v rámci jednoho nebo více studijních programů,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b) výběru studijních předmětů a vytvoření studijního plánu podle pravidel studijního programu,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c) výběru učitele určitého studijního předmětu vyučovaného více učiteli,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d) konat zkoušky za podmínek stanovených studijním programem nebo studijním a zkušebním řádem,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e) zapsat se do další části studijního programu, pokud splnil povinnosti stanovené studijním programem nebo studijním a zkušebním řádem,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f) navrhovat téma své bakalářské, diplomové, rigorózní nebo disertační práce,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g) používat zařízení a informační technologie potřebné pro studium ve studijním programu v souladu s pravidly určenými vysokou školou,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h) volit a být volen do akademického senátu, pokud byl akademický senát zřízen,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i) na stipendium z prostředků vysoké školy, splní-li podmínky pro jeho přiznání stanovené ve stipendijním řádu.</a:t>
            </a:r>
          </a:p>
          <a:p>
            <a:pPr lvl="1"/>
            <a:endParaRPr lang="cs-CZ" dirty="0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7/ Studium na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Poplatky spojené se studiem</a:t>
            </a:r>
          </a:p>
          <a:p>
            <a:pPr lvl="1"/>
            <a:r>
              <a:rPr lang="cs-CZ" dirty="0" smtClean="0"/>
              <a:t>Na veřejných VŠ (§ 58 </a:t>
            </a:r>
            <a:r>
              <a:rPr lang="cs-CZ" dirty="0" err="1" smtClean="0"/>
              <a:t>ZoVŠ</a:t>
            </a:r>
            <a:r>
              <a:rPr lang="cs-CZ" dirty="0" smtClean="0"/>
              <a:t>):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za </a:t>
            </a:r>
            <a:r>
              <a:rPr lang="cs-CZ" i="1" dirty="0" smtClean="0">
                <a:solidFill>
                  <a:srgbClr val="0000DC"/>
                </a:solidFill>
              </a:rPr>
              <a:t>přijímací </a:t>
            </a:r>
            <a:r>
              <a:rPr lang="cs-CZ" i="1" dirty="0" smtClean="0">
                <a:solidFill>
                  <a:srgbClr val="0000DC"/>
                </a:solidFill>
              </a:rPr>
              <a:t>řízení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za </a:t>
            </a:r>
            <a:r>
              <a:rPr lang="cs-CZ" i="1" dirty="0" smtClean="0">
                <a:solidFill>
                  <a:srgbClr val="0000DC"/>
                </a:solidFill>
              </a:rPr>
              <a:t>delší </a:t>
            </a:r>
            <a:r>
              <a:rPr lang="cs-CZ" i="1" dirty="0" smtClean="0">
                <a:solidFill>
                  <a:srgbClr val="0000DC"/>
                </a:solidFill>
              </a:rPr>
              <a:t>studium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za </a:t>
            </a:r>
            <a:r>
              <a:rPr lang="cs-CZ" i="1" dirty="0" smtClean="0">
                <a:solidFill>
                  <a:srgbClr val="0000DC"/>
                </a:solidFill>
              </a:rPr>
              <a:t>další </a:t>
            </a:r>
            <a:r>
              <a:rPr lang="cs-CZ" i="1" dirty="0" smtClean="0">
                <a:solidFill>
                  <a:srgbClr val="0000DC"/>
                </a:solidFill>
              </a:rPr>
              <a:t>studium</a:t>
            </a:r>
          </a:p>
          <a:p>
            <a:pPr lvl="2">
              <a:buFont typeface="Wingdings" pitchFamily="2" charset="2"/>
              <a:buChar char="q"/>
            </a:pPr>
            <a:r>
              <a:rPr lang="cs-CZ" i="1" dirty="0" smtClean="0">
                <a:solidFill>
                  <a:srgbClr val="0000DC"/>
                </a:solidFill>
              </a:rPr>
              <a:t>za </a:t>
            </a:r>
            <a:r>
              <a:rPr lang="cs-CZ" i="1" dirty="0" smtClean="0">
                <a:solidFill>
                  <a:srgbClr val="0000DC"/>
                </a:solidFill>
              </a:rPr>
              <a:t>cizojazyčné </a:t>
            </a:r>
            <a:r>
              <a:rPr lang="cs-CZ" i="1" dirty="0" smtClean="0">
                <a:solidFill>
                  <a:srgbClr val="0000DC"/>
                </a:solidFill>
              </a:rPr>
              <a:t>studium</a:t>
            </a:r>
          </a:p>
          <a:p>
            <a:pPr lvl="1"/>
            <a:r>
              <a:rPr lang="cs-CZ" dirty="0" smtClean="0"/>
              <a:t>Na soukromých VŠ (§ 59)</a:t>
            </a:r>
          </a:p>
          <a:p>
            <a:pPr lvl="2"/>
            <a:r>
              <a:rPr lang="cs-CZ" i="1" dirty="0" smtClean="0">
                <a:solidFill>
                  <a:srgbClr val="0000DC"/>
                </a:solidFill>
              </a:rPr>
              <a:t>v</a:t>
            </a:r>
            <a:r>
              <a:rPr lang="cs-CZ" i="1" dirty="0" smtClean="0">
                <a:solidFill>
                  <a:srgbClr val="0000DC"/>
                </a:solidFill>
              </a:rPr>
              <a:t>nitřním předpisem, bez </a:t>
            </a:r>
            <a:r>
              <a:rPr lang="cs-CZ" i="1" dirty="0" smtClean="0">
                <a:solidFill>
                  <a:srgbClr val="0000DC"/>
                </a:solidFill>
              </a:rPr>
              <a:t>zákonných </a:t>
            </a:r>
            <a:r>
              <a:rPr lang="cs-CZ" i="1" dirty="0" smtClean="0">
                <a:solidFill>
                  <a:srgbClr val="0000DC"/>
                </a:solidFill>
              </a:rPr>
              <a:t>omezení = </a:t>
            </a:r>
            <a:r>
              <a:rPr lang="cs-CZ" b="1" i="1" dirty="0" smtClean="0">
                <a:solidFill>
                  <a:srgbClr val="0000DC"/>
                </a:solidFill>
              </a:rPr>
              <a:t>je možné školné</a:t>
            </a:r>
            <a:endParaRPr lang="cs-CZ" b="1" i="1" dirty="0" smtClean="0">
              <a:solidFill>
                <a:srgbClr val="0000DC"/>
              </a:solidFill>
            </a:endParaRPr>
          </a:p>
          <a:p>
            <a:pPr lvl="2"/>
            <a:endParaRPr lang="cs-CZ" dirty="0" smtClean="0"/>
          </a:p>
        </p:txBody>
      </p:sp>
      <p:pic>
        <p:nvPicPr>
          <p:cNvPr id="6" name="str37.wav">
            <a:hlinkClick r:id="" action="ppaction://media"/>
          </p:cNvPr>
          <p:cNvPicPr>
            <a:picLocks noRot="1" noChangeAspect="1"/>
          </p:cNvPicPr>
          <p:nvPr>
            <a:wavAudioFile r:embed="rId1" name="str37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7/ Studium na VŠ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Rozhodování o P/P studentů (§ 68 odst. 1 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  <a:endParaRPr lang="cs-CZ" dirty="0" smtClean="0"/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a</a:t>
            </a:r>
            <a:r>
              <a:rPr lang="cs-CZ" sz="1600" i="1" dirty="0" smtClean="0">
                <a:solidFill>
                  <a:srgbClr val="0000DC"/>
                </a:solidFill>
              </a:rPr>
              <a:t>) povolení mimořádného opravného termínu zkoušky, pokud takovou možnost připouští studijní a zkušební řád,</a:t>
            </a: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b) povolení opakovat část </a:t>
            </a:r>
            <a:r>
              <a:rPr lang="cs-CZ" sz="1600" i="1" dirty="0" smtClean="0">
                <a:solidFill>
                  <a:srgbClr val="0000DC"/>
                </a:solidFill>
              </a:rPr>
              <a:t>studia…,</a:t>
            </a:r>
            <a:endParaRPr lang="cs-CZ" sz="1600" i="1" dirty="0" smtClean="0">
              <a:solidFill>
                <a:srgbClr val="0000DC"/>
              </a:solidFill>
            </a:endParaRP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c) přerušení studia,</a:t>
            </a: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d) uznání zkoušek nebo splnění jiných studijních povinností a předepsání rozdílových zkoušek</a:t>
            </a:r>
            <a:r>
              <a:rPr lang="cs-CZ" sz="1600" i="1" dirty="0" smtClean="0">
                <a:solidFill>
                  <a:srgbClr val="0000DC"/>
                </a:solidFill>
              </a:rPr>
              <a:t>,…</a:t>
            </a:r>
            <a:endParaRPr lang="cs-CZ" sz="1600" i="1" dirty="0" smtClean="0">
              <a:solidFill>
                <a:srgbClr val="0000DC"/>
              </a:solidFill>
            </a:endParaRP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e) přiznání stipendia,</a:t>
            </a: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f) vyměření poplatku spojeného se studiem podle § 58 odst. 3 a 4,</a:t>
            </a: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g) nesplnění požadavků podle § 56 odst. 1 písm. b),</a:t>
            </a: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h) disciplinárního přestupku,</a:t>
            </a:r>
          </a:p>
          <a:p>
            <a:pPr lvl="1"/>
            <a:r>
              <a:rPr lang="cs-CZ" sz="1600" i="1" dirty="0" smtClean="0">
                <a:solidFill>
                  <a:srgbClr val="0000DC"/>
                </a:solidFill>
              </a:rPr>
              <a:t>i) vyloučení ze studia podle § 67.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O</a:t>
            </a:r>
            <a:r>
              <a:rPr lang="cs-CZ" dirty="0" smtClean="0"/>
              <a:t>bsahuje </a:t>
            </a:r>
            <a:r>
              <a:rPr lang="cs-CZ" dirty="0" smtClean="0">
                <a:solidFill>
                  <a:srgbClr val="0000DC"/>
                </a:solidFill>
              </a:rPr>
              <a:t>zvláštní procesní úpravu </a:t>
            </a:r>
            <a:r>
              <a:rPr lang="cs-CZ" dirty="0" smtClean="0"/>
              <a:t>(§ 68 – 69a)</a:t>
            </a:r>
          </a:p>
          <a:p>
            <a:pPr lvl="1"/>
            <a:r>
              <a:rPr lang="cs-CZ" dirty="0" smtClean="0"/>
              <a:t>Jinak ale </a:t>
            </a:r>
            <a:r>
              <a:rPr lang="cs-CZ" dirty="0" smtClean="0">
                <a:solidFill>
                  <a:srgbClr val="0000DC"/>
                </a:solidFill>
              </a:rPr>
              <a:t>subsidiarita SŘ </a:t>
            </a:r>
            <a:r>
              <a:rPr lang="cs-CZ" dirty="0" smtClean="0"/>
              <a:t>(ta však ne vždy – </a:t>
            </a:r>
            <a:r>
              <a:rPr lang="cs-CZ" i="1" dirty="0" smtClean="0"/>
              <a:t>habilitace a jmenování profesorem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Na to navazuje možnost ochrany ve </a:t>
            </a:r>
            <a:r>
              <a:rPr lang="cs-CZ" dirty="0" smtClean="0">
                <a:solidFill>
                  <a:srgbClr val="0000DC"/>
                </a:solidFill>
              </a:rPr>
              <a:t>správním soudnictví</a:t>
            </a:r>
          </a:p>
        </p:txBody>
      </p:sp>
      <p:pic>
        <p:nvPicPr>
          <p:cNvPr id="6" name="str38.wav">
            <a:hlinkClick r:id="" action="ppaction://media"/>
          </p:cNvPr>
          <p:cNvPicPr>
            <a:picLocks noRot="1" noChangeAspect="1"/>
          </p:cNvPicPr>
          <p:nvPr>
            <a:wavAudioFile r:embed="rId1" name="str38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7/ Studium na VŠ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Akreditace studijního programu</a:t>
            </a:r>
          </a:p>
          <a:p>
            <a:pPr lvl="1"/>
            <a:r>
              <a:rPr lang="cs-CZ" dirty="0" smtClean="0"/>
              <a:t>= </a:t>
            </a:r>
            <a:r>
              <a:rPr lang="cs-CZ" b="1" dirty="0" smtClean="0">
                <a:solidFill>
                  <a:srgbClr val="0000DC"/>
                </a:solidFill>
              </a:rPr>
              <a:t>oprávnění VŠ </a:t>
            </a:r>
            <a:r>
              <a:rPr lang="cs-CZ" dirty="0" smtClean="0">
                <a:solidFill>
                  <a:srgbClr val="0000DC"/>
                </a:solidFill>
              </a:rPr>
              <a:t>uskutečňovat </a:t>
            </a:r>
            <a:r>
              <a:rPr lang="cs-CZ" dirty="0" smtClean="0">
                <a:solidFill>
                  <a:srgbClr val="0000DC"/>
                </a:solidFill>
              </a:rPr>
              <a:t>za podmínek stanovených </a:t>
            </a:r>
            <a:r>
              <a:rPr lang="cs-CZ" dirty="0" err="1" smtClean="0">
                <a:solidFill>
                  <a:srgbClr val="0000DC"/>
                </a:solidFill>
              </a:rPr>
              <a:t>ZoVŠ</a:t>
            </a:r>
            <a:r>
              <a:rPr lang="cs-CZ" dirty="0" smtClean="0">
                <a:solidFill>
                  <a:srgbClr val="0000DC"/>
                </a:solidFill>
              </a:rPr>
              <a:t> </a:t>
            </a:r>
            <a:r>
              <a:rPr lang="cs-CZ" b="1" dirty="0" smtClean="0">
                <a:solidFill>
                  <a:srgbClr val="0000DC"/>
                </a:solidFill>
              </a:rPr>
              <a:t>studijní programy</a:t>
            </a:r>
          </a:p>
          <a:p>
            <a:pPr lvl="1">
              <a:buNone/>
            </a:pPr>
            <a:endParaRPr lang="cs-CZ" dirty="0" smtClean="0"/>
          </a:p>
          <a:p>
            <a:pPr lvl="1"/>
            <a:r>
              <a:rPr lang="cs-CZ" i="1" dirty="0" smtClean="0"/>
              <a:t>Dříve: Akreditační komise stanoviska pro MŠMT, které rozhodovalo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Nyní (od 1. 9. 2016) dvě možnosti: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Institucionální akreditace </a:t>
            </a:r>
            <a:r>
              <a:rPr lang="cs-CZ" i="1" dirty="0" smtClean="0">
                <a:solidFill>
                  <a:srgbClr val="0000DC"/>
                </a:solidFill>
              </a:rPr>
              <a:t>= sama VŠ, pokud splňuje standardy pro oblast vzdělávání (§ 78a </a:t>
            </a:r>
            <a:r>
              <a:rPr lang="cs-CZ" i="1" dirty="0" err="1" smtClean="0">
                <a:solidFill>
                  <a:srgbClr val="0000DC"/>
                </a:solidFill>
              </a:rPr>
              <a:t>ZoVŠ</a:t>
            </a:r>
            <a:r>
              <a:rPr lang="cs-CZ" i="1" dirty="0" smtClean="0">
                <a:solidFill>
                  <a:srgbClr val="0000DC"/>
                </a:solidFill>
              </a:rPr>
              <a:t>)                      a má funkční systém zajišťování kvality vzdělávaní</a:t>
            </a:r>
          </a:p>
          <a:p>
            <a:pPr lvl="2">
              <a:buFont typeface="Wingdings" pitchFamily="2" charset="2"/>
              <a:buChar char="q"/>
            </a:pPr>
            <a:r>
              <a:rPr lang="cs-CZ" b="1" i="1" dirty="0" smtClean="0">
                <a:solidFill>
                  <a:srgbClr val="0000DC"/>
                </a:solidFill>
              </a:rPr>
              <a:t>Akreditace studijního programu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 obou případech uděluje </a:t>
            </a:r>
            <a:r>
              <a:rPr lang="cs-CZ" b="1" dirty="0" smtClean="0">
                <a:solidFill>
                  <a:srgbClr val="0000DC"/>
                </a:solidFill>
              </a:rPr>
              <a:t>NAÚ </a:t>
            </a:r>
            <a:r>
              <a:rPr lang="cs-CZ" dirty="0" smtClean="0"/>
              <a:t>(na žádost)</a:t>
            </a:r>
          </a:p>
          <a:p>
            <a:pPr lvl="1"/>
            <a:r>
              <a:rPr lang="cs-CZ" dirty="0" smtClean="0"/>
              <a:t>Ten také </a:t>
            </a:r>
            <a:r>
              <a:rPr lang="cs-CZ" dirty="0" smtClean="0">
                <a:solidFill>
                  <a:srgbClr val="0000DC"/>
                </a:solidFill>
              </a:rPr>
              <a:t>nápravná </a:t>
            </a:r>
            <a:r>
              <a:rPr lang="cs-CZ" dirty="0" smtClean="0">
                <a:solidFill>
                  <a:srgbClr val="0000DC"/>
                </a:solidFill>
              </a:rPr>
              <a:t>opatření </a:t>
            </a:r>
            <a:r>
              <a:rPr lang="cs-CZ" dirty="0" smtClean="0"/>
              <a:t>při nedostatcích</a:t>
            </a:r>
          </a:p>
          <a:p>
            <a:pPr lvl="1"/>
            <a:endParaRPr lang="cs-CZ" dirty="0" smtClean="0"/>
          </a:p>
          <a:p>
            <a:pPr lvl="2"/>
            <a:endParaRPr lang="cs-CZ" dirty="0" smtClean="0"/>
          </a:p>
        </p:txBody>
      </p:sp>
      <p:pic>
        <p:nvPicPr>
          <p:cNvPr id="6" name="str39.wav">
            <a:hlinkClick r:id="" action="ppaction://media"/>
          </p:cNvPr>
          <p:cNvPicPr>
            <a:picLocks noRot="1" noChangeAspect="1"/>
          </p:cNvPicPr>
          <p:nvPr>
            <a:wavAudioFile r:embed="rId1" name="str39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7/ Studium na VŠ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Nostrifikace</a:t>
            </a:r>
          </a:p>
          <a:p>
            <a:pPr lvl="1"/>
            <a:r>
              <a:rPr lang="cs-CZ" dirty="0" smtClean="0"/>
              <a:t>= </a:t>
            </a:r>
            <a:r>
              <a:rPr lang="cs-CZ" dirty="0" smtClean="0">
                <a:solidFill>
                  <a:srgbClr val="0000DC"/>
                </a:solidFill>
              </a:rPr>
              <a:t>uznávání vzdělání </a:t>
            </a:r>
            <a:endParaRPr lang="cs-CZ" dirty="0" smtClean="0">
              <a:solidFill>
                <a:srgbClr val="0000DC"/>
              </a:solidFill>
            </a:endParaRPr>
          </a:p>
          <a:p>
            <a:pPr lvl="1"/>
            <a:r>
              <a:rPr lang="cs-CZ" dirty="0" smtClean="0"/>
              <a:t>§ </a:t>
            </a:r>
            <a:r>
              <a:rPr lang="cs-CZ" dirty="0" smtClean="0"/>
              <a:t>89 a </a:t>
            </a:r>
            <a:r>
              <a:rPr lang="cs-CZ" dirty="0" err="1" smtClean="0"/>
              <a:t>násl</a:t>
            </a:r>
            <a:r>
              <a:rPr lang="cs-CZ" dirty="0" smtClean="0"/>
              <a:t>. </a:t>
            </a:r>
            <a:r>
              <a:rPr lang="cs-CZ" dirty="0" err="1" smtClean="0"/>
              <a:t>ZoVŠ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cs-CZ" dirty="0" smtClean="0"/>
              <a:t>Uznávání </a:t>
            </a:r>
            <a:r>
              <a:rPr lang="cs-CZ" dirty="0" smtClean="0"/>
              <a:t>kvalifikace</a:t>
            </a:r>
          </a:p>
          <a:p>
            <a:pPr lvl="1"/>
            <a:r>
              <a:rPr lang="cs-CZ" dirty="0" smtClean="0"/>
              <a:t>Pro výkon tzv. </a:t>
            </a:r>
            <a:r>
              <a:rPr lang="cs-CZ" dirty="0" smtClean="0">
                <a:solidFill>
                  <a:srgbClr val="0000DC"/>
                </a:solidFill>
              </a:rPr>
              <a:t>regulovaných povolání</a:t>
            </a:r>
            <a:endParaRPr lang="cs-CZ" dirty="0" smtClean="0">
              <a:solidFill>
                <a:srgbClr val="0000DC"/>
              </a:solidFill>
            </a:endParaRPr>
          </a:p>
          <a:p>
            <a:pPr lvl="1"/>
            <a:r>
              <a:rPr lang="cs-CZ" dirty="0" smtClean="0"/>
              <a:t>Zákon č. 18/2004 Sb., o uznávání odborné kvalifikace a jiné způsobilosti státních příslušníků členských států Evropské unie a některých příslušníků jiných států a o změně některých zákonů (</a:t>
            </a:r>
            <a:r>
              <a:rPr lang="cs-CZ" i="1" dirty="0" smtClean="0"/>
              <a:t>zákon o uznávání odborné kvalifikace</a:t>
            </a:r>
            <a:r>
              <a:rPr lang="cs-CZ" dirty="0" smtClean="0"/>
              <a:t>)</a:t>
            </a:r>
          </a:p>
          <a:p>
            <a:pPr lvl="1">
              <a:buNone/>
            </a:pPr>
            <a:endParaRPr lang="cs-CZ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1/ Vysoké školství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International Standard Classification of Education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b="1" dirty="0" smtClean="0"/>
              <a:t>ISCED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Dále viz </a:t>
            </a:r>
            <a:r>
              <a:rPr lang="cs-CZ" dirty="0" smtClean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www.czso.cz/csu/czso/klasifikace_vzdelani_cz_isced_2011</a:t>
            </a:r>
            <a:r>
              <a:rPr lang="cs-CZ" dirty="0" smtClean="0"/>
              <a:t> 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7" name="Obrázek 6" descr="Obrázek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0488" y="2195155"/>
            <a:ext cx="7070776" cy="365729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</a:t>
            </a:r>
            <a:r>
              <a:rPr lang="cs-CZ" dirty="0" smtClean="0"/>
              <a:t>/ </a:t>
            </a:r>
            <a:r>
              <a:rPr lang="cs-CZ" dirty="0" smtClean="0"/>
              <a:t>Vybraná judikatura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Přezkum státní zkoušky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Klasifikace státní zkoušky je výsledkem hodnocení vědomostí studenta, které náleží pouze zkušební komisi a nepodléhá soudnímu přezkumu; </a:t>
            </a:r>
            <a:r>
              <a:rPr lang="cs-CZ" b="1" i="1" dirty="0" smtClean="0">
                <a:solidFill>
                  <a:srgbClr val="0000DC"/>
                </a:solidFill>
              </a:rPr>
              <a:t>soudní přezkum spočívá v přezkumu dodržení podmínek stanovených pro konání státní zkoušky právními či studijními předpisy, nikoli v přezkumu vědomostí uplatněných studentem </a:t>
            </a:r>
            <a:r>
              <a:rPr lang="cs-CZ" i="1" dirty="0" smtClean="0">
                <a:solidFill>
                  <a:srgbClr val="0000DC"/>
                </a:solidFill>
              </a:rPr>
              <a:t>při samotném výkonu zkoušky a tomu odpovídajícího ohodnocení ze strany zkoušejících. </a:t>
            </a:r>
            <a:r>
              <a:rPr lang="cs-CZ" dirty="0" smtClean="0"/>
              <a:t>(</a:t>
            </a:r>
            <a:r>
              <a:rPr lang="cs-CZ" b="1" dirty="0" smtClean="0"/>
              <a:t>9 </a:t>
            </a:r>
            <a:r>
              <a:rPr lang="cs-CZ" b="1" dirty="0" smtClean="0"/>
              <a:t>As </a:t>
            </a:r>
            <a:r>
              <a:rPr lang="cs-CZ" b="1" dirty="0" smtClean="0"/>
              <a:t>1/2009-141)</a:t>
            </a:r>
          </a:p>
          <a:p>
            <a:pPr lvl="1"/>
            <a:endParaRPr lang="cs-CZ" b="1" dirty="0" smtClean="0"/>
          </a:p>
          <a:p>
            <a:pPr lvl="1"/>
            <a:r>
              <a:rPr lang="cs-CZ" dirty="0" smtClean="0"/>
              <a:t>Nikoli věcný přezkum, avšak později…</a:t>
            </a:r>
          </a:p>
          <a:p>
            <a:pPr lvl="1">
              <a:buNone/>
            </a:pPr>
            <a:endParaRPr lang="cs-CZ" dirty="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8/ Vybraná judikatura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Přezkum nepřijetí ke studiu</a:t>
            </a:r>
          </a:p>
          <a:p>
            <a:pPr lvl="1"/>
            <a:r>
              <a:rPr lang="cs-CZ" sz="1400" i="1" dirty="0" smtClean="0">
                <a:solidFill>
                  <a:srgbClr val="0000DC"/>
                </a:solidFill>
              </a:rPr>
              <a:t>I</a:t>
            </a:r>
            <a:r>
              <a:rPr lang="cs-CZ" sz="1400" i="1" dirty="0" smtClean="0">
                <a:solidFill>
                  <a:srgbClr val="0000DC"/>
                </a:solidFill>
              </a:rPr>
              <a:t>. Při </a:t>
            </a:r>
            <a:r>
              <a:rPr lang="cs-CZ" sz="1400" i="1" dirty="0" smtClean="0">
                <a:solidFill>
                  <a:srgbClr val="0000DC"/>
                </a:solidFill>
              </a:rPr>
              <a:t>přezkoumání rozhodnutí ve věci přijetí ke studiu na vysoké škole (§ 50 odst. 7 zákona č. 111/1998 Sb., o vysokých školách) není přípustné zrušení rozhodnutí rektorem a vrácení věcí k novému projednání. Zákonodárce v uvedeném ustanovení naopak jednoznačně vyjádřil svoji vůli, aby výsledkem řízení o opravném prostředku bylo (v případě, že je rozhodováno meritorně) potvrzení prvoinstančního rozhodnutí, nebo jeho změna.</a:t>
            </a:r>
          </a:p>
          <a:p>
            <a:pPr lvl="1"/>
            <a:r>
              <a:rPr lang="cs-CZ" sz="1400" i="1" dirty="0" smtClean="0">
                <a:solidFill>
                  <a:srgbClr val="0000DC"/>
                </a:solidFill>
              </a:rPr>
              <a:t>II</a:t>
            </a:r>
            <a:r>
              <a:rPr lang="cs-CZ" sz="1400" i="1" dirty="0" smtClean="0">
                <a:solidFill>
                  <a:srgbClr val="0000DC"/>
                </a:solidFill>
              </a:rPr>
              <a:t>. </a:t>
            </a:r>
            <a:r>
              <a:rPr lang="cs-CZ" sz="1400" b="1" i="1" dirty="0" smtClean="0">
                <a:solidFill>
                  <a:srgbClr val="0000DC"/>
                </a:solidFill>
              </a:rPr>
              <a:t>Při </a:t>
            </a:r>
            <a:r>
              <a:rPr lang="cs-CZ" sz="1400" b="1" i="1" dirty="0" smtClean="0">
                <a:solidFill>
                  <a:srgbClr val="0000DC"/>
                </a:solidFill>
              </a:rPr>
              <a:t>přezkoumání rozhodnutí podle § 50 odst. 7 zákona č. 111/1998 Sb., o vysokých školách, musí být v případech, kdy je to namítáno nebo kdy pochybnost o tom v řízení jinak vyjde najevo, provedeno i věcné posouzení, zda uchazeč správně odpověděl na otázky či zkušební úlohy při přijímací zkoušce, včetně případného posouzení, zda zadané otázky či úlohy byly podle současného stavu vědeckého poznání formulovány správně a zda byly logicky a jazykově formulovány dostatečně jednoznačně.</a:t>
            </a:r>
          </a:p>
          <a:p>
            <a:pPr lvl="1"/>
            <a:r>
              <a:rPr lang="cs-CZ" sz="1400" i="1" dirty="0" smtClean="0">
                <a:solidFill>
                  <a:srgbClr val="0000DC"/>
                </a:solidFill>
              </a:rPr>
              <a:t>III</a:t>
            </a:r>
            <a:r>
              <a:rPr lang="cs-CZ" sz="1400" i="1" dirty="0" smtClean="0">
                <a:solidFill>
                  <a:srgbClr val="0000DC"/>
                </a:solidFill>
              </a:rPr>
              <a:t>. Je-li </a:t>
            </a:r>
            <a:r>
              <a:rPr lang="cs-CZ" sz="1400" i="1" dirty="0" smtClean="0">
                <a:solidFill>
                  <a:srgbClr val="0000DC"/>
                </a:solidFill>
              </a:rPr>
              <a:t>přijímací řízení založeno na hodnocení či testování prováděném externím subjektem, a nikoli vysokou školou, vztahuje se přezkum rektorem (a následně případně i soudní kontrola) i na zkušební otázky a úkoly zadávané v takových externích testovacích řízeních.</a:t>
            </a:r>
          </a:p>
          <a:p>
            <a:pPr lvl="1"/>
            <a:r>
              <a:rPr lang="cs-CZ" sz="1400" i="1" dirty="0" smtClean="0">
                <a:solidFill>
                  <a:srgbClr val="0000DC"/>
                </a:solidFill>
              </a:rPr>
              <a:t>IV</a:t>
            </a:r>
            <a:r>
              <a:rPr lang="cs-CZ" sz="1400" i="1" dirty="0" smtClean="0">
                <a:solidFill>
                  <a:srgbClr val="0000DC"/>
                </a:solidFill>
              </a:rPr>
              <a:t>. </a:t>
            </a:r>
            <a:r>
              <a:rPr lang="cs-CZ" sz="1400" b="1" i="1" dirty="0" smtClean="0">
                <a:solidFill>
                  <a:srgbClr val="0000DC"/>
                </a:solidFill>
              </a:rPr>
              <a:t>Zjistí-li </a:t>
            </a:r>
            <a:r>
              <a:rPr lang="cs-CZ" sz="1400" b="1" i="1" dirty="0" smtClean="0">
                <a:solidFill>
                  <a:srgbClr val="0000DC"/>
                </a:solidFill>
              </a:rPr>
              <a:t>rektor, že otázka či úkol nebyly formulovány z vědeckých hledisek správně či nebyly dostatečně jednoznačné, nemůže jít toto pochybení k tíži uchazeče.</a:t>
            </a:r>
          </a:p>
          <a:p>
            <a:pPr lvl="1"/>
            <a:r>
              <a:rPr lang="cs-CZ" sz="1400" i="1" dirty="0" smtClean="0">
                <a:solidFill>
                  <a:srgbClr val="0000DC"/>
                </a:solidFill>
              </a:rPr>
              <a:t>V</a:t>
            </a:r>
            <a:r>
              <a:rPr lang="cs-CZ" sz="1400" i="1" dirty="0" smtClean="0">
                <a:solidFill>
                  <a:srgbClr val="0000DC"/>
                </a:solidFill>
              </a:rPr>
              <a:t>. Pouze </a:t>
            </a:r>
            <a:r>
              <a:rPr lang="cs-CZ" sz="1400" i="1" dirty="0" smtClean="0">
                <a:solidFill>
                  <a:srgbClr val="0000DC"/>
                </a:solidFill>
              </a:rPr>
              <a:t>je-li součástí přijímacího řízení zkoumání vlastností a schopností exaktně neměřitelných či závislých na vkusu nebo jiných subjektivních úsudcích (např. uměleckého talentu), </a:t>
            </a:r>
            <a:r>
              <a:rPr lang="cs-CZ" sz="1400" i="1" dirty="0" err="1" smtClean="0">
                <a:solidFill>
                  <a:srgbClr val="0000DC"/>
                </a:solidFill>
              </a:rPr>
              <a:t>přezkumná</a:t>
            </a:r>
            <a:r>
              <a:rPr lang="cs-CZ" sz="1400" i="1" dirty="0" smtClean="0">
                <a:solidFill>
                  <a:srgbClr val="0000DC"/>
                </a:solidFill>
              </a:rPr>
              <a:t> činnost rektora se omezí na kontrolu nestrannosti, objektivity a odbornosti správní úvahy osoby či osob posuzujících uchazeče a toho, zda nevybočily z mezí správního uvážení či je nezneužily</a:t>
            </a:r>
            <a:r>
              <a:rPr lang="cs-CZ" sz="1400" i="1" dirty="0" smtClean="0">
                <a:solidFill>
                  <a:srgbClr val="0000DC"/>
                </a:solidFill>
              </a:rPr>
              <a:t>. </a:t>
            </a:r>
            <a:r>
              <a:rPr lang="cs-CZ" sz="1400" b="1" dirty="0" smtClean="0"/>
              <a:t>(7 </a:t>
            </a:r>
            <a:r>
              <a:rPr lang="cs-CZ" sz="1400" b="1" dirty="0" smtClean="0"/>
              <a:t>As 79/2011-120)</a:t>
            </a:r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8/ Vybraná judikatura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Vymezení disciplinárních přestupků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I</a:t>
            </a:r>
            <a:r>
              <a:rPr lang="cs-CZ" i="1" dirty="0" smtClean="0">
                <a:solidFill>
                  <a:srgbClr val="0000DC"/>
                </a:solidFill>
              </a:rPr>
              <a:t>. Zákon č. 111/1998 Sb., o vysokých školách, neobsahuje vlastní úpravu skutkových podstat disciplinárních přestupků a </a:t>
            </a:r>
            <a:r>
              <a:rPr lang="cs-CZ" b="1" i="1" dirty="0" smtClean="0">
                <a:solidFill>
                  <a:srgbClr val="0000DC"/>
                </a:solidFill>
              </a:rPr>
              <a:t>ponechává vysokým školám relativně široký prostor pro úvahu, která jednání budou za disciplinární přestupek považovat</a:t>
            </a:r>
            <a:r>
              <a:rPr lang="cs-CZ" i="1" dirty="0" smtClean="0">
                <a:solidFill>
                  <a:srgbClr val="0000DC"/>
                </a:solidFill>
              </a:rPr>
              <a:t>. I proto je třeba klást důraz na formulaci skutkové podstaty disciplinárního přestupku, protože ta je podstatná pro určení skutečností, které je třeba v řízení prokazovat.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II. Úvaha o naplnění materiálního znaku disciplinárního přestupku má místo teprve tehdy, pokud je v řízení prokázáno, že byly naplněny jeho formální znaky</a:t>
            </a:r>
            <a:r>
              <a:rPr lang="cs-CZ" i="1" dirty="0" smtClean="0">
                <a:solidFill>
                  <a:srgbClr val="0000DC"/>
                </a:solidFill>
              </a:rPr>
              <a:t>.</a:t>
            </a:r>
            <a:r>
              <a:rPr lang="cs-CZ" i="1" dirty="0" smtClean="0">
                <a:solidFill>
                  <a:srgbClr val="0000DC"/>
                </a:solidFill>
              </a:rPr>
              <a:t> </a:t>
            </a:r>
            <a:r>
              <a:rPr lang="cs-CZ" b="1" dirty="0" smtClean="0"/>
              <a:t>(8 </a:t>
            </a:r>
            <a:r>
              <a:rPr lang="cs-CZ" b="1" dirty="0" smtClean="0"/>
              <a:t>As </a:t>
            </a:r>
            <a:r>
              <a:rPr lang="cs-CZ" b="1" dirty="0" smtClean="0"/>
              <a:t>41/2010-110)</a:t>
            </a:r>
            <a:endParaRPr lang="cs-CZ" b="1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8/ Vybraná judikatura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Právní povaha a zrušení diplomu</a:t>
            </a:r>
          </a:p>
          <a:p>
            <a:pPr lvl="1"/>
            <a:r>
              <a:rPr lang="cs-CZ" sz="1400" i="1" dirty="0" smtClean="0">
                <a:solidFill>
                  <a:srgbClr val="0000DC"/>
                </a:solidFill>
              </a:rPr>
              <a:t>I. Primárním účinkem vydání vysokoškolského diplomu je osvědčení skutečnosti, že adresát úspěšně absolvoval příslušný studijní program. V tomto ohledu nejde o založení nebo konstatování existence práv, resp. povinností adresáta, a proto se nemůže jednat o správní rozhodnutí v materiálním smyslu.</a:t>
            </a:r>
          </a:p>
          <a:p>
            <a:pPr lvl="1"/>
            <a:r>
              <a:rPr lang="cs-CZ" sz="1400" i="1" dirty="0" smtClean="0">
                <a:solidFill>
                  <a:srgbClr val="0000DC"/>
                </a:solidFill>
              </a:rPr>
              <a:t>II. Vysokoškolský diplom je, stejně jako vysvědčení o státní závěrečné zkoušce a dodatek k diplomu, osvědčením ve smyslu části čtvrté správního řádu a rektor veřejné vysoké školy je oprávněn jej zrušit podle § 156 odst. 2 téhož zákona, jestliže byl vydán v rozporu se zákonem č. 111/1998 Sb., o vysokých školách, či jiným právním předpisem. V každém individuálním případě je však třeba vážit souladnost takového postupu s imperativem přiměřenosti, stejně jako ochrany práv absolventa, jichž bylo nabyto v dobré víře.</a:t>
            </a:r>
          </a:p>
          <a:p>
            <a:pPr lvl="1"/>
            <a:r>
              <a:rPr lang="cs-CZ" sz="1400" dirty="0" smtClean="0"/>
              <a:t>(Pozor - po novelizaci z. č. 137/2016 Sb. přinejmenším z části neaktuální)</a:t>
            </a:r>
            <a:r>
              <a:rPr lang="cs-CZ" sz="1400" i="1" dirty="0" smtClean="0">
                <a:solidFill>
                  <a:srgbClr val="0000DC"/>
                </a:solidFill>
              </a:rPr>
              <a:t> III. Ačkoli absentuje zákonná úprava pro zpětné přezkoumání naplnění podmínek úspěšného absolvování vysokoškolského studia, lze i přesto v některých případech dospět k závěru, že vysokoškolský diplom byl vydán v rozporu s právními předpisy. Z povahy věci půjde zejména o situace, kdy nesplnění podmínek úspěšného absolvování studia vyplývá přímo ze studijních záznamů příslušné veřejné vysoké školy (např. kvalifikovaně evidovaný údaj o nesplnění, resp. absence údaje o splnění, konkrétní studijní povinnosti podmiňující úspěšné absolvování studia).</a:t>
            </a:r>
          </a:p>
          <a:p>
            <a:pPr lvl="1"/>
            <a:r>
              <a:rPr lang="cs-CZ" sz="1400" i="1" dirty="0" smtClean="0">
                <a:solidFill>
                  <a:srgbClr val="0000DC"/>
                </a:solidFill>
              </a:rPr>
              <a:t>IV. Byla-li diplomová práce obhájena a nelze-li v důsledku absence zákonné úpravy výsledek obhajoby revidovat, nepředstavuje samotné následné zjištění rektora veřejné vysoké školy stran nedostatku původnosti již obhájené práce takovou skutečnost, která by mohla opodstatnit závěr o rozpornosti vydání souvisejícího vysokoškolského diplomu s právními předpisy</a:t>
            </a:r>
            <a:r>
              <a:rPr lang="cs-CZ" sz="1400" i="1" dirty="0" smtClean="0">
                <a:solidFill>
                  <a:srgbClr val="0000DC"/>
                </a:solidFill>
              </a:rPr>
              <a:t>.</a:t>
            </a:r>
            <a:r>
              <a:rPr lang="cs-CZ" sz="1400" dirty="0" smtClean="0"/>
              <a:t> </a:t>
            </a:r>
            <a:r>
              <a:rPr lang="cs-CZ" sz="1400" b="1" dirty="0" smtClean="0"/>
              <a:t>(2 </a:t>
            </a:r>
            <a:r>
              <a:rPr lang="cs-CZ" sz="1400" b="1" dirty="0" smtClean="0"/>
              <a:t>As </a:t>
            </a:r>
            <a:r>
              <a:rPr lang="cs-CZ" sz="1400" b="1" dirty="0" smtClean="0"/>
              <a:t>170/2015-58)</a:t>
            </a:r>
            <a:endParaRPr lang="cs-CZ" sz="1400" b="1" dirty="0" smtClean="0"/>
          </a:p>
          <a:p>
            <a:pPr lvl="1"/>
            <a:endParaRPr lang="cs-CZ" dirty="0" smtClean="0"/>
          </a:p>
          <a:p>
            <a:pPr lvl="1">
              <a:buNone/>
            </a:pPr>
            <a:endParaRPr lang="cs-CZ" dirty="0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Děkuji za pozornost!</a:t>
            </a:r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2/ Prameny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Mezinárodní právo a ústavní pořádek</a:t>
            </a:r>
          </a:p>
          <a:p>
            <a:pPr lvl="1"/>
            <a:r>
              <a:rPr lang="cs-CZ" dirty="0" smtClean="0"/>
              <a:t>Viz předcházející přednáška</a:t>
            </a:r>
          </a:p>
          <a:p>
            <a:pPr lvl="1"/>
            <a:r>
              <a:rPr lang="cs-CZ" dirty="0" smtClean="0"/>
              <a:t>V rámci vysokého školství zejm. </a:t>
            </a:r>
            <a:r>
              <a:rPr lang="cs-CZ" b="1" i="1" dirty="0" smtClean="0">
                <a:solidFill>
                  <a:srgbClr val="0000DC"/>
                </a:solidFill>
              </a:rPr>
              <a:t>čl. 15 a 33 </a:t>
            </a:r>
            <a:r>
              <a:rPr lang="cs-CZ" b="1" i="1" dirty="0" smtClean="0">
                <a:solidFill>
                  <a:srgbClr val="0000DC"/>
                </a:solidFill>
              </a:rPr>
              <a:t>LZPS</a:t>
            </a:r>
          </a:p>
          <a:p>
            <a:pPr lvl="1"/>
            <a:endParaRPr lang="cs-CZ" b="1" i="1" dirty="0" smtClean="0">
              <a:solidFill>
                <a:srgbClr val="0000DC"/>
              </a:solidFill>
            </a:endParaRPr>
          </a:p>
          <a:p>
            <a:r>
              <a:rPr lang="cs-CZ" dirty="0" smtClean="0"/>
              <a:t>Zákonná úprava</a:t>
            </a:r>
          </a:p>
          <a:p>
            <a:pPr lvl="1"/>
            <a:r>
              <a:rPr lang="cs-CZ" b="1" dirty="0" smtClean="0">
                <a:solidFill>
                  <a:srgbClr val="0000DC"/>
                </a:solidFill>
              </a:rPr>
              <a:t>Z</a:t>
            </a:r>
            <a:r>
              <a:rPr lang="cs-CZ" b="1" dirty="0" smtClean="0">
                <a:solidFill>
                  <a:srgbClr val="0000DC"/>
                </a:solidFill>
              </a:rPr>
              <a:t>ákon </a:t>
            </a:r>
            <a:r>
              <a:rPr lang="cs-CZ" b="1" dirty="0" smtClean="0">
                <a:solidFill>
                  <a:srgbClr val="0000DC"/>
                </a:solidFill>
              </a:rPr>
              <a:t>o vysokých </a:t>
            </a:r>
            <a:r>
              <a:rPr lang="cs-CZ" b="1" dirty="0" smtClean="0">
                <a:solidFill>
                  <a:srgbClr val="0000DC"/>
                </a:solidFill>
              </a:rPr>
              <a:t>školách </a:t>
            </a:r>
            <a:r>
              <a:rPr lang="cs-CZ" dirty="0" smtClean="0">
                <a:solidFill>
                  <a:srgbClr val="0000DC"/>
                </a:solidFill>
              </a:rPr>
              <a:t>a další…</a:t>
            </a:r>
          </a:p>
          <a:p>
            <a:pPr lvl="1"/>
            <a:endParaRPr lang="cs-CZ" dirty="0" smtClean="0">
              <a:solidFill>
                <a:srgbClr val="0000DC"/>
              </a:solidFill>
            </a:endParaRPr>
          </a:p>
          <a:p>
            <a:r>
              <a:rPr lang="cs-CZ" dirty="0" smtClean="0"/>
              <a:t>Podzákonné předpisy</a:t>
            </a:r>
          </a:p>
          <a:p>
            <a:pPr lvl="1"/>
            <a:r>
              <a:rPr lang="cs-CZ" i="1" dirty="0" smtClean="0"/>
              <a:t>Prováděcí předpisy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Vnitřní předpisy VŠ</a:t>
            </a:r>
          </a:p>
          <a:p>
            <a:endParaRPr lang="cs-CZ" dirty="0"/>
          </a:p>
        </p:txBody>
      </p:sp>
      <p:pic>
        <p:nvPicPr>
          <p:cNvPr id="6" name="str7.wav">
            <a:hlinkClick r:id="" action="ppaction://media"/>
          </p:cNvPr>
          <p:cNvPicPr>
            <a:picLocks noRot="1" noChangeAspect="1"/>
          </p:cNvPicPr>
          <p:nvPr>
            <a:wavAudioFile r:embed="rId1" name="str7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2/ Prameny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Čl. 33 LZPS: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(1) </a:t>
            </a:r>
            <a:r>
              <a:rPr lang="cs-CZ" sz="1800" b="1" i="1" dirty="0" smtClean="0">
                <a:solidFill>
                  <a:srgbClr val="0000DC"/>
                </a:solidFill>
              </a:rPr>
              <a:t>Každý má právo na vzdělání</a:t>
            </a:r>
            <a:r>
              <a:rPr lang="cs-CZ" sz="1800" i="1" dirty="0" smtClean="0">
                <a:solidFill>
                  <a:srgbClr val="0000DC"/>
                </a:solidFill>
              </a:rPr>
              <a:t>. Školní docházka je povinná po dobu, kterou stanoví zákon.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(2) Občané mají </a:t>
            </a:r>
            <a:r>
              <a:rPr lang="cs-CZ" sz="1800" b="1" i="1" dirty="0" smtClean="0">
                <a:solidFill>
                  <a:srgbClr val="0000DC"/>
                </a:solidFill>
              </a:rPr>
              <a:t>právo na bezplatné vzdělání </a:t>
            </a:r>
            <a:r>
              <a:rPr lang="cs-CZ" sz="1800" i="1" dirty="0" smtClean="0">
                <a:solidFill>
                  <a:srgbClr val="0000DC"/>
                </a:solidFill>
              </a:rPr>
              <a:t>v základních a středních školách, </a:t>
            </a:r>
            <a:r>
              <a:rPr lang="cs-CZ" sz="1800" b="1" i="1" u="sng" dirty="0" smtClean="0">
                <a:solidFill>
                  <a:srgbClr val="0000DC"/>
                </a:solidFill>
              </a:rPr>
              <a:t>podle schopností občana</a:t>
            </a:r>
            <a:r>
              <a:rPr lang="cs-CZ" sz="1800" b="1" i="1" dirty="0" smtClean="0">
                <a:solidFill>
                  <a:srgbClr val="0000DC"/>
                </a:solidFill>
              </a:rPr>
              <a:t> a </a:t>
            </a:r>
            <a:r>
              <a:rPr lang="cs-CZ" sz="1800" b="1" i="1" u="sng" dirty="0" smtClean="0">
                <a:solidFill>
                  <a:srgbClr val="0000DC"/>
                </a:solidFill>
              </a:rPr>
              <a:t>možností společnosti </a:t>
            </a:r>
            <a:r>
              <a:rPr lang="cs-CZ" sz="1800" b="1" i="1" dirty="0" smtClean="0">
                <a:solidFill>
                  <a:srgbClr val="0000DC"/>
                </a:solidFill>
              </a:rPr>
              <a:t>též na vysokých školách</a:t>
            </a:r>
            <a:r>
              <a:rPr lang="cs-CZ" sz="1800" i="1" dirty="0" smtClean="0">
                <a:solidFill>
                  <a:srgbClr val="0000DC"/>
                </a:solidFill>
              </a:rPr>
              <a:t>.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(3) Zřizovat </a:t>
            </a:r>
            <a:r>
              <a:rPr lang="cs-CZ" sz="1800" b="1" i="1" dirty="0" smtClean="0">
                <a:solidFill>
                  <a:srgbClr val="0000DC"/>
                </a:solidFill>
              </a:rPr>
              <a:t>jiné školy než státní </a:t>
            </a:r>
            <a:r>
              <a:rPr lang="cs-CZ" sz="1800" i="1" dirty="0" smtClean="0">
                <a:solidFill>
                  <a:srgbClr val="0000DC"/>
                </a:solidFill>
              </a:rPr>
              <a:t>a vyučovat na nich lze jen </a:t>
            </a:r>
            <a:r>
              <a:rPr lang="cs-CZ" sz="1800" b="1" i="1" dirty="0" smtClean="0">
                <a:solidFill>
                  <a:srgbClr val="0000DC"/>
                </a:solidFill>
              </a:rPr>
              <a:t>za podmínek stanovených zákonem</a:t>
            </a:r>
            <a:r>
              <a:rPr lang="cs-CZ" sz="1800" i="1" dirty="0" smtClean="0">
                <a:solidFill>
                  <a:srgbClr val="0000DC"/>
                </a:solidFill>
              </a:rPr>
              <a:t>; na takových školách se může vzdělání poskytovat </a:t>
            </a:r>
            <a:r>
              <a:rPr lang="cs-CZ" sz="1800" b="1" i="1" dirty="0" smtClean="0">
                <a:solidFill>
                  <a:srgbClr val="0000DC"/>
                </a:solidFill>
              </a:rPr>
              <a:t>za úplatu</a:t>
            </a:r>
            <a:r>
              <a:rPr lang="cs-CZ" sz="1800" i="1" dirty="0" smtClean="0">
                <a:solidFill>
                  <a:srgbClr val="0000DC"/>
                </a:solidFill>
              </a:rPr>
              <a:t>.</a:t>
            </a:r>
          </a:p>
          <a:p>
            <a:pPr lvl="1"/>
            <a:r>
              <a:rPr lang="cs-CZ" sz="1800" i="1" dirty="0" smtClean="0">
                <a:solidFill>
                  <a:srgbClr val="0000DC"/>
                </a:solidFill>
              </a:rPr>
              <a:t>(4) Zákon stanoví, za jakých podmínek mají občané </a:t>
            </a:r>
            <a:r>
              <a:rPr lang="cs-CZ" sz="1800" i="1" dirty="0" smtClean="0">
                <a:solidFill>
                  <a:srgbClr val="0000DC"/>
                </a:solidFill>
              </a:rPr>
              <a:t>při </a:t>
            </a:r>
            <a:r>
              <a:rPr lang="cs-CZ" sz="1800" i="1" dirty="0" smtClean="0">
                <a:solidFill>
                  <a:srgbClr val="0000DC"/>
                </a:solidFill>
              </a:rPr>
              <a:t>studiu </a:t>
            </a:r>
            <a:r>
              <a:rPr lang="cs-CZ" sz="1800" b="1" i="1" dirty="0" smtClean="0">
                <a:solidFill>
                  <a:srgbClr val="0000DC"/>
                </a:solidFill>
              </a:rPr>
              <a:t>právo na pomoc státu</a:t>
            </a:r>
            <a:r>
              <a:rPr lang="cs-CZ" sz="1800" i="1" dirty="0" smtClean="0">
                <a:solidFill>
                  <a:srgbClr val="0000DC"/>
                </a:solidFill>
              </a:rPr>
              <a:t>.</a:t>
            </a:r>
          </a:p>
          <a:p>
            <a:pPr lvl="1"/>
            <a:r>
              <a:rPr lang="cs-CZ" sz="1800" dirty="0" smtClean="0"/>
              <a:t>Pozn.: jedná se o jedno z tzv. </a:t>
            </a:r>
            <a:r>
              <a:rPr lang="cs-CZ" sz="1800" b="1" dirty="0" smtClean="0"/>
              <a:t>sociálních práv</a:t>
            </a:r>
            <a:r>
              <a:rPr lang="cs-CZ" sz="1800" dirty="0" smtClean="0"/>
              <a:t> (srov. čl. 41 odst. 1 LZPS)</a:t>
            </a:r>
            <a:endParaRPr lang="cs-CZ" sz="1800" dirty="0" smtClean="0"/>
          </a:p>
          <a:p>
            <a:pPr lvl="1"/>
            <a:endParaRPr lang="cs-CZ" b="1" dirty="0" smtClean="0"/>
          </a:p>
          <a:p>
            <a:pPr lvl="1"/>
            <a:r>
              <a:rPr lang="cs-CZ" dirty="0" smtClean="0"/>
              <a:t>Judikatura k bezplatnosti vzdělání:</a:t>
            </a:r>
          </a:p>
          <a:p>
            <a:pPr lvl="2">
              <a:buFont typeface="Wingdings" pitchFamily="2" charset="2"/>
              <a:buChar char="q"/>
            </a:pPr>
            <a:r>
              <a:rPr lang="cs-CZ" sz="1300" i="1" dirty="0" smtClean="0">
                <a:solidFill>
                  <a:srgbClr val="0000DC"/>
                </a:solidFill>
              </a:rPr>
              <a:t>Právo </a:t>
            </a:r>
            <a:r>
              <a:rPr lang="cs-CZ" sz="1300" i="1" dirty="0" smtClean="0">
                <a:solidFill>
                  <a:srgbClr val="0000DC"/>
                </a:solidFill>
              </a:rPr>
              <a:t>na vzdělání na vysoké škole nelze chápat jako </a:t>
            </a:r>
            <a:r>
              <a:rPr lang="cs-CZ" sz="1300" b="1" i="1" dirty="0" smtClean="0">
                <a:solidFill>
                  <a:srgbClr val="0000DC"/>
                </a:solidFill>
              </a:rPr>
              <a:t>základní právo v tom smyslu, že by každý byl oprávněn studovat na </a:t>
            </a:r>
            <a:r>
              <a:rPr lang="cs-CZ" sz="1300" b="1" i="1" dirty="0" smtClean="0">
                <a:solidFill>
                  <a:srgbClr val="0000DC"/>
                </a:solidFill>
              </a:rPr>
              <a:t>vysoké </a:t>
            </a:r>
            <a:r>
              <a:rPr lang="cs-CZ" sz="1300" b="1" i="1" dirty="0" smtClean="0">
                <a:solidFill>
                  <a:srgbClr val="0000DC"/>
                </a:solidFill>
              </a:rPr>
              <a:t>škole, jakou si sám zvolí</a:t>
            </a:r>
            <a:r>
              <a:rPr lang="cs-CZ" sz="1300" i="1" dirty="0" smtClean="0">
                <a:solidFill>
                  <a:srgbClr val="0000DC"/>
                </a:solidFill>
              </a:rPr>
              <a:t>, a že by stát byl povinen zaručit komukoliv takové vzdělání, jaké si přeje</a:t>
            </a:r>
            <a:r>
              <a:rPr lang="cs-CZ" sz="1300" i="1" dirty="0" smtClean="0">
                <a:solidFill>
                  <a:srgbClr val="0000DC"/>
                </a:solidFill>
              </a:rPr>
              <a:t>.</a:t>
            </a:r>
            <a:r>
              <a:rPr lang="pt-BR" sz="1300" dirty="0" smtClean="0"/>
              <a:t> </a:t>
            </a:r>
            <a:r>
              <a:rPr lang="cs-CZ" sz="1300" b="1" dirty="0" smtClean="0"/>
              <a:t>(</a:t>
            </a:r>
            <a:r>
              <a:rPr lang="pt-BR" sz="1300" b="1" dirty="0" smtClean="0"/>
              <a:t>Pl</a:t>
            </a:r>
            <a:r>
              <a:rPr lang="pt-BR" sz="1300" b="1" dirty="0" smtClean="0"/>
              <a:t>. ÚS </a:t>
            </a:r>
            <a:r>
              <a:rPr lang="pt-BR" sz="1300" b="1" dirty="0" smtClean="0"/>
              <a:t>32/95</a:t>
            </a:r>
            <a:r>
              <a:rPr lang="cs-CZ" sz="1300" b="1" dirty="0" smtClean="0"/>
              <a:t>)</a:t>
            </a:r>
          </a:p>
          <a:p>
            <a:pPr lvl="2">
              <a:buFont typeface="Wingdings" pitchFamily="2" charset="2"/>
              <a:buChar char="q"/>
            </a:pPr>
            <a:r>
              <a:rPr lang="cs-CZ" sz="1300" i="1" dirty="0" smtClean="0">
                <a:solidFill>
                  <a:srgbClr val="0000DC"/>
                </a:solidFill>
              </a:rPr>
              <a:t>Bezplatnost </a:t>
            </a:r>
            <a:r>
              <a:rPr lang="cs-CZ" sz="1300" i="1" dirty="0" smtClean="0">
                <a:solidFill>
                  <a:srgbClr val="0000DC"/>
                </a:solidFill>
              </a:rPr>
              <a:t>vzdělání znamená, že stát nese náklady na zřizování škol a školských zařízení, na jejich provoz a údržbu, především však nevyžaduje tzv. školné, tedy poskytování vzdělání na základním a středním stupni za úplatu. </a:t>
            </a:r>
            <a:r>
              <a:rPr lang="cs-CZ" sz="1300" b="1" i="1" dirty="0" smtClean="0">
                <a:solidFill>
                  <a:srgbClr val="0000DC"/>
                </a:solidFill>
              </a:rPr>
              <a:t>Bezplatnost vzdělání nemůže spočívat v tom, že stát ponese veškeré náklady v souvislosti s realizací práva na vzdělání</a:t>
            </a:r>
            <a:r>
              <a:rPr lang="cs-CZ" sz="1300" b="1" i="1" dirty="0" smtClean="0">
                <a:solidFill>
                  <a:srgbClr val="0000DC"/>
                </a:solidFill>
              </a:rPr>
              <a:t>.</a:t>
            </a:r>
            <a:r>
              <a:rPr lang="cs-CZ" sz="1300" i="1" dirty="0" smtClean="0">
                <a:solidFill>
                  <a:srgbClr val="0000DC"/>
                </a:solidFill>
              </a:rPr>
              <a:t> </a:t>
            </a:r>
            <a:r>
              <a:rPr lang="cs-CZ" sz="1300" b="1" dirty="0" smtClean="0"/>
              <a:t>(</a:t>
            </a:r>
            <a:r>
              <a:rPr lang="cs-CZ" sz="1300" b="1" dirty="0" err="1" smtClean="0"/>
              <a:t>Pl</a:t>
            </a:r>
            <a:r>
              <a:rPr lang="cs-CZ" sz="1300" b="1" dirty="0" smtClean="0"/>
              <a:t>. ÚS </a:t>
            </a:r>
            <a:r>
              <a:rPr lang="cs-CZ" sz="1300" b="1" dirty="0" smtClean="0"/>
              <a:t>25/94)</a:t>
            </a:r>
            <a:endParaRPr lang="cs-CZ" sz="13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2/ Prameny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Zákonná úprava:</a:t>
            </a:r>
          </a:p>
          <a:p>
            <a:pPr lvl="1"/>
            <a:r>
              <a:rPr lang="cs-CZ" b="1" i="1" dirty="0" smtClean="0">
                <a:solidFill>
                  <a:srgbClr val="0000DC"/>
                </a:solidFill>
                <a:hlinkClick r:id="rId2"/>
              </a:rPr>
              <a:t>Zákon </a:t>
            </a:r>
            <a:r>
              <a:rPr lang="cs-CZ" b="1" i="1" dirty="0" smtClean="0">
                <a:solidFill>
                  <a:srgbClr val="0000DC"/>
                </a:solidFill>
                <a:hlinkClick r:id="rId2"/>
              </a:rPr>
              <a:t>č. 111/1998 Sb.</a:t>
            </a:r>
            <a:r>
              <a:rPr lang="cs-CZ" i="1" dirty="0" smtClean="0">
                <a:solidFill>
                  <a:srgbClr val="0000DC"/>
                </a:solidFill>
                <a:hlinkClick r:id="rId2"/>
              </a:rPr>
              <a:t>, o vysokých školách a o změně a doplnění dalších zákonů </a:t>
            </a:r>
            <a:r>
              <a:rPr lang="cs-CZ" i="1" dirty="0" smtClean="0">
                <a:solidFill>
                  <a:srgbClr val="0000DC"/>
                </a:solidFill>
                <a:hlinkClick r:id="rId2"/>
              </a:rPr>
              <a:t>   </a:t>
            </a:r>
            <a:r>
              <a:rPr lang="cs-CZ" b="1" i="1" dirty="0" smtClean="0">
                <a:solidFill>
                  <a:srgbClr val="0000DC"/>
                </a:solidFill>
                <a:hlinkClick r:id="rId2"/>
              </a:rPr>
              <a:t>(</a:t>
            </a:r>
            <a:r>
              <a:rPr lang="cs-CZ" b="1" i="1" dirty="0" smtClean="0">
                <a:solidFill>
                  <a:srgbClr val="0000DC"/>
                </a:solidFill>
                <a:hlinkClick r:id="rId2"/>
              </a:rPr>
              <a:t>zákon o vysokých </a:t>
            </a:r>
            <a:r>
              <a:rPr lang="cs-CZ" b="1" i="1" dirty="0" smtClean="0">
                <a:solidFill>
                  <a:srgbClr val="0000DC"/>
                </a:solidFill>
                <a:hlinkClick r:id="rId2"/>
              </a:rPr>
              <a:t>školách)</a:t>
            </a:r>
            <a:endParaRPr lang="cs-CZ" b="1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  <a:hlinkClick r:id="rId3"/>
              </a:rPr>
              <a:t>Zákon </a:t>
            </a:r>
            <a:r>
              <a:rPr lang="cs-CZ" i="1" dirty="0" smtClean="0">
                <a:solidFill>
                  <a:srgbClr val="0000DC"/>
                </a:solidFill>
                <a:hlinkClick r:id="rId3"/>
              </a:rPr>
              <a:t>č. 130/2002 Sb., o podpoře výzkumu a vývoje z veřejných prostředků a o změně některých souvisejících zákonů (zákon o podpoře výzkumu a vývoje</a:t>
            </a:r>
            <a:r>
              <a:rPr lang="cs-CZ" i="1" dirty="0" smtClean="0">
                <a:solidFill>
                  <a:srgbClr val="0000DC"/>
                </a:solidFill>
                <a:hlinkClick r:id="rId3"/>
              </a:rPr>
              <a:t>)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dirty="0" smtClean="0"/>
              <a:t>Ale také řada zákonu zřizujících veřejné/státní VŠ, např.: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  <a:hlinkClick r:id="rId4"/>
              </a:rPr>
              <a:t>Zákon </a:t>
            </a:r>
            <a:r>
              <a:rPr lang="cs-CZ" i="1" dirty="0" smtClean="0">
                <a:solidFill>
                  <a:srgbClr val="0000DC"/>
                </a:solidFill>
                <a:hlinkClick r:id="rId4"/>
              </a:rPr>
              <a:t>č. 314/1991 </a:t>
            </a:r>
            <a:r>
              <a:rPr lang="cs-CZ" i="1" dirty="0" smtClean="0">
                <a:solidFill>
                  <a:srgbClr val="0000DC"/>
                </a:solidFill>
                <a:hlinkClick r:id="rId4"/>
              </a:rPr>
              <a:t>Sb., o </a:t>
            </a:r>
            <a:r>
              <a:rPr lang="cs-CZ" i="1" dirty="0" smtClean="0">
                <a:solidFill>
                  <a:srgbClr val="0000DC"/>
                </a:solidFill>
                <a:hlinkClick r:id="rId4"/>
              </a:rPr>
              <a:t>zřízení Slezské univerzity, Jihočeské univerzity, Západočeské univerzity, </a:t>
            </a:r>
            <a:r>
              <a:rPr lang="cs-CZ" i="1" dirty="0" err="1" smtClean="0">
                <a:solidFill>
                  <a:srgbClr val="0000DC"/>
                </a:solidFill>
                <a:hlinkClick r:id="rId4"/>
              </a:rPr>
              <a:t>Univerzity</a:t>
            </a:r>
            <a:r>
              <a:rPr lang="cs-CZ" i="1" dirty="0" smtClean="0">
                <a:solidFill>
                  <a:srgbClr val="0000DC"/>
                </a:solidFill>
                <a:hlinkClick r:id="rId4"/>
              </a:rPr>
              <a:t> Jana Evangelisty </a:t>
            </a:r>
            <a:r>
              <a:rPr lang="cs-CZ" i="1" dirty="0" err="1" smtClean="0">
                <a:solidFill>
                  <a:srgbClr val="0000DC"/>
                </a:solidFill>
                <a:hlinkClick r:id="rId4"/>
              </a:rPr>
              <a:t>Purkyně</a:t>
            </a:r>
            <a:r>
              <a:rPr lang="cs-CZ" i="1" dirty="0" smtClean="0">
                <a:solidFill>
                  <a:srgbClr val="0000DC"/>
                </a:solidFill>
                <a:hlinkClick r:id="rId4"/>
              </a:rPr>
              <a:t> a Ostravské </a:t>
            </a:r>
            <a:r>
              <a:rPr lang="cs-CZ" i="1" dirty="0" smtClean="0">
                <a:solidFill>
                  <a:srgbClr val="0000DC"/>
                </a:solidFill>
                <a:hlinkClick r:id="rId4"/>
              </a:rPr>
              <a:t>univerzity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i="1" dirty="0" smtClean="0">
                <a:solidFill>
                  <a:srgbClr val="0000DC"/>
                </a:solidFill>
                <a:hlinkClick r:id="rId5"/>
              </a:rPr>
              <a:t>Zákon </a:t>
            </a:r>
            <a:r>
              <a:rPr lang="cs-CZ" i="1" dirty="0" smtClean="0">
                <a:solidFill>
                  <a:srgbClr val="0000DC"/>
                </a:solidFill>
                <a:hlinkClick r:id="rId5"/>
              </a:rPr>
              <a:t>č. 48/1990 </a:t>
            </a:r>
            <a:r>
              <a:rPr lang="cs-CZ" i="1" dirty="0" smtClean="0">
                <a:solidFill>
                  <a:srgbClr val="0000DC"/>
                </a:solidFill>
                <a:hlinkClick r:id="rId5"/>
              </a:rPr>
              <a:t>Sb., o </a:t>
            </a:r>
            <a:r>
              <a:rPr lang="cs-CZ" i="1" dirty="0" smtClean="0">
                <a:solidFill>
                  <a:srgbClr val="0000DC"/>
                </a:solidFill>
                <a:hlinkClick r:id="rId5"/>
              </a:rPr>
              <a:t>změně názvu University Jana Evangelisty </a:t>
            </a:r>
            <a:r>
              <a:rPr lang="cs-CZ" i="1" dirty="0" err="1" smtClean="0">
                <a:solidFill>
                  <a:srgbClr val="0000DC"/>
                </a:solidFill>
                <a:hlinkClick r:id="rId5"/>
              </a:rPr>
              <a:t>Purkyně</a:t>
            </a:r>
            <a:r>
              <a:rPr lang="cs-CZ" i="1" dirty="0" smtClean="0">
                <a:solidFill>
                  <a:srgbClr val="0000DC"/>
                </a:solidFill>
                <a:hlinkClick r:id="rId5"/>
              </a:rPr>
              <a:t> v </a:t>
            </a:r>
            <a:r>
              <a:rPr lang="cs-CZ" i="1" dirty="0" smtClean="0">
                <a:solidFill>
                  <a:srgbClr val="0000DC"/>
                </a:solidFill>
                <a:hlinkClick r:id="rId5"/>
              </a:rPr>
              <a:t>Brně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r>
              <a:rPr lang="cs-CZ" b="1" i="1" dirty="0" smtClean="0">
                <a:solidFill>
                  <a:srgbClr val="0000DC"/>
                </a:solidFill>
                <a:hlinkClick r:id="rId6"/>
              </a:rPr>
              <a:t>Zákon ze </a:t>
            </a:r>
            <a:r>
              <a:rPr lang="cs-CZ" b="1" i="1" dirty="0" smtClean="0">
                <a:solidFill>
                  <a:srgbClr val="0000DC"/>
                </a:solidFill>
                <a:hlinkClick r:id="rId6"/>
              </a:rPr>
              <a:t>dne 28. ledna 1919, čís. 50 Sb. z. a </a:t>
            </a:r>
            <a:r>
              <a:rPr lang="cs-CZ" b="1" i="1" dirty="0" err="1" smtClean="0">
                <a:solidFill>
                  <a:srgbClr val="0000DC"/>
                </a:solidFill>
                <a:hlinkClick r:id="rId6"/>
              </a:rPr>
              <a:t>nař</a:t>
            </a:r>
            <a:r>
              <a:rPr lang="cs-CZ" b="1" i="1" dirty="0" smtClean="0">
                <a:solidFill>
                  <a:srgbClr val="0000DC"/>
                </a:solidFill>
                <a:hlinkClick r:id="rId6"/>
              </a:rPr>
              <a:t>., kterým </a:t>
            </a:r>
            <a:r>
              <a:rPr lang="cs-CZ" b="1" i="1" dirty="0" smtClean="0">
                <a:solidFill>
                  <a:srgbClr val="0000DC"/>
                </a:solidFill>
                <a:hlinkClick r:id="rId6"/>
              </a:rPr>
              <a:t>se </a:t>
            </a:r>
            <a:r>
              <a:rPr lang="cs-CZ" b="1" i="1" dirty="0" smtClean="0">
                <a:solidFill>
                  <a:srgbClr val="0000DC"/>
                </a:solidFill>
                <a:hlinkClick r:id="rId6"/>
              </a:rPr>
              <a:t>zřizuje druhá </a:t>
            </a:r>
            <a:r>
              <a:rPr lang="cs-CZ" b="1" i="1" dirty="0" smtClean="0">
                <a:solidFill>
                  <a:srgbClr val="0000DC"/>
                </a:solidFill>
                <a:hlinkClick r:id="rId6"/>
              </a:rPr>
              <a:t>česká </a:t>
            </a:r>
            <a:r>
              <a:rPr lang="cs-CZ" b="1" i="1" dirty="0" smtClean="0">
                <a:solidFill>
                  <a:srgbClr val="0000DC"/>
                </a:solidFill>
                <a:hlinkClick r:id="rId6"/>
              </a:rPr>
              <a:t>universita</a:t>
            </a:r>
            <a:r>
              <a:rPr lang="cs-CZ" b="1" i="1" dirty="0" smtClean="0">
                <a:solidFill>
                  <a:srgbClr val="0000DC"/>
                </a:solidFill>
              </a:rPr>
              <a:t> </a:t>
            </a:r>
            <a:r>
              <a:rPr lang="cs-CZ" i="1" dirty="0" smtClean="0">
                <a:solidFill>
                  <a:srgbClr val="0000DC"/>
                </a:solidFill>
              </a:rPr>
              <a:t>(nebo také </a:t>
            </a:r>
            <a:r>
              <a:rPr lang="cs-CZ" i="1" dirty="0" smtClean="0">
                <a:solidFill>
                  <a:srgbClr val="0000DC"/>
                </a:solidFill>
                <a:hlinkClick r:id="rId7"/>
              </a:rPr>
              <a:t>ZDE</a:t>
            </a:r>
            <a:r>
              <a:rPr lang="cs-CZ" i="1" dirty="0" smtClean="0">
                <a:solidFill>
                  <a:srgbClr val="0000DC"/>
                </a:solidFill>
              </a:rPr>
              <a:t>)</a:t>
            </a:r>
            <a:endParaRPr lang="cs-CZ" i="1" dirty="0" smtClean="0">
              <a:solidFill>
                <a:srgbClr val="0000DC"/>
              </a:solidFill>
            </a:endParaRP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pPr lvl="1">
              <a:buNone/>
            </a:pPr>
            <a:endParaRPr lang="cs-CZ" i="1" dirty="0" smtClean="0">
              <a:solidFill>
                <a:srgbClr val="0000D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2/ Prameny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Podzákonné předpisy – prováděcí (např.):</a:t>
            </a:r>
            <a:endParaRPr lang="cs-CZ" dirty="0" smtClean="0"/>
          </a:p>
          <a:p>
            <a:pPr lvl="1"/>
            <a:r>
              <a:rPr lang="cs-CZ" b="1" i="1" dirty="0" smtClean="0">
                <a:solidFill>
                  <a:srgbClr val="0000DC"/>
                </a:solidFill>
                <a:hlinkClick r:id="rId2"/>
              </a:rPr>
              <a:t>Nařízení vlády č. 275/2016 Sb., o oblastech vzdělávání ve vysokém </a:t>
            </a:r>
            <a:r>
              <a:rPr lang="cs-CZ" b="1" i="1" dirty="0" smtClean="0">
                <a:solidFill>
                  <a:srgbClr val="0000DC"/>
                </a:solidFill>
                <a:hlinkClick r:id="rId2"/>
              </a:rPr>
              <a:t>školství</a:t>
            </a:r>
            <a:r>
              <a:rPr lang="cs-CZ" b="1" i="1" dirty="0" smtClean="0">
                <a:solidFill>
                  <a:srgbClr val="0000DC"/>
                </a:solidFill>
              </a:rPr>
              <a:t>            (viz část 22.)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Nařízení </a:t>
            </a:r>
            <a:r>
              <a:rPr lang="cs-CZ" i="1" dirty="0" smtClean="0">
                <a:solidFill>
                  <a:srgbClr val="0000DC"/>
                </a:solidFill>
              </a:rPr>
              <a:t>vlády č. 274/2016 Sb., o standardech pro akreditace ve vysokém školství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Vyhláška </a:t>
            </a:r>
            <a:r>
              <a:rPr lang="cs-CZ" i="1" dirty="0" smtClean="0">
                <a:solidFill>
                  <a:srgbClr val="0000DC"/>
                </a:solidFill>
              </a:rPr>
              <a:t>č. 277/2016 Sb., o předávání statistických údajů vysokými školami</a:t>
            </a:r>
          </a:p>
          <a:p>
            <a:pPr lvl="1"/>
            <a:r>
              <a:rPr lang="cs-CZ" i="1" dirty="0" smtClean="0">
                <a:solidFill>
                  <a:srgbClr val="0000DC"/>
                </a:solidFill>
              </a:rPr>
              <a:t>Vyhláška č. 278/2016 Sb., o předávání údajů do registru řízení o žádostech o uznání zahraničního vysokoškolského vzdělání a </a:t>
            </a:r>
            <a:r>
              <a:rPr lang="cs-CZ" i="1" dirty="0" smtClean="0">
                <a:solidFill>
                  <a:srgbClr val="0000DC"/>
                </a:solidFill>
              </a:rPr>
              <a:t>kvalifikace</a:t>
            </a:r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  <a:p>
            <a:r>
              <a:rPr lang="cs-CZ" dirty="0" smtClean="0"/>
              <a:t>Vnitřní předpisy (viz dále)</a:t>
            </a:r>
            <a:endParaRPr lang="cs-CZ" dirty="0" smtClean="0"/>
          </a:p>
          <a:p>
            <a:pPr lvl="1"/>
            <a:endParaRPr lang="cs-CZ" i="1" dirty="0" smtClean="0">
              <a:solidFill>
                <a:srgbClr val="0000D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Správa školství II (vysoké školství)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3/ Správa vysokého školství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Samospráva</a:t>
            </a:r>
          </a:p>
          <a:p>
            <a:pPr lvl="1"/>
            <a:r>
              <a:rPr lang="cs-CZ" dirty="0" smtClean="0"/>
              <a:t>Veřejné VŠ jako tzv. </a:t>
            </a:r>
            <a:r>
              <a:rPr lang="cs-CZ" b="1" dirty="0" smtClean="0">
                <a:solidFill>
                  <a:srgbClr val="0000DC"/>
                </a:solidFill>
              </a:rPr>
              <a:t>zájmová samospráva </a:t>
            </a:r>
            <a:r>
              <a:rPr lang="cs-CZ" dirty="0" smtClean="0"/>
              <a:t>(k obsahu viz dále)</a:t>
            </a:r>
          </a:p>
          <a:p>
            <a:r>
              <a:rPr lang="cs-CZ" dirty="0" smtClean="0"/>
              <a:t>Státní správa</a:t>
            </a:r>
          </a:p>
          <a:p>
            <a:pPr lvl="1"/>
            <a:r>
              <a:rPr lang="cs-CZ" dirty="0" smtClean="0">
                <a:solidFill>
                  <a:srgbClr val="0000DC"/>
                </a:solidFill>
              </a:rPr>
              <a:t>Vymezený </a:t>
            </a:r>
            <a:r>
              <a:rPr lang="cs-CZ" dirty="0" smtClean="0">
                <a:solidFill>
                  <a:srgbClr val="0000DC"/>
                </a:solidFill>
              </a:rPr>
              <a:t>způsob </a:t>
            </a:r>
            <a:r>
              <a:rPr lang="cs-CZ" b="1" dirty="0" smtClean="0">
                <a:solidFill>
                  <a:srgbClr val="0000DC"/>
                </a:solidFill>
              </a:rPr>
              <a:t>zasahování státu </a:t>
            </a:r>
            <a:r>
              <a:rPr lang="cs-CZ" dirty="0" smtClean="0"/>
              <a:t>do činnosti </a:t>
            </a:r>
            <a:r>
              <a:rPr lang="cs-CZ" dirty="0" smtClean="0"/>
              <a:t>VŠ</a:t>
            </a:r>
          </a:p>
          <a:p>
            <a:pPr lvl="1"/>
            <a:r>
              <a:rPr lang="cs-CZ" dirty="0" smtClean="0"/>
              <a:t>Ústředním </a:t>
            </a:r>
            <a:r>
              <a:rPr lang="cs-CZ" dirty="0" smtClean="0"/>
              <a:t>orgánem = </a:t>
            </a:r>
            <a:r>
              <a:rPr lang="cs-CZ" b="1" dirty="0" smtClean="0"/>
              <a:t>MŠMT</a:t>
            </a:r>
          </a:p>
          <a:p>
            <a:pPr lvl="1"/>
            <a:r>
              <a:rPr lang="cs-CZ" dirty="0" smtClean="0"/>
              <a:t>Dále také</a:t>
            </a:r>
            <a:r>
              <a:rPr lang="cs-CZ" dirty="0" smtClean="0"/>
              <a:t> </a:t>
            </a:r>
            <a:r>
              <a:rPr lang="cs-CZ" i="1" dirty="0" smtClean="0"/>
              <a:t>Národní akreditační úřad </a:t>
            </a:r>
            <a:r>
              <a:rPr lang="cs-CZ" i="1" dirty="0" smtClean="0"/>
              <a:t>pro vysoké školství</a:t>
            </a:r>
            <a:r>
              <a:rPr lang="cs-CZ" dirty="0" smtClean="0"/>
              <a:t> </a:t>
            </a:r>
            <a:r>
              <a:rPr lang="cs-CZ" dirty="0" smtClean="0"/>
              <a:t>(</a:t>
            </a:r>
            <a:r>
              <a:rPr lang="cs-CZ" b="1" dirty="0" smtClean="0"/>
              <a:t>NAÚ</a:t>
            </a:r>
            <a:r>
              <a:rPr lang="cs-CZ" dirty="0" smtClean="0"/>
              <a:t>)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Základ úpravy = </a:t>
            </a:r>
            <a:r>
              <a:rPr lang="cs-CZ" i="1" dirty="0" smtClean="0">
                <a:solidFill>
                  <a:srgbClr val="0000DC"/>
                </a:solidFill>
              </a:rPr>
              <a:t>zákon o vysokých školách </a:t>
            </a:r>
            <a:r>
              <a:rPr lang="cs-CZ" dirty="0" smtClean="0"/>
              <a:t>(</a:t>
            </a:r>
            <a:r>
              <a:rPr lang="cs-CZ" dirty="0" err="1" smtClean="0"/>
              <a:t>ZoVŠ</a:t>
            </a:r>
            <a:r>
              <a:rPr lang="cs-CZ" dirty="0" smtClean="0"/>
              <a:t>)</a:t>
            </a:r>
          </a:p>
          <a:p>
            <a:pPr lvl="1"/>
            <a:endParaRPr lang="cs-CZ" dirty="0" smtClean="0"/>
          </a:p>
        </p:txBody>
      </p:sp>
      <p:pic>
        <p:nvPicPr>
          <p:cNvPr id="6" name="str10.wav">
            <a:hlinkClick r:id="" action="ppaction://media"/>
          </p:cNvPr>
          <p:cNvPicPr>
            <a:picLocks noRot="1" noChangeAspect="1"/>
          </p:cNvPicPr>
          <p:nvPr>
            <a:wavAudioFile r:embed="rId1" name="str10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6859 (1)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46859 (1)</Template>
  <TotalTime>1372</TotalTime>
  <Words>2928</Words>
  <Application>Microsoft Office PowerPoint</Application>
  <PresentationFormat>Vlastní</PresentationFormat>
  <Paragraphs>577</Paragraphs>
  <Slides>44</Slides>
  <Notes>0</Notes>
  <HiddenSlides>0</HiddenSlides>
  <MMClips>26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46859 (1)</vt:lpstr>
      <vt:lpstr>Správa školství II (vysoké školství) </vt:lpstr>
      <vt:lpstr>Obsah</vt:lpstr>
      <vt:lpstr>1/ Vysoké školství</vt:lpstr>
      <vt:lpstr>1/ Vysoké školství</vt:lpstr>
      <vt:lpstr>2/ Prameny</vt:lpstr>
      <vt:lpstr>2/ Prameny</vt:lpstr>
      <vt:lpstr>2/ Prameny</vt:lpstr>
      <vt:lpstr>2/ Prameny</vt:lpstr>
      <vt:lpstr>3/ Správa vysokého školství</vt:lpstr>
      <vt:lpstr>3/ Správa vysokého školství</vt:lpstr>
      <vt:lpstr>3/ Správa vysokého školství</vt:lpstr>
      <vt:lpstr>3/ Správa vysokého školství</vt:lpstr>
      <vt:lpstr>4/ Vysoké školy obecně</vt:lpstr>
      <vt:lpstr>4/ Vysoké školy obecně</vt:lpstr>
      <vt:lpstr>4/ Vysoké školy obecně</vt:lpstr>
      <vt:lpstr>4/ Vysoké školy obecně</vt:lpstr>
      <vt:lpstr>5/ Veřejná VŠ</vt:lpstr>
      <vt:lpstr>5/ Veřejná VŠ</vt:lpstr>
      <vt:lpstr>5/ Veřejná VŠ</vt:lpstr>
      <vt:lpstr>5/ Veřejná VŠ</vt:lpstr>
      <vt:lpstr>5/ Veřejná VŠ</vt:lpstr>
      <vt:lpstr>5/ Veřejná VŠ</vt:lpstr>
      <vt:lpstr>5/ Veřejná VŠ</vt:lpstr>
      <vt:lpstr>5/ Veřejná VŠ</vt:lpstr>
      <vt:lpstr>5/ Veřejná VŠ</vt:lpstr>
      <vt:lpstr>5/ Veřejná VŠ</vt:lpstr>
      <vt:lpstr>5/ Veřejná VŠ</vt:lpstr>
      <vt:lpstr>5/ Veřejná VŠ</vt:lpstr>
      <vt:lpstr>5/ Veřejná VŠ</vt:lpstr>
      <vt:lpstr>5/ Veřejná VŠ</vt:lpstr>
      <vt:lpstr>6/ Soukromá a státní VŠ</vt:lpstr>
      <vt:lpstr>6/ Soukromá a státní VŠ</vt:lpstr>
      <vt:lpstr>7/ Studium na VŠ</vt:lpstr>
      <vt:lpstr>7/ Studium na VŠ</vt:lpstr>
      <vt:lpstr>7/ Studium na VŠ</vt:lpstr>
      <vt:lpstr>7/ Studium na VŠ</vt:lpstr>
      <vt:lpstr>7/ Studium na VŠ</vt:lpstr>
      <vt:lpstr>7/ Studium na VŠ</vt:lpstr>
      <vt:lpstr>7/ Studium na VŠ</vt:lpstr>
      <vt:lpstr>8/ Vybraná judikatura</vt:lpstr>
      <vt:lpstr>8/ Vybraná judikatura</vt:lpstr>
      <vt:lpstr>8/ Vybraná judikatura</vt:lpstr>
      <vt:lpstr>8/ Vybraná judikatura</vt:lpstr>
      <vt:lpstr>Správa školství II (vysoké školství)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Správa školství II (vysoké školství)</dc:title>
  <dc:creator>Admin</dc:creator>
  <cp:lastModifiedBy>Admin</cp:lastModifiedBy>
  <cp:revision>90</cp:revision>
  <cp:lastPrinted>1601-01-01T00:00:00Z</cp:lastPrinted>
  <dcterms:created xsi:type="dcterms:W3CDTF">2021-04-05T13:12:47Z</dcterms:created>
  <dcterms:modified xsi:type="dcterms:W3CDTF">2021-04-06T12:05:26Z</dcterms:modified>
</cp:coreProperties>
</file>