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8" r:id="rId3"/>
    <p:sldId id="268" r:id="rId4"/>
    <p:sldId id="280" r:id="rId5"/>
    <p:sldId id="269" r:id="rId6"/>
    <p:sldId id="270" r:id="rId7"/>
    <p:sldId id="274" r:id="rId8"/>
    <p:sldId id="275" r:id="rId9"/>
    <p:sldId id="276" r:id="rId10"/>
    <p:sldId id="277" r:id="rId11"/>
    <p:sldId id="284" r:id="rId12"/>
    <p:sldId id="278" r:id="rId13"/>
    <p:sldId id="282" r:id="rId14"/>
    <p:sldId id="283" r:id="rId15"/>
    <p:sldId id="260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90E49D0-B4B4-45AC-9F2D-090671A836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286F4E-E968-49AA-9426-1E252F58C6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2598235-F361-49AA-AF1B-24C4926D7515}" type="datetime1">
              <a:rPr lang="cs-CZ"/>
              <a:pPr>
                <a:defRPr/>
              </a:pPr>
              <a:t>21.04.2021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5868EF-B7C2-4CE5-8858-3913D27530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68772A-D13A-4C20-AA49-2178F5CCD0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DED3D85-AFAD-41F3-A387-6B2702B9C74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1054FBDA-B832-414D-AB1C-D6B0DE1C0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DDB4865-1E17-481A-8F05-7F74997001F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5BB2429-E0C9-4B31-92F6-A8EFE503C9B3}" type="datetime1">
              <a:rPr lang="cs-CZ"/>
              <a:pPr>
                <a:defRPr/>
              </a:pPr>
              <a:t>21.04.2021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A32DC99C-5005-4C0D-8C30-8DDE75E3E9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FFD8705-2002-47DD-94C8-63ED8F565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DEE616-AE05-4DC8-A75B-A5CE6830A0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2E0A8E-ABB1-4450-9112-DE39A757A4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352DF64-37C3-4BBD-97C8-1CD82DB7D35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506A5B2-14CB-4120-A055-54E1493432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4509283-5863-4515-B8E6-AE7BBDAD62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29884" y="2930991"/>
            <a:ext cx="5996866" cy="1525654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29934" y="4518726"/>
            <a:ext cx="5996816" cy="11541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EFC533A1-ADF9-4A16-B053-316B12412C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3F4C1B-AAC9-48A2-AC46-96E5960C3C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526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357190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14488"/>
            <a:ext cx="4040188" cy="7143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28868"/>
            <a:ext cx="4040188" cy="33575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14488"/>
            <a:ext cx="4041775" cy="7143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28868"/>
            <a:ext cx="4041775" cy="33575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5F79F38B-0267-4BC2-8EDD-5F6EABBF5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127858-4D70-49B8-8B64-9B7B878CCF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922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6E2EE35B-B510-4621-9147-60AEA046CC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7B1D73-E996-447D-A316-E64551434C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8695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>
            <a:extLst>
              <a:ext uri="{FF2B5EF4-FFF2-40B4-BE49-F238E27FC236}">
                <a16:creationId xmlns:a16="http://schemas.microsoft.com/office/drawing/2014/main" id="{7D4093B9-9CF5-44BE-AEB6-7D28890325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0BD94C-18C9-4E71-BD1C-482932D5EA0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1317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394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142983"/>
            <a:ext cx="5111750" cy="46434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85992"/>
            <a:ext cx="3008313" cy="3500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05009D2C-3B73-45A4-AAF3-C5E77F39D8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BB9331-9AF6-4369-B64D-FDF13B2EFF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765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7158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286388"/>
            <a:ext cx="5486400" cy="4286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4484EDA9-56CD-4403-982E-BBA7B9B1D1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5CA98F-048C-4F15-83D7-662D558054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354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4322" y="4071942"/>
            <a:ext cx="592140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734324" y="3631004"/>
            <a:ext cx="5921404" cy="4054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82D1A0F-AED2-4481-B187-33DCC28622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66F58C-E554-446C-B5FA-2C6EC953B7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891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>
            <a:extLst>
              <a:ext uri="{FF2B5EF4-FFF2-40B4-BE49-F238E27FC236}">
                <a16:creationId xmlns:a16="http://schemas.microsoft.com/office/drawing/2014/main" id="{E1A4D2C0-76D8-49B0-820F-60AE8783A2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0898E5-BC02-443B-98B6-41703B3057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24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uvod_projekt">
            <a:extLst>
              <a:ext uri="{FF2B5EF4-FFF2-40B4-BE49-F238E27FC236}">
                <a16:creationId xmlns:a16="http://schemas.microsoft.com/office/drawing/2014/main" id="{CA840AB5-4BC7-483F-AA29-DD21986C89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62B84910-D90B-4BE1-AA27-61E407E43A6E}"/>
              </a:ext>
            </a:extLst>
          </p:cNvPr>
          <p:cNvSpPr/>
          <p:nvPr/>
        </p:nvSpPr>
        <p:spPr>
          <a:xfrm>
            <a:off x="0" y="5938838"/>
            <a:ext cx="9144000" cy="919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/>
          </a:p>
        </p:txBody>
      </p:sp>
      <p:pic>
        <p:nvPicPr>
          <p:cNvPr id="7" name="Picture 2" descr="C:\Documents and Settings\user\Plocha\caj_dole.png">
            <a:extLst>
              <a:ext uri="{FF2B5EF4-FFF2-40B4-BE49-F238E27FC236}">
                <a16:creationId xmlns:a16="http://schemas.microsoft.com/office/drawing/2014/main" id="{CE450ED1-4A6F-4789-ADCA-E1F44CE43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6"/>
          <a:stretch>
            <a:fillRect/>
          </a:stretch>
        </p:blipFill>
        <p:spPr bwMode="auto">
          <a:xfrm>
            <a:off x="882650" y="5937250"/>
            <a:ext cx="14287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Documents and Settings\user\Plocha\caj_dole.png">
            <a:extLst>
              <a:ext uri="{FF2B5EF4-FFF2-40B4-BE49-F238E27FC236}">
                <a16:creationId xmlns:a16="http://schemas.microsoft.com/office/drawing/2014/main" id="{230566EA-7F53-4B08-A1EF-8404DA089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824"/>
          <a:stretch>
            <a:fillRect/>
          </a:stretch>
        </p:blipFill>
        <p:spPr bwMode="auto">
          <a:xfrm>
            <a:off x="874713" y="6796088"/>
            <a:ext cx="1428750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OPVK_MU_rgb">
            <a:extLst>
              <a:ext uri="{FF2B5EF4-FFF2-40B4-BE49-F238E27FC236}">
                <a16:creationId xmlns:a16="http://schemas.microsoft.com/office/drawing/2014/main" id="{B31D1C95-FA25-4069-94A0-8B6483019E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5930900"/>
            <a:ext cx="45847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725445" y="2840852"/>
            <a:ext cx="6010182" cy="252543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724442" y="5392917"/>
            <a:ext cx="5993429" cy="4042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4F2D143C-5C88-4CAA-ACDA-96E55DC3D7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9A9D22-CDB5-443D-A0B4-83EAC6454F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991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6384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EE7C8429-1602-4821-BBCF-3C9F8A4206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B535A9-4055-4166-94CC-BCC4E9818F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281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8247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9A7E1117-710D-4532-927E-583DEB815E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175FE5-2DD8-443E-ACC1-67F6CC47EF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377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2999"/>
            <a:ext cx="8229600" cy="392837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470"/>
            <a:ext cx="8229600" cy="4223969"/>
          </a:xfrm>
        </p:spPr>
        <p:txBody>
          <a:bodyPr/>
          <a:lstStyle>
            <a:lvl2pPr>
              <a:defRPr sz="1800"/>
            </a:lvl2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818F2E8E-CCF5-4F40-A256-73242069D1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8FF8F-19E3-45FF-A6DB-E253628B03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654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0719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7174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49F42244-9B91-4782-BC32-6F6619E81D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0B47E8-B2F0-4CC8-BBB1-B1CAF7DEF6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682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500066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57365"/>
            <a:ext cx="4038600" cy="3929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57365"/>
            <a:ext cx="4038600" cy="3929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464D52B2-E8A2-497C-A0F8-16BBF5C8D3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50A52A-56C8-4F7D-A1BE-DD74D7CFE2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018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uvod_projekt">
            <a:extLst>
              <a:ext uri="{FF2B5EF4-FFF2-40B4-BE49-F238E27FC236}">
                <a16:creationId xmlns:a16="http://schemas.microsoft.com/office/drawing/2014/main" id="{63C4A74C-3B0A-422D-A4D5-ECD000E8A3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102819AE-0C62-4D31-8DE8-FFE746927D6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25738" y="2909888"/>
            <a:ext cx="5956300" cy="267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511BA4C-3ED0-4AEB-B429-0614ABADE6BF}"/>
              </a:ext>
            </a:extLst>
          </p:cNvPr>
          <p:cNvSpPr/>
          <p:nvPr/>
        </p:nvSpPr>
        <p:spPr>
          <a:xfrm>
            <a:off x="0" y="5938838"/>
            <a:ext cx="9144000" cy="919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/>
          </a:p>
        </p:txBody>
      </p:sp>
      <p:pic>
        <p:nvPicPr>
          <p:cNvPr id="1029" name="Picture 2" descr="C:\Documents and Settings\user\Plocha\caj_dole.png">
            <a:extLst>
              <a:ext uri="{FF2B5EF4-FFF2-40B4-BE49-F238E27FC236}">
                <a16:creationId xmlns:a16="http://schemas.microsoft.com/office/drawing/2014/main" id="{68CFF502-36A4-4741-8BBE-01342C9DA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6"/>
          <a:stretch>
            <a:fillRect/>
          </a:stretch>
        </p:blipFill>
        <p:spPr bwMode="auto">
          <a:xfrm>
            <a:off x="882650" y="5937250"/>
            <a:ext cx="14287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9B081-F967-47F3-A51B-B19F56517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3813" y="6356350"/>
            <a:ext cx="104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FC20311-49F3-43AF-AC04-D73F3885093A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1031" name="Picture 2" descr="C:\Documents and Settings\user\Plocha\caj_dole.png">
            <a:extLst>
              <a:ext uri="{FF2B5EF4-FFF2-40B4-BE49-F238E27FC236}">
                <a16:creationId xmlns:a16="http://schemas.microsoft.com/office/drawing/2014/main" id="{FD136254-35EA-401F-BBC6-AE9019339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824"/>
          <a:stretch>
            <a:fillRect/>
          </a:stretch>
        </p:blipFill>
        <p:spPr bwMode="auto">
          <a:xfrm>
            <a:off x="874713" y="6796088"/>
            <a:ext cx="1428750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Zástupný symbol pro číslo snímku 5">
            <a:extLst>
              <a:ext uri="{FF2B5EF4-FFF2-40B4-BE49-F238E27FC236}">
                <a16:creationId xmlns:a16="http://schemas.microsoft.com/office/drawing/2014/main" id="{96CBCEB7-F9E6-4C4F-9AAF-8B033AF9E64D}"/>
              </a:ext>
            </a:extLst>
          </p:cNvPr>
          <p:cNvSpPr>
            <a:spLocks/>
          </p:cNvSpPr>
          <p:nvPr/>
        </p:nvSpPr>
        <p:spPr bwMode="auto">
          <a:xfrm>
            <a:off x="7948613" y="704850"/>
            <a:ext cx="10429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 sz="1200">
              <a:solidFill>
                <a:srgbClr val="898989"/>
              </a:solidFill>
            </a:endParaRPr>
          </a:p>
        </p:txBody>
      </p:sp>
      <p:pic>
        <p:nvPicPr>
          <p:cNvPr id="1033" name="Picture 16" descr="OPVK_MU_rgb">
            <a:extLst>
              <a:ext uri="{FF2B5EF4-FFF2-40B4-BE49-F238E27FC236}">
                <a16:creationId xmlns:a16="http://schemas.microsoft.com/office/drawing/2014/main" id="{302B3500-664F-46B0-9C45-5BE1B0E658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5930900"/>
            <a:ext cx="45847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47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8" descr="pozadi.png">
            <a:extLst>
              <a:ext uri="{FF2B5EF4-FFF2-40B4-BE49-F238E27FC236}">
                <a16:creationId xmlns:a16="http://schemas.microsoft.com/office/drawing/2014/main" id="{5DAFAC63-ACD6-4E4E-AEE7-A9A813B6C34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688"/>
            <a:ext cx="9144000" cy="592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Zástupný symbol pro nadpis 1">
            <a:extLst>
              <a:ext uri="{FF2B5EF4-FFF2-40B4-BE49-F238E27FC236}">
                <a16:creationId xmlns:a16="http://schemas.microsoft.com/office/drawing/2014/main" id="{36D3D73D-7D91-4297-8650-EFA77EDA979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2" name="Zástupný symbol pro text 2">
            <a:extLst>
              <a:ext uri="{FF2B5EF4-FFF2-40B4-BE49-F238E27FC236}">
                <a16:creationId xmlns:a16="http://schemas.microsoft.com/office/drawing/2014/main" id="{A543B1EE-8734-40C3-BAF5-B2FF210E2E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92275"/>
            <a:ext cx="82296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A59D844-2331-47BF-9049-03DB2B4EF7A8}"/>
              </a:ext>
            </a:extLst>
          </p:cNvPr>
          <p:cNvSpPr/>
          <p:nvPr/>
        </p:nvSpPr>
        <p:spPr>
          <a:xfrm>
            <a:off x="0" y="6000750"/>
            <a:ext cx="9144000" cy="857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/>
          </a:p>
        </p:txBody>
      </p:sp>
      <p:pic>
        <p:nvPicPr>
          <p:cNvPr id="2054" name="Picture 2" descr="C:\Documents and Settings\user\Plocha\caj_dole.png">
            <a:extLst>
              <a:ext uri="{FF2B5EF4-FFF2-40B4-BE49-F238E27FC236}">
                <a16:creationId xmlns:a16="http://schemas.microsoft.com/office/drawing/2014/main" id="{0045A7D3-3DF5-41D9-8CBC-2EAA1EBAE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6"/>
          <a:stretch>
            <a:fillRect/>
          </a:stretch>
        </p:blipFill>
        <p:spPr bwMode="auto">
          <a:xfrm>
            <a:off x="865188" y="6008688"/>
            <a:ext cx="142875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659D23-07BA-479B-9ACA-4DFD95045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3813" y="6356350"/>
            <a:ext cx="104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6AE115D-C631-4595-881E-09C8D9C92488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056" name="Picture 12" descr="hlavicka_projekt">
            <a:extLst>
              <a:ext uri="{FF2B5EF4-FFF2-40B4-BE49-F238E27FC236}">
                <a16:creationId xmlns:a16="http://schemas.microsoft.com/office/drawing/2014/main" id="{43E54E70-DA19-4B25-8362-CA31C86E1C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3" descr="OPVK_MU_rgb">
            <a:extLst>
              <a:ext uri="{FF2B5EF4-FFF2-40B4-BE49-F238E27FC236}">
                <a16:creationId xmlns:a16="http://schemas.microsoft.com/office/drawing/2014/main" id="{2D7FF49F-2429-456B-9D3A-9C11CE19A0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5930900"/>
            <a:ext cx="45847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18C2832A-1374-4D50-A8E5-3676C20F8B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80243E63-2AB0-4614-83C4-35A1F5802785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1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4099" name="Nadpis 1">
            <a:extLst>
              <a:ext uri="{FF2B5EF4-FFF2-40B4-BE49-F238E27FC236}">
                <a16:creationId xmlns:a16="http://schemas.microsoft.com/office/drawing/2014/main" id="{A820C6F1-DDB4-488A-87BF-1EC1368E0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0500" y="2930525"/>
            <a:ext cx="5995988" cy="1525588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Hermeneutika a právní myšlení</a:t>
            </a:r>
          </a:p>
        </p:txBody>
      </p:sp>
      <p:sp>
        <p:nvSpPr>
          <p:cNvPr id="4100" name="Podnadpis 2">
            <a:extLst>
              <a:ext uri="{FF2B5EF4-FFF2-40B4-BE49-F238E27FC236}">
                <a16:creationId xmlns:a16="http://schemas.microsoft.com/office/drawing/2014/main" id="{EDB52907-918C-41C7-939B-FB9816058E5A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730500" y="4518025"/>
            <a:ext cx="5995988" cy="1154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898989"/>
                </a:solidFill>
                <a:latin typeface="Arial" panose="020B0604020202020204" pitchFamily="34" charset="0"/>
              </a:rPr>
              <a:t>Exkurs do právně-hermeneutické filosofie, hermeneutický kruh, předstruktury právního porozumění (předvědění, předporozumění, …)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73EA7-EAC5-4F70-ADFF-C4C62A24E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Právně-hermeneutické kategorie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D32A24-E9E1-4815-A3C0-F737A1F7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Ad hermeneutický kruh: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Alternativní model‘: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Časový a kvalitativní faktor (spirála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W.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Hassemer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Transcendentní model právního myšlení</a:t>
            </a:r>
          </a:p>
          <a:p>
            <a:pPr lvl="2" indent="-285750">
              <a:buFont typeface="Arial" panose="020B0604020202020204" pitchFamily="34" charset="0"/>
              <a:buChar char="–"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normativní text - předporozumění jeho smyslu</a:t>
            </a:r>
          </a:p>
          <a:p>
            <a:pPr lvl="2" indent="-285750">
              <a:buFont typeface="Arial" panose="020B0604020202020204" pitchFamily="34" charset="0"/>
              <a:buChar char="–"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právní norma (normy) - systém práva</a:t>
            </a:r>
          </a:p>
          <a:p>
            <a:pPr lvl="2" indent="-285750">
              <a:buFont typeface="Arial" panose="020B0604020202020204" pitchFamily="34" charset="0"/>
              <a:buChar char="–"/>
              <a:defRPr/>
            </a:pP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Skutkové zjištění – skutkový stav</a:t>
            </a:r>
          </a:p>
          <a:p>
            <a:pPr lvl="2" indent="-285750">
              <a:buFont typeface="Arial" panose="020B0604020202020204" pitchFamily="34" charset="0"/>
              <a:buChar char="–"/>
              <a:defRPr/>
            </a:pP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právní norma - skutkový stav </a:t>
            </a:r>
          </a:p>
          <a:p>
            <a:pPr lvl="1">
              <a:defRPr/>
            </a:pPr>
            <a:r>
              <a:rPr lang="cs-CZ" altLang="cs-CZ" sz="2000" dirty="0">
                <a:solidFill>
                  <a:prstClr val="black"/>
                </a:solidFill>
                <a:latin typeface="Calibri"/>
              </a:rPr>
              <a:t>Hermeneutický kruh v aplikační podobě představuje strukturální model tzv. subsumpce (praktického </a:t>
            </a:r>
            <a:r>
              <a:rPr lang="cs-CZ" altLang="cs-CZ" sz="2000" b="1" i="1" dirty="0">
                <a:solidFill>
                  <a:prstClr val="black"/>
                </a:solidFill>
                <a:latin typeface="Calibri"/>
              </a:rPr>
              <a:t>právního sylogismu</a:t>
            </a:r>
            <a:r>
              <a:rPr lang="cs-CZ" altLang="cs-CZ" sz="2000" dirty="0">
                <a:solidFill>
                  <a:prstClr val="black"/>
                </a:solidFill>
                <a:latin typeface="Calibri"/>
              </a:rPr>
              <a:t>)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489B40-09A2-42AA-B984-B5984A9129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8FF8F-19E3-45FF-A6DB-E253628B03A5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5528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1BE5B0F1-B11D-4EC7-86DD-A8035B7F88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E71B3140-C2A4-4A20-8F65-C51520D4E043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11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5CE6D73-D26B-4E8F-8818-2478C340A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 sz="2400"/>
              <a:t>Vztah hermeneutických struktur a právní argumentace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A70409B-FF9D-4F22-A946-8DD3FBED0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92275"/>
            <a:ext cx="8229600" cy="4094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Každá dílčí premisa (skutková, právní) je výkladovou větou (skutkovou, právní)</a:t>
            </a:r>
          </a:p>
          <a:p>
            <a:pPr>
              <a:lnSpc>
                <a:spcPct val="90000"/>
              </a:lnSpc>
            </a:pPr>
            <a:r>
              <a:rPr lang="cs-CZ" altLang="cs-CZ"/>
              <a:t>Výkladové věty jsou prostředkem i výsledkem výkladu</a:t>
            </a:r>
          </a:p>
          <a:p>
            <a:pPr>
              <a:lnSpc>
                <a:spcPct val="90000"/>
              </a:lnSpc>
            </a:pPr>
            <a:r>
              <a:rPr lang="cs-CZ" altLang="cs-CZ"/>
              <a:t>Schémata právního porozumění jsou skryta v argumentačních řetězcích</a:t>
            </a:r>
          </a:p>
          <a:p>
            <a:pPr>
              <a:lnSpc>
                <a:spcPct val="90000"/>
              </a:lnSpc>
            </a:pPr>
            <a:r>
              <a:rPr lang="cs-CZ" altLang="cs-CZ"/>
              <a:t>Hermeneutická spirála je podstatou jak jednotlivých argumentů, tak i celého právního porozumění případu.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487D6544-15D7-476C-B85A-3E7AB914E5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AE29610A-D257-4DC0-AF6D-B53AEA91B185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12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1D770045-7EE5-4834-B4BE-9474B377C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 sz="2400">
                <a:latin typeface="Arial" panose="020B0604020202020204" pitchFamily="34" charset="0"/>
              </a:rPr>
              <a:t>Úloha právní hermeneutiky při zkoumání aplikace práva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72E352B-F4CC-49C4-A9B5-D6672CE39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92275"/>
            <a:ext cx="8229600" cy="4094163"/>
          </a:xfrm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Vztah soudce či úředníka jako rozumějícího subjektu k interpretovanému právnímu textu a skutkovým okolnostem</a:t>
            </a:r>
          </a:p>
          <a:p>
            <a:pPr lvl="1"/>
            <a:r>
              <a:rPr lang="cs-CZ" altLang="cs-CZ">
                <a:latin typeface="Arial" panose="020B0604020202020204" pitchFamily="34" charset="0"/>
              </a:rPr>
              <a:t>Interpret nechává promluvit právní text v dějinné situaci (skutkových okolnostech)</a:t>
            </a:r>
          </a:p>
          <a:p>
            <a:r>
              <a:rPr lang="cs-CZ" altLang="cs-CZ">
                <a:latin typeface="Arial" panose="020B0604020202020204" pitchFamily="34" charset="0"/>
              </a:rPr>
              <a:t>Interpretační procesy v právu mají z hlediska hermeneutiky intersubjektivní charakter („od ducha k duchu“ – Gadamer) </a:t>
            </a:r>
          </a:p>
          <a:p>
            <a:r>
              <a:rPr lang="cs-CZ" altLang="cs-CZ">
                <a:latin typeface="Arial" panose="020B0604020202020204" pitchFamily="34" charset="0"/>
              </a:rPr>
              <a:t>Problém volby metody – hledání testu správnosti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9D3ED853-B68C-4BF9-BE1F-9E33DA9BC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altLang="cs-CZ"/>
              <a:t>Hermeneutika a právní věda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CAB0B806-1509-476A-BF8A-8B87FED1B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r>
              <a:rPr lang="cs-CZ" altLang="cs-CZ"/>
              <a:t>Problém tzv. sebereflexe právní vědy</a:t>
            </a:r>
          </a:p>
          <a:p>
            <a:pPr lvl="1"/>
            <a:r>
              <a:rPr lang="cs-CZ" altLang="cs-CZ"/>
              <a:t>Dialog uvnitř doktríny o smyslu a významu juristického zkoumání práva</a:t>
            </a:r>
          </a:p>
          <a:p>
            <a:pPr lvl="1"/>
            <a:r>
              <a:rPr lang="cs-CZ" altLang="cs-CZ"/>
              <a:t>Podle hermeneutických směrů právního myšlení je klíčové sebe-porozumění právní vědy</a:t>
            </a:r>
          </a:p>
          <a:p>
            <a:pPr lvl="1"/>
            <a:r>
              <a:rPr lang="cs-CZ" altLang="cs-CZ"/>
              <a:t>Tzv. rozumějící věda</a:t>
            </a:r>
          </a:p>
          <a:p>
            <a:pPr lvl="2"/>
            <a:r>
              <a:rPr lang="cs-CZ" altLang="cs-CZ"/>
              <a:t>Proniká za rámec právní úpravy k povaze (vnitřnímu smyslu) právních institutů i práva jako systému</a:t>
            </a:r>
          </a:p>
          <a:p>
            <a:r>
              <a:rPr lang="cs-CZ" altLang="cs-CZ"/>
              <a:t>Boj o pojetí právní metodologie</a:t>
            </a:r>
          </a:p>
          <a:p>
            <a:pPr lvl="1"/>
            <a:r>
              <a:rPr lang="cs-CZ" altLang="cs-CZ"/>
              <a:t>Normativní model</a:t>
            </a:r>
          </a:p>
          <a:p>
            <a:pPr lvl="2"/>
            <a:r>
              <a:rPr lang="cs-CZ" altLang="cs-CZ"/>
              <a:t>Tzv. metodologická hermeneutika</a:t>
            </a:r>
          </a:p>
          <a:p>
            <a:pPr lvl="1"/>
            <a:r>
              <a:rPr lang="cs-CZ" altLang="cs-CZ"/>
              <a:t>Deskriptivní model</a:t>
            </a:r>
          </a:p>
          <a:p>
            <a:pPr lvl="2"/>
            <a:r>
              <a:rPr lang="cs-CZ" altLang="cs-CZ"/>
              <a:t>Tzv. nová – fenomenologická hermeneutika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5074CD-C141-4D5C-B479-A7A62ADFAF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80C067E0-6500-4BC4-AA75-4D9BFAFAAAE3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13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DBD6FDB8-D335-443F-8F27-E81C771D6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CF5CF0AE-A3CF-4BA4-B5C6-75DEA67E3A3A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14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6387" name="Nadpis 1">
            <a:extLst>
              <a:ext uri="{FF2B5EF4-FFF2-40B4-BE49-F238E27FC236}">
                <a16:creationId xmlns:a16="http://schemas.microsoft.com/office/drawing/2014/main" id="{AA92C7CD-DCE7-4588-B102-0B3D75C38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4388" y="1630363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/>
              <a:t>Děkuji za pozornost</a:t>
            </a:r>
          </a:p>
        </p:txBody>
      </p:sp>
      <p:sp>
        <p:nvSpPr>
          <p:cNvPr id="16388" name="Podnadpis 2">
            <a:extLst>
              <a:ext uri="{FF2B5EF4-FFF2-40B4-BE49-F238E27FC236}">
                <a16:creationId xmlns:a16="http://schemas.microsoft.com/office/drawing/2014/main" id="{3984E3B1-6447-49E4-991B-EAF34092E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8838" y="3476625"/>
            <a:ext cx="7818437" cy="619125"/>
          </a:xfrm>
        </p:spPr>
        <p:txBody>
          <a:bodyPr/>
          <a:lstStyle/>
          <a:p>
            <a:pPr algn="l" eaLnBrk="1" hangingPunct="1"/>
            <a:r>
              <a:rPr lang="cs-CZ" altLang="cs-CZ" sz="1700">
                <a:solidFill>
                  <a:schemeClr val="tx1"/>
                </a:solidFill>
              </a:rPr>
              <a:t>Tento studijní materiál byl vytvořen jako výstup z projektu č. CZ.1.07/2.2.00/15.0198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4ED0027E-FDA5-464B-A34B-B7CA33BDAD4B}"/>
              </a:ext>
            </a:extLst>
          </p:cNvPr>
          <p:cNvSpPr txBox="1">
            <a:spLocks/>
          </p:cNvSpPr>
          <p:nvPr/>
        </p:nvSpPr>
        <p:spPr bwMode="auto">
          <a:xfrm>
            <a:off x="857250" y="4057650"/>
            <a:ext cx="78168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cs-CZ" sz="1400" dirty="0">
                <a:latin typeface="+mn-lt"/>
              </a:rPr>
              <a:t>Tento projekt je spolufinancován Evropským sociálním fondem a státním rozpočtem České republiky.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9365FBB-C323-4406-801B-06741D4F192A}"/>
              </a:ext>
            </a:extLst>
          </p:cNvPr>
          <p:cNvSpPr/>
          <p:nvPr/>
        </p:nvSpPr>
        <p:spPr>
          <a:xfrm>
            <a:off x="2560638" y="5999163"/>
            <a:ext cx="4699000" cy="849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/>
          </a:p>
        </p:txBody>
      </p:sp>
      <p:pic>
        <p:nvPicPr>
          <p:cNvPr id="16391" name="Picture 10" descr="OPVK_MU_rgb">
            <a:extLst>
              <a:ext uri="{FF2B5EF4-FFF2-40B4-BE49-F238E27FC236}">
                <a16:creationId xmlns:a16="http://schemas.microsoft.com/office/drawing/2014/main" id="{D7B5F379-C006-4DB1-A92D-9488659C3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4738688"/>
            <a:ext cx="64262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93E4CAB2-778A-450E-8CCC-3B578C2EA6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9CF73EBE-5EE2-4442-ADCF-C347DCFB3E95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8E2F396-3327-426A-8255-E3DB5020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 sz="2400"/>
              <a:t>Hermeneutika jako filosofický směr</a:t>
            </a:r>
            <a:r>
              <a:rPr lang="cs-CZ" altLang="cs-CZ" sz="2400">
                <a:latin typeface="Arial" panose="020B0604020202020204" pitchFamily="34" charset="0"/>
              </a:rPr>
              <a:t> I.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EACE30E-C418-4CFE-9B43-E02BE8335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025" y="1544638"/>
            <a:ext cx="8229600" cy="4232275"/>
          </a:xfrm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r>
              <a:rPr lang="cs-CZ" altLang="cs-CZ"/>
              <a:t>nauka o porozumění, výkladu a interpretaci</a:t>
            </a:r>
          </a:p>
          <a:p>
            <a:r>
              <a:rPr lang="cs-CZ" altLang="cs-CZ"/>
              <a:t>Kořeny hermeneutického myšlení v antickém myšlení (Hérakleitos, Sokrates, Platón…) – zejména tzv. sokratovsko-platónský dialog</a:t>
            </a:r>
          </a:p>
          <a:p>
            <a:r>
              <a:rPr lang="cs-CZ" altLang="cs-CZ"/>
              <a:t>Bůh Hermés, termín „</a:t>
            </a:r>
            <a:r>
              <a:rPr lang="cs-CZ" altLang="cs-CZ" i="1"/>
              <a:t>hermenéus</a:t>
            </a:r>
            <a:r>
              <a:rPr lang="cs-CZ" altLang="cs-CZ"/>
              <a:t> “ (skrytý smysl)</a:t>
            </a:r>
            <a:endParaRPr lang="cs-CZ" altLang="cs-CZ">
              <a:latin typeface="Arial" panose="020B0604020202020204" pitchFamily="34" charset="0"/>
            </a:endParaRPr>
          </a:p>
          <a:p>
            <a:r>
              <a:rPr lang="cs-CZ" altLang="cs-CZ">
                <a:latin typeface="Arial" panose="020B0604020202020204" pitchFamily="34" charset="0"/>
              </a:rPr>
              <a:t>Hermeneutický problém:</a:t>
            </a:r>
          </a:p>
          <a:p>
            <a:pPr lvl="1"/>
            <a:r>
              <a:rPr lang="cs-CZ" altLang="cs-CZ">
                <a:latin typeface="Arial" panose="020B0604020202020204" pitchFamily="34" charset="0"/>
              </a:rPr>
              <a:t>tři propojené momenty: </a:t>
            </a:r>
          </a:p>
          <a:p>
            <a:pPr lvl="2"/>
            <a:r>
              <a:rPr lang="cs-CZ" altLang="cs-CZ">
                <a:latin typeface="Arial" panose="020B0604020202020204" pitchFamily="34" charset="0"/>
              </a:rPr>
              <a:t>porozumění (</a:t>
            </a:r>
            <a:r>
              <a:rPr lang="cs-CZ" altLang="cs-CZ" i="1">
                <a:latin typeface="Arial" panose="020B0604020202020204" pitchFamily="34" charset="0"/>
              </a:rPr>
              <a:t>subtilitas intelligendi</a:t>
            </a:r>
            <a:r>
              <a:rPr lang="cs-CZ" altLang="cs-CZ">
                <a:latin typeface="Arial" panose="020B0604020202020204" pitchFamily="34" charset="0"/>
              </a:rPr>
              <a:t>), </a:t>
            </a:r>
          </a:p>
          <a:p>
            <a:pPr lvl="2"/>
            <a:r>
              <a:rPr lang="cs-CZ" altLang="cs-CZ">
                <a:latin typeface="Arial" panose="020B0604020202020204" pitchFamily="34" charset="0"/>
              </a:rPr>
              <a:t>vysvětlení (</a:t>
            </a:r>
            <a:r>
              <a:rPr lang="cs-CZ" altLang="cs-CZ" i="1">
                <a:latin typeface="Arial" panose="020B0604020202020204" pitchFamily="34" charset="0"/>
              </a:rPr>
              <a:t>subtilitas explicandi</a:t>
            </a:r>
            <a:r>
              <a:rPr lang="cs-CZ" altLang="cs-CZ">
                <a:latin typeface="Arial" panose="020B0604020202020204" pitchFamily="34" charset="0"/>
              </a:rPr>
              <a:t>) </a:t>
            </a:r>
          </a:p>
          <a:p>
            <a:pPr lvl="2"/>
            <a:r>
              <a:rPr lang="cs-CZ" altLang="cs-CZ">
                <a:latin typeface="Arial" panose="020B0604020202020204" pitchFamily="34" charset="0"/>
              </a:rPr>
              <a:t>aplikace (</a:t>
            </a:r>
            <a:r>
              <a:rPr lang="cs-CZ" altLang="cs-CZ" i="1">
                <a:latin typeface="Arial" panose="020B0604020202020204" pitchFamily="34" charset="0"/>
              </a:rPr>
              <a:t>subtilitas applicandi</a:t>
            </a:r>
            <a:r>
              <a:rPr lang="cs-CZ" altLang="cs-CZ">
                <a:latin typeface="Arial" panose="020B0604020202020204" pitchFamily="34" charset="0"/>
              </a:rPr>
              <a:t>).</a:t>
            </a:r>
            <a:r>
              <a:rPr lang="cs-CZ" altLang="cs-CZ"/>
              <a:t> </a:t>
            </a:r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F8280746-30A4-43C0-B75D-58D3A0B56B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250124D9-BCE8-4F32-921A-8FA6C857910E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3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0777876-E57B-429F-B444-3DF857884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 sz="2400">
                <a:latin typeface="Arial" panose="020B0604020202020204" pitchFamily="34" charset="0"/>
              </a:rPr>
              <a:t>Hermeneutika jako filosofický směr II. 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D8A8E05-8FD0-4396-BD66-9D7866C97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92275"/>
            <a:ext cx="8229600" cy="4094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Hermeneutica specialis x hermeneutica generalis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Od 17. století snaha najít obecnou teorii výkladu dějinných skutečností (skutečností souvisejících s činností lidského ducha)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Nové hermeneutické myšlení 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F. D. E. Schleiermacher (1768 – 1834)</a:t>
            </a:r>
          </a:p>
          <a:p>
            <a:pPr lvl="3">
              <a:lnSpc>
                <a:spcPct val="90000"/>
              </a:lnSpc>
            </a:pPr>
            <a:r>
              <a:rPr lang="cs-CZ" altLang="cs-CZ"/>
              <a:t>„úkol hermeneutiky se objevuje všude kde zachycujeme myšlenky nebo řady myšlenek pomocí slov.“</a:t>
            </a:r>
          </a:p>
          <a:p>
            <a:pPr lvl="3">
              <a:lnSpc>
                <a:spcPct val="90000"/>
              </a:lnSpc>
            </a:pPr>
            <a:r>
              <a:rPr lang="cs-CZ" altLang="cs-CZ"/>
              <a:t>Hermeneutika jako umění porozumění</a:t>
            </a:r>
            <a:r>
              <a:rPr lang="cs-CZ" altLang="cs-CZ">
                <a:latin typeface="Arial" panose="020B0604020202020204" pitchFamily="34" charset="0"/>
              </a:rPr>
              <a:t> (psychologické + gramatické prvky)</a:t>
            </a:r>
          </a:p>
          <a:p>
            <a:pPr lvl="3"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</a:rPr>
              <a:t>Cílem je znovunalezení tvůrčího momentu řeči („rekonstrukce“)</a:t>
            </a:r>
          </a:p>
          <a:p>
            <a:pPr lvl="2"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</a:rPr>
              <a:t>Wilhelm Dilthey (1833 – 1911)</a:t>
            </a:r>
          </a:p>
          <a:p>
            <a:pPr lvl="3"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</a:rPr>
              <a:t>Rozlišení „rozumění“ jako metody poznávání typické pro duchovní disciplíny</a:t>
            </a:r>
            <a:r>
              <a:rPr lang="cs-CZ" altLang="cs-CZ" i="1"/>
              <a:t>(Geisteswissenschaften)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>
                <a:latin typeface="Arial" panose="020B0604020202020204" pitchFamily="34" charset="0"/>
              </a:rPr>
              <a:t>proti metodě „vysvětlení“ typické pro vědecké poznání v přírodních vědách</a:t>
            </a:r>
          </a:p>
          <a:p>
            <a:pPr lvl="3">
              <a:lnSpc>
                <a:spcPct val="90000"/>
              </a:lnSpc>
            </a:pPr>
            <a:r>
              <a:rPr lang="cs-CZ" altLang="cs-CZ">
                <a:latin typeface="Arial" panose="020B0604020202020204" pitchFamily="34" charset="0"/>
              </a:rPr>
              <a:t>Význam dějinné skutečnosti je tvořen „souvislostním působením“</a:t>
            </a:r>
          </a:p>
          <a:p>
            <a:pPr lvl="3">
              <a:lnSpc>
                <a:spcPct val="90000"/>
              </a:lnSpc>
            </a:pPr>
            <a:r>
              <a:rPr lang="cs-CZ" altLang="cs-CZ"/>
              <a:t>Právní věda je jednou z tzv. duchověd </a:t>
            </a:r>
            <a:endParaRPr lang="cs-CZ" altLang="cs-CZ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/>
              <a:t>hermeneutický obrat (20. století)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B0D1A07C-7AA4-4B7E-A946-A00EA85C55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DB17A214-618D-4EA6-8B69-2F6F8142D6F9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4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AF6BCE5-7518-493F-90BC-AECC6D03C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/>
              <a:t>Základní hermeneutické pojmy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FDE1CE4-3E48-47EA-BF3E-D740C1671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49425"/>
            <a:ext cx="8229600" cy="49196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1600"/>
              <a:t>Porozumění</a:t>
            </a:r>
          </a:p>
          <a:p>
            <a:pPr lvl="1">
              <a:lnSpc>
                <a:spcPct val="90000"/>
              </a:lnSpc>
            </a:pPr>
            <a:r>
              <a:rPr lang="cs-CZ" altLang="cs-CZ" sz="1400"/>
              <a:t>Jeden z poznávacích (kognitivních) procesů, terminus technicus pro poznávání tzv. dějinných skutečností</a:t>
            </a:r>
          </a:p>
          <a:p>
            <a:pPr lvl="1">
              <a:lnSpc>
                <a:spcPct val="90000"/>
              </a:lnSpc>
            </a:pPr>
            <a:r>
              <a:rPr lang="cs-CZ" altLang="cs-CZ" sz="1400"/>
              <a:t>a) předpoklad interpretačního procesu (předporozumění)</a:t>
            </a:r>
          </a:p>
          <a:p>
            <a:pPr lvl="1">
              <a:lnSpc>
                <a:spcPct val="90000"/>
              </a:lnSpc>
            </a:pPr>
            <a:r>
              <a:rPr lang="cs-CZ" altLang="cs-CZ" sz="1400"/>
              <a:t>b) dílčí fázi interpretačního procesu (částečné porozumění)</a:t>
            </a:r>
          </a:p>
          <a:p>
            <a:pPr lvl="1">
              <a:lnSpc>
                <a:spcPct val="90000"/>
              </a:lnSpc>
            </a:pPr>
            <a:r>
              <a:rPr lang="cs-CZ" altLang="cs-CZ" sz="1400"/>
              <a:t>c) konečný cíl interpretačního procesu (konečné porozumění, je shodné s interpretačním závěrem)</a:t>
            </a:r>
          </a:p>
          <a:p>
            <a:pPr>
              <a:lnSpc>
                <a:spcPct val="90000"/>
              </a:lnSpc>
            </a:pPr>
            <a:r>
              <a:rPr lang="cs-CZ" altLang="cs-CZ" sz="1600"/>
              <a:t>Interpretace (výklad)</a:t>
            </a:r>
          </a:p>
          <a:p>
            <a:pPr lvl="1">
              <a:lnSpc>
                <a:spcPct val="90000"/>
              </a:lnSpc>
            </a:pPr>
            <a:r>
              <a:rPr lang="cs-CZ" altLang="cs-CZ" sz="1400"/>
              <a:t>Synonymum rozumění, anebo širší pojem</a:t>
            </a:r>
          </a:p>
          <a:p>
            <a:pPr lvl="1">
              <a:lnSpc>
                <a:spcPct val="90000"/>
              </a:lnSpc>
            </a:pPr>
            <a:r>
              <a:rPr lang="cs-CZ" altLang="cs-CZ" sz="1400"/>
              <a:t>Def.: „přiřazování (udělování) významu znakům“</a:t>
            </a:r>
          </a:p>
          <a:p>
            <a:pPr>
              <a:lnSpc>
                <a:spcPct val="90000"/>
              </a:lnSpc>
            </a:pPr>
            <a:r>
              <a:rPr lang="cs-CZ" altLang="cs-CZ" sz="1600"/>
              <a:t>Význam a smysl</a:t>
            </a:r>
          </a:p>
          <a:p>
            <a:pPr lvl="1">
              <a:lnSpc>
                <a:spcPct val="90000"/>
              </a:lnSpc>
            </a:pPr>
            <a:r>
              <a:rPr lang="cs-CZ" altLang="cs-CZ" sz="1400"/>
              <a:t>Pojem „význam“ je pojem širšího rozsahu, než pojem „smysl“</a:t>
            </a:r>
          </a:p>
          <a:p>
            <a:pPr lvl="1">
              <a:lnSpc>
                <a:spcPct val="90000"/>
              </a:lnSpc>
            </a:pPr>
            <a:r>
              <a:rPr lang="cs-CZ" altLang="cs-CZ" sz="1400"/>
              <a:t>Každý znak své významové pole (množinu významů)  </a:t>
            </a:r>
          </a:p>
          <a:p>
            <a:pPr lvl="1">
              <a:lnSpc>
                <a:spcPct val="90000"/>
              </a:lnSpc>
            </a:pPr>
            <a:r>
              <a:rPr lang="cs-CZ" altLang="cs-CZ" sz="1400"/>
              <a:t>Smysl je pojem spjatý s užitím znaku v konkrétním případě </a:t>
            </a:r>
            <a:r>
              <a:rPr lang="cs-CZ" altLang="cs-CZ" sz="1400" b="1"/>
              <a:t>(pragmatická dimenze významu pojmu)</a:t>
            </a:r>
          </a:p>
          <a:p>
            <a:pPr lvl="1">
              <a:lnSpc>
                <a:spcPct val="90000"/>
              </a:lnSpc>
            </a:pPr>
            <a:endParaRPr lang="cs-CZ" altLang="cs-CZ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7D934CC9-48B6-43E6-9806-5A106D52DA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EC5DE4A2-4238-466E-B677-4BA81D318877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5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0F9628B-587A-49B5-8111-3AA694028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/>
              <a:t>Právní hermeneutika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F966FA2-3308-428B-AB48-7F52C935E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8229600" cy="4802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právní hermeneutika se zabývá právní interpretací a právním porozuměním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Vývoj od dob antiky jako pomocná disciplína právní vědy 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Představuje jednu větev (alternativu či směr) právní metodologie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Metodologická hermeneutika 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Fenomenologická (nová) hermeneutika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Tzv. soudcovská hermeneutika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Předmět zkoumání právní hermeneutiky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výklad textových a netextových právně relevantních skutečností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Textové skutečnosti (zejména právní otázky)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Normativní texty (právní předpisy), judikatura, doktrína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Netextové skutečnosti: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Skutkové otázky </a:t>
            </a:r>
            <a:r>
              <a:rPr lang="cs-CZ" altLang="cs-CZ" sz="1400" i="1" dirty="0"/>
              <a:t>(</a:t>
            </a:r>
            <a:r>
              <a:rPr lang="cs-CZ" altLang="cs-CZ" sz="1400" i="1" dirty="0" err="1"/>
              <a:t>brute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facts</a:t>
            </a:r>
            <a:r>
              <a:rPr lang="cs-CZ" altLang="cs-CZ" sz="1400" i="1" dirty="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I skutkové okolnosti bývají často vyjádřeny v podobě textu, které vypovídají o skutkových okolnostech právních případů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Soudcovská hermeneutika – zkoumá porozumění právnímu případu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3557DF3-E55A-44E5-A8BE-93C82FB09B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141295F0-B226-4065-8934-973CE4CBE157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6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4FDC6A6-C3AD-4954-BFF7-40D09299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 sz="2400" b="1"/>
              <a:t>Právně-hermeneutické kategorie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948940D2-ED99-460B-A91C-41A15E189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288" y="1600200"/>
            <a:ext cx="8229600" cy="4530725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 sz="1800" u="sng"/>
              <a:t>Předvědění</a:t>
            </a:r>
          </a:p>
          <a:p>
            <a:pPr marL="609600" indent="-609600"/>
            <a:r>
              <a:rPr lang="cs-CZ" altLang="cs-CZ" sz="1800"/>
              <a:t>heuristické východisko porozumění</a:t>
            </a:r>
          </a:p>
          <a:p>
            <a:pPr marL="609600" indent="-609600"/>
            <a:r>
              <a:rPr lang="cs-CZ" altLang="cs-CZ" sz="1800"/>
              <a:t>základy právních znalostí (základy právní dogmatiky, znalost fungování jednotlivých právních institutů...)</a:t>
            </a:r>
          </a:p>
          <a:p>
            <a:pPr marL="609600" indent="-609600"/>
            <a:r>
              <a:rPr lang="cs-CZ" altLang="cs-CZ" sz="1800"/>
              <a:t>pravidla, koncepce a přístupy v juristické metodologii (znalost interpretačních pravidel)</a:t>
            </a:r>
          </a:p>
          <a:p>
            <a:pPr marL="609600" indent="-609600"/>
            <a:r>
              <a:rPr lang="cs-CZ" altLang="cs-CZ" sz="1800"/>
              <a:t>vědomosti o struktuře oblasti právní úpravy (tj. obeznámenost s danou oblastí společenských vztahů, na něž dopadají normy konkrétního právního odvětví).</a:t>
            </a:r>
          </a:p>
          <a:p>
            <a:pPr marL="609600" indent="-609600"/>
            <a:r>
              <a:rPr lang="cs-CZ" altLang="cs-CZ" sz="1800"/>
              <a:t>Jak ovlivňuje předvědění právní interpretaci</a:t>
            </a:r>
          </a:p>
          <a:p>
            <a:pPr marL="1409700" lvl="2" indent="-609600"/>
            <a:r>
              <a:rPr lang="cs-CZ" altLang="cs-CZ" sz="1400"/>
              <a:t>Doktrinální interpretace</a:t>
            </a:r>
          </a:p>
          <a:p>
            <a:pPr marL="1409700" lvl="2" indent="-609600"/>
            <a:r>
              <a:rPr lang="cs-CZ" altLang="cs-CZ" sz="1400"/>
              <a:t>Aplikační interpretace – příklady (specializace soudnictví, rotace apod.)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44A55CD7-3D82-4761-974D-2835492AC7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BB95F017-C2E5-47B9-B4B2-4A8FB22FF668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7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9C63DB-C46D-4A69-AA0A-F66E21E9B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 sz="2400"/>
              <a:t>Právně-hermeneutické kategorie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74A4572-50B5-4422-B942-6D24A78B2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b="1"/>
              <a:t>Předporozumění</a:t>
            </a:r>
            <a:r>
              <a:rPr lang="cs-CZ" altLang="cs-CZ"/>
              <a:t> (základní subjektivní předstruktura porozumění)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conditio sine qua non právní argumentace a interpretace, a tedy i rozhodování právních případů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vztahuje nejen na skutkové a právní jazykové vyjádření právního případu, ale i na společenské souvislosti, rozložení zájmů, strukturu životních vztahů, na něž se právní normy vztahují 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Z předporozumění vzniká </a:t>
            </a:r>
            <a:r>
              <a:rPr lang="cs-CZ" altLang="cs-CZ" sz="1800" b="1"/>
              <a:t>tzv. očekávání smyslu </a:t>
            </a:r>
            <a:r>
              <a:rPr lang="cs-CZ" altLang="cs-CZ" sz="1800" i="1"/>
              <a:t>(Sinnerwartung)</a:t>
            </a:r>
            <a:r>
              <a:rPr lang="cs-CZ" altLang="cs-CZ" sz="1800"/>
              <a:t> práva v konkrétním případě, příbuznou kategorií je též intuice (</a:t>
            </a:r>
            <a:r>
              <a:rPr lang="cs-CZ" altLang="cs-CZ" sz="1800" i="1"/>
              <a:t>Rechtsgefühl </a:t>
            </a:r>
            <a:r>
              <a:rPr lang="cs-CZ" altLang="cs-CZ" sz="1800"/>
              <a:t>- právní cit) interpreta (srv. v angloamerickém pojetí  - hunch theory)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 aplikaci práva má předporozumění institucionální rozměr vytvářený řídícími idejemi orgánů aplikace práva (ústavnost, zákonnost, služební vázanost)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F6EFFB1B-0B67-4583-8627-536A6ACDD0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094F47A3-0CF2-4179-9537-568DF86DA9E9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8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9FB3491-1454-4750-AA5E-D0294D3ED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 sz="2400"/>
              <a:t>Právně-hermeneutické kategorie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C10586B-8AEA-47F8-A1ED-75B984CEF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92275"/>
            <a:ext cx="8229600" cy="40941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u="sng"/>
              <a:t>Předsudek</a:t>
            </a:r>
          </a:p>
          <a:p>
            <a:r>
              <a:rPr lang="cs-CZ" altLang="cs-CZ"/>
              <a:t>Navazuje na předporozumění interpreta</a:t>
            </a:r>
          </a:p>
          <a:p>
            <a:r>
              <a:rPr lang="cs-CZ" altLang="cs-CZ"/>
              <a:t>V negativní podobě je zdrojem </a:t>
            </a:r>
            <a:r>
              <a:rPr lang="cs-CZ" altLang="cs-CZ" b="1"/>
              <a:t>tendenčního výkladu</a:t>
            </a:r>
            <a:r>
              <a:rPr lang="cs-CZ" altLang="cs-CZ"/>
              <a:t> (tzn. interpret záměrně přetváří a přizpůsobuje vykládaný objekt svému předsudku)</a:t>
            </a:r>
          </a:p>
          <a:p>
            <a:r>
              <a:rPr lang="cs-CZ" altLang="cs-CZ"/>
              <a:t>Nemusí vždy vést k nesprávnému řešení</a:t>
            </a:r>
          </a:p>
          <a:p>
            <a:r>
              <a:rPr lang="cs-CZ" altLang="cs-CZ"/>
              <a:t>Právní interpretace by se měla s předsudky vyrovnávat</a:t>
            </a:r>
          </a:p>
          <a:p>
            <a:r>
              <a:rPr lang="cs-CZ" altLang="cs-CZ"/>
              <a:t>Platná právní úprava soudci zakazuje mít některé typy „předsudků“ </a:t>
            </a:r>
            <a:r>
              <a:rPr lang="cs-CZ" altLang="cs-CZ">
                <a:latin typeface="Arial" panose="020B0604020202020204" pitchFamily="34" charset="0"/>
              </a:rPr>
              <a:t>(zákon č. 6/2002 Sb., o soudech a soudcích, v platném znění)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6BE35C41-848E-44AF-8714-CFE7303272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9D1E365F-8E06-409E-82C3-9A036C4C12B2}" type="slidenum">
              <a:rPr lang="cs-CZ" altLang="cs-CZ" sz="1200">
                <a:solidFill>
                  <a:srgbClr val="898989"/>
                </a:solidFill>
              </a:rPr>
              <a:pPr eaLnBrk="1" hangingPunct="1"/>
              <a:t>9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72FBF23-D0C6-4D87-9888-F3792839D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5288"/>
          </a:xfrm>
        </p:spPr>
        <p:txBody>
          <a:bodyPr/>
          <a:lstStyle/>
          <a:p>
            <a:r>
              <a:rPr lang="cs-CZ" altLang="cs-CZ" sz="2400" b="1"/>
              <a:t>Právně-hermeneutické kategorie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B31D3C1B-851A-4AD6-8591-523A20854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313" y="1600200"/>
            <a:ext cx="8229600" cy="43894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1800" u="sng" dirty="0"/>
              <a:t>Hermeneutický kruh (spirála)</a:t>
            </a:r>
          </a:p>
          <a:p>
            <a:r>
              <a:rPr lang="cs-CZ" altLang="cs-CZ" sz="1800" dirty="0"/>
              <a:t>kruhová struktura duchovního porozumění dějinným skutečnostem, tedy i právního rozumění / metoda porozumění</a:t>
            </a:r>
            <a:endParaRPr lang="cs-CZ" altLang="cs-CZ" sz="1800" dirty="0">
              <a:latin typeface="Arial" panose="020B0604020202020204" pitchFamily="34" charset="0"/>
            </a:endParaRPr>
          </a:p>
          <a:p>
            <a:r>
              <a:rPr lang="cs-CZ" altLang="cs-CZ" sz="1800" dirty="0">
                <a:latin typeface="Arial" panose="020B0604020202020204" pitchFamily="34" charset="0"/>
              </a:rPr>
              <a:t>Hroch: </a:t>
            </a:r>
            <a:r>
              <a:rPr lang="cs-CZ" altLang="cs-CZ" sz="1800" i="1" dirty="0">
                <a:latin typeface="Arial" panose="020B0604020202020204" pitchFamily="34" charset="0"/>
              </a:rPr>
              <a:t>„teze o dialektické totožnosti poznávajícího s poznávaným, interpretujícího s interpretovaným na podkladě procesu, v němž opětovně postupujeme od části k celku, od celku k části, abychom mohli najít cestu ke stanovení jednotného smyslu interpretovaného textu.“</a:t>
            </a:r>
          </a:p>
          <a:p>
            <a:r>
              <a:rPr lang="cs-CZ" altLang="cs-CZ" sz="1800" dirty="0"/>
              <a:t>od celku k části a od části k celku (kruh) = pohyb SEM a TAM</a:t>
            </a:r>
          </a:p>
          <a:p>
            <a:r>
              <a:rPr lang="cs-CZ" altLang="cs-CZ" sz="1800" dirty="0"/>
              <a:t>Alternativou v právní metodologii tzv. </a:t>
            </a:r>
            <a:r>
              <a:rPr lang="cs-CZ" altLang="cs-CZ" sz="1800" dirty="0" err="1"/>
              <a:t>Annäherungsthese</a:t>
            </a:r>
            <a:r>
              <a:rPr lang="cs-CZ" altLang="cs-CZ" sz="1800" dirty="0"/>
              <a:t> (kupř. K. </a:t>
            </a:r>
            <a:r>
              <a:rPr lang="cs-CZ" altLang="cs-CZ" sz="1800" dirty="0" err="1"/>
              <a:t>Engisch</a:t>
            </a:r>
            <a:r>
              <a:rPr lang="cs-CZ" altLang="cs-CZ" sz="1800" dirty="0"/>
              <a:t>)</a:t>
            </a:r>
          </a:p>
          <a:p>
            <a:pPr lvl="1"/>
            <a:r>
              <a:rPr lang="cs-CZ" altLang="cs-CZ" sz="1600" dirty="0"/>
              <a:t>Přiblížení se k právnímu případu</a:t>
            </a:r>
          </a:p>
          <a:p>
            <a:pPr lvl="1"/>
            <a:r>
              <a:rPr lang="cs-CZ" altLang="cs-CZ" sz="1600" dirty="0"/>
              <a:t>Interpret musí pozorovat případ ZBLÍZKA – aby viděl DETAILY</a:t>
            </a:r>
          </a:p>
          <a:p>
            <a:pPr lvl="1"/>
            <a:r>
              <a:rPr lang="cs-CZ" altLang="cs-CZ" sz="1600" dirty="0"/>
              <a:t>Pak musí ustoupit dále, aby viděl CELEK právního případu</a:t>
            </a:r>
          </a:p>
          <a:p>
            <a:pPr marL="457200" lvl="1" indent="0">
              <a:buNone/>
            </a:pPr>
            <a:endParaRPr lang="cs-CZ" altLang="cs-CZ" sz="1600" dirty="0"/>
          </a:p>
          <a:p>
            <a:pPr lvl="1"/>
            <a:endParaRPr lang="cs-CZ" alt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_008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blona_00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Sablona_008</Template>
  <TotalTime>369</TotalTime>
  <Words>1102</Words>
  <Application>Microsoft Office PowerPoint</Application>
  <PresentationFormat>Předvádění na obrazovce (4:3)</PresentationFormat>
  <Paragraphs>133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Calibri</vt:lpstr>
      <vt:lpstr>Arial</vt:lpstr>
      <vt:lpstr>Sablona_008</vt:lpstr>
      <vt:lpstr>Sablona_002</vt:lpstr>
      <vt:lpstr>Hermeneutika a právní myšlení</vt:lpstr>
      <vt:lpstr>Hermeneutika jako filosofický směr I.</vt:lpstr>
      <vt:lpstr>Hermeneutika jako filosofický směr II. </vt:lpstr>
      <vt:lpstr>Základní hermeneutické pojmy</vt:lpstr>
      <vt:lpstr>Právní hermeneutika</vt:lpstr>
      <vt:lpstr>Právně-hermeneutické kategorie</vt:lpstr>
      <vt:lpstr>Právně-hermeneutické kategorie</vt:lpstr>
      <vt:lpstr>Právně-hermeneutické kategorie</vt:lpstr>
      <vt:lpstr>Právně-hermeneutické kategorie</vt:lpstr>
      <vt:lpstr>Právně-hermeneutické kategorie</vt:lpstr>
      <vt:lpstr>Vztah hermeneutických struktur a právní argumentace</vt:lpstr>
      <vt:lpstr>Úloha právní hermeneutiky při zkoumání aplikace práva</vt:lpstr>
      <vt:lpstr>Hermeneutika a právní věda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 user</dc:creator>
  <cp:lastModifiedBy>Lukáš Hlouch</cp:lastModifiedBy>
  <cp:revision>23</cp:revision>
  <dcterms:created xsi:type="dcterms:W3CDTF">2011-02-09T13:14:16Z</dcterms:created>
  <dcterms:modified xsi:type="dcterms:W3CDTF">2021-04-21T17:55:58Z</dcterms:modified>
</cp:coreProperties>
</file>