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9"/>
  </p:notesMasterIdLst>
  <p:sldIdLst>
    <p:sldId id="998" r:id="rId2"/>
    <p:sldId id="848" r:id="rId3"/>
    <p:sldId id="1114" r:id="rId4"/>
    <p:sldId id="1076" r:id="rId5"/>
    <p:sldId id="1121" r:id="rId6"/>
    <p:sldId id="1122" r:id="rId7"/>
    <p:sldId id="1116" r:id="rId8"/>
    <p:sldId id="1117" r:id="rId9"/>
    <p:sldId id="1150" r:id="rId10"/>
    <p:sldId id="1119" r:id="rId11"/>
    <p:sldId id="1118" r:id="rId12"/>
    <p:sldId id="1067" r:id="rId13"/>
    <p:sldId id="1126" r:id="rId14"/>
    <p:sldId id="1127" r:id="rId15"/>
    <p:sldId id="1128" r:id="rId16"/>
    <p:sldId id="1129" r:id="rId17"/>
    <p:sldId id="1143" r:id="rId18"/>
    <p:sldId id="1144" r:id="rId19"/>
    <p:sldId id="1145" r:id="rId20"/>
    <p:sldId id="1146" r:id="rId21"/>
    <p:sldId id="1147" r:id="rId22"/>
    <p:sldId id="1148" r:id="rId23"/>
    <p:sldId id="1149" r:id="rId24"/>
    <p:sldId id="1130" r:id="rId25"/>
    <p:sldId id="1131" r:id="rId26"/>
    <p:sldId id="1132" r:id="rId27"/>
    <p:sldId id="1133" r:id="rId28"/>
    <p:sldId id="1134" r:id="rId29"/>
    <p:sldId id="1135" r:id="rId30"/>
    <p:sldId id="1136" r:id="rId31"/>
    <p:sldId id="1137" r:id="rId32"/>
    <p:sldId id="1138" r:id="rId33"/>
    <p:sldId id="1139" r:id="rId34"/>
    <p:sldId id="1140" r:id="rId35"/>
    <p:sldId id="1141" r:id="rId36"/>
    <p:sldId id="1142" r:id="rId37"/>
    <p:sldId id="1038" r:id="rId38"/>
    <p:sldId id="1077" r:id="rId39"/>
    <p:sldId id="1105" r:id="rId40"/>
    <p:sldId id="1099" r:id="rId41"/>
    <p:sldId id="1107" r:id="rId42"/>
    <p:sldId id="1106" r:id="rId43"/>
    <p:sldId id="1061" r:id="rId44"/>
    <p:sldId id="1063" r:id="rId45"/>
    <p:sldId id="1111" r:id="rId46"/>
    <p:sldId id="1112" r:id="rId47"/>
    <p:sldId id="1113" r:id="rId48"/>
    <p:sldId id="1062" r:id="rId49"/>
    <p:sldId id="1066" r:id="rId50"/>
    <p:sldId id="1085" r:id="rId51"/>
    <p:sldId id="1073" r:id="rId52"/>
    <p:sldId id="1065" r:id="rId53"/>
    <p:sldId id="1086" r:id="rId54"/>
    <p:sldId id="1102" r:id="rId55"/>
    <p:sldId id="1103" r:id="rId56"/>
    <p:sldId id="1123" r:id="rId57"/>
    <p:sldId id="1124" r:id="rId58"/>
    <p:sldId id="1125" r:id="rId59"/>
    <p:sldId id="1058" r:id="rId60"/>
    <p:sldId id="1049" r:id="rId61"/>
    <p:sldId id="1054" r:id="rId62"/>
    <p:sldId id="1055" r:id="rId63"/>
    <p:sldId id="1097" r:id="rId64"/>
    <p:sldId id="1053" r:id="rId65"/>
    <p:sldId id="1056" r:id="rId66"/>
    <p:sldId id="1050" r:id="rId67"/>
    <p:sldId id="301" r:id="rId68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70"/>
      <p:bold r:id="rId71"/>
      <p:italic r:id="rId72"/>
      <p:boldItalic r:id="rId73"/>
    </p:embeddedFont>
    <p:embeddedFont>
      <p:font typeface="Nixie One" panose="020B0604020202020204" charset="0"/>
      <p:regular r:id="rId74"/>
    </p:embeddedFont>
    <p:embeddedFont>
      <p:font typeface="Roboto Slab" panose="020B0604020202020204" charset="0"/>
      <p:regular r:id="rId75"/>
      <p:bold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AD3B4A-EFA4-49ED-A349-4A4B431667C7}">
  <a:tblStyle styleId="{71AD3B4A-EFA4-49ED-A349-4A4B431667C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91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31395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956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71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730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105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4584075"/>
            <a:ext cx="91440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6" name="Shape 4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5026623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0" y="500625"/>
            <a:ext cx="2472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14454"/>
              </a:buClr>
              <a:buSzPct val="100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ku.cz/assets/publikace-a-dokumenty/vyrocni-zprava/vyrocni-zprava-nku-2018.pdf?fbclid=IwAR2jZfy0itGnW4sqJZRhw_FcUVxDOcQ-gv-ZVaD_p-s65xcDKiyrrFuHzQU" TargetMode="Externa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716366" y="1998778"/>
            <a:ext cx="7218488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cs-CZ" sz="3200" dirty="0">
                <a:latin typeface="Cambria" panose="02040503050406030204" pitchFamily="18" charset="0"/>
              </a:rPr>
              <a:t>Obnovitelné a neobnovitelné zdroje</a:t>
            </a:r>
            <a:br>
              <a:rPr lang="cs-CZ" sz="3200" dirty="0">
                <a:latin typeface="Cambria" panose="02040503050406030204" pitchFamily="18" charset="0"/>
              </a:rPr>
            </a:br>
            <a:r>
              <a:rPr lang="cs-CZ" sz="3200" b="0" i="1" dirty="0">
                <a:latin typeface="Cambria" panose="02040503050406030204" pitchFamily="18" charset="0"/>
              </a:rPr>
              <a:t>Energetická politika ČR se zaměřením na výrobu elektřiny</a:t>
            </a:r>
            <a:endParaRPr lang="en-US" sz="3200" b="0" i="1" dirty="0">
              <a:latin typeface="Cambria" panose="020405030504060302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4229100"/>
            <a:ext cx="943275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2" y="4114799"/>
            <a:ext cx="4322480" cy="1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85" y="4341957"/>
            <a:ext cx="486705" cy="5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:\vojtech\Pictures\Obrázky\logo katedry\logoE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748" y="4229101"/>
            <a:ext cx="1446402" cy="6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68346" y="3807022"/>
            <a:ext cx="41869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  <a:ea typeface="Roboto Slab" panose="020B0604020202020204" charset="0"/>
              </a:rPr>
              <a:t>JUDr. Vojtěch Vomáčka, Ph.D., LL.M.</a:t>
            </a: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  <a:ea typeface="Roboto Slab" panose="020B060402020202020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868346" y="4301579"/>
            <a:ext cx="4364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</a:rPr>
              <a:t>15. 3. 2021 - Ekopolitika</a:t>
            </a:r>
            <a:endParaRPr lang="cs-CZ" b="1" dirty="0">
              <a:solidFill>
                <a:schemeClr val="accent3"/>
              </a:solidFill>
              <a:latin typeface="Cambria" pitchFamily="18" charset="0"/>
              <a:ea typeface="Roboto Slab" panose="020B0604020202020204" charset="0"/>
            </a:endParaRPr>
          </a:p>
          <a:p>
            <a:endParaRPr lang="cs-CZ" sz="12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</a:endParaRPr>
          </a:p>
          <a:p>
            <a:endParaRPr lang="cs-CZ" sz="1800" dirty="0">
              <a:solidFill>
                <a:schemeClr val="bg1"/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pic>
        <p:nvPicPr>
          <p:cNvPr id="10" name="Picture 2" descr="Masarykova univerzita - Home | Facebook">
            <a:extLst>
              <a:ext uri="{FF2B5EF4-FFF2-40B4-BE49-F238E27FC236}">
                <a16:creationId xmlns:a16="http://schemas.microsoft.com/office/drawing/2014/main" id="{EC21CBA9-41CF-4CEC-8E5B-9D0E540FE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3" y="4301579"/>
            <a:ext cx="596248" cy="59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13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D8D4841E-20D3-4613-80D3-862A45A7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15" y="-1"/>
            <a:ext cx="7278701" cy="51435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FFBFBF2-96A0-4F9F-8BF7-36B1F609F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537" y="100012"/>
            <a:ext cx="663892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Predikce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Spotřeba energie neustále roste </a:t>
            </a: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a dle predikcí bude růst i nadále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Na její světové výrobě se v současné době </a:t>
            </a:r>
            <a:r>
              <a:rPr lang="cs-CZ" sz="1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 85 % podílejí fosilní paliva</a:t>
            </a: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Energie získávaná z fosilních paliv zároveň stojí celosvětově za 56,6 % antropogenních emisí skleníkových plynů</a:t>
            </a: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, které přispívají ke globálnímu oteplování a klimatickým změnám </a:t>
            </a:r>
            <a:r>
              <a:rPr lang="cs-CZ" sz="18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Intergovernmental Panel on Climate Change</a:t>
            </a:r>
            <a:r>
              <a:rPr lang="cs-CZ" sz="1800" i="1" dirty="0">
                <a:latin typeface="Cambria" panose="02040503050406030204" pitchFamily="18" charset="0"/>
                <a:ea typeface="Cambria" panose="02040503050406030204" pitchFamily="18" charset="0"/>
              </a:rPr>
              <a:t>,2011)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Nezanedbatelný je i bezprostřední vliv na další složky životního prostředí, environmentálně náročnou těžbou energetických surovin počínaje, emisemi polétavého prachu, dusíku a dalším škodlivým působením provozu elektráren konče.</a:t>
            </a:r>
          </a:p>
        </p:txBody>
      </p:sp>
    </p:spTree>
    <p:extLst>
      <p:ext uri="{BB962C8B-B14F-4D97-AF65-F5344CB8AC3E}">
        <p14:creationId xmlns:p14="http://schemas.microsoft.com/office/powerpoint/2010/main" val="186997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Ústavní právo? Mezinárodní právo?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70484" y="742295"/>
            <a:ext cx="7772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mbria" panose="02040503050406030204" pitchFamily="18" charset="0"/>
              </a:rPr>
              <a:t>Ochrana klimatu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1"/>
                </a:solidFill>
                <a:latin typeface="Cambria" panose="02040503050406030204" pitchFamily="18" charset="0"/>
              </a:rPr>
              <a:t>Rámcová úmluva OSN o změně klimatu</a:t>
            </a:r>
            <a:r>
              <a:rPr lang="cs-CZ" sz="1600" b="1" dirty="0">
                <a:latin typeface="Cambria" panose="02040503050406030204" pitchFamily="18" charset="0"/>
              </a:rPr>
              <a:t> (80/2005 Sb. m. s.)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1"/>
                </a:solidFill>
                <a:latin typeface="Cambria" panose="02040503050406030204" pitchFamily="18" charset="0"/>
              </a:rPr>
              <a:t>Kjótský protokol </a:t>
            </a:r>
            <a:r>
              <a:rPr lang="cs-CZ" sz="1600" b="1" dirty="0">
                <a:latin typeface="Cambria" panose="02040503050406030204" pitchFamily="18" charset="0"/>
              </a:rPr>
              <a:t>– závazky ke snížení emisí skleníkových plynů - projektové mechanismy (81/2005 Sb. m. s.)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accent1"/>
                </a:solidFill>
                <a:latin typeface="Cambria" panose="02040503050406030204" pitchFamily="18" charset="0"/>
              </a:rPr>
              <a:t>Pařížská dohoda </a:t>
            </a:r>
            <a:r>
              <a:rPr lang="cs-CZ" sz="1600" b="1" dirty="0">
                <a:latin typeface="Cambria" panose="02040503050406030204" pitchFamily="18" charset="0"/>
              </a:rPr>
              <a:t>k Rámcové úmluvě OSN o změně klimatu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</a:rPr>
              <a:t>+ </a:t>
            </a:r>
            <a:r>
              <a:rPr lang="cs-CZ" sz="1600" b="1" dirty="0">
                <a:solidFill>
                  <a:schemeClr val="accent3"/>
                </a:solidFill>
                <a:latin typeface="Cambria" panose="02040503050406030204" pitchFamily="18" charset="0"/>
              </a:rPr>
              <a:t>právo EU (</a:t>
            </a:r>
            <a:r>
              <a:rPr lang="cs-CZ" sz="1600" b="1" i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Konkrétní cíle? Selhání pátého a šestého akčního programu</a:t>
            </a:r>
            <a:r>
              <a:rPr lang="cs-CZ" sz="1600" b="1" dirty="0">
                <a:solidFill>
                  <a:schemeClr val="accent3"/>
                </a:solidFill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</a:rPr>
              <a:t>Zákon č. 383/2012 Sb., </a:t>
            </a:r>
            <a:r>
              <a:rPr lang="cs-CZ" sz="1600" b="1" dirty="0">
                <a:solidFill>
                  <a:schemeClr val="accent2"/>
                </a:solidFill>
                <a:latin typeface="Cambria" panose="02040503050406030204" pitchFamily="18" charset="0"/>
              </a:rPr>
              <a:t>o podmínkách obchodování s povolenkami na emise skleníkových plynů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</a:rPr>
              <a:t>Zákon č. 165/2012 Sb., </a:t>
            </a:r>
            <a:r>
              <a:rPr lang="cs-CZ" sz="1600" b="1" dirty="0">
                <a:solidFill>
                  <a:schemeClr val="accent2"/>
                </a:solidFill>
                <a:latin typeface="Cambria" panose="02040503050406030204" pitchFamily="18" charset="0"/>
              </a:rPr>
              <a:t>o podporovaných zdrojích energie</a:t>
            </a:r>
          </a:p>
          <a:p>
            <a:endParaRPr lang="cs-CZ" sz="1600" b="1" dirty="0">
              <a:solidFill>
                <a:schemeClr val="accent2"/>
              </a:solidFill>
              <a:latin typeface="Cambria" panose="02040503050406030204" pitchFamily="18" charset="0"/>
            </a:endParaRPr>
          </a:p>
          <a:p>
            <a:r>
              <a:rPr lang="cs-CZ" sz="1600" b="1" dirty="0">
                <a:solidFill>
                  <a:schemeClr val="accent2"/>
                </a:solidFill>
                <a:latin typeface="Cambria" panose="02040503050406030204" pitchFamily="18" charset="0"/>
              </a:rPr>
              <a:t>Ústava ČR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cs-CZ" sz="1600" b="1" i="1" dirty="0">
                <a:solidFill>
                  <a:schemeClr val="tx1"/>
                </a:solidFill>
                <a:latin typeface="Cambria" panose="02040503050406030204" pitchFamily="18" charset="0"/>
              </a:rPr>
              <a:t>„společně střežit a rozvíjet zděděné přírodní a kulturní, hmotné a duchovní bohatství.“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dbát </a:t>
            </a:r>
            <a:r>
              <a:rPr lang="cs-CZ" sz="1600" b="1" i="1" dirty="0">
                <a:solidFill>
                  <a:schemeClr val="tx1"/>
                </a:solidFill>
                <a:latin typeface="Cambria" panose="02040503050406030204" pitchFamily="18" charset="0"/>
              </a:rPr>
              <a:t>„o šetrné využívání přírodních zdrojů a ochranu přírodního bohatství.“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Právo na příznivé životní prostředí?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Ochrana životního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12694" y="794651"/>
            <a:ext cx="75639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Článek 191 SFEU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1. Politika Unie v oblasti životního prostředí přispívá k sledování následujících cílů: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zachování, ochrana a zlepšování kvality životního prostředí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ochrana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lidského zdraví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uvážlivé a racionální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využívání přírodních zdrojů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podpora opatření na mezinárodní úrovni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určených k řešení regionálních a celosvětových problémů životního prostředí, a zejména boj proti změně klimatu.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2. Politika Unie v oblasti životního prostředí je </a:t>
            </a:r>
            <a:r>
              <a:rPr lang="cs-CZ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zaměřena na vysokou úroveň ochrany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přičemž přihlíží k rozdílné situaci v jednotlivých regionech Unie. Je založena na </a:t>
            </a:r>
            <a:r>
              <a:rPr lang="cs-CZ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zásadách obezřetnosti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prevence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odvracení ohrožení životního prostředí především u zdroje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na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zásadě "znečišťovatel platí"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3. Při přípravě politiky v oblasti životního prostředí přihlédne Unie k: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dostupným vědeckým a technickým údajům,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podmínkám životního prostředí v různých regionech Unie,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možnému prospěchu a nákladům plynoucím z činnosti nebo nečinnosti,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- hospodářskému a sociálnímu rozvoji Unie jako celku a vyváženému rozvoji jejích regionů.</a:t>
            </a:r>
          </a:p>
        </p:txBody>
      </p:sp>
    </p:spTree>
    <p:extLst>
      <p:ext uri="{BB962C8B-B14F-4D97-AF65-F5344CB8AC3E}">
        <p14:creationId xmlns:p14="http://schemas.microsoft.com/office/powerpoint/2010/main" val="405592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12694" y="794651"/>
            <a:ext cx="75639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latin typeface="Cambria" panose="02040503050406030204" pitchFamily="18" charset="0"/>
                <a:ea typeface="Cambria" panose="02040503050406030204" pitchFamily="18" charset="0"/>
              </a:rPr>
              <a:t>Článek 194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SFEU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rámci vytváření a fungování vnitřního trhu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přihlédnutím k potřebě chránit a zlepšovat životní prostředí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má politika Unie v oblasti energetiky v duchu solidarity mezi členskými státy za cíl: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a) zajistit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fungování trhu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 energií;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b) zajistit </a:t>
            </a:r>
            <a:r>
              <a:rPr lang="cs-CZ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bezpečnost dodávek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energie v Unii;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cs-CZ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podporovat energetickou účinnost a úspory energie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jakož i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rozvoj nových a obnovitelných zdrojů energie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; a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podporovat propojení energetických sítí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Čl. 3 odst. 3 SEU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Unie vytváří vnitřní trh. Usiluje o </a:t>
            </a:r>
            <a:r>
              <a:rPr lang="cs-CZ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udržitelný rozvoj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Evropy, založený na vyváženém hospodářském růstu a na cenové stabilitě, vysoce konkurenceschopném sociálně tržním hospodářství směřujícím k plné zaměstnanosti a společenskému pokroku a na vysokém stupni ochrany a zlepšování kvality životního prostředí. Podporuje vědecký a technický pokrok.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Čl. 37 Listiny základních práv EU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Vysoká úroveň ochrany životního prostředí a zvyšování jeho kvality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musí být začleněny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do politik Unie a zajištěny v souladu se zásadou udržitelného rozvoje.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851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01264" y="691781"/>
            <a:ext cx="821413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Článek 194 SFEU, zavedený Lisabonskou smlouvou, tedy vložil do Smlouvy o FEU výslovný právní základ pro unijní politiku v oblasti energetiky. Jak vyplývá z jeho znění, konkrétně ze znění jeho odstavce 2, tvoří toto ustanovení právní základ unijních aktů, které jsou „nezbytné“ pro dosažení cílů stanovených pro uvedenou politiku odstavcem 1 předmětného ustanovení. </a:t>
            </a:r>
            <a:r>
              <a:rPr lang="cs-CZ" sz="1200" b="1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Takové ustanovení je právním základem určeným k použití pro všechny akty přijaté Unií v oblasti energetiky, které svou povahou umožňují uskutečnění těchto cílů, s výhradou, jak lze vyvodit z formulace „[a]niž je dotčeno použití jiných ustanovení Smluv“ uvádějící odstavec 2 článku 194 SFEU, specifičtějších ustanovení stanovených Smlouvou o FEU, která se týkají energetiky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. Jak uvedla Rada, jedná se zejména o článek 122 SFEU, který se týká vzniku závažných obtíží v zásobování energetickými produkty, nebo článek 170 SFEU, který se týká transevropských sítí, jakož i pravomocí, které má Komise na základě jiných ustanovení této smlouvy, i když dotčená opatření sledují rovněž jeden z cílů energetické politiky uvedených v odstavci 1 tohoto článku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(Parlament v. Rada, C‑490/10, body 66 - 67).</a:t>
            </a:r>
          </a:p>
          <a:p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Podpora obnovitelných zdrojů energie, jež je v Unii prvořadou prioritou, je odůvodněna zejména skutečností, že využívání těchto zdrojů energie přispívá k ochraně životního prostředí a k trvale udržitelnému rozvoji a že může přispět k bezpečnosti a diverzifikaci zásobování elektřinou a splnit rychleji cíle Kjótského protokolu k Rámcové úmluvě OSN o změně klimatu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(IBV &amp; </a:t>
            </a:r>
            <a:r>
              <a:rPr lang="cs-CZ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Cie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, C‑195/12, bod 56).</a:t>
            </a:r>
          </a:p>
          <a:p>
            <a:pPr marL="342900" indent="-342900">
              <a:buAutoNum type="arabicPlain" startAt="73"/>
            </a:pPr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V rámci tohoto prostoru pro uvážení mohla přitom Rakouská republika mít právem za to, že </a:t>
            </a:r>
            <a:r>
              <a:rPr lang="cs-CZ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sporný projekt, jehož cílem je podpora výroby obnovitelné energie prostřednictvím vodní energie, je předmětem nadřazeného veřejného zájmu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(Komise v. Rakousko, C‑346/14, bod 71)</a:t>
            </a:r>
          </a:p>
          <a:p>
            <a:pPr marL="342900" indent="-342900">
              <a:buAutoNum type="arabicPlain" startAt="73"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598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21254" y="569714"/>
            <a:ext cx="82141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C-195/12 - IBV &amp; </a:t>
            </a:r>
            <a:r>
              <a:rPr lang="cs-CZ" sz="1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Cie</a:t>
            </a:r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66 Z bodů 62 až 65 tohoto rozsudku vyplývá, že přestože jsou členské státy nabádány k tomu, aby prováděním mechanismů podpory na kombinovanou výrobu tepla a elektřiny a na výrobu elektřiny z obnovitelných zdrojů energie přispívaly k dosažení cílů sledovaných směrnicemi 2004/8 a 2001/77 a obecně unijních cílů v oblasti životního prostředí, </a:t>
            </a:r>
            <a:r>
              <a:rPr lang="cs-CZ" sz="1200" b="1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unijní právo za současného stavu vyhrazuje členským státům velkou svobodu volby při provádění takových mechanismů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71 Bod 19 odůvodnění směrnice 2001/77 zdůrazňuje, že při podpoře vývoje trhu s obnovitelnými zdroji energie </a:t>
            </a:r>
            <a:r>
              <a:rPr lang="cs-CZ" sz="1200" b="1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 nutné zohlednit jeho pozitivní dopad na „regionální a místní možnosti vývoje, vývozní možnosti, sociální soudržnost a možnosti zaměstnání, zejména pokud jde o malé a střední podniky a nezávislé výrobce energie“.</a:t>
            </a:r>
          </a:p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76      Pokud jde o vliv na životní prostředí, který může vyplývat ze zintenzivnění opatření na podporu využívání dřeva nebo dřevního odpadu k výrobě energie, může se tak ukázat nezbytným zohlednit skutečnost, že jakékoliv </a:t>
            </a:r>
            <a:r>
              <a:rPr lang="cs-CZ" sz="1200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nadměrné nebo předčasné odlesňování, jež může být podporováno takovými podpůrnými opatřeními, může přispět k většímu výskytu oxidu uhličitého v atmosféře, jakož i k nepříznivým účinkům na biologickou rozmanitost nebo na kvalitu vod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AutoNum type="arabicPlain" startAt="77"/>
            </a:pP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Zvýšený </a:t>
            </a:r>
            <a:r>
              <a:rPr lang="cs-CZ" sz="1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rozvoj zemědělských produktů určených k energetickému využití může zase vést k nárůstu různých forem znečištění – jako jsou škodlivé účinky na vodní zdroje 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– které specificky souvisejí se zemědělskými činnostmi, a zejména s používáním hnojiv a pesticidů.</a:t>
            </a:r>
          </a:p>
          <a:p>
            <a:pPr algn="just"/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81 </a:t>
            </a:r>
            <a:r>
              <a:rPr lang="cs-CZ" sz="1200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Potřeba mít možnost zacházet odlišně s těmito jednotlivými kategoriemi biomasy</a:t>
            </a:r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, a zejména rozhodnout se v závislosti na různých aspektech životního prostředí pro různé druhy látek, na které se má vztahovat podpora, a rozlišit konkrétní způsoby takové podpory, včetně jejich důležitosti, </a:t>
            </a:r>
            <a:r>
              <a:rPr lang="cs-CZ" sz="1200" b="1" i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musí být naopak považována za vlastní uvedenému kontextu</a:t>
            </a:r>
          </a:p>
        </p:txBody>
      </p:sp>
    </p:spTree>
    <p:extLst>
      <p:ext uri="{BB962C8B-B14F-4D97-AF65-F5344CB8AC3E}">
        <p14:creationId xmlns:p14="http://schemas.microsoft.com/office/powerpoint/2010/main" val="3037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Energetická závislost EU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EU dováží 53 % veškeré energie, kterou spotřebovává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šest členských států je při dovozu plynu zcela závislých na jediném externím dodavateli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doprava z 94 % závisí na ropných produktech, které jsou z 90 % dováženy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61" y="2415764"/>
            <a:ext cx="6142857" cy="35809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60" y="1562548"/>
            <a:ext cx="6142857" cy="35809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850" y="1562548"/>
            <a:ext cx="6066667" cy="33142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59" y="1605405"/>
            <a:ext cx="6076190" cy="3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9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U Production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06" y="171450"/>
            <a:ext cx="4823982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07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nergy dependency 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1" y="310263"/>
            <a:ext cx="4700068" cy="48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67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cs-CZ" i="1" dirty="0">
                <a:latin typeface="Cambria" panose="02040503050406030204" pitchFamily="18" charset="0"/>
                <a:ea typeface="Roboto Slab" panose="020B0604020202020204" charset="0"/>
              </a:rPr>
              <a:t>Osnova</a:t>
            </a:r>
            <a:endParaRPr lang="en" i="1" dirty="0">
              <a:latin typeface="Cambria" panose="02040503050406030204" pitchFamily="18" charset="0"/>
              <a:ea typeface="Roboto Slab" panose="020B0604020202020204" charset="0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960830" y="1956726"/>
            <a:ext cx="7949850" cy="3186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Východiska – data a statistiky</a:t>
            </a:r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Právní úprava – EU a ČR</a:t>
            </a:r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Podpora jednotlivých druhů OZE</a:t>
            </a:r>
          </a:p>
          <a:p>
            <a:pPr lvl="3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  <a:p>
            <a:pPr lvl="3">
              <a:spcBef>
                <a:spcPts val="600"/>
              </a:spcBef>
            </a:pPr>
            <a:r>
              <a:rPr lang="cs-CZ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Materiály: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časopis Energie 21 - http://energie21.cz/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www.enviweb.cz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www.oenergetice.cz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www.biom.cz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http://www.mzp.cz/cz/obnovitelne_zdroje_informacni_podpora</a:t>
            </a:r>
          </a:p>
          <a:p>
            <a:pPr marL="171450" lvl="3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900" b="1" dirty="0">
                <a:solidFill>
                  <a:schemeClr val="tx1"/>
                </a:solidFill>
                <a:latin typeface="Cambria" pitchFamily="18" charset="0"/>
                <a:ea typeface="Roboto Slab" panose="020B0604020202020204" charset="0"/>
                <a:cs typeface="Nixie One"/>
                <a:sym typeface="Nixie One"/>
              </a:rPr>
              <a:t>http://www.mpo.cz/cz/energetika-a-suroviny/obnovitelne-druhotne-zdroje-energie/</a:t>
            </a:r>
          </a:p>
          <a:p>
            <a:pPr lvl="3">
              <a:spcBef>
                <a:spcPts val="600"/>
              </a:spcBef>
            </a:pPr>
            <a:endParaRPr lang="cs-CZ" sz="18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  <a:p>
            <a:pPr marL="285750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latin typeface="Cambria" pitchFamily="18" charset="0"/>
              <a:ea typeface="Roboto Slab" panose="020B0604020202020204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6834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98" y="712764"/>
            <a:ext cx="8721482" cy="400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1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" y="737525"/>
            <a:ext cx="8654740" cy="39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7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69" y="668937"/>
            <a:ext cx="8524245" cy="381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72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19" y="-76760"/>
            <a:ext cx="8080374" cy="52202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9" y="-82608"/>
            <a:ext cx="7982553" cy="523195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19" y="-29137"/>
            <a:ext cx="7865969" cy="51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4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948690" y="765810"/>
            <a:ext cx="6572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Směrnice RED I (směrnice Evropského parlamentu a Rady č. 2009/28/ES ze dne 23. dubna 2009 o podpoře využívání energie z obnovitelných zdrojů).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Pro státy EU z této směrnice vyplývá cíl dosáhnout 20 % podílu energie z obnovitelných zdrojů a cíl 10 % podílu energie z obnovitelných zdrojů v dopravě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v roce 2020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Pro Českou republiku byl Evropskou Komisí stanoven minimálně 13 % podíl energie z obnovitelných zdrojů na hrubé konečné spotřebě energie a zajištění minimálně 10% podílu obnovitelných zdrojů v dopravě.</a:t>
            </a:r>
          </a:p>
        </p:txBody>
      </p:sp>
    </p:spTree>
    <p:extLst>
      <p:ext uri="{BB962C8B-B14F-4D97-AF65-F5344CB8AC3E}">
        <p14:creationId xmlns:p14="http://schemas.microsoft.com/office/powerpoint/2010/main" val="4008661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hare of energy from renewable energy sources in the EU member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5" y="0"/>
            <a:ext cx="7182485" cy="508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816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37" y="147098"/>
            <a:ext cx="6479304" cy="48299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865" y="63847"/>
            <a:ext cx="4166908" cy="499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7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35" y="0"/>
            <a:ext cx="5414435" cy="50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58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" y="191595"/>
            <a:ext cx="8181409" cy="49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65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178" y="169604"/>
            <a:ext cx="6182252" cy="49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3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42" y="411480"/>
            <a:ext cx="8859236" cy="380619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543050" y="4537710"/>
            <a:ext cx="653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OZE x Klimatické změny x Účast veřejnosti </a:t>
            </a:r>
          </a:p>
        </p:txBody>
      </p:sp>
    </p:spTree>
    <p:extLst>
      <p:ext uri="{BB962C8B-B14F-4D97-AF65-F5344CB8AC3E}">
        <p14:creationId xmlns:p14="http://schemas.microsoft.com/office/powerpoint/2010/main" val="4151180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RED II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01264" y="691781"/>
            <a:ext cx="82141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Směrnice Evropského parlamentu a Rady (EU) 2018/2001 ze dne 11. prosince 2018 o podpoře využívání energie z obnovitelných zdrojů </a:t>
            </a: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Závazný podíl energie z obnovitelných zdrojů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na celkové spotřebě byl stanoven na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32 % k roku 2030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Výchozí pozice </a:t>
            </a:r>
            <a:r>
              <a:rPr lang="cs-CZ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Komise a Rady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na straně jedné a </a:t>
            </a:r>
            <a:r>
              <a:rPr lang="cs-CZ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Parlamentu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na straně druhé byla výrazně odlišná.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Osm státních parlamentů se zapojilo do jednání s Komisí, většinou s požadavkem,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aby stanovené cíle nebyly závazné na vnitrostátní úrovni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V souladu s čl. 25 směrnice musí každý členský stát uložit dodavatelům paliv povinnost zajistit, aby nejpozději v roce 2030 činil podíl energie z obnovitelných zdrojů na konečné spotřebě energie v odvětví dopravy alespoň 14 % s tím, že Komise tuto povinnost posoudí s cílem předložit do roku 2023 legislativní návrh na její zpřísnění, pokud budou náklady na výrobu energie z obnovitelných zdrojů dále významně sníženy, bude-li třeba splnit mezinárodní závazky Unie ohledně dekarbonizace nebo bude-li toto zvýšení odůvodněno významným snížením spotřeby energie v Unii.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Zastropování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příspěvku biopaliv 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biokapalin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jakož i paliv z biomasy spotřebovaných v dopravě, jsou-li vyrobeny z potravinářských nebo krmných plodin, pro účely výpočtu hrubé konečné spotřeby energie z obnovitelných zdrojů členského státu na 3,8 % k roku 2030.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84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RED II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01264" y="691781"/>
            <a:ext cx="821413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Směrnice Evropského parlamentu a Rady (EU) 2018/2001 ze dne 11. prosince 2018 o podpoře využívání energie z obnovitelných zdrojů </a:t>
            </a: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Zastropování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podílu biopaliv první generace na konečné spotřebě zůstává ve výši 7 %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a zároveň tento podíl nesmí být vyšší než o jeden procentní bod ve vztahu k situaci v roce 2020. Výjimkou je případ, kdy se členským státům podaří v roce 2020 dostat pod podíl ve výši 1 %. Potom je možné zvýšit podíl až na 2 %. Při snižování podílu biopaliv první generace není nutné jejich využití nahradit jiným odpovídajícím podílem energie z obnovitelných zdrojů, aby bylo dosaženo zmíněného cílového podílu na konečné spotřebě ve výši 14 %.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Směrnice totiž dává možnost státům velikost tohoto konečného podílu snížit práce o odpovídající podíl, ve kterém ustoupí od využívání biopaliv první generace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K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zastropování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dochází i ve vztahu k podílu biopaliv vyrobených ze surovin uvedených v příloze IX části B směrnice (tzn. z kuchyňského oleje a živočišných tuků), které je možné započítat do podílu energie z obnovitelných zdrojů v dopravě maximálně do podílu 1,7 %.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Podstatné je, že v zajištění minimálního podílu energie z obnovitelných zdrojů v odvětví dopravy by měla hrát rostoucí roli pokročilá biopaliva.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Příspěvek pokročilých biopaliv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a bioplynu vyrobených ze surovin uvedených v příloze IX části A  by se měl na konečné spotřebě energie v dopravě podílet poměrem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alespoň 0,2 % v roce 2022, alespoň 1 % v roce 2025 a alespoň 3,5 % v roce 2030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b="1" i="1" dirty="0">
                <a:latin typeface="Cambria" panose="02040503050406030204" pitchFamily="18" charset="0"/>
                <a:ea typeface="Cambria" panose="02040503050406030204" pitchFamily="18" charset="0"/>
              </a:rPr>
              <a:t>ČR: podpora </a:t>
            </a:r>
            <a:r>
              <a:rPr lang="cs-CZ" sz="1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biometanu</a:t>
            </a:r>
            <a:endParaRPr lang="cs-CZ" sz="1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273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25" y="418569"/>
            <a:ext cx="5984015" cy="4657153"/>
          </a:xfrm>
          <a:prstGeom prst="rect">
            <a:avLst/>
          </a:prstGeom>
        </p:spPr>
      </p:pic>
      <p:pic>
        <p:nvPicPr>
          <p:cNvPr id="17410" name="Picture 2" descr="http://files.bioplynovestanice.webnode.cz/200000155-be150bf0f0/Biopaliva%20srovn%C3%A1n%C3%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85" y="226699"/>
            <a:ext cx="6073775" cy="484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524" y="1590797"/>
            <a:ext cx="6580952" cy="1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8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68" y="0"/>
            <a:ext cx="5985213" cy="5063490"/>
          </a:xfrm>
          <a:prstGeom prst="rect">
            <a:avLst/>
          </a:prstGeom>
        </p:spPr>
      </p:pic>
      <p:pic>
        <p:nvPicPr>
          <p:cNvPr id="18434" name="Picture 2" descr="VÃ½sledek obrÃ¡zku pro palm oil b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65" y="940176"/>
            <a:ext cx="6667500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458" name="Picture 2" descr="VÃ½sledek obrÃ¡zku pro palm oil eu im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5" y="699898"/>
            <a:ext cx="8338763" cy="27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VÃ½sledek obrÃ¡zku pro palm oil eu im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95" y="1222116"/>
            <a:ext cx="57150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VÃ½sledek obrÃ¡zku pro palm oil eu im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37" y="241742"/>
            <a:ext cx="6001062" cy="46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0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EU: Energetika x Životní prostředí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91540" y="569714"/>
            <a:ext cx="7578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latin typeface="Cambria" panose="02040503050406030204" pitchFamily="18" charset="0"/>
                <a:ea typeface="Cambria" panose="02040503050406030204" pitchFamily="18" charset="0"/>
              </a:rPr>
              <a:t>Zákaz palmového oleje?</a:t>
            </a:r>
          </a:p>
          <a:p>
            <a:endParaRPr lang="cs-CZ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Pro účely výpočtu minimálního podílu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nesmí být podíl biopaliv první generace, u nichž je zjištěno značné rozšíření oblasti produkce na půdu s velkou zásobou uhlíku, spojených s riziky nepřímé změny ve využívání půdy vyšší než úroveň spotřeby v roce 2019 v daném členském státě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nejsou-li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certifikována jako biopaliva, </a:t>
            </a:r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biokapaliny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nebo paliva z biomasy s nízkým rizikem nepřímé změny ve využívání půdy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cs-CZ" dirty="0"/>
          </a:p>
        </p:txBody>
      </p:sp>
      <p:pic>
        <p:nvPicPr>
          <p:cNvPr id="20482" name="Picture 2" descr="VÃ½sledek obrÃ¡zku pro malaysia palm oil w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385596"/>
            <a:ext cx="4406265" cy="250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32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6960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Energetická unie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91540" y="569714"/>
            <a:ext cx="75780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2014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Evropská rada stanovila vytvoření energetické unie jako jeden z pěti hlavních cílů evropské strategické agendy, která vytyčuje priority EU pro nadcházející roky.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Cíl týkající se energetické unie má tyto tři dílčí aspekty: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zajistit cenově dostupnou energii pro podniky a spotřebitele;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zabezpečit energii pro všechny země EU snížením energetické závislosti EU;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vyrábět více energie z obnovitelných zdrojů a pokračovat v boji proti změně klimatu.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Evropská komise předložila návrh o energetické unii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Balíček opatření pro energetickou unii, který vypracovala Evropská komise, má za cíl dokončit vytváření jednotného trhu s energií a současně zreformovat výrobu, přepravu a spotřebu energie v Evropě.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Předběžná dohoda o nových pravidlech pro evropský trh s elektřinou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Předsednictví Rady a Evropský parlament dosáhly předběžné dohody o směrnici a nařízení o elektřině.</a:t>
            </a:r>
          </a:p>
        </p:txBody>
      </p:sp>
    </p:spTree>
    <p:extLst>
      <p:ext uri="{BB962C8B-B14F-4D97-AF65-F5344CB8AC3E}">
        <p14:creationId xmlns:p14="http://schemas.microsoft.com/office/powerpoint/2010/main" val="45869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8" y="-137160"/>
            <a:ext cx="8581072" cy="5280660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H="1">
            <a:off x="5979782" y="1184116"/>
            <a:ext cx="1295947" cy="1019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909063" y="1460408"/>
            <a:ext cx="1366668" cy="2056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6098192" y="1381468"/>
            <a:ext cx="1177537" cy="312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6499476" y="1889652"/>
            <a:ext cx="782832" cy="439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6890892" y="2050003"/>
            <a:ext cx="391416" cy="416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6686960" y="2239131"/>
            <a:ext cx="595348" cy="79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6887603" y="2480063"/>
            <a:ext cx="460489" cy="1422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6887603" y="2827899"/>
            <a:ext cx="1052548" cy="1153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9" y="0"/>
            <a:ext cx="83581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13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8" y="265096"/>
            <a:ext cx="8714144" cy="4741244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>
            <a:off x="7440930" y="962424"/>
            <a:ext cx="257710" cy="3506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7292340" y="1325880"/>
            <a:ext cx="406301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6595110" y="1482118"/>
            <a:ext cx="1103531" cy="186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7006590" y="1798293"/>
            <a:ext cx="746323" cy="361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7292340" y="2124049"/>
            <a:ext cx="406301" cy="2228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0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45" y="107118"/>
            <a:ext cx="7540266" cy="488094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295" y="0"/>
            <a:ext cx="6590365" cy="51572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045" y="42417"/>
            <a:ext cx="4050752" cy="50103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357" y="0"/>
            <a:ext cx="4819828" cy="51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21" y="130827"/>
            <a:ext cx="8104270" cy="49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1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" y="0"/>
            <a:ext cx="82981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33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hare of greenhouse gas emissions by source,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677" y="217170"/>
            <a:ext cx="5339562" cy="73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797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 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(převažující do 20. století):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Větrná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Slunečná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Vodní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Geotermální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Biomasa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Bioplyn</a:t>
            </a:r>
          </a:p>
          <a:p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24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Fosilní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Uran</a:t>
            </a:r>
          </a:p>
        </p:txBody>
      </p:sp>
    </p:spTree>
    <p:extLst>
      <p:ext uri="{BB962C8B-B14F-4D97-AF65-F5344CB8AC3E}">
        <p14:creationId xmlns:p14="http://schemas.microsoft.com/office/powerpoint/2010/main" val="33970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Sluneční</a:t>
            </a:r>
          </a:p>
        </p:txBody>
      </p:sp>
      <p:pic>
        <p:nvPicPr>
          <p:cNvPr id="14338" name="Picture 2" descr="https://www.elektrarny.pro/grafy/FVE_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74" y="1392614"/>
            <a:ext cx="6830572" cy="343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elektrarny.pro/grafy/Vykon_05-20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36" y="1409382"/>
            <a:ext cx="5694448" cy="341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elektrarny.pro/grafy/FVE_1M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44" y="1409382"/>
            <a:ext cx="7390432" cy="369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VÃ½sledek obrÃ¡zku pro fotovoltaickÃ© elektrÃ¡rny v Ä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99" y="410122"/>
            <a:ext cx="6793865" cy="44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www.priroda.cz/clanky/foto/mapa-solarnich-elektrar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34" y="556715"/>
            <a:ext cx="619125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4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Vodní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Limity: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téměř vyčerpaný potenciál v ČR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zaplavení ploch – snížení biodiverzity či osídlení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překážky pro pohyb ryb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minimální zůstatkový průtok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regulace vodního toku a protipovodňová opatření</a:t>
            </a:r>
          </a:p>
          <a:p>
            <a:pPr marL="285750" indent="-285750">
              <a:buFontTx/>
              <a:buChar char="-"/>
            </a:pP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§ 15 odst. 8 VZ 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Při povolování vodních děl, jejich změn, změn jejich užívání a jejich odstranění </a:t>
            </a:r>
            <a:r>
              <a:rPr lang="cs-CZ" i="1" u="sng" dirty="0">
                <a:latin typeface="Cambria" panose="02040503050406030204" pitchFamily="18" charset="0"/>
                <a:ea typeface="Cambria" panose="02040503050406030204" pitchFamily="18" charset="0"/>
              </a:rPr>
              <a:t>musí být zohledněna ochrana vodních a na vodu vázaných ekosystémů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. Tato vodní díla nesmějí vytvářet bariéry pohybu ryb a vodních živočichů v obou směrech vodního toku. To neplatí v případech,</a:t>
            </a:r>
          </a:p>
          <a:p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a) jde-li o rybníky nebo vodní nádrže pro chov ryb nebo o stavby k hrazení bystřin a strží,</a:t>
            </a:r>
          </a:p>
          <a:p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b) vyžaduje-li to ochrana před povodněmi nebo jiný veřejný zájem, nebo</a:t>
            </a:r>
          </a:p>
          <a:p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c) kdy pohyb ryb a vodních živočichů v obou směrech vodního toku nelze</a:t>
            </a:r>
          </a:p>
          <a:p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zajistit z důvodu technické neproveditelnosti nebo neúměrných nákladů.</a:t>
            </a:r>
          </a:p>
          <a:p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(obdobně § 59 VZ)</a:t>
            </a:r>
          </a:p>
        </p:txBody>
      </p:sp>
    </p:spTree>
    <p:extLst>
      <p:ext uri="{BB962C8B-B14F-4D97-AF65-F5344CB8AC3E}">
        <p14:creationId xmlns:p14="http://schemas.microsoft.com/office/powerpoint/2010/main" val="23213209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Geotermální</a:t>
            </a:r>
          </a:p>
          <a:p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Limity: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relativně malý potenciál v ČR (častý překryv s ochranou pro účely lázeňství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malé zkušenosti, rozšířená tepelná čerpadla (tzv. mělká GTE)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riziko odvodu vody ze studní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seismické otřesy při provádění vrtů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únik freonů z čerpadel do ovzduší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81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Biomasa</a:t>
            </a:r>
          </a:p>
          <a:p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Limity: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spalování v malých zdrojích bez filtrace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zápach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využívání invazivních druhů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zvýšení cen potravin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Akční plán pro biomasu (2012 – 2020) – hlavní OZE v ČR</a:t>
            </a:r>
          </a:p>
          <a:p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Biopaliva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množství nepřímých emisí při výrobě (pěstování, hnojiva...)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zábor přírodně cenných ploch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kritéria udržitelnosti (podmínka pro započtení, přínos pro snížení emisí, plochy, kde je zakázáno pěstovat biomasu, správná zemědělská praxe)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717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latin typeface="Cambria" panose="02040503050406030204" pitchFamily="18" charset="0"/>
                <a:ea typeface="Cambria" panose="02040503050406030204" pitchFamily="18" charset="0"/>
              </a:rPr>
              <a:t>Větrná</a:t>
            </a:r>
          </a:p>
        </p:txBody>
      </p:sp>
      <p:pic>
        <p:nvPicPr>
          <p:cNvPr id="10242" name="Picture 2" descr="http://www.csve.cz/img/wysiwyg/image/20180305_Statistika_CR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85" y="1266170"/>
            <a:ext cx="5982335" cy="368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sve.cz/img/wysiwyg/image/20180305_StatistikaCR_Vykon20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41" y="1266170"/>
            <a:ext cx="4562475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21" y="0"/>
            <a:ext cx="89327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1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13" y="155963"/>
            <a:ext cx="8049162" cy="54895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9904" y="2467535"/>
            <a:ext cx="5056069" cy="29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11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Strategie a realita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7DD24F1-31C2-4A3A-83C9-D0C44C6C74FC}"/>
              </a:ext>
            </a:extLst>
          </p:cNvPr>
          <p:cNvSpPr txBox="1"/>
          <p:nvPr/>
        </p:nvSpPr>
        <p:spPr>
          <a:xfrm>
            <a:off x="635431" y="782664"/>
            <a:ext cx="81831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F7F3612-965E-4054-B74E-F81B271B7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529" y="782664"/>
            <a:ext cx="5594495" cy="36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969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NZE x OZE (v ČR)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82369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§ 2 zákona č. 165/2012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Pro účely tohoto zákona se rozumí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obnovitelnými zdroji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obnovitelné nefosilní přírodní zdroje energie, jimiž jsou energie větru, energie slunečního záření, geotermální energie, energie vody, energie půdy, energie vzduchu, energie biomasy, energie skládkového plynu, energie kalového plynu z čistíren odpadních vod a energie bioplynu,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biomasou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biologicky rozložitelná část produktů, odpadů a zbytků biologického původu z provozování zemědělství a hospodaření v lesích a souvisejících průmyslových odvětvích, zemědělské produkty pěstované pro energetické účely a biologicky rozložitelná část průmyslového a komunálního odpadu,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bioplynem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plynné palivo vyráběné z biomasy používané pro výrobu elektřiny, tepla nebo pro výrobu </a:t>
            </a:r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biometanu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biokapalinou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kapalné palivo vyráběné z biomasy používané pro výrobu elektřiny a tepla,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e)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biometanem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upravený bioplyn srovnatelný kvalitou a čistotou se zemním plynem, který je po vstupu do přepravní nebo distribuční soustavy považován za zemní plyn,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f)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druhotnými zdroji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využitelné energetické zdroje, jejichž energetický potenciál vzniká jako vedlejší produkt při přeměně a konečné spotřebě energie, při uvolňování z </a:t>
            </a:r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bituminozních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 hornin včetně degazačního a důlního plynu nebo při energetickém využívání nebo odstraňování odpadů a náhradních paliv vyrobených na bázi odpadů nebo při jiné hospodářské činnosti</a:t>
            </a:r>
          </a:p>
        </p:txBody>
      </p:sp>
    </p:spTree>
    <p:extLst>
      <p:ext uri="{BB962C8B-B14F-4D97-AF65-F5344CB8AC3E}">
        <p14:creationId xmlns:p14="http://schemas.microsoft.com/office/powerpoint/2010/main" val="7812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Právní úprava - ČR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165/2012 Sb., o podporovaných zdrojích energie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vymezení podporovaných zdrojů OZE a druhotných zdrojů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parametry a způsob provádění podpory: Výkupní ceny, Zelený bonus, </a:t>
            </a: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„Rozsah a výši podpory elektřiny z obnovitelných zdrojů stanoví Úřad podle tohoto zákona v cenovém rozhodnutí.“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Národní akční plán: přispívá k naplňování závazných cílů podílu energie z obnovitelných zdrojů na hrubé konečné spotřebě energie a hrubé konečné spotřebě energie v dopravě v ČR v roce 2020 a stanoví průběžné dílčí cíle podílů energie z obnovitelných zdrojů</a:t>
            </a:r>
          </a:p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406/2000 Sb., o hospodaření energií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požadavky na účinnost v budovách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 pořizování energetických koncepcí</a:t>
            </a:r>
          </a:p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458/2000 Sb., energetický zákon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podmínky provozu a výstavby výroben, udělování licencí</a:t>
            </a:r>
          </a:p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Zákon č. 201/2012 Sb., o ochraně ovzduší</a:t>
            </a:r>
          </a:p>
          <a:p>
            <a:r>
              <a:rPr lang="cs-CZ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  </a:t>
            </a:r>
            <a:r>
              <a:rPr lang="cs-CZ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povinnost přimíchávání biopaliv</a:t>
            </a:r>
          </a:p>
        </p:txBody>
      </p:sp>
    </p:spTree>
    <p:extLst>
      <p:ext uri="{BB962C8B-B14F-4D97-AF65-F5344CB8AC3E}">
        <p14:creationId xmlns:p14="http://schemas.microsoft.com/office/powerpoint/2010/main" val="21412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Východiska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1264" y="558284"/>
            <a:ext cx="75639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Snaha o podporu obnovitelných zdrojů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Trvale udržitelný rozvoj – šetrné využívání zdrojů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Snížení dopadů globální změny klimatu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Ochrana lokálního životního prostředí (zejména ovzduší)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Energetická bezpečnost – snížení energetické závislosti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Konkurenceschopnost</a:t>
            </a:r>
          </a:p>
          <a:p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Podpora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snížení nákladů na výrobu,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zvýšení prodejní ceny elektřiny (tepla),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zvýšení rozsahu odebírané energie,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povinnost používat OZE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6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Různé problémy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Podle jednotlivých druhů OZE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OZE automaticky neznamená, že se jedná o ekologický zdroj</a:t>
            </a:r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nepotvrzený účinek, snížení konkurenceschopnosti, „únik uhlíku“, nezamýšlené efekty, limity využití</a:t>
            </a:r>
          </a:p>
        </p:txBody>
      </p:sp>
    </p:spTree>
    <p:extLst>
      <p:ext uri="{BB962C8B-B14F-4D97-AF65-F5344CB8AC3E}">
        <p14:creationId xmlns:p14="http://schemas.microsoft.com/office/powerpoint/2010/main" val="36160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803" y="369001"/>
            <a:ext cx="4113970" cy="432872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732" y="153927"/>
            <a:ext cx="5622397" cy="49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8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Právní úprava - ČR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Státní energetická koncepce</a:t>
            </a:r>
            <a:endParaRPr lang="cs-CZ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38" y="958394"/>
            <a:ext cx="5579939" cy="41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Právní úprava - ČR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558284"/>
            <a:ext cx="756397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Státní energetická koncepce (2015 – 2040)</a:t>
            </a:r>
          </a:p>
          <a:p>
            <a:endParaRPr lang="cs-CZ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přes některé ekologické aspekty využití uhlí není tato domácí surovina v horizontu SEK v plné míře nahraditelná, a to z bezpečnostního i ekonomického hlediska. Zejména proto musí být dalším cílem energetické politiky zajištění moderní vysoce účinné technologie jejího využívání.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Jaderná energie by dlouhodobě mohla přesáhnout 50% podíl na výrobě elektřiny a nahradit tak významnou část uhelných zdrojů.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Významným sektorem využití zemního plynu je doprava, kde bude střednědobě sloužit k náhradě části kapalných paliv. Celkový podíl plynu na energetickém mixu by měl tedy stoupnout.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Některé zdroje uvádí, že další druhy emisí, vznikající při spalování biomasy (zejména polétavý prach), jsou v některých případech vyšší než při spalování zemního plynu, ale dokonce i než při spalování uhlí. Proto je nezbytné zajistit, aby byl rozvoj spalování biomasy realizován technologiemi minimalizujícími tuto zátěž.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95" y="765458"/>
            <a:ext cx="9040373" cy="43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1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Strategie a realita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7DD24F1-31C2-4A3A-83C9-D0C44C6C74FC}"/>
              </a:ext>
            </a:extLst>
          </p:cNvPr>
          <p:cNvSpPr txBox="1"/>
          <p:nvPr/>
        </p:nvSpPr>
        <p:spPr>
          <a:xfrm>
            <a:off x="635431" y="782664"/>
            <a:ext cx="81831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5431" y="558284"/>
            <a:ext cx="732971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Opatření </a:t>
            </a:r>
            <a:r>
              <a:rPr lang="cs-CZ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Politiky ochrany klimatu v České republice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(2017)</a:t>
            </a:r>
          </a:p>
          <a:p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Průmysl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ETS + IPPC + zák. č. 406/2000 Sb., hospodaření energií</a:t>
            </a:r>
          </a:p>
          <a:p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Energetika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ETS + Státní energetická koncepce</a:t>
            </a:r>
          </a:p>
          <a:p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Konečná spotřeba energie</a:t>
            </a:r>
          </a:p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Energetická účinnost</a:t>
            </a:r>
          </a:p>
          <a:p>
            <a:endParaRPr lang="cs-CZ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Doprava</a:t>
            </a:r>
          </a:p>
          <a:p>
            <a:r>
              <a:rPr lang="cs-CZ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Dopravní politika ČR a Akční plán čisté mobility: navyšování podílu alternativních pohonů a paliv v silniční dopravě, elektrizace železnic, postupný přesun</a:t>
            </a:r>
          </a:p>
          <a:p>
            <a:r>
              <a:rPr lang="cs-CZ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nákladní dopravy ze silniční na železniční, případně vodní dopravu</a:t>
            </a:r>
          </a:p>
          <a:p>
            <a:endParaRPr lang="cs-CZ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Zemědělství, lesnictví</a:t>
            </a:r>
          </a:p>
          <a:p>
            <a:r>
              <a:rPr lang="cs-CZ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Akční plán pro biomasu, místní podpora zalesňování zemědělské půdy </a:t>
            </a:r>
          </a:p>
          <a:p>
            <a:endParaRPr lang="cs-CZ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Antifosilní</a:t>
            </a:r>
            <a:r>
              <a:rPr lang="cs-CZ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zákon, uhlíková daň, EIA? Resortní politika…</a:t>
            </a:r>
            <a:endParaRPr lang="cs-CZ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438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Strategie a realita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7DD24F1-31C2-4A3A-83C9-D0C44C6C74FC}"/>
              </a:ext>
            </a:extLst>
          </p:cNvPr>
          <p:cNvSpPr txBox="1"/>
          <p:nvPr/>
        </p:nvSpPr>
        <p:spPr>
          <a:xfrm>
            <a:off x="635431" y="782664"/>
            <a:ext cx="818310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Adaptační strategie ČR (2015)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Prioritní oblasti (sektory), u kterých se předpokládají největší dopady změny klimatu: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lesní hospodářství,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zemědělství,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vodní režim v krajině a vodní hospodářství,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urbanizovaná krajina,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biodiverzita a ekosystémové služby,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zdraví a hygiena,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cestovní ruch,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doprava,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průmysl a energetika,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mimořádné události a ochrana obyvatelstva a životního prostředí.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Národní akční plán adaptace na změnu klimatu (2017)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pl-PL" b="1" u="sng" dirty="0">
                <a:latin typeface="Cambria" panose="02040503050406030204" pitchFamily="18" charset="0"/>
                <a:ea typeface="Cambria" panose="02040503050406030204" pitchFamily="18" charset="0"/>
              </a:rPr>
              <a:t>Projekty podporující adaptaci na regionální a lokální úrovni</a:t>
            </a:r>
          </a:p>
          <a:p>
            <a:pPr marL="285750" indent="-285750">
              <a:buFontTx/>
              <a:buChar char="-"/>
            </a:pPr>
            <a:r>
              <a:rPr lang="pl-PL" u="sng" dirty="0">
                <a:latin typeface="Cambria" panose="02040503050406030204" pitchFamily="18" charset="0"/>
                <a:ea typeface="Cambria" panose="02040503050406030204" pitchFamily="18" charset="0"/>
              </a:rPr>
              <a:t>Zemědělství, lesní hospodářství, </a:t>
            </a:r>
            <a:r>
              <a:rPr lang="pl-PL" u="sng" dirty="0" err="1">
                <a:latin typeface="Cambria" panose="02040503050406030204" pitchFamily="18" charset="0"/>
                <a:ea typeface="Cambria" panose="02040503050406030204" pitchFamily="18" charset="0"/>
              </a:rPr>
              <a:t>doprava</a:t>
            </a:r>
            <a:r>
              <a:rPr lang="pl-PL" u="sng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pl-PL" u="sng" dirty="0" err="1">
                <a:latin typeface="Cambria" panose="02040503050406030204" pitchFamily="18" charset="0"/>
                <a:ea typeface="Cambria" panose="02040503050406030204" pitchFamily="18" charset="0"/>
              </a:rPr>
              <a:t>Žádné</a:t>
            </a:r>
            <a:r>
              <a:rPr lang="pl-PL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u="sng" dirty="0" err="1">
                <a:latin typeface="Cambria" panose="02040503050406030204" pitchFamily="18" charset="0"/>
                <a:ea typeface="Cambria" panose="02040503050406030204" pitchFamily="18" charset="0"/>
              </a:rPr>
              <a:t>legislativní</a:t>
            </a:r>
            <a:r>
              <a:rPr lang="pl-PL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u="sng" dirty="0" err="1">
                <a:latin typeface="Cambria" panose="02040503050406030204" pitchFamily="18" charset="0"/>
                <a:ea typeface="Cambria" panose="02040503050406030204" pitchFamily="18" charset="0"/>
              </a:rPr>
              <a:t>změny</a:t>
            </a:r>
            <a:r>
              <a:rPr lang="pl-PL" u="sng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cs-CZ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503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Strategie a realita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7DD24F1-31C2-4A3A-83C9-D0C44C6C74FC}"/>
              </a:ext>
            </a:extLst>
          </p:cNvPr>
          <p:cNvSpPr txBox="1"/>
          <p:nvPr/>
        </p:nvSpPr>
        <p:spPr>
          <a:xfrm>
            <a:off x="565688" y="558284"/>
            <a:ext cx="818310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NKÚ:</a:t>
            </a:r>
            <a:endParaRPr lang="cs-CZ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b="1" dirty="0">
                <a:latin typeface="Cambria" panose="02040503050406030204" pitchFamily="18" charset="0"/>
                <a:ea typeface="Cambria" panose="02040503050406030204" pitchFamily="18" charset="0"/>
              </a:rPr>
              <a:t>OVZDUŠÍ: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Úroveň kvality ovzduší se za roky 2015 až 2017 v České republice nezlepšila, přestože stát na její zvýšení vynakládá miliardové částky.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Mezi největší znečišťovatele ovzduší v ČR patří doprava, průmysl a domácnosti.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Systém financování prostřednictvím operačního programu je nastaven tak, že je primárně podporována výměna zastaralých a nevyhovujících zdrojů lokálního vytápění domácností. Finanční alokace prvních dvou dosud vyhlášených výzev pokryje pouze výměnu cca 10 % zastaralých kotlů, kterých je v ČR odhadem 570 tisíc.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Státní fond životního prostředí nevyhodnocoval, zda podpořené projekty měly skutečný dopad na zlepšení kvality ovzduší.</a:t>
            </a:r>
          </a:p>
          <a:p>
            <a:r>
              <a:rPr lang="cs-CZ" sz="1200" b="1" dirty="0">
                <a:latin typeface="Cambria" panose="02040503050406030204" pitchFamily="18" charset="0"/>
                <a:ea typeface="Cambria" panose="02040503050406030204" pitchFamily="18" charset="0"/>
              </a:rPr>
              <a:t>ENERGETICKÁ PRODUKTIVITA: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ČR zemí s třetí největší energetickou náročností v EU. Energetická náročnost české ekonomiky je více než dvojnásobná oproti průměru EU.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Vnitrostátní cíl energetické účinnosti ČR dosáhnout nových úspor energie do roku 2020 nebude naplněn.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Úspory energie na základě dotací byly ke konci roku 2017 minimální, na čemž se podepsalo zejména pomalé čerpání peněz, dlouhá doba schvalování žádostí o dotace a také nezájem o podporu.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Z dlouhodobého pohledu NKÚ zásadním přetrvávajícím negativním jevem při poskytování podpor je nevyhodnocování jejich přínosů, popř. dopadů.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Nebyla v plné míře realizována opatření ke zjištěným nedostatkům z předchozích let, k jejichž přijetí deklarovalo MPO.</a:t>
            </a:r>
          </a:p>
          <a:p>
            <a:r>
              <a:rPr lang="cs-CZ" sz="1200" b="1" dirty="0">
                <a:latin typeface="Cambria" panose="02040503050406030204" pitchFamily="18" charset="0"/>
                <a:ea typeface="Cambria" panose="02040503050406030204" pitchFamily="18" charset="0"/>
              </a:rPr>
              <a:t>ZEMĚDĚLSTVÍ:</a:t>
            </a:r>
            <a:b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V důsledku nastavených podmínek a pravidel je podpora poskytována převážně velkým potravinářským firmám na úkor malých a středních podniků.</a:t>
            </a:r>
          </a:p>
          <a:p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Blíže viz 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https://www.nku.cz/…/</a:t>
            </a:r>
            <a:r>
              <a:rPr lang="cs-CZ" sz="1200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vyrocni-zp</a:t>
            </a:r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…/vyrocni-zprava-nku-2018.pdf</a:t>
            </a:r>
            <a:endParaRPr lang="cs-CZ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endParaRPr lang="cs-CZ" sz="1200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49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Energetický mix ČR</a:t>
            </a:r>
            <a:endParaRPr lang="en-US" sz="2000" b="1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2694" y="794651"/>
            <a:ext cx="75639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Výroba elektřiny v ČR byla historicky postavena zejména na spalování hnědého a černého uhlí, jehož zásoby zde byly vždy dostatečné.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V roce 1985 byla uvedena do provozu JE Dukovany, od roku 2002 pak i JE Temelín. Parní elektrárny na pevná paliva81 spalující zejména hnědé uhlí pak byly částečně odstaveny, částečně zmodernizovány.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Do této situace vstoupila od roku 2005 podpora a rozvoj obnovitelných zdrojů, které do roku 2013 zaujímaly v celkovém energetickém mixu čím dál větší podíl. V roce 2015 byly prolomeny územní limity těžby hnědého uhlí na dole Bílina, což umožňuje využít dalších až 120 mil. t uhlí.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Cambria" panose="02040503050406030204" pitchFamily="18" charset="0"/>
                <a:ea typeface="Cambria" panose="02040503050406030204" pitchFamily="18" charset="0"/>
              </a:rPr>
              <a:t>V roce 2016 se spalováním hnědého uhlí vyrobilo 43,5 % elektřiny, dalších 6,9 % se vyrobilo spalováním černého uhlí. Uhlí tak zajišťuje výrobu celé poloviny elektřiny v ČR. Dalším zásadním zdrojem je jaderné palivo, z něhož se vyprodukovalo 28,9 % elektrické energie. Mezi další zdroje patří zemní plyn, skládkový plyn či obnovitelné zdroje energie.</a:t>
            </a:r>
          </a:p>
        </p:txBody>
      </p:sp>
    </p:spTree>
    <p:extLst>
      <p:ext uri="{BB962C8B-B14F-4D97-AF65-F5344CB8AC3E}">
        <p14:creationId xmlns:p14="http://schemas.microsoft.com/office/powerpoint/2010/main" val="15594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53" y="-10987"/>
            <a:ext cx="7801011" cy="51544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0"/>
            <a:ext cx="6817178" cy="5143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" y="651903"/>
            <a:ext cx="8485979" cy="418590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903"/>
            <a:ext cx="11229975" cy="4371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C07ABF-A04C-4A2C-B6DD-55CF6FD49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917" y="645183"/>
            <a:ext cx="6682525" cy="41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1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50" y="858636"/>
            <a:ext cx="8364536" cy="396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87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90" y="0"/>
            <a:ext cx="7255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626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27" y="256593"/>
            <a:ext cx="7598040" cy="47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78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U production of electricity by source,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15" y="63048"/>
            <a:ext cx="4839335" cy="561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5906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45" y="401850"/>
            <a:ext cx="7432689" cy="45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10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91" y="727179"/>
            <a:ext cx="8344315" cy="39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581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57" y="632581"/>
            <a:ext cx="7256073" cy="39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0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4229100"/>
            <a:ext cx="9432758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2" y="4114799"/>
            <a:ext cx="4322480" cy="1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54" y="4337384"/>
            <a:ext cx="670593" cy="71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F:\vojtech\Pictures\Obrázky\logo katedry\logoE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53" y="4232084"/>
            <a:ext cx="1851580" cy="8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406"/>
          <p:cNvSpPr txBox="1">
            <a:spLocks/>
          </p:cNvSpPr>
          <p:nvPr/>
        </p:nvSpPr>
        <p:spPr>
          <a:xfrm>
            <a:off x="692834" y="761701"/>
            <a:ext cx="7884600" cy="381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Char char="▪"/>
              <a:defRPr sz="30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Char char="▫"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ct val="1000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cs-CZ" sz="1800" b="1" dirty="0">
                <a:solidFill>
                  <a:schemeClr val="lt1"/>
                </a:solidFill>
                <a:latin typeface="Cambria" panose="02040503050406030204" pitchFamily="18" charset="0"/>
                <a:ea typeface="Roboto Slab" panose="020B0604020202020204" charset="0"/>
                <a:cs typeface="Arial" pitchFamily="34" charset="0"/>
                <a:sym typeface="Roboto Slab"/>
              </a:rPr>
              <a:t>DĚKUJI ZA POZORNOST!</a:t>
            </a:r>
            <a:endParaRPr lang="en-US" sz="1800" b="1" dirty="0">
              <a:solidFill>
                <a:schemeClr val="lt1"/>
              </a:solidFill>
              <a:latin typeface="Cambria" panose="02040503050406030204" pitchFamily="18" charset="0"/>
              <a:ea typeface="Roboto Slab" panose="020B0604020202020204" charset="0"/>
              <a:cs typeface="Arial" pitchFamily="34" charset="0"/>
              <a:sym typeface="Roboto Slab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sz="2400" dirty="0">
              <a:solidFill>
                <a:srgbClr val="FFFFFF"/>
              </a:solidFill>
              <a:latin typeface="Cambria" panose="02040503050406030204" pitchFamily="18" charset="0"/>
              <a:ea typeface="Roboto Slab" panose="020B0604020202020204" charset="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  <a:ea typeface="Roboto Slab" panose="020B0604020202020204" charset="0"/>
              </a:rPr>
              <a:t>vomacka@mail.muni.cz</a:t>
            </a:r>
          </a:p>
        </p:txBody>
      </p:sp>
      <p:pic>
        <p:nvPicPr>
          <p:cNvPr id="8" name="Picture 2" descr="Masarykova univerzita - Home | Facebook">
            <a:extLst>
              <a:ext uri="{FF2B5EF4-FFF2-40B4-BE49-F238E27FC236}">
                <a16:creationId xmlns:a16="http://schemas.microsoft.com/office/drawing/2014/main" id="{E5CE2053-33E0-41AA-9641-55DBE23E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9" y="4288749"/>
            <a:ext cx="773315" cy="77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762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Shoda na nebezpečí a jeho příčinách?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07" y="558284"/>
            <a:ext cx="4784215" cy="462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4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931952" y="158174"/>
            <a:ext cx="1104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Cambria" panose="02040503050406030204" pitchFamily="18" charset="0"/>
                <a:ea typeface="Cambria" panose="02040503050406030204" pitchFamily="18" charset="0"/>
              </a:rPr>
              <a:t>Shoda na řešení?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83894" y="859316"/>
            <a:ext cx="79982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Přechod od fosilních paliv k obnovitelným zdrojům nebo šetrnějším zdrojům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Omezení krátkodobých znečišťujících látek – metan, popílek, HFC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Doing this could slow climate feedback loops and potentially reduce the short-term warming trend by more than 50% over the next few decades while saving millions of lives and increasing crop yields due to reduced air pollution (</a:t>
            </a:r>
            <a:r>
              <a:rPr lang="en-US" sz="1800" b="1" i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Shindell</a:t>
            </a:r>
            <a:r>
              <a:rPr lang="en-US" sz="1800" b="1" i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 2017)</a:t>
            </a:r>
            <a:endParaRPr lang="cs-CZ" sz="1800" b="1" i="1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Obnova, ochrana, udržení přirozených ekosystémů – fytoplankton, korálové útesy, mokřady, savany…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Ochrana biodiversity, udržitelné hospodaření v lesích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Vyšší podíl rostlinné stravy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Změna ekonomického uvažování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Rovnost pohlaví</a:t>
            </a:r>
          </a:p>
        </p:txBody>
      </p:sp>
    </p:spTree>
    <p:extLst>
      <p:ext uri="{BB962C8B-B14F-4D97-AF65-F5344CB8AC3E}">
        <p14:creationId xmlns:p14="http://schemas.microsoft.com/office/powerpoint/2010/main" val="232297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reenhouse Gas Emissions, 1990-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45" y="140653"/>
            <a:ext cx="6531126" cy="491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755011"/>
      </p:ext>
    </p:extLst>
  </p:cSld>
  <p:clrMapOvr>
    <a:masterClrMapping/>
  </p:clrMapOvr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32212</TotalTime>
  <Words>3836</Words>
  <Application>Microsoft Office PowerPoint</Application>
  <PresentationFormat>On-screen Show (16:9)</PresentationFormat>
  <Paragraphs>342</Paragraphs>
  <Slides>67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Roboto Slab</vt:lpstr>
      <vt:lpstr>Nixie One</vt:lpstr>
      <vt:lpstr>Cambria</vt:lpstr>
      <vt:lpstr>Warwick template</vt:lpstr>
      <vt:lpstr>Obnovitelné a neobnovitelné zdroje Energetická politika ČR se zaměřením na výrobu elektřiny</vt:lpstr>
      <vt:lpstr>Osnova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to Justice in the Czech Republic: Statistics and Data Analysis</dc:title>
  <dc:creator>Vomáčka Crew</dc:creator>
  <cp:lastModifiedBy>Microsoft</cp:lastModifiedBy>
  <cp:revision>522</cp:revision>
  <cp:lastPrinted>2017-11-19T10:58:40Z</cp:lastPrinted>
  <dcterms:modified xsi:type="dcterms:W3CDTF">2021-03-15T10:53:41Z</dcterms:modified>
</cp:coreProperties>
</file>