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4377F-0B5E-45A6-A2F2-30F08836C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4C7C45-4C4C-4C52-8FEF-7E2D584CF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4A29F-39A6-4858-8827-1BE93AF5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9DC433-1907-4AC7-89D6-3D32CD7B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16DAB8-BD5F-4D79-8E72-A12DBBBB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06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49D3D-7770-4BDD-859B-39A0B60B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DE792F-43C8-4298-A746-9B9CB78F1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C242E4-99A2-4A0C-8BE7-4237BB33A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C4F506-33E3-49F0-801C-BBDB5C0C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C020F-6221-4ECF-956A-C7AC8145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39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3EBABF-F44D-4F5E-ACC4-A8833D0B9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327F9B-9054-4CC7-BBAB-5256E7218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868005-D655-4828-8F5D-1579DE27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DE9E3E-213D-467F-9C17-20CC57942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D1EBDF-6DEB-4D6F-B53C-029156EC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62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A84A8-37B1-40F1-B5EE-40EFD4CBC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DB42D-5D98-4C0B-9C4E-48D1EBF8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E29AC4-3E96-445A-837B-49135CC65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41E474-1BC9-4286-8814-C76EC5AD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31679C-2152-45E0-A771-6158C57B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574B3-AAFD-45F6-B9E0-31FC2F91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68DD39-AA1C-451C-9F7B-3D47F313E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769DAC-0AF6-443B-9866-F8BCF4E8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0853E3-D1A3-47C2-A1E2-7BAC24D2E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78A373-7E19-45DB-AA16-F7D914DC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45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393BC-8363-47C9-90EC-86B1CAE2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00E303-BBDD-4E0D-BED6-9F90ACE91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225A74-2A7A-492B-B38E-1C6D82426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58DD08-FDF5-4B52-9F86-ECA1CC893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FD7F33-C083-4E50-BCF5-75D18C32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048A5D-C0E7-4A3F-BB1F-BD401352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05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DFD80-59AD-45D6-87E6-6456E5DDA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7E88177-9445-4C40-920B-1612789EE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FEBBE8F-51A7-4750-9A2E-2B3811CC4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38247BB-1364-4E1C-B54E-8484DE211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9826CA1-B9DF-48E8-9FD3-99E240912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10150F-A0D8-4186-8988-6587C2BF7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565CFE-1D2B-4F6E-8308-6008D35C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B95725-A05A-4B9F-B609-16BFE05FA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37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1DFF8-D398-4B5A-87C1-18854EF4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BAF85EC-539A-4511-B573-18D72906C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842133-D47E-4A45-9C72-BA0E774AF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490D3F-E470-42C9-A35D-4EA3659B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60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2FAD0D-E6C9-426C-9517-32C559C1B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037C28-AAAC-476C-9862-C0143FD0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2AC0BA-BA84-42E3-9F93-8407D74DB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49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C8575-71D2-44B6-8DCB-DD57843D8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02BA2B-6D0C-45BA-8D98-6913243D0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A5AF93-D15E-4A22-B368-D822B89AD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691E06-7E9C-41E7-B630-DFDAA02CF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71500E-5182-4A19-ACDB-82A5FD3F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BC856A-263B-4F2C-AF36-C9A93E48F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35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F2827-6C88-4B78-8BF5-85E66F67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DBF0DF4-01D0-43E1-A553-3C53B6B1A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DB64ED0-A559-4EE8-9E9E-1FEDC11DC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03FDA2-5959-4D4C-AE5B-DAD9B479F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424FB5-9570-431F-B61E-C80D50D8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668592-EA38-43A1-8FCE-D90EBDD16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4A407D-8F68-4A45-839A-00FFFEE9A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985FBE3-A820-4EB1-A2D0-03D016477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F810A5-1A06-44A5-8285-5834946C9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A880B-3E83-4E9B-A5BB-BFFE04C77CCA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7E3F95-E21C-4F70-93D5-41359BF99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EEA86F-B9F4-4DF5-8EC0-4069C3279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B1151-42F5-44B7-983E-18F20C893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48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rybunal.gov.p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F27AD-E612-4BDA-B440-62BD0DCBF2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Władza sądownicza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17C0A5-1977-41CD-8240-6A31E8C510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554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D5266-3C1D-4F48-9FC4-FAD22C88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sądów powszechnych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C90B0A-288E-4A4D-A6AB-B8AF9C723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b="1" dirty="0"/>
              <a:t>Sądy rejonowe </a:t>
            </a:r>
          </a:p>
          <a:p>
            <a:pPr marL="514350" indent="-514350">
              <a:buAutoNum type="arabicPeriod"/>
            </a:pPr>
            <a:r>
              <a:rPr lang="pl-PL" b="1" dirty="0"/>
              <a:t>Sądy okręgowe – </a:t>
            </a:r>
            <a:r>
              <a:rPr lang="pl-PL" dirty="0"/>
              <a:t>mieszane</a:t>
            </a:r>
            <a:endParaRPr lang="pl-PL" b="1" dirty="0"/>
          </a:p>
          <a:p>
            <a:pPr marL="514350" indent="-514350">
              <a:buAutoNum type="arabicPeriod"/>
            </a:pPr>
            <a:r>
              <a:rPr lang="pl-PL" b="1" dirty="0"/>
              <a:t>Sądy apelacyjne </a:t>
            </a:r>
            <a:r>
              <a:rPr lang="pl-PL" dirty="0"/>
              <a:t>– wyłącznie sądy drugiej instancji</a:t>
            </a:r>
          </a:p>
          <a:p>
            <a:pPr marL="514350" indent="-514350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/>
              <a:t>Sędziów powołuje Prezydent RP na wniosek KRS. Prezesów powołuje Minister Sprawiedliwości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89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BDC38-311F-4AA0-A525-B390CA58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Sądy szczególne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E9192C-CBC1-4916-9EA7-E2194A7FD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 Sądy administracyjne</a:t>
            </a:r>
          </a:p>
          <a:p>
            <a:pPr marL="0" indent="0">
              <a:buNone/>
            </a:pPr>
            <a:r>
              <a:rPr lang="pl-PL" dirty="0"/>
              <a:t>II Sądy wojskowe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511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8AB47-8F22-4DD4-BE13-F039C678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Sądy administracyjne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E354F6-9F7C-4945-9FD3-F7910145A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184 Konstytucji</a:t>
            </a:r>
          </a:p>
          <a:p>
            <a:r>
              <a:rPr lang="pl-PL" dirty="0"/>
              <a:t>Ustawa 25 lipca 2002 Prawo o ustroju sądów administracyjnych</a:t>
            </a:r>
          </a:p>
          <a:p>
            <a:endParaRPr lang="pl-PL" dirty="0"/>
          </a:p>
          <a:p>
            <a:r>
              <a:rPr lang="pl-PL" dirty="0"/>
              <a:t>Wojewódzkie Sądy Administracyjne</a:t>
            </a:r>
          </a:p>
          <a:p>
            <a:r>
              <a:rPr lang="pl-PL" b="1" dirty="0"/>
              <a:t>Naczelny Sąd Administracyjny: </a:t>
            </a:r>
            <a:endParaRPr lang="pl-PL" dirty="0"/>
          </a:p>
          <a:p>
            <a:pPr marL="514350" indent="-514350">
              <a:buAutoNum type="alphaLcParenR"/>
            </a:pPr>
            <a:r>
              <a:rPr lang="pl-PL" dirty="0"/>
              <a:t>Nadzór </a:t>
            </a:r>
          </a:p>
          <a:p>
            <a:pPr marL="514350" indent="-514350">
              <a:buAutoNum type="alphaLcParenR"/>
            </a:pPr>
            <a:r>
              <a:rPr lang="pl-PL" dirty="0"/>
              <a:t>Skargi kasacyjne</a:t>
            </a:r>
          </a:p>
          <a:p>
            <a:pPr marL="514350" indent="-514350">
              <a:buAutoNum type="alphaLcParenR"/>
            </a:pPr>
            <a:r>
              <a:rPr lang="pl-PL" dirty="0"/>
              <a:t>Uchwały wyjaśniające zagadnienia prawne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801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8932F-8390-4EC9-949D-639E05B56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Sądy wojskowe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2BE886-1F24-408E-81D5-73ADE1568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Ustawa Prawo o ustroju sądów wojskowych</a:t>
            </a:r>
          </a:p>
          <a:p>
            <a:endParaRPr lang="pl-PL" dirty="0"/>
          </a:p>
          <a:p>
            <a:r>
              <a:rPr lang="pl-PL" dirty="0"/>
              <a:t>Struktura:</a:t>
            </a:r>
          </a:p>
          <a:p>
            <a:r>
              <a:rPr lang="pl-PL" b="1" dirty="0"/>
              <a:t>Wojskowe sądy garnizonowe</a:t>
            </a:r>
          </a:p>
          <a:p>
            <a:r>
              <a:rPr lang="pl-PL" b="1" dirty="0"/>
              <a:t>Wojskowe sądy okręgowe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72333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4E39AC4-ECA2-4624-BC1A-FD6853D3B4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Trybunały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3A6B40A-0487-41FD-9D64-86402E1BA7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39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D4497-A895-4337-BEFF-1F6871CB5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Trybunał Konstytucyjny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390FD-3709-4070-BCED-6CD153FEA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Kontrola zgodności prawa z Konstytucją</a:t>
            </a:r>
          </a:p>
          <a:p>
            <a:r>
              <a:rPr lang="cs-CZ" dirty="0">
                <a:hlinkClick r:id="rId2"/>
              </a:rPr>
              <a:t>https://trybunal.gov.pl/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778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E7FEF-B2ED-4379-8EB1-8FB50894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Trybunał Stanu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4228D4-051F-4913-8E2A-B70E7FDAB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 </a:t>
            </a:r>
            <a:r>
              <a:rPr lang="pl-PL"/>
              <a:t>odpowiedzialności konstytucyjnej.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14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8CE50-3973-4937-B894-5C14D2E81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III RP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A64825-7438-4D24-92B1-5844CEE76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Rozdział VIII Konstytucji</a:t>
            </a:r>
          </a:p>
          <a:p>
            <a:r>
              <a:rPr lang="pl-PL" dirty="0"/>
              <a:t>Art. 173 – 201</a:t>
            </a:r>
          </a:p>
          <a:p>
            <a:r>
              <a:rPr lang="pl-PL" b="1" dirty="0"/>
              <a:t>Sądy i Trybunały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4557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1CA79-0278-4AF5-A5A1-C56E6A2C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wspólne sądów i trybunałów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3841C6-C87F-4D97-9EAF-89A807178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Zasada niezawisłości sędziowskiej</a:t>
            </a:r>
          </a:p>
          <a:p>
            <a:r>
              <a:rPr lang="pl-PL" b="1" dirty="0"/>
              <a:t>Oparcie działalności organów władzy sądowniczej wyłącznie na prawie </a:t>
            </a:r>
            <a:r>
              <a:rPr lang="pl-PL" dirty="0"/>
              <a:t>x kryteria celowości lub efektywności</a:t>
            </a:r>
          </a:p>
          <a:p>
            <a:r>
              <a:rPr lang="pl-PL" dirty="0"/>
              <a:t>Zadanie: </a:t>
            </a:r>
            <a:r>
              <a:rPr lang="pl-PL" b="1" dirty="0"/>
              <a:t>rozstrzyganie prawnych spraw i sporów </a:t>
            </a:r>
            <a:r>
              <a:rPr lang="pl-PL" dirty="0"/>
              <a:t>powstających w procesie stosowania prawa lub jego stanowienia</a:t>
            </a:r>
          </a:p>
          <a:p>
            <a:r>
              <a:rPr lang="pl-PL" b="1" dirty="0"/>
              <a:t>Oparcie funkcjonowania władzy sądowniczej na sformalizowanych procedurach - </a:t>
            </a:r>
            <a:r>
              <a:rPr lang="pl-PL" dirty="0"/>
              <a:t> akcent na zasadę kontradyktoryjności (sporności)</a:t>
            </a:r>
            <a:endParaRPr lang="pl-PL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9758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47D159A-40D0-48DE-8A8C-3B56863D9C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Sądy</a:t>
            </a:r>
            <a:endParaRPr lang="cs-CZ" b="1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1001196-ECD7-4027-B37C-5A25246750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85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F89AB-08F8-43D7-BEF9-AE9F781F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175 Konstytucji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28B2EF-9862-40EF-895D-E6398C617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Funkcja sądów jest sprawowanie </a:t>
            </a:r>
            <a:r>
              <a:rPr lang="pl-PL" b="1" dirty="0"/>
              <a:t>wymiaru sprawiedliwości –</a:t>
            </a:r>
          </a:p>
          <a:p>
            <a:r>
              <a:rPr lang="pl-PL" dirty="0"/>
              <a:t>Wymiar sprawiedliwości to działalność państwa polegająca na wiążącym rozstrzyganiu sporów o prawo, w których przynajmniej jedną ze stron jest jednostka lub inny podmiot podobny. </a:t>
            </a:r>
          </a:p>
          <a:p>
            <a:r>
              <a:rPr lang="pl-PL" dirty="0"/>
              <a:t>Wyłącznie sądy – monopol sądów</a:t>
            </a:r>
          </a:p>
          <a:p>
            <a:r>
              <a:rPr lang="pl-PL" dirty="0"/>
              <a:t>Konstytucyjna struktura sądów: ./.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93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D2A97-B351-4396-B170-753DF3A2B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Konstytucyjna struktura sądów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0C0820-B182-4462-A86A-13DEE1EF0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Sąd Najwyższy</a:t>
            </a:r>
          </a:p>
          <a:p>
            <a:r>
              <a:rPr lang="pl-PL" b="1" dirty="0"/>
              <a:t>sądy powszechne</a:t>
            </a:r>
          </a:p>
          <a:p>
            <a:r>
              <a:rPr lang="pl-PL" b="1" dirty="0"/>
              <a:t>sądy szczególne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8946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22B3C-718A-470D-AB3D-D6D6983B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Sąd Najwyższy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C1922-4C99-4F83-A5B3-F40CD6C4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183 Konstytucji</a:t>
            </a:r>
          </a:p>
          <a:p>
            <a:r>
              <a:rPr lang="pl-PL" dirty="0"/>
              <a:t>Ustawa z 23 listopada 2002 r. o Sądzie Najwyższym </a:t>
            </a:r>
          </a:p>
          <a:p>
            <a:r>
              <a:rPr lang="pl-PL" dirty="0"/>
              <a:t>Stoi ponad sądami powszechnymi i sądami szczególnymi</a:t>
            </a:r>
          </a:p>
          <a:p>
            <a:r>
              <a:rPr lang="pl-PL" dirty="0"/>
              <a:t>Podstawowe zadanie: </a:t>
            </a:r>
            <a:r>
              <a:rPr lang="pl-PL" b="1" dirty="0"/>
              <a:t>sprawowanie nadzoru nad działalnością sądów </a:t>
            </a:r>
            <a:r>
              <a:rPr lang="pl-PL" dirty="0"/>
              <a:t>– nadzór judykacyjny</a:t>
            </a:r>
          </a:p>
          <a:p>
            <a:r>
              <a:rPr lang="pl-PL" dirty="0"/>
              <a:t>Formy: </a:t>
            </a:r>
          </a:p>
          <a:p>
            <a:pPr marL="514350" indent="-514350">
              <a:buAutoNum type="alphaLcParenR"/>
            </a:pPr>
            <a:r>
              <a:rPr lang="pl-PL" dirty="0"/>
              <a:t>Rozpatruje kasacje oraz inne środki odwoławcze od orzeczeń sądowych</a:t>
            </a:r>
          </a:p>
          <a:p>
            <a:pPr marL="514350" indent="-514350">
              <a:buAutoNum type="alphaLcParenR"/>
            </a:pPr>
            <a:r>
              <a:rPr lang="pl-PL" dirty="0"/>
              <a:t>Podejmuje uchwały </a:t>
            </a:r>
            <a:r>
              <a:rPr lang="pl-PL" dirty="0" err="1"/>
              <a:t>rozstrzygajaące</a:t>
            </a:r>
            <a:r>
              <a:rPr lang="pl-PL" dirty="0"/>
              <a:t> zagadnienia prawne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74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0E4C3-9E2E-4B89-89FF-009A5E912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SN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D59B3D-19BF-42E4-ADB0-30F1EDC9E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Pierwszy Prezes SN (Prezydent RP,  kadencja 6 lat)</a:t>
            </a:r>
          </a:p>
          <a:p>
            <a:r>
              <a:rPr lang="pl-PL" dirty="0"/>
              <a:t>Prezesi SN (Prezydent RP)</a:t>
            </a:r>
          </a:p>
          <a:p>
            <a:r>
              <a:rPr lang="pl-PL" dirty="0"/>
              <a:t>Sędziowie (Prezydent RP na wniosek KRS) </a:t>
            </a:r>
          </a:p>
          <a:p>
            <a:endParaRPr lang="pl-PL" dirty="0"/>
          </a:p>
          <a:p>
            <a:r>
              <a:rPr lang="pl-PL" dirty="0"/>
              <a:t>IZBY:</a:t>
            </a:r>
          </a:p>
          <a:p>
            <a:pPr marL="514350" indent="-514350">
              <a:buAutoNum type="arabicPeriod"/>
            </a:pPr>
            <a:r>
              <a:rPr lang="pl-PL" dirty="0"/>
              <a:t>Cywilna</a:t>
            </a:r>
          </a:p>
          <a:p>
            <a:pPr marL="514350" indent="-514350">
              <a:buAutoNum type="arabicPeriod"/>
            </a:pPr>
            <a:r>
              <a:rPr lang="pl-PL" dirty="0"/>
              <a:t>Karna</a:t>
            </a:r>
          </a:p>
          <a:p>
            <a:pPr marL="514350" indent="-514350">
              <a:buAutoNum type="arabicPeriod"/>
            </a:pPr>
            <a:r>
              <a:rPr lang="pl-PL" dirty="0"/>
              <a:t>Pracy, Ubezpieczeń Społecznych i Spraw Publicznych</a:t>
            </a:r>
          </a:p>
          <a:p>
            <a:pPr marL="514350" indent="-514350">
              <a:buAutoNum type="arabicPeriod"/>
            </a:pPr>
            <a:r>
              <a:rPr lang="pl-PL" dirty="0"/>
              <a:t>Wojskowa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95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215A-0114-4A67-8D49-734F7263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Sądy powszechne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7CC4A3-90EF-4190-B6E2-7937376A9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Zasada dwuinstancyjności – przynajmniej dwa szczeble</a:t>
            </a:r>
          </a:p>
          <a:p>
            <a:r>
              <a:rPr lang="pl-PL" dirty="0"/>
              <a:t>Art. 176 Konstytucji</a:t>
            </a:r>
          </a:p>
          <a:p>
            <a:r>
              <a:rPr lang="pl-PL" dirty="0"/>
              <a:t>Ustawa z 27 lipca 2001 r. – Prawo o ustroju sądów powszechnych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3604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341</Words>
  <Application>Microsoft Office PowerPoint</Application>
  <PresentationFormat>Širokoúhlá obrazovka</PresentationFormat>
  <Paragraphs>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Władza sądownicza</vt:lpstr>
      <vt:lpstr>Konstytucja III RP</vt:lpstr>
      <vt:lpstr>Cechy wspólne sądów i trybunałów</vt:lpstr>
      <vt:lpstr>Sądy</vt:lpstr>
      <vt:lpstr>Art. 175 Konstytucji</vt:lpstr>
      <vt:lpstr>Konstytucyjna struktura sądów</vt:lpstr>
      <vt:lpstr>Sąd Najwyższy</vt:lpstr>
      <vt:lpstr>Skład SN </vt:lpstr>
      <vt:lpstr>Sądy powszechne</vt:lpstr>
      <vt:lpstr>Struktura sądów powszechnych</vt:lpstr>
      <vt:lpstr>Sądy szczególne</vt:lpstr>
      <vt:lpstr>Sądy administracyjne</vt:lpstr>
      <vt:lpstr>Sądy wojskowe</vt:lpstr>
      <vt:lpstr>Trybunały</vt:lpstr>
      <vt:lpstr>Trybunał Konstytucyjny</vt:lpstr>
      <vt:lpstr>Trybunał Stanu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Władza sądownicza</dc:title>
  <dc:creator>Petr Mrkývka</dc:creator>
  <cp:lastModifiedBy>Petr Mrkývka</cp:lastModifiedBy>
  <cp:revision>7</cp:revision>
  <dcterms:created xsi:type="dcterms:W3CDTF">2021-03-31T11:15:40Z</dcterms:created>
  <dcterms:modified xsi:type="dcterms:W3CDTF">2021-03-31T12:01:28Z</dcterms:modified>
</cp:coreProperties>
</file>