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6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EBD9B-B9E8-4AC0-99CA-7B8DC51891E1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B6F75-44F5-4631-9A2F-763A017EB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942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8B6F75-44F5-4631-9A2F-763A017EBA7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64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98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01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396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70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8150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032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342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17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4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52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33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92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0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7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19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6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94485-01FD-4213-81B9-9E9E9F90F9B9}" type="datetimeFigureOut">
              <a:rPr lang="cs-CZ" smtClean="0"/>
              <a:t>08.05.2021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9BC86A-DA77-46EA-B698-B8A145349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69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hr.coe.int/Pages/home.aspx?p=applicants/forms/cze&amp;c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udoc.echr.coe.int/e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CF76F-3CF4-42A6-B511-843EE6E851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napsat dobrou stížnost k ESLP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6024E1-F413-4972-8EF5-2F38B7C49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Barbora Antonovičová </a:t>
            </a:r>
          </a:p>
        </p:txBody>
      </p:sp>
    </p:spTree>
    <p:extLst>
      <p:ext uri="{BB962C8B-B14F-4D97-AF65-F5344CB8AC3E}">
        <p14:creationId xmlns:p14="http://schemas.microsoft.com/office/powerpoint/2010/main" val="393223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0D6C1-8FAB-4F2F-B334-1F9A8C5CA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141F5-88E9-4C2C-A93B-FE5A50008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800"/>
              </a:spcAft>
            </a:pPr>
            <a:r>
              <a:rPr lang="cs-CZ" dirty="0">
                <a:effectLst/>
              </a:rPr>
              <a:t>Student si zvolí </a:t>
            </a:r>
            <a:r>
              <a:rPr lang="cs-CZ" b="1" dirty="0">
                <a:effectLst/>
              </a:rPr>
              <a:t>jedno mediální rozhodnutí </a:t>
            </a:r>
            <a:r>
              <a:rPr lang="cs-CZ" dirty="0">
                <a:effectLst/>
              </a:rPr>
              <a:t>z přiloženého výběru,</a:t>
            </a:r>
          </a:p>
          <a:p>
            <a:pPr>
              <a:spcAft>
                <a:spcPts val="800"/>
              </a:spcAft>
            </a:pPr>
            <a:r>
              <a:rPr lang="cs-CZ" dirty="0"/>
              <a:t>Z</a:t>
            </a:r>
            <a:r>
              <a:rPr lang="cs-CZ" dirty="0">
                <a:effectLst/>
              </a:rPr>
              <a:t>pracuje </a:t>
            </a:r>
            <a:r>
              <a:rPr lang="cs-CZ" b="1" dirty="0">
                <a:effectLst/>
              </a:rPr>
              <a:t>stížnost k ESLP </a:t>
            </a:r>
            <a:r>
              <a:rPr lang="cs-CZ" dirty="0">
                <a:effectLst/>
              </a:rPr>
              <a:t>tak, že </a:t>
            </a:r>
            <a:r>
              <a:rPr lang="cs-CZ" b="1" dirty="0">
                <a:effectLst/>
              </a:rPr>
              <a:t>substantivní argumentace </a:t>
            </a:r>
            <a:r>
              <a:rPr lang="cs-CZ" dirty="0">
                <a:effectLst/>
              </a:rPr>
              <a:t>(nikoli tedy narace případu, ale důvody, proč došlo k porušení práv podle Úmluvy) musí být </a:t>
            </a:r>
            <a:r>
              <a:rPr lang="cs-CZ" b="1" dirty="0">
                <a:effectLst/>
              </a:rPr>
              <a:t>minimálně 6 normostran </a:t>
            </a:r>
          </a:p>
          <a:p>
            <a:pPr>
              <a:spcAft>
                <a:spcPts val="800"/>
              </a:spcAft>
            </a:pPr>
            <a:r>
              <a:rPr lang="cs-CZ" b="1" dirty="0">
                <a:effectLst/>
              </a:rPr>
              <a:t>Odkazy na judikaturu ESLP (minimálně 4 rozhodnutí</a:t>
            </a:r>
            <a:r>
              <a:rPr lang="cs-CZ" dirty="0">
                <a:effectLst/>
              </a:rPr>
              <a:t>, která se zvoleným případem souvisí a argumentačně podpoří obsah stížnosti),</a:t>
            </a:r>
          </a:p>
          <a:p>
            <a:pPr>
              <a:spcAft>
                <a:spcPts val="800"/>
              </a:spcAft>
            </a:pPr>
            <a:r>
              <a:rPr lang="cs-CZ" dirty="0"/>
              <a:t>S</a:t>
            </a:r>
            <a:r>
              <a:rPr lang="cs-CZ" dirty="0">
                <a:effectLst/>
              </a:rPr>
              <a:t>tudent též </a:t>
            </a:r>
            <a:r>
              <a:rPr lang="cs-CZ" b="1" dirty="0">
                <a:effectLst/>
              </a:rPr>
              <a:t>vyplní příslušný formulář</a:t>
            </a:r>
            <a:r>
              <a:rPr lang="cs-CZ" dirty="0">
                <a:effectLst/>
              </a:rPr>
              <a:t>, aby byla zachována řádná forma pro podání. </a:t>
            </a:r>
          </a:p>
          <a:p>
            <a:pPr lvl="1">
              <a:spcAft>
                <a:spcPts val="800"/>
              </a:spcAft>
            </a:pPr>
            <a:r>
              <a:rPr lang="cs-CZ" dirty="0">
                <a:hlinkClick r:id="rId2"/>
              </a:rPr>
              <a:t>https://www.echr.coe.int/Pages/home.aspx?p=applicants/forms/cze&amp;c=</a:t>
            </a:r>
            <a:endParaRPr lang="cs-CZ" dirty="0">
              <a:effectLst/>
            </a:endParaRPr>
          </a:p>
          <a:p>
            <a:pPr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</a:rPr>
              <a:t>Termín odevzdání </a:t>
            </a:r>
            <a:r>
              <a:rPr lang="cs-CZ" sz="1800" dirty="0">
                <a:effectLst/>
                <a:latin typeface="Calibri" panose="020F0502020204030204" pitchFamily="34" charset="0"/>
              </a:rPr>
              <a:t>klauzurní práce - </a:t>
            </a:r>
            <a:r>
              <a:rPr lang="cs-CZ" sz="1800" b="1" dirty="0">
                <a:effectLst/>
                <a:latin typeface="Calibri" panose="020F0502020204030204" pitchFamily="34" charset="0"/>
              </a:rPr>
              <a:t>do 31.5. 2021 do odevzdávárny</a:t>
            </a:r>
            <a:br>
              <a:rPr lang="cs-CZ" sz="1800" b="1" dirty="0">
                <a:effectLst/>
                <a:latin typeface="Calibri" panose="020F0502020204030204" pitchFamily="34" charset="0"/>
              </a:rPr>
            </a:b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63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1C294-2707-4997-8C47-D2D90370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stránka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269A9-CB94-4E4D-B9DA-F9FB29581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Stížnost v oficiálním formuláři</a:t>
            </a:r>
          </a:p>
          <a:p>
            <a:r>
              <a:rPr lang="cs-CZ" dirty="0"/>
              <a:t>Nezapomínejte na členěni stížnosti – minimálně </a:t>
            </a:r>
          </a:p>
          <a:p>
            <a:pPr lvl="1"/>
            <a:r>
              <a:rPr lang="cs-CZ" dirty="0"/>
              <a:t>Skutkový stav </a:t>
            </a:r>
          </a:p>
          <a:p>
            <a:pPr lvl="1"/>
            <a:r>
              <a:rPr lang="cs-CZ" dirty="0"/>
              <a:t>Právní argumentace </a:t>
            </a:r>
          </a:p>
          <a:p>
            <a:pPr lvl="1"/>
            <a:r>
              <a:rPr lang="cs-CZ" dirty="0"/>
              <a:t>Závěr </a:t>
            </a:r>
          </a:p>
          <a:p>
            <a:r>
              <a:rPr lang="cs-CZ" dirty="0"/>
              <a:t>Logické členění textu, odstavce</a:t>
            </a:r>
          </a:p>
          <a:p>
            <a:r>
              <a:rPr lang="cs-CZ" dirty="0"/>
              <a:t>Volitelné </a:t>
            </a:r>
            <a:r>
              <a:rPr lang="cs-CZ" dirty="0" err="1"/>
              <a:t>mezinadpisy</a:t>
            </a:r>
            <a:r>
              <a:rPr lang="cs-CZ" dirty="0"/>
              <a:t> k </a:t>
            </a:r>
            <a:r>
              <a:rPr lang="cs-CZ"/>
              <a:t>jednotlivým argumentům </a:t>
            </a:r>
            <a:endParaRPr lang="cs-CZ" dirty="0"/>
          </a:p>
          <a:p>
            <a:r>
              <a:rPr lang="cs-CZ" dirty="0"/>
              <a:t>Pozor na gramatické chyby </a:t>
            </a:r>
          </a:p>
          <a:p>
            <a:r>
              <a:rPr lang="cs-CZ" dirty="0"/>
              <a:t>I stylistika je důležitá</a:t>
            </a:r>
          </a:p>
        </p:txBody>
      </p:sp>
    </p:spTree>
    <p:extLst>
      <p:ext uri="{BB962C8B-B14F-4D97-AF65-F5344CB8AC3E}">
        <p14:creationId xmlns:p14="http://schemas.microsoft.com/office/powerpoint/2010/main" val="144059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BB11F-3E1F-4CC8-84A9-D7DFC683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Obsahová stránka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CD577-52E4-4C38-A1F0-C543A8BF9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náplní je Vaše vlastní argumentace </a:t>
            </a:r>
          </a:p>
          <a:p>
            <a:r>
              <a:rPr lang="cs-CZ" dirty="0"/>
              <a:t>Podpořená dostatkem judikatury </a:t>
            </a:r>
          </a:p>
          <a:p>
            <a:r>
              <a:rPr lang="cs-CZ" dirty="0"/>
              <a:t>Není potřeba dlouze vypisovat předchozí skutkový stav – stačí odstavec </a:t>
            </a:r>
          </a:p>
          <a:p>
            <a:r>
              <a:rPr lang="cs-CZ" dirty="0"/>
              <a:t>Najděte všechny články Úmluvy, které byly dle Vás porušeny </a:t>
            </a:r>
          </a:p>
          <a:p>
            <a:r>
              <a:rPr lang="cs-CZ" dirty="0"/>
              <a:t>Hledejte  co nejvíce relevantních argumentů pro Vámi tvrzenou situaci </a:t>
            </a:r>
          </a:p>
          <a:p>
            <a:r>
              <a:rPr lang="cs-CZ" dirty="0"/>
              <a:t>Logická a navazující argumentace</a:t>
            </a:r>
          </a:p>
          <a:p>
            <a:r>
              <a:rPr lang="cs-CZ" dirty="0"/>
              <a:t>Pokud je to relevantní, použít pětistupňový test ESLP</a:t>
            </a:r>
          </a:p>
          <a:p>
            <a:r>
              <a:rPr lang="cs-CZ" dirty="0"/>
              <a:t>Nezapomeňte na shrnutí, závěr stížnosti </a:t>
            </a:r>
          </a:p>
        </p:txBody>
      </p:sp>
    </p:spTree>
    <p:extLst>
      <p:ext uri="{BB962C8B-B14F-4D97-AF65-F5344CB8AC3E}">
        <p14:creationId xmlns:p14="http://schemas.microsoft.com/office/powerpoint/2010/main" val="358484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E676F-A1A8-4806-B6D6-230FB81A6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FF46A-8B64-4864-96E0-1483AB266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Vaše názory je potřeba podložit relevantní judikaturou ESLP</a:t>
            </a:r>
          </a:p>
          <a:p>
            <a:pPr lvl="1"/>
            <a:r>
              <a:rPr lang="cs-CZ" dirty="0"/>
              <a:t>Aspoň 4 judikáty, které se k věci vztahují </a:t>
            </a:r>
          </a:p>
          <a:p>
            <a:r>
              <a:rPr lang="cs-CZ" dirty="0"/>
              <a:t>ESLP se již k těmto věcem nebo jejich aspektům vyjádřil</a:t>
            </a:r>
          </a:p>
          <a:p>
            <a:r>
              <a:rPr lang="cs-CZ" dirty="0"/>
              <a:t>Databáze judikatury HUDOC </a:t>
            </a:r>
            <a:r>
              <a:rPr lang="cs-CZ" dirty="0">
                <a:hlinkClick r:id="rId2"/>
              </a:rPr>
              <a:t>https://hudoc.echr.coe.int/eng</a:t>
            </a:r>
            <a:endParaRPr lang="cs-CZ" dirty="0"/>
          </a:p>
          <a:p>
            <a:r>
              <a:rPr lang="cs-CZ" dirty="0"/>
              <a:t>Důležité je uvést  číslo stížnosti, název judikátu a datum jeho vydání</a:t>
            </a:r>
          </a:p>
          <a:p>
            <a:r>
              <a:rPr lang="cs-CZ" dirty="0"/>
              <a:t>Čerpejte  klidně i z odborných článků, ale citujte je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14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1C63C-B2A6-4878-977B-A3FB7AF0E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8A41D8-DD89-44AA-8EEF-BE41B55C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Stručné zhodnocení hlavních argumentů stížnosti </a:t>
            </a:r>
          </a:p>
          <a:p>
            <a:r>
              <a:rPr lang="cs-CZ" dirty="0"/>
              <a:t>Proč by Vám měl Soud vyhovět?</a:t>
            </a:r>
          </a:p>
          <a:p>
            <a:r>
              <a:rPr lang="cs-CZ" dirty="0"/>
              <a:t>Uvedení porušených článků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Nezapomeňte si stížnost po sobě několikrát přečíst</a:t>
            </a:r>
          </a:p>
          <a:p>
            <a:r>
              <a:rPr lang="cs-CZ" dirty="0"/>
              <a:t>Všechny uvedené myšlenky jsou použít i pro jiná podání, kterých budete psát v praxi mnoho</a:t>
            </a:r>
          </a:p>
          <a:p>
            <a:r>
              <a:rPr lang="cs-CZ" dirty="0"/>
              <a:t>Berte to jako možnost si to vyzkoušet nanečisto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821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F3A8B-B282-490F-80DE-8F81093E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Případy na výběr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B13E0-0F06-4B62-9979-9568744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3506"/>
            <a:ext cx="8596668" cy="555449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Sepište stížnost k ESLP proti vybraným mediálním rozhodnutím ÚS (datujte do minulosti, abyste stihli lhůtu)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Všechny stížnosti datujte tak (zpět do minulosti), abyste stihli lhůtu </a:t>
            </a: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Dohledejte rozsudek NSS 6 As 31/2011 – 108 a usnesení ÚS </a:t>
            </a: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I.ÚS 3628/11 a podejte stížnost k ESLP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Dohledejte rozsudek NS 30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Cdo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2835/2011 - 205 a usnesení ÚS </a:t>
            </a: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I.ÚS 1521/12 a podejte stížnost k ESLP,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Dohledejte rozsudek NSS 16 KSS 7/2014-92 a nález I. ÚS 2617/15 a podejte stížnost k ESLP, 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Dohledejte rozsudek 30 </a:t>
            </a:r>
            <a:r>
              <a:rPr lang="cs-CZ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Cdo</a:t>
            </a: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1413/2012-111 a nález III. ÚS 577/13 ze dne 23.6.2015 a podejte stížnost k ESLP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Dohledejte rozhodnutí - </a:t>
            </a:r>
            <a:r>
              <a:rPr lang="cs-CZ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 ÚS 2609/16 </a:t>
            </a: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Soudcův blog (+články + rozsudek NSS 11 </a:t>
            </a:r>
            <a:r>
              <a:rPr lang="cs-CZ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Kss</a:t>
            </a: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6/2015 – 53) – stížnost k ESLP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Omezení svobody projevu soudce – I. ÚS 2617/15 – stížnost k ESLP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snesení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zn. IV. ÚS 211/06 ze dne 27. 9. 2006 - </a:t>
            </a:r>
            <a:r>
              <a:rPr lang="cs-CZ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Explosive</a:t>
            </a: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stížnost k ESLP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Milan Knížák proti Davidovi Černému (usnesení </a:t>
            </a:r>
            <a:r>
              <a:rPr lang="cs-CZ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zn. I. ÚS 1041/17 ze dne 19. 9. 2017) – stížnost k ESLP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6029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1467</TotalTime>
  <Words>528</Words>
  <Application>Microsoft Office PowerPoint</Application>
  <PresentationFormat>Širokoúhlá obrazovka</PresentationFormat>
  <Paragraphs>56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Fazeta</vt:lpstr>
      <vt:lpstr>Jak napsat dobrou stížnost k ESLP</vt:lpstr>
      <vt:lpstr>Požadavky k ukončení předmětu</vt:lpstr>
      <vt:lpstr>Formální stránka  </vt:lpstr>
      <vt:lpstr>Obsahová stránka </vt:lpstr>
      <vt:lpstr>Judikatura </vt:lpstr>
      <vt:lpstr>Závěr </vt:lpstr>
      <vt:lpstr>Případy na výběr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napsat dobrou stížnost k ESLP</dc:title>
  <dc:creator>Barbora Antonovičová</dc:creator>
  <cp:lastModifiedBy>Barbora Antonovičová</cp:lastModifiedBy>
  <cp:revision>12</cp:revision>
  <dcterms:created xsi:type="dcterms:W3CDTF">2021-04-12T09:12:24Z</dcterms:created>
  <dcterms:modified xsi:type="dcterms:W3CDTF">2021-05-08T13:52:30Z</dcterms:modified>
</cp:coreProperties>
</file>