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33" r:id="rId4"/>
    <p:sldId id="334" r:id="rId5"/>
    <p:sldId id="331" r:id="rId6"/>
    <p:sldId id="258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CFD76F-1156-43E4-B1B6-F46F6D6939F3}" type="doc">
      <dgm:prSet loTypeId="urn:microsoft.com/office/officeart/2005/8/layout/process4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C19C365D-EE7F-4BC4-AF0C-0EC799E95B7C}">
      <dgm:prSet/>
      <dgm:spPr/>
      <dgm:t>
        <a:bodyPr/>
        <a:lstStyle/>
        <a:p>
          <a:r>
            <a:rPr lang="cs-CZ"/>
            <a:t>Hodnocení porušení u každého kontrolovaného požadavků dle rozsahu, závažnosti a trvalosti (§ 3 nařízení vlády)</a:t>
          </a:r>
        </a:p>
      </dgm:t>
    </dgm:pt>
    <dgm:pt modelId="{6CF057CE-0B45-4078-8D60-44D366934FDB}" type="parTrans" cxnId="{0559B63E-8732-4825-B22D-D07DD63F371A}">
      <dgm:prSet/>
      <dgm:spPr/>
      <dgm:t>
        <a:bodyPr/>
        <a:lstStyle/>
        <a:p>
          <a:endParaRPr lang="cs-CZ"/>
        </a:p>
      </dgm:t>
    </dgm:pt>
    <dgm:pt modelId="{8B414EC5-A599-4C26-9DE4-0C154C706502}" type="sibTrans" cxnId="{0559B63E-8732-4825-B22D-D07DD63F371A}">
      <dgm:prSet/>
      <dgm:spPr/>
      <dgm:t>
        <a:bodyPr/>
        <a:lstStyle/>
        <a:p>
          <a:endParaRPr lang="cs-CZ"/>
        </a:p>
      </dgm:t>
    </dgm:pt>
    <dgm:pt modelId="{22F26119-6D0C-4D35-91B6-932FE0D67A38}">
      <dgm:prSet/>
      <dgm:spPr/>
      <dgm:t>
        <a:bodyPr/>
        <a:lstStyle/>
        <a:p>
          <a:r>
            <a:rPr lang="cs-CZ"/>
            <a:t>Malé porušení</a:t>
          </a:r>
        </a:p>
      </dgm:t>
    </dgm:pt>
    <dgm:pt modelId="{646F732A-D71A-4208-965A-2B8E9865A7DA}" type="parTrans" cxnId="{5035A1F3-4B9C-4AAC-A95C-6EAFC5BD6F3D}">
      <dgm:prSet/>
      <dgm:spPr/>
      <dgm:t>
        <a:bodyPr/>
        <a:lstStyle/>
        <a:p>
          <a:endParaRPr lang="cs-CZ"/>
        </a:p>
      </dgm:t>
    </dgm:pt>
    <dgm:pt modelId="{4B6F0AAF-B197-44B3-8940-65F648D1AB50}" type="sibTrans" cxnId="{5035A1F3-4B9C-4AAC-A95C-6EAFC5BD6F3D}">
      <dgm:prSet/>
      <dgm:spPr/>
      <dgm:t>
        <a:bodyPr/>
        <a:lstStyle/>
        <a:p>
          <a:endParaRPr lang="cs-CZ"/>
        </a:p>
      </dgm:t>
    </dgm:pt>
    <dgm:pt modelId="{509114A1-FCFD-4731-997A-3F79D8B95897}">
      <dgm:prSet/>
      <dgm:spPr/>
      <dgm:t>
        <a:bodyPr/>
        <a:lstStyle/>
        <a:p>
          <a:r>
            <a:rPr lang="cs-CZ"/>
            <a:t>Střední porušení </a:t>
          </a:r>
        </a:p>
      </dgm:t>
    </dgm:pt>
    <dgm:pt modelId="{BEC160DD-8F62-45DC-8692-D7CFE2353F53}" type="parTrans" cxnId="{BDF2C214-BAEC-4A67-8A12-CDC196E43650}">
      <dgm:prSet/>
      <dgm:spPr/>
      <dgm:t>
        <a:bodyPr/>
        <a:lstStyle/>
        <a:p>
          <a:endParaRPr lang="cs-CZ"/>
        </a:p>
      </dgm:t>
    </dgm:pt>
    <dgm:pt modelId="{588D8039-1FD6-4E74-A924-9CCE8235A88A}" type="sibTrans" cxnId="{BDF2C214-BAEC-4A67-8A12-CDC196E43650}">
      <dgm:prSet/>
      <dgm:spPr/>
      <dgm:t>
        <a:bodyPr/>
        <a:lstStyle/>
        <a:p>
          <a:endParaRPr lang="cs-CZ"/>
        </a:p>
      </dgm:t>
    </dgm:pt>
    <dgm:pt modelId="{CA84ADF7-47E3-478E-80B7-4C6F50BBF0F8}">
      <dgm:prSet/>
      <dgm:spPr/>
      <dgm:t>
        <a:bodyPr/>
        <a:lstStyle/>
        <a:p>
          <a:r>
            <a:rPr lang="cs-CZ"/>
            <a:t>Velké porušení </a:t>
          </a:r>
        </a:p>
      </dgm:t>
    </dgm:pt>
    <dgm:pt modelId="{095FA6D2-0D93-4090-8470-E8F91BEAA0F3}" type="parTrans" cxnId="{AE6E3A90-AFC4-41B0-B317-B1779B1CCA08}">
      <dgm:prSet/>
      <dgm:spPr/>
      <dgm:t>
        <a:bodyPr/>
        <a:lstStyle/>
        <a:p>
          <a:endParaRPr lang="cs-CZ"/>
        </a:p>
      </dgm:t>
    </dgm:pt>
    <dgm:pt modelId="{3F822F2D-CA96-4D3B-AFB3-244D258FFA3D}" type="sibTrans" cxnId="{AE6E3A90-AFC4-41B0-B317-B1779B1CCA08}">
      <dgm:prSet/>
      <dgm:spPr/>
      <dgm:t>
        <a:bodyPr/>
        <a:lstStyle/>
        <a:p>
          <a:endParaRPr lang="cs-CZ"/>
        </a:p>
      </dgm:t>
    </dgm:pt>
    <dgm:pt modelId="{DB7A4926-AF86-490A-A655-6408CF886EBF}">
      <dgm:prSet/>
      <dgm:spPr/>
      <dgm:t>
        <a:bodyPr/>
        <a:lstStyle/>
        <a:p>
          <a:r>
            <a:rPr lang="cs-CZ"/>
            <a:t>Stanovení hodnoty snížení dotace (viz následující snímek) u každého kontrolovaného požadavku (§ 4 nařízení vlády)</a:t>
          </a:r>
        </a:p>
      </dgm:t>
    </dgm:pt>
    <dgm:pt modelId="{E1907EBB-E6FE-4A6D-B1AC-3A73B328EBDB}" type="parTrans" cxnId="{6E8E9613-987C-4804-BC67-F65C14F64B6B}">
      <dgm:prSet/>
      <dgm:spPr/>
      <dgm:t>
        <a:bodyPr/>
        <a:lstStyle/>
        <a:p>
          <a:endParaRPr lang="cs-CZ"/>
        </a:p>
      </dgm:t>
    </dgm:pt>
    <dgm:pt modelId="{44E01505-D4B1-44E0-BA7A-32CC9BF9A891}" type="sibTrans" cxnId="{6E8E9613-987C-4804-BC67-F65C14F64B6B}">
      <dgm:prSet/>
      <dgm:spPr/>
      <dgm:t>
        <a:bodyPr/>
        <a:lstStyle/>
        <a:p>
          <a:endParaRPr lang="cs-CZ"/>
        </a:p>
      </dgm:t>
    </dgm:pt>
    <dgm:pt modelId="{1FE9EB43-45A9-4A40-A773-D4C48E85441D}">
      <dgm:prSet/>
      <dgm:spPr/>
      <dgm:t>
        <a:bodyPr/>
        <a:lstStyle/>
        <a:p>
          <a:r>
            <a:rPr lang="cs-CZ"/>
            <a:t>Úmyslné = 15 - 20 - 60 - 100 % </a:t>
          </a:r>
        </a:p>
      </dgm:t>
    </dgm:pt>
    <dgm:pt modelId="{0D6FD43D-C6DF-4F49-A730-2841AB1CF530}" type="parTrans" cxnId="{E9347C7A-A8A2-44D3-892E-F0EAB91A89BA}">
      <dgm:prSet/>
      <dgm:spPr/>
      <dgm:t>
        <a:bodyPr/>
        <a:lstStyle/>
        <a:p>
          <a:endParaRPr lang="cs-CZ"/>
        </a:p>
      </dgm:t>
    </dgm:pt>
    <dgm:pt modelId="{7D618648-E9A4-46B5-B4F2-A19AB8D9A31A}" type="sibTrans" cxnId="{E9347C7A-A8A2-44D3-892E-F0EAB91A89BA}">
      <dgm:prSet/>
      <dgm:spPr/>
      <dgm:t>
        <a:bodyPr/>
        <a:lstStyle/>
        <a:p>
          <a:endParaRPr lang="cs-CZ"/>
        </a:p>
      </dgm:t>
    </dgm:pt>
    <dgm:pt modelId="{408011F1-A4F9-4CDF-A3B2-2045C8ECA0CF}">
      <dgm:prSet/>
      <dgm:spPr/>
      <dgm:t>
        <a:bodyPr/>
        <a:lstStyle/>
        <a:p>
          <a:r>
            <a:rPr lang="cs-CZ"/>
            <a:t>Nedbalostní = 1 - 3 - 5 %</a:t>
          </a:r>
        </a:p>
      </dgm:t>
    </dgm:pt>
    <dgm:pt modelId="{E7C9FA77-6635-4B41-81A8-8431B1BBB901}" type="parTrans" cxnId="{43D0845F-44E7-4FE3-B7FC-C50E1D80E4C1}">
      <dgm:prSet/>
      <dgm:spPr/>
      <dgm:t>
        <a:bodyPr/>
        <a:lstStyle/>
        <a:p>
          <a:endParaRPr lang="cs-CZ"/>
        </a:p>
      </dgm:t>
    </dgm:pt>
    <dgm:pt modelId="{EA439B0E-8CC9-4861-A540-F1E24FC0C591}" type="sibTrans" cxnId="{43D0845F-44E7-4FE3-B7FC-C50E1D80E4C1}">
      <dgm:prSet/>
      <dgm:spPr/>
      <dgm:t>
        <a:bodyPr/>
        <a:lstStyle/>
        <a:p>
          <a:endParaRPr lang="cs-CZ"/>
        </a:p>
      </dgm:t>
    </dgm:pt>
    <dgm:pt modelId="{2C6BECD0-D8A2-45C0-9422-B683E53D538B}">
      <dgm:prSet/>
      <dgm:spPr/>
      <dgm:t>
        <a:bodyPr/>
        <a:lstStyle/>
        <a:p>
          <a:r>
            <a:rPr lang="cs-CZ"/>
            <a:t>Stanovení hodnoty snížení dotace v rámci každého aktu (PPH 1 – 13) nebo standardu (DZES 1 – 7) → dle nejvyšší hodnoty snížení dotace stanovené u kontrolovaného požadavku</a:t>
          </a:r>
        </a:p>
      </dgm:t>
    </dgm:pt>
    <dgm:pt modelId="{27FF99A9-39B9-49E7-805A-5A2FAE5A4299}" type="parTrans" cxnId="{675DC503-A98A-4748-8C92-5C4280E90956}">
      <dgm:prSet/>
      <dgm:spPr/>
      <dgm:t>
        <a:bodyPr/>
        <a:lstStyle/>
        <a:p>
          <a:endParaRPr lang="cs-CZ"/>
        </a:p>
      </dgm:t>
    </dgm:pt>
    <dgm:pt modelId="{DFC838A9-8BAF-45BA-AF14-EAAA1B7A34B7}" type="sibTrans" cxnId="{675DC503-A98A-4748-8C92-5C4280E90956}">
      <dgm:prSet/>
      <dgm:spPr/>
      <dgm:t>
        <a:bodyPr/>
        <a:lstStyle/>
        <a:p>
          <a:endParaRPr lang="cs-CZ"/>
        </a:p>
      </dgm:t>
    </dgm:pt>
    <dgm:pt modelId="{BE3691D9-78D0-4206-9A78-4E42A070B742}">
      <dgm:prSet/>
      <dgm:spPr/>
      <dgm:t>
        <a:bodyPr/>
        <a:lstStyle/>
        <a:p>
          <a:r>
            <a:rPr lang="cs-CZ" dirty="0"/>
            <a:t>Stanovení hodnoty snížení dotace v rámci každé oblasti pravidel podmíněnosti</a:t>
          </a:r>
        </a:p>
      </dgm:t>
    </dgm:pt>
    <dgm:pt modelId="{92B61426-785B-4DEB-82EA-71B70A9D82DF}" type="parTrans" cxnId="{48EF9EF9-9A10-49C2-A9E1-2C5E1231BE4F}">
      <dgm:prSet/>
      <dgm:spPr/>
      <dgm:t>
        <a:bodyPr/>
        <a:lstStyle/>
        <a:p>
          <a:endParaRPr lang="cs-CZ"/>
        </a:p>
      </dgm:t>
    </dgm:pt>
    <dgm:pt modelId="{A771DFD7-665E-4465-9BB2-AD787AA03406}" type="sibTrans" cxnId="{48EF9EF9-9A10-49C2-A9E1-2C5E1231BE4F}">
      <dgm:prSet/>
      <dgm:spPr/>
      <dgm:t>
        <a:bodyPr/>
        <a:lstStyle/>
        <a:p>
          <a:endParaRPr lang="cs-CZ"/>
        </a:p>
      </dgm:t>
    </dgm:pt>
    <dgm:pt modelId="{8C4A47FF-D4A4-4A8D-BE75-1D26620E2973}">
      <dgm:prSet/>
      <dgm:spPr/>
      <dgm:t>
        <a:bodyPr/>
        <a:lstStyle/>
        <a:p>
          <a:r>
            <a:rPr lang="cs-CZ"/>
            <a:t>Dle nejvyšší hodnoty snížení dotace stanovenou u jednotlivých PPH a DZES, pokud se nejedná o snížení v důsledku úmyslného porušení</a:t>
          </a:r>
        </a:p>
      </dgm:t>
    </dgm:pt>
    <dgm:pt modelId="{C8BEC747-0BDC-4F39-9810-D6E1FB4BCC91}" type="parTrans" cxnId="{2913E7C3-CB99-4879-92BA-8C5AE0E7C612}">
      <dgm:prSet/>
      <dgm:spPr/>
      <dgm:t>
        <a:bodyPr/>
        <a:lstStyle/>
        <a:p>
          <a:endParaRPr lang="cs-CZ"/>
        </a:p>
      </dgm:t>
    </dgm:pt>
    <dgm:pt modelId="{BDA66465-7CF3-4732-861E-955FE411CE45}" type="sibTrans" cxnId="{2913E7C3-CB99-4879-92BA-8C5AE0E7C612}">
      <dgm:prSet/>
      <dgm:spPr/>
      <dgm:t>
        <a:bodyPr/>
        <a:lstStyle/>
        <a:p>
          <a:endParaRPr lang="cs-CZ"/>
        </a:p>
      </dgm:t>
    </dgm:pt>
    <dgm:pt modelId="{4737AD98-9FE3-4C55-B5EC-881BA56A951E}">
      <dgm:prSet/>
      <dgm:spPr/>
      <dgm:t>
        <a:bodyPr/>
        <a:lstStyle/>
        <a:p>
          <a:r>
            <a:rPr lang="cs-CZ"/>
            <a:t>Pokud se jedná o snížení v důsledku úmyslného porušení, pak jde o součet nejvyšší hodnoty snížení dotace stanovené u jednotlivých PPH a DZES a hodnoty snížení dotace u kontrolovaného požadavku úmyslně porušeného</a:t>
          </a:r>
        </a:p>
      </dgm:t>
    </dgm:pt>
    <dgm:pt modelId="{6C02392B-D8D6-4ACF-878A-CDB4504FEC72}" type="parTrans" cxnId="{7753D8A6-AA6D-42CE-81E5-29025481E754}">
      <dgm:prSet/>
      <dgm:spPr/>
      <dgm:t>
        <a:bodyPr/>
        <a:lstStyle/>
        <a:p>
          <a:endParaRPr lang="cs-CZ"/>
        </a:p>
      </dgm:t>
    </dgm:pt>
    <dgm:pt modelId="{44AE1F3D-63EB-4E49-AD0E-70919EE02311}" type="sibTrans" cxnId="{7753D8A6-AA6D-42CE-81E5-29025481E754}">
      <dgm:prSet/>
      <dgm:spPr/>
      <dgm:t>
        <a:bodyPr/>
        <a:lstStyle/>
        <a:p>
          <a:endParaRPr lang="cs-CZ"/>
        </a:p>
      </dgm:t>
    </dgm:pt>
    <dgm:pt modelId="{9AA156C3-3303-48C4-9109-E4EA2FF428E4}" type="pres">
      <dgm:prSet presAssocID="{E6CFD76F-1156-43E4-B1B6-F46F6D6939F3}" presName="Name0" presStyleCnt="0">
        <dgm:presLayoutVars>
          <dgm:dir/>
          <dgm:animLvl val="lvl"/>
          <dgm:resizeHandles val="exact"/>
        </dgm:presLayoutVars>
      </dgm:prSet>
      <dgm:spPr/>
    </dgm:pt>
    <dgm:pt modelId="{54E7A82B-9BB7-4E11-A37B-A039B05D54EC}" type="pres">
      <dgm:prSet presAssocID="{BE3691D9-78D0-4206-9A78-4E42A070B742}" presName="boxAndChildren" presStyleCnt="0"/>
      <dgm:spPr/>
    </dgm:pt>
    <dgm:pt modelId="{1D452A3D-5A33-4451-9F00-23AF90371F25}" type="pres">
      <dgm:prSet presAssocID="{BE3691D9-78D0-4206-9A78-4E42A070B742}" presName="parentTextBox" presStyleLbl="node1" presStyleIdx="0" presStyleCnt="4"/>
      <dgm:spPr/>
    </dgm:pt>
    <dgm:pt modelId="{A58CB854-25FE-4EAB-8FA4-2177A47B54FA}" type="pres">
      <dgm:prSet presAssocID="{BE3691D9-78D0-4206-9A78-4E42A070B742}" presName="entireBox" presStyleLbl="node1" presStyleIdx="0" presStyleCnt="4"/>
      <dgm:spPr/>
    </dgm:pt>
    <dgm:pt modelId="{B44BF379-491D-4078-B1C3-784314CDD481}" type="pres">
      <dgm:prSet presAssocID="{BE3691D9-78D0-4206-9A78-4E42A070B742}" presName="descendantBox" presStyleCnt="0"/>
      <dgm:spPr/>
    </dgm:pt>
    <dgm:pt modelId="{B270DD95-02CD-4A37-9DDB-B9B79CDD5F84}" type="pres">
      <dgm:prSet presAssocID="{8C4A47FF-D4A4-4A8D-BE75-1D26620E2973}" presName="childTextBox" presStyleLbl="fgAccFollowNode1" presStyleIdx="0" presStyleCnt="7">
        <dgm:presLayoutVars>
          <dgm:bulletEnabled val="1"/>
        </dgm:presLayoutVars>
      </dgm:prSet>
      <dgm:spPr/>
    </dgm:pt>
    <dgm:pt modelId="{64DB46DC-6586-44C4-BE21-C2CC69A8430F}" type="pres">
      <dgm:prSet presAssocID="{4737AD98-9FE3-4C55-B5EC-881BA56A951E}" presName="childTextBox" presStyleLbl="fgAccFollowNode1" presStyleIdx="1" presStyleCnt="7">
        <dgm:presLayoutVars>
          <dgm:bulletEnabled val="1"/>
        </dgm:presLayoutVars>
      </dgm:prSet>
      <dgm:spPr/>
    </dgm:pt>
    <dgm:pt modelId="{80B50200-B200-4582-B4F2-7A3362D0B4CA}" type="pres">
      <dgm:prSet presAssocID="{DFC838A9-8BAF-45BA-AF14-EAAA1B7A34B7}" presName="sp" presStyleCnt="0"/>
      <dgm:spPr/>
    </dgm:pt>
    <dgm:pt modelId="{6C539A02-ACE0-41A0-BC75-CB3A65C660E2}" type="pres">
      <dgm:prSet presAssocID="{2C6BECD0-D8A2-45C0-9422-B683E53D538B}" presName="arrowAndChildren" presStyleCnt="0"/>
      <dgm:spPr/>
    </dgm:pt>
    <dgm:pt modelId="{3E75867E-C25A-49E4-AAF9-4F3174F4DCCD}" type="pres">
      <dgm:prSet presAssocID="{2C6BECD0-D8A2-45C0-9422-B683E53D538B}" presName="parentTextArrow" presStyleLbl="node1" presStyleIdx="1" presStyleCnt="4"/>
      <dgm:spPr/>
    </dgm:pt>
    <dgm:pt modelId="{6E06FB28-6C30-4DDA-A0F5-F5BBA19D44CC}" type="pres">
      <dgm:prSet presAssocID="{44E01505-D4B1-44E0-BA7A-32CC9BF9A891}" presName="sp" presStyleCnt="0"/>
      <dgm:spPr/>
    </dgm:pt>
    <dgm:pt modelId="{D6501280-5078-42FB-B988-03395411E9FA}" type="pres">
      <dgm:prSet presAssocID="{DB7A4926-AF86-490A-A655-6408CF886EBF}" presName="arrowAndChildren" presStyleCnt="0"/>
      <dgm:spPr/>
    </dgm:pt>
    <dgm:pt modelId="{B8831517-ED8B-4AEA-A65D-14AA95354401}" type="pres">
      <dgm:prSet presAssocID="{DB7A4926-AF86-490A-A655-6408CF886EBF}" presName="parentTextArrow" presStyleLbl="node1" presStyleIdx="1" presStyleCnt="4"/>
      <dgm:spPr/>
    </dgm:pt>
    <dgm:pt modelId="{F9492731-E5C6-4446-8C39-87A77F97FE2A}" type="pres">
      <dgm:prSet presAssocID="{DB7A4926-AF86-490A-A655-6408CF886EBF}" presName="arrow" presStyleLbl="node1" presStyleIdx="2" presStyleCnt="4"/>
      <dgm:spPr/>
    </dgm:pt>
    <dgm:pt modelId="{5B02D3E5-1CE1-4B24-ABF8-534BF88FDC6C}" type="pres">
      <dgm:prSet presAssocID="{DB7A4926-AF86-490A-A655-6408CF886EBF}" presName="descendantArrow" presStyleCnt="0"/>
      <dgm:spPr/>
    </dgm:pt>
    <dgm:pt modelId="{D9483109-5C3C-412C-A875-CF663A65C822}" type="pres">
      <dgm:prSet presAssocID="{1FE9EB43-45A9-4A40-A773-D4C48E85441D}" presName="childTextArrow" presStyleLbl="fgAccFollowNode1" presStyleIdx="2" presStyleCnt="7">
        <dgm:presLayoutVars>
          <dgm:bulletEnabled val="1"/>
        </dgm:presLayoutVars>
      </dgm:prSet>
      <dgm:spPr/>
    </dgm:pt>
    <dgm:pt modelId="{D4E3186C-5402-49A1-B714-00AF6F252F77}" type="pres">
      <dgm:prSet presAssocID="{408011F1-A4F9-4CDF-A3B2-2045C8ECA0CF}" presName="childTextArrow" presStyleLbl="fgAccFollowNode1" presStyleIdx="3" presStyleCnt="7">
        <dgm:presLayoutVars>
          <dgm:bulletEnabled val="1"/>
        </dgm:presLayoutVars>
      </dgm:prSet>
      <dgm:spPr/>
    </dgm:pt>
    <dgm:pt modelId="{C740C143-989D-4EDB-96DF-BF33D6ABE489}" type="pres">
      <dgm:prSet presAssocID="{8B414EC5-A599-4C26-9DE4-0C154C706502}" presName="sp" presStyleCnt="0"/>
      <dgm:spPr/>
    </dgm:pt>
    <dgm:pt modelId="{61AF7D82-FBC3-492D-A02A-7EC4470F3620}" type="pres">
      <dgm:prSet presAssocID="{C19C365D-EE7F-4BC4-AF0C-0EC799E95B7C}" presName="arrowAndChildren" presStyleCnt="0"/>
      <dgm:spPr/>
    </dgm:pt>
    <dgm:pt modelId="{0A0708FA-4A22-4F19-AA2F-984E2FC4A002}" type="pres">
      <dgm:prSet presAssocID="{C19C365D-EE7F-4BC4-AF0C-0EC799E95B7C}" presName="parentTextArrow" presStyleLbl="node1" presStyleIdx="2" presStyleCnt="4"/>
      <dgm:spPr/>
    </dgm:pt>
    <dgm:pt modelId="{EEDF68AD-5C7A-4DE2-8B98-883C6BB3D8DB}" type="pres">
      <dgm:prSet presAssocID="{C19C365D-EE7F-4BC4-AF0C-0EC799E95B7C}" presName="arrow" presStyleLbl="node1" presStyleIdx="3" presStyleCnt="4"/>
      <dgm:spPr/>
    </dgm:pt>
    <dgm:pt modelId="{572F0078-AE13-46F9-8598-7234D56A2812}" type="pres">
      <dgm:prSet presAssocID="{C19C365D-EE7F-4BC4-AF0C-0EC799E95B7C}" presName="descendantArrow" presStyleCnt="0"/>
      <dgm:spPr/>
    </dgm:pt>
    <dgm:pt modelId="{B3D93C99-E8CE-4D5E-A989-6D54F2DE559D}" type="pres">
      <dgm:prSet presAssocID="{22F26119-6D0C-4D35-91B6-932FE0D67A38}" presName="childTextArrow" presStyleLbl="fgAccFollowNode1" presStyleIdx="4" presStyleCnt="7">
        <dgm:presLayoutVars>
          <dgm:bulletEnabled val="1"/>
        </dgm:presLayoutVars>
      </dgm:prSet>
      <dgm:spPr/>
    </dgm:pt>
    <dgm:pt modelId="{270AA917-71CD-4B50-A0FE-E7F5D5CC882F}" type="pres">
      <dgm:prSet presAssocID="{509114A1-FCFD-4731-997A-3F79D8B95897}" presName="childTextArrow" presStyleLbl="fgAccFollowNode1" presStyleIdx="5" presStyleCnt="7">
        <dgm:presLayoutVars>
          <dgm:bulletEnabled val="1"/>
        </dgm:presLayoutVars>
      </dgm:prSet>
      <dgm:spPr/>
    </dgm:pt>
    <dgm:pt modelId="{E55D019D-1747-4AB8-B66F-1A739307F144}" type="pres">
      <dgm:prSet presAssocID="{CA84ADF7-47E3-478E-80B7-4C6F50BBF0F8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675DC503-A98A-4748-8C92-5C4280E90956}" srcId="{E6CFD76F-1156-43E4-B1B6-F46F6D6939F3}" destId="{2C6BECD0-D8A2-45C0-9422-B683E53D538B}" srcOrd="2" destOrd="0" parTransId="{27FF99A9-39B9-49E7-805A-5A2FAE5A4299}" sibTransId="{DFC838A9-8BAF-45BA-AF14-EAAA1B7A34B7}"/>
    <dgm:cxn modelId="{6E8E9613-987C-4804-BC67-F65C14F64B6B}" srcId="{E6CFD76F-1156-43E4-B1B6-F46F6D6939F3}" destId="{DB7A4926-AF86-490A-A655-6408CF886EBF}" srcOrd="1" destOrd="0" parTransId="{E1907EBB-E6FE-4A6D-B1AC-3A73B328EBDB}" sibTransId="{44E01505-D4B1-44E0-BA7A-32CC9BF9A891}"/>
    <dgm:cxn modelId="{BDF2C214-BAEC-4A67-8A12-CDC196E43650}" srcId="{C19C365D-EE7F-4BC4-AF0C-0EC799E95B7C}" destId="{509114A1-FCFD-4731-997A-3F79D8B95897}" srcOrd="1" destOrd="0" parTransId="{BEC160DD-8F62-45DC-8692-D7CFE2353F53}" sibTransId="{588D8039-1FD6-4E74-A924-9CCE8235A88A}"/>
    <dgm:cxn modelId="{21BD2E1D-486A-4C8B-8A75-7FB18009640C}" type="presOf" srcId="{C19C365D-EE7F-4BC4-AF0C-0EC799E95B7C}" destId="{0A0708FA-4A22-4F19-AA2F-984E2FC4A002}" srcOrd="0" destOrd="0" presId="urn:microsoft.com/office/officeart/2005/8/layout/process4"/>
    <dgm:cxn modelId="{D5CE4924-CBA4-4029-94B9-D2A5ACCF8A10}" type="presOf" srcId="{509114A1-FCFD-4731-997A-3F79D8B95897}" destId="{270AA917-71CD-4B50-A0FE-E7F5D5CC882F}" srcOrd="0" destOrd="0" presId="urn:microsoft.com/office/officeart/2005/8/layout/process4"/>
    <dgm:cxn modelId="{B4E90C39-B738-4A63-A627-306D7129983B}" type="presOf" srcId="{408011F1-A4F9-4CDF-A3B2-2045C8ECA0CF}" destId="{D4E3186C-5402-49A1-B714-00AF6F252F77}" srcOrd="0" destOrd="0" presId="urn:microsoft.com/office/officeart/2005/8/layout/process4"/>
    <dgm:cxn modelId="{0559B63E-8732-4825-B22D-D07DD63F371A}" srcId="{E6CFD76F-1156-43E4-B1B6-F46F6D6939F3}" destId="{C19C365D-EE7F-4BC4-AF0C-0EC799E95B7C}" srcOrd="0" destOrd="0" parTransId="{6CF057CE-0B45-4078-8D60-44D366934FDB}" sibTransId="{8B414EC5-A599-4C26-9DE4-0C154C706502}"/>
    <dgm:cxn modelId="{43D0845F-44E7-4FE3-B7FC-C50E1D80E4C1}" srcId="{DB7A4926-AF86-490A-A655-6408CF886EBF}" destId="{408011F1-A4F9-4CDF-A3B2-2045C8ECA0CF}" srcOrd="1" destOrd="0" parTransId="{E7C9FA77-6635-4B41-81A8-8431B1BBB901}" sibTransId="{EA439B0E-8CC9-4861-A540-F1E24FC0C591}"/>
    <dgm:cxn modelId="{480A2147-B39E-48AE-A679-151003D1E3AD}" type="presOf" srcId="{E6CFD76F-1156-43E4-B1B6-F46F6D6939F3}" destId="{9AA156C3-3303-48C4-9109-E4EA2FF428E4}" srcOrd="0" destOrd="0" presId="urn:microsoft.com/office/officeart/2005/8/layout/process4"/>
    <dgm:cxn modelId="{754EA26A-B562-48F7-B9A2-1CB8DF181A37}" type="presOf" srcId="{BE3691D9-78D0-4206-9A78-4E42A070B742}" destId="{A58CB854-25FE-4EAB-8FA4-2177A47B54FA}" srcOrd="1" destOrd="0" presId="urn:microsoft.com/office/officeart/2005/8/layout/process4"/>
    <dgm:cxn modelId="{25B3DB4B-9696-4408-8926-91479A68CC24}" type="presOf" srcId="{8C4A47FF-D4A4-4A8D-BE75-1D26620E2973}" destId="{B270DD95-02CD-4A37-9DDB-B9B79CDD5F84}" srcOrd="0" destOrd="0" presId="urn:microsoft.com/office/officeart/2005/8/layout/process4"/>
    <dgm:cxn modelId="{7C43784E-9F99-441D-BBF5-55426965B6AB}" type="presOf" srcId="{1FE9EB43-45A9-4A40-A773-D4C48E85441D}" destId="{D9483109-5C3C-412C-A875-CF663A65C822}" srcOrd="0" destOrd="0" presId="urn:microsoft.com/office/officeart/2005/8/layout/process4"/>
    <dgm:cxn modelId="{FF741E55-596D-48E3-ADB5-60C030FBFCBE}" type="presOf" srcId="{DB7A4926-AF86-490A-A655-6408CF886EBF}" destId="{F9492731-E5C6-4446-8C39-87A77F97FE2A}" srcOrd="1" destOrd="0" presId="urn:microsoft.com/office/officeart/2005/8/layout/process4"/>
    <dgm:cxn modelId="{E9347C7A-A8A2-44D3-892E-F0EAB91A89BA}" srcId="{DB7A4926-AF86-490A-A655-6408CF886EBF}" destId="{1FE9EB43-45A9-4A40-A773-D4C48E85441D}" srcOrd="0" destOrd="0" parTransId="{0D6FD43D-C6DF-4F49-A730-2841AB1CF530}" sibTransId="{7D618648-E9A4-46B5-B4F2-A19AB8D9A31A}"/>
    <dgm:cxn modelId="{280A547D-4A51-4914-A3FF-3395AD8EE5ED}" type="presOf" srcId="{2C6BECD0-D8A2-45C0-9422-B683E53D538B}" destId="{3E75867E-C25A-49E4-AAF9-4F3174F4DCCD}" srcOrd="0" destOrd="0" presId="urn:microsoft.com/office/officeart/2005/8/layout/process4"/>
    <dgm:cxn modelId="{A60A1B84-FBE4-46E7-9FC6-4541E10F389C}" type="presOf" srcId="{4737AD98-9FE3-4C55-B5EC-881BA56A951E}" destId="{64DB46DC-6586-44C4-BE21-C2CC69A8430F}" srcOrd="0" destOrd="0" presId="urn:microsoft.com/office/officeart/2005/8/layout/process4"/>
    <dgm:cxn modelId="{AE6E3A90-AFC4-41B0-B317-B1779B1CCA08}" srcId="{C19C365D-EE7F-4BC4-AF0C-0EC799E95B7C}" destId="{CA84ADF7-47E3-478E-80B7-4C6F50BBF0F8}" srcOrd="2" destOrd="0" parTransId="{095FA6D2-0D93-4090-8470-E8F91BEAA0F3}" sibTransId="{3F822F2D-CA96-4D3B-AFB3-244D258FFA3D}"/>
    <dgm:cxn modelId="{7753D8A6-AA6D-42CE-81E5-29025481E754}" srcId="{BE3691D9-78D0-4206-9A78-4E42A070B742}" destId="{4737AD98-9FE3-4C55-B5EC-881BA56A951E}" srcOrd="1" destOrd="0" parTransId="{6C02392B-D8D6-4ACF-878A-CDB4504FEC72}" sibTransId="{44AE1F3D-63EB-4E49-AD0E-70919EE02311}"/>
    <dgm:cxn modelId="{6602E4AB-3483-402F-8466-C11882E91A68}" type="presOf" srcId="{22F26119-6D0C-4D35-91B6-932FE0D67A38}" destId="{B3D93C99-E8CE-4D5E-A989-6D54F2DE559D}" srcOrd="0" destOrd="0" presId="urn:microsoft.com/office/officeart/2005/8/layout/process4"/>
    <dgm:cxn modelId="{03D55EC3-D126-443E-85F5-948610D4F8FD}" type="presOf" srcId="{C19C365D-EE7F-4BC4-AF0C-0EC799E95B7C}" destId="{EEDF68AD-5C7A-4DE2-8B98-883C6BB3D8DB}" srcOrd="1" destOrd="0" presId="urn:microsoft.com/office/officeart/2005/8/layout/process4"/>
    <dgm:cxn modelId="{2913E7C3-CB99-4879-92BA-8C5AE0E7C612}" srcId="{BE3691D9-78D0-4206-9A78-4E42A070B742}" destId="{8C4A47FF-D4A4-4A8D-BE75-1D26620E2973}" srcOrd="0" destOrd="0" parTransId="{C8BEC747-0BDC-4F39-9810-D6E1FB4BCC91}" sibTransId="{BDA66465-7CF3-4732-861E-955FE411CE45}"/>
    <dgm:cxn modelId="{FEA725DE-0E5D-4C63-BA9A-573C51250520}" type="presOf" srcId="{CA84ADF7-47E3-478E-80B7-4C6F50BBF0F8}" destId="{E55D019D-1747-4AB8-B66F-1A739307F144}" srcOrd="0" destOrd="0" presId="urn:microsoft.com/office/officeart/2005/8/layout/process4"/>
    <dgm:cxn modelId="{042AFCE2-C7B4-4756-A7A4-A3B0FD5F6591}" type="presOf" srcId="{DB7A4926-AF86-490A-A655-6408CF886EBF}" destId="{B8831517-ED8B-4AEA-A65D-14AA95354401}" srcOrd="0" destOrd="0" presId="urn:microsoft.com/office/officeart/2005/8/layout/process4"/>
    <dgm:cxn modelId="{6593C6E6-152B-40C9-B48C-1E3F9D2C9887}" type="presOf" srcId="{BE3691D9-78D0-4206-9A78-4E42A070B742}" destId="{1D452A3D-5A33-4451-9F00-23AF90371F25}" srcOrd="0" destOrd="0" presId="urn:microsoft.com/office/officeart/2005/8/layout/process4"/>
    <dgm:cxn modelId="{5035A1F3-4B9C-4AAC-A95C-6EAFC5BD6F3D}" srcId="{C19C365D-EE7F-4BC4-AF0C-0EC799E95B7C}" destId="{22F26119-6D0C-4D35-91B6-932FE0D67A38}" srcOrd="0" destOrd="0" parTransId="{646F732A-D71A-4208-965A-2B8E9865A7DA}" sibTransId="{4B6F0AAF-B197-44B3-8940-65F648D1AB50}"/>
    <dgm:cxn modelId="{48EF9EF9-9A10-49C2-A9E1-2C5E1231BE4F}" srcId="{E6CFD76F-1156-43E4-B1B6-F46F6D6939F3}" destId="{BE3691D9-78D0-4206-9A78-4E42A070B742}" srcOrd="3" destOrd="0" parTransId="{92B61426-785B-4DEB-82EA-71B70A9D82DF}" sibTransId="{A771DFD7-665E-4465-9BB2-AD787AA03406}"/>
    <dgm:cxn modelId="{EC0CF016-3CE0-477A-8089-673D95478646}" type="presParOf" srcId="{9AA156C3-3303-48C4-9109-E4EA2FF428E4}" destId="{54E7A82B-9BB7-4E11-A37B-A039B05D54EC}" srcOrd="0" destOrd="0" presId="urn:microsoft.com/office/officeart/2005/8/layout/process4"/>
    <dgm:cxn modelId="{121E5894-5F82-4E51-B59F-3C804BEE0204}" type="presParOf" srcId="{54E7A82B-9BB7-4E11-A37B-A039B05D54EC}" destId="{1D452A3D-5A33-4451-9F00-23AF90371F25}" srcOrd="0" destOrd="0" presId="urn:microsoft.com/office/officeart/2005/8/layout/process4"/>
    <dgm:cxn modelId="{0F688073-C23E-4CAE-948A-7ECF2891695A}" type="presParOf" srcId="{54E7A82B-9BB7-4E11-A37B-A039B05D54EC}" destId="{A58CB854-25FE-4EAB-8FA4-2177A47B54FA}" srcOrd="1" destOrd="0" presId="urn:microsoft.com/office/officeart/2005/8/layout/process4"/>
    <dgm:cxn modelId="{A2B4C47A-1583-436F-8022-84C3EF39A8B4}" type="presParOf" srcId="{54E7A82B-9BB7-4E11-A37B-A039B05D54EC}" destId="{B44BF379-491D-4078-B1C3-784314CDD481}" srcOrd="2" destOrd="0" presId="urn:microsoft.com/office/officeart/2005/8/layout/process4"/>
    <dgm:cxn modelId="{22CD613E-7D57-4605-ADE3-6ADC779C335E}" type="presParOf" srcId="{B44BF379-491D-4078-B1C3-784314CDD481}" destId="{B270DD95-02CD-4A37-9DDB-B9B79CDD5F84}" srcOrd="0" destOrd="0" presId="urn:microsoft.com/office/officeart/2005/8/layout/process4"/>
    <dgm:cxn modelId="{67699233-D19B-4BE5-9011-931FC7DE563F}" type="presParOf" srcId="{B44BF379-491D-4078-B1C3-784314CDD481}" destId="{64DB46DC-6586-44C4-BE21-C2CC69A8430F}" srcOrd="1" destOrd="0" presId="urn:microsoft.com/office/officeart/2005/8/layout/process4"/>
    <dgm:cxn modelId="{00E6D68F-B080-4EFF-A92E-90B757556DEC}" type="presParOf" srcId="{9AA156C3-3303-48C4-9109-E4EA2FF428E4}" destId="{80B50200-B200-4582-B4F2-7A3362D0B4CA}" srcOrd="1" destOrd="0" presId="urn:microsoft.com/office/officeart/2005/8/layout/process4"/>
    <dgm:cxn modelId="{4A40E7BD-DBCC-4E79-9D8C-74BED1CF1151}" type="presParOf" srcId="{9AA156C3-3303-48C4-9109-E4EA2FF428E4}" destId="{6C539A02-ACE0-41A0-BC75-CB3A65C660E2}" srcOrd="2" destOrd="0" presId="urn:microsoft.com/office/officeart/2005/8/layout/process4"/>
    <dgm:cxn modelId="{1C768772-BECA-4D7F-8305-D3B4EA50280F}" type="presParOf" srcId="{6C539A02-ACE0-41A0-BC75-CB3A65C660E2}" destId="{3E75867E-C25A-49E4-AAF9-4F3174F4DCCD}" srcOrd="0" destOrd="0" presId="urn:microsoft.com/office/officeart/2005/8/layout/process4"/>
    <dgm:cxn modelId="{1BA6C810-5004-4E97-9A4F-C0B3C529404C}" type="presParOf" srcId="{9AA156C3-3303-48C4-9109-E4EA2FF428E4}" destId="{6E06FB28-6C30-4DDA-A0F5-F5BBA19D44CC}" srcOrd="3" destOrd="0" presId="urn:microsoft.com/office/officeart/2005/8/layout/process4"/>
    <dgm:cxn modelId="{1C3D18B9-EB14-466A-A890-BE75DDC6D22A}" type="presParOf" srcId="{9AA156C3-3303-48C4-9109-E4EA2FF428E4}" destId="{D6501280-5078-42FB-B988-03395411E9FA}" srcOrd="4" destOrd="0" presId="urn:microsoft.com/office/officeart/2005/8/layout/process4"/>
    <dgm:cxn modelId="{7C1E8414-1971-45FB-8913-28925001891A}" type="presParOf" srcId="{D6501280-5078-42FB-B988-03395411E9FA}" destId="{B8831517-ED8B-4AEA-A65D-14AA95354401}" srcOrd="0" destOrd="0" presId="urn:microsoft.com/office/officeart/2005/8/layout/process4"/>
    <dgm:cxn modelId="{BA41CD11-02C0-4D44-A3ED-D013E659F3A0}" type="presParOf" srcId="{D6501280-5078-42FB-B988-03395411E9FA}" destId="{F9492731-E5C6-4446-8C39-87A77F97FE2A}" srcOrd="1" destOrd="0" presId="urn:microsoft.com/office/officeart/2005/8/layout/process4"/>
    <dgm:cxn modelId="{FE8B79AE-0F2C-4BC0-9B63-75E0463453BF}" type="presParOf" srcId="{D6501280-5078-42FB-B988-03395411E9FA}" destId="{5B02D3E5-1CE1-4B24-ABF8-534BF88FDC6C}" srcOrd="2" destOrd="0" presId="urn:microsoft.com/office/officeart/2005/8/layout/process4"/>
    <dgm:cxn modelId="{233A0E58-9654-4952-B994-6383986799F0}" type="presParOf" srcId="{5B02D3E5-1CE1-4B24-ABF8-534BF88FDC6C}" destId="{D9483109-5C3C-412C-A875-CF663A65C822}" srcOrd="0" destOrd="0" presId="urn:microsoft.com/office/officeart/2005/8/layout/process4"/>
    <dgm:cxn modelId="{0514F330-A3C6-4771-8369-8BBAC4CD6090}" type="presParOf" srcId="{5B02D3E5-1CE1-4B24-ABF8-534BF88FDC6C}" destId="{D4E3186C-5402-49A1-B714-00AF6F252F77}" srcOrd="1" destOrd="0" presId="urn:microsoft.com/office/officeart/2005/8/layout/process4"/>
    <dgm:cxn modelId="{350E61B8-366C-47A2-A78E-E85DDBCFB34E}" type="presParOf" srcId="{9AA156C3-3303-48C4-9109-E4EA2FF428E4}" destId="{C740C143-989D-4EDB-96DF-BF33D6ABE489}" srcOrd="5" destOrd="0" presId="urn:microsoft.com/office/officeart/2005/8/layout/process4"/>
    <dgm:cxn modelId="{F4E19B02-6FA2-4DCE-B22F-6B20B012C87C}" type="presParOf" srcId="{9AA156C3-3303-48C4-9109-E4EA2FF428E4}" destId="{61AF7D82-FBC3-492D-A02A-7EC4470F3620}" srcOrd="6" destOrd="0" presId="urn:microsoft.com/office/officeart/2005/8/layout/process4"/>
    <dgm:cxn modelId="{75F5AC21-158C-458A-B235-56F06FA5000D}" type="presParOf" srcId="{61AF7D82-FBC3-492D-A02A-7EC4470F3620}" destId="{0A0708FA-4A22-4F19-AA2F-984E2FC4A002}" srcOrd="0" destOrd="0" presId="urn:microsoft.com/office/officeart/2005/8/layout/process4"/>
    <dgm:cxn modelId="{AFE8066B-6B43-4910-B4BB-AA39D6307E56}" type="presParOf" srcId="{61AF7D82-FBC3-492D-A02A-7EC4470F3620}" destId="{EEDF68AD-5C7A-4DE2-8B98-883C6BB3D8DB}" srcOrd="1" destOrd="0" presId="urn:microsoft.com/office/officeart/2005/8/layout/process4"/>
    <dgm:cxn modelId="{FE574F36-57D3-4ECC-9692-74F738267EE3}" type="presParOf" srcId="{61AF7D82-FBC3-492D-A02A-7EC4470F3620}" destId="{572F0078-AE13-46F9-8598-7234D56A2812}" srcOrd="2" destOrd="0" presId="urn:microsoft.com/office/officeart/2005/8/layout/process4"/>
    <dgm:cxn modelId="{11A2314C-DF1B-45FB-A34F-0EBBDC3631D1}" type="presParOf" srcId="{572F0078-AE13-46F9-8598-7234D56A2812}" destId="{B3D93C99-E8CE-4D5E-A989-6D54F2DE559D}" srcOrd="0" destOrd="0" presId="urn:microsoft.com/office/officeart/2005/8/layout/process4"/>
    <dgm:cxn modelId="{BF54F37C-DDFE-4966-B5D0-401BC5E4E579}" type="presParOf" srcId="{572F0078-AE13-46F9-8598-7234D56A2812}" destId="{270AA917-71CD-4B50-A0FE-E7F5D5CC882F}" srcOrd="1" destOrd="0" presId="urn:microsoft.com/office/officeart/2005/8/layout/process4"/>
    <dgm:cxn modelId="{DAB48015-B963-405D-84F4-38D14FF9F996}" type="presParOf" srcId="{572F0078-AE13-46F9-8598-7234D56A2812}" destId="{E55D019D-1747-4AB8-B66F-1A739307F144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CB854-25FE-4EAB-8FA4-2177A47B54FA}">
      <dsp:nvSpPr>
        <dsp:cNvPr id="0" name=""/>
        <dsp:cNvSpPr/>
      </dsp:nvSpPr>
      <dsp:spPr>
        <a:xfrm>
          <a:off x="0" y="4515036"/>
          <a:ext cx="6630174" cy="98777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Stanovení hodnoty snížení dotace v rámci každé oblasti pravidel podmíněnosti</a:t>
          </a:r>
        </a:p>
      </dsp:txBody>
      <dsp:txXfrm>
        <a:off x="0" y="4515036"/>
        <a:ext cx="6630174" cy="533401"/>
      </dsp:txXfrm>
    </dsp:sp>
    <dsp:sp modelId="{B270DD95-02CD-4A37-9DDB-B9B79CDD5F84}">
      <dsp:nvSpPr>
        <dsp:cNvPr id="0" name=""/>
        <dsp:cNvSpPr/>
      </dsp:nvSpPr>
      <dsp:spPr>
        <a:xfrm>
          <a:off x="0" y="5028682"/>
          <a:ext cx="3315086" cy="45437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Dle nejvyšší hodnoty snížení dotace stanovenou u jednotlivých PPH a DZES, pokud se nejedná o snížení v důsledku úmyslného porušení</a:t>
          </a:r>
        </a:p>
      </dsp:txBody>
      <dsp:txXfrm>
        <a:off x="0" y="5028682"/>
        <a:ext cx="3315086" cy="454378"/>
      </dsp:txXfrm>
    </dsp:sp>
    <dsp:sp modelId="{64DB46DC-6586-44C4-BE21-C2CC69A8430F}">
      <dsp:nvSpPr>
        <dsp:cNvPr id="0" name=""/>
        <dsp:cNvSpPr/>
      </dsp:nvSpPr>
      <dsp:spPr>
        <a:xfrm>
          <a:off x="3315087" y="5028682"/>
          <a:ext cx="3315086" cy="45437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Pokud se jedná o snížení v důsledku úmyslného porušení, pak jde o součet nejvyšší hodnoty snížení dotace stanovené u jednotlivých PPH a DZES a hodnoty snížení dotace u kontrolovaného požadavku úmyslně porušeného</a:t>
          </a:r>
        </a:p>
      </dsp:txBody>
      <dsp:txXfrm>
        <a:off x="3315087" y="5028682"/>
        <a:ext cx="3315086" cy="454378"/>
      </dsp:txXfrm>
    </dsp:sp>
    <dsp:sp modelId="{3E75867E-C25A-49E4-AAF9-4F3174F4DCCD}">
      <dsp:nvSpPr>
        <dsp:cNvPr id="0" name=""/>
        <dsp:cNvSpPr/>
      </dsp:nvSpPr>
      <dsp:spPr>
        <a:xfrm rot="10800000">
          <a:off x="0" y="3010648"/>
          <a:ext cx="6630174" cy="1519205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Stanovení hodnoty snížení dotace v rámci každého aktu (PPH 1 – 13) nebo standardu (DZES 1 – 7) → dle nejvyšší hodnoty snížení dotace stanovené u kontrolovaného požadavku</a:t>
          </a:r>
        </a:p>
      </dsp:txBody>
      <dsp:txXfrm rot="10800000">
        <a:off x="0" y="3010648"/>
        <a:ext cx="6630174" cy="987134"/>
      </dsp:txXfrm>
    </dsp:sp>
    <dsp:sp modelId="{F9492731-E5C6-4446-8C39-87A77F97FE2A}">
      <dsp:nvSpPr>
        <dsp:cNvPr id="0" name=""/>
        <dsp:cNvSpPr/>
      </dsp:nvSpPr>
      <dsp:spPr>
        <a:xfrm rot="10800000">
          <a:off x="0" y="1506259"/>
          <a:ext cx="6630174" cy="1519205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Stanovení hodnoty snížení dotace (viz následující snímek) u každého kontrolovaného požadavku (§ 4 nařízení vlády)</a:t>
          </a:r>
        </a:p>
      </dsp:txBody>
      <dsp:txXfrm rot="-10800000">
        <a:off x="0" y="1506259"/>
        <a:ext cx="6630174" cy="533241"/>
      </dsp:txXfrm>
    </dsp:sp>
    <dsp:sp modelId="{D9483109-5C3C-412C-A875-CF663A65C822}">
      <dsp:nvSpPr>
        <dsp:cNvPr id="0" name=""/>
        <dsp:cNvSpPr/>
      </dsp:nvSpPr>
      <dsp:spPr>
        <a:xfrm>
          <a:off x="0" y="2039500"/>
          <a:ext cx="3315086" cy="45424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Úmyslné = 15 - 20 - 60 - 100 % </a:t>
          </a:r>
        </a:p>
      </dsp:txBody>
      <dsp:txXfrm>
        <a:off x="0" y="2039500"/>
        <a:ext cx="3315086" cy="454242"/>
      </dsp:txXfrm>
    </dsp:sp>
    <dsp:sp modelId="{D4E3186C-5402-49A1-B714-00AF6F252F77}">
      <dsp:nvSpPr>
        <dsp:cNvPr id="0" name=""/>
        <dsp:cNvSpPr/>
      </dsp:nvSpPr>
      <dsp:spPr>
        <a:xfrm>
          <a:off x="3315087" y="2039500"/>
          <a:ext cx="3315086" cy="45424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Nedbalostní = 1 - 3 - 5 %</a:t>
          </a:r>
        </a:p>
      </dsp:txBody>
      <dsp:txXfrm>
        <a:off x="3315087" y="2039500"/>
        <a:ext cx="3315086" cy="454242"/>
      </dsp:txXfrm>
    </dsp:sp>
    <dsp:sp modelId="{EEDF68AD-5C7A-4DE2-8B98-883C6BB3D8DB}">
      <dsp:nvSpPr>
        <dsp:cNvPr id="0" name=""/>
        <dsp:cNvSpPr/>
      </dsp:nvSpPr>
      <dsp:spPr>
        <a:xfrm rot="10800000">
          <a:off x="0" y="1871"/>
          <a:ext cx="6630174" cy="1519205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Hodnocení porušení u každého kontrolovaného požadavků dle rozsahu, závažnosti a trvalosti (§ 3 nařízení vlády)</a:t>
          </a:r>
        </a:p>
      </dsp:txBody>
      <dsp:txXfrm rot="-10800000">
        <a:off x="0" y="1871"/>
        <a:ext cx="6630174" cy="533241"/>
      </dsp:txXfrm>
    </dsp:sp>
    <dsp:sp modelId="{B3D93C99-E8CE-4D5E-A989-6D54F2DE559D}">
      <dsp:nvSpPr>
        <dsp:cNvPr id="0" name=""/>
        <dsp:cNvSpPr/>
      </dsp:nvSpPr>
      <dsp:spPr>
        <a:xfrm>
          <a:off x="3237" y="535112"/>
          <a:ext cx="2207899" cy="45424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Malé porušení</a:t>
          </a:r>
        </a:p>
      </dsp:txBody>
      <dsp:txXfrm>
        <a:off x="3237" y="535112"/>
        <a:ext cx="2207899" cy="454242"/>
      </dsp:txXfrm>
    </dsp:sp>
    <dsp:sp modelId="{270AA917-71CD-4B50-A0FE-E7F5D5CC882F}">
      <dsp:nvSpPr>
        <dsp:cNvPr id="0" name=""/>
        <dsp:cNvSpPr/>
      </dsp:nvSpPr>
      <dsp:spPr>
        <a:xfrm>
          <a:off x="2211137" y="535112"/>
          <a:ext cx="2207899" cy="45424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Střední porušení </a:t>
          </a:r>
        </a:p>
      </dsp:txBody>
      <dsp:txXfrm>
        <a:off x="2211137" y="535112"/>
        <a:ext cx="2207899" cy="454242"/>
      </dsp:txXfrm>
    </dsp:sp>
    <dsp:sp modelId="{E55D019D-1747-4AB8-B66F-1A739307F144}">
      <dsp:nvSpPr>
        <dsp:cNvPr id="0" name=""/>
        <dsp:cNvSpPr/>
      </dsp:nvSpPr>
      <dsp:spPr>
        <a:xfrm>
          <a:off x="4419036" y="535112"/>
          <a:ext cx="2207899" cy="45424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/>
            <a:t>Velké porušení </a:t>
          </a:r>
        </a:p>
      </dsp:txBody>
      <dsp:txXfrm>
        <a:off x="4419036" y="535112"/>
        <a:ext cx="2207899" cy="454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C54C9-67AC-48AA-A435-0BCC94ACA22C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DC3D5-419B-45F6-A75C-19C82D5F9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396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Oblasti pravidel podmíněnosti:</a:t>
            </a:r>
          </a:p>
          <a:p>
            <a:pPr marL="285750" indent="-285750">
              <a:buAutoNum type="romanUcPeriod"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Životní prostředí, změna klimatu, dobrý zemědělský a environmentální stav půdy =  PPH 1 - 3, DZES 1 – 7</a:t>
            </a:r>
          </a:p>
          <a:p>
            <a:pPr marL="285750" indent="-285750">
              <a:buAutoNum type="romanUcPeriod"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Veřejné zdraví, zdraví zvířat a rostlin = PPH 4 – 10</a:t>
            </a:r>
          </a:p>
          <a:p>
            <a:pPr marL="285750" indent="-285750">
              <a:buAutoNum type="romanUcPeriod"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Dobré životní podmínky zvířat = PPH 11 – 13</a:t>
            </a:r>
          </a:p>
          <a:p>
            <a:pPr marL="285750" indent="-285750">
              <a:buAutoNum type="romanUcPeriod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Problematika opakovaného porušení a fikce úmyslného porušení (čl. 39 odst. 4 nařízení EU č. 640/2014)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Aniž jsou dotčeny případy úmyslného nesouladu, snížení, které se má uplatnit při prvním opakování téhož nesouladu (nedbalostní), se vynásobí koeficientem tři.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případě dalších opakování se koeficientem tři vynásobí vždy výsledek snížení stanovený za předchozí opakování. Maximální snížení však nepřekročí 15 % celkové částky.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dosažení maximálního procentního podílu ve výši 15 % sdělí platební agentura dotčenému příjemci, že bude-li tentýž nesoulad zjištěn znovu, bude se mít za to, že příjemce jednal úmyslně ve smyslu článku 40.</a:t>
            </a: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Opakované porušení =  p</a:t>
            </a:r>
            <a:r>
              <a:rPr lang="cs-CZ" dirty="0"/>
              <a:t>orušení zjištěné při další kontrole v průběhu 3 let.</a:t>
            </a: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buAutoNum type="romanU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F90E37-0B96-48C5-BF77-FECC4E2B713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14D82-BF55-4B07-8114-5B89EFC52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ACFDB8-564A-4802-A5F9-34F6FA66C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B42F0E-529A-48AE-BC3C-986F19C66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0D256F-357D-4B71-98E0-DCF61749B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0326A4-6C1C-4112-8955-ED6CCFF95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87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9E9C3-E05A-45F0-ACCD-FA8CD6160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D4D402-0036-4FBE-91D4-CC5F7564E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548B72-3D54-4F23-A412-40B46472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4728BD-85B6-4D88-A633-68149FF4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528EA0-32BF-400E-8A5C-D7069E33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42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A76A3D4-602E-43D2-BE21-865743786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538CF4-40E8-40D8-9DBA-B87FF4046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15F382-C654-4E42-890C-5D6D84DAB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4A875D-FFE1-4332-BF76-5FDBD4A45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ED8C5E-F772-4358-8EFF-A6039D435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2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2A37A-EA2C-44FB-8D1A-3FC312561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EFEF5-CAED-40E0-99EC-7BD03F19F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0A4760-B573-45BF-AEB7-7A65F7739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754836-BB40-4019-844F-ABCF64ECB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B374F9-591C-4861-BE61-C6BADE46E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67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87AEB-01F2-49F9-8C13-D9B318F5A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9FA977-58F2-404C-BB81-C9C3AAA32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D610A3-83CE-4FEA-B71C-FC3EBC716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2E22B3-25C8-41E8-8073-1FB79F12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67552A-5A32-4CB8-BD13-483D095BF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7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75415-095D-448B-9FF9-70AFA2AFF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176A1B-1EAE-4F36-A5C5-D417712AF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21883D-C9EF-464A-8270-79C28AC0B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5D6FD6-6886-45D6-A341-C4097AB44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6FC3BD-84D3-4DAC-BB5F-6E81A933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F42033-783D-4D74-A03D-C9266166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30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2FFE2-FAA5-41CE-8150-4E5D43A49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FCF9D1-D90B-4E69-9D5A-5E42E49B6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6EB9F4-23FA-4DB8-9584-9E65F3756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AAE54B-F885-4B8E-86EC-6D372B1D6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F408A12-5B04-4966-B894-78E27F3E00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F853378-319F-41FA-91B7-7BC681B6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8E04D15-1FE6-4ED2-8968-C669C650A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40E3A7-5041-4D10-91F3-8DA14FE6B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26789E-6643-4CCD-9740-B73E7F06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E440013-4A29-4910-8895-AF87F26AA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EDDF18-5807-46AC-B53C-80A958137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732229-AFF7-4CDD-8B27-7E41763C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64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248C77D-EBA0-4255-8346-97EC42F26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0A4C0D-F7DA-4709-B4CA-39F4EBF37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7567FC-78D1-478E-81FE-99C619EB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53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BC37-6146-48F8-98EF-05496A2A2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7FF893-0F3C-46BE-93AF-F242C0ECE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B5857AC-7BD0-4312-9EAB-0A33C717C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2211B4-08D6-4C2F-93D9-BECC888A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91D332-330A-49E7-8012-A3B3CAAD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3C8633-9152-44D3-B113-FCE0D036F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88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82FF2-C766-4CDD-9AB6-AE9BEEBB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023124B-16E7-4091-B9D1-1F27D0237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8D9DA2-C7D9-4B0E-81AF-5CAE01E19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5049B7-BA66-44CC-A241-3A6CC12A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99ECAB-3177-4EB3-881A-700395015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CEA514-0E89-48DE-B0FD-4F9C39036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09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6ED1CE2-172C-4A43-A3E1-72E9792C2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D7F1DD-D581-4CD5-82D6-4E47C5130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67E1E0-49EA-48A1-9E8C-36DBB47C8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49A7A-060E-4EDA-BF2C-2540DD1B3DA7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6649A8-C8F5-4C16-8D88-FC934CE2A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153DED-3591-41AF-AF1D-3920AF5F8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1F245-1973-4CC8-9B68-9A0E4E2B81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19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s://www.zakonyprolidi.cz/cs/2017-48" TargetMode="External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hyperlink" Target="https://eur-lex.europa.eu/legal-content/CS/TXT/HTML/?uri=CELEX:02014R0640-20171016&amp;from=EN" TargetMode="External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web/file/647926/Metodicka_prirucka_pro_prime_platby_rok_2020.pdf" TargetMode="External"/><Relationship Id="rId2" Type="http://schemas.openxmlformats.org/officeDocument/2006/relationships/hyperlink" Target="http://eagri.cz/public/web/file/667190/Prirucka_CC_2021_final_23_12_2020_web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agri.cz/public/app/lpisext/lpis/verejny2/plpi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66FC13E-FCFD-4804-B2E5-89AC10D2B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cs-CZ" sz="4800">
                <a:solidFill>
                  <a:srgbClr val="FFFFFF"/>
                </a:solidFill>
              </a:rPr>
              <a:t>Jak udržitelně hospodařit?</a:t>
            </a:r>
            <a:endParaRPr lang="cs-CZ" sz="4800" dirty="0">
              <a:solidFill>
                <a:srgbClr val="FFFFFF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BA773A-38FE-4E33-A0C5-EA948017A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rgbClr val="FFFFFF"/>
                </a:solidFill>
              </a:rPr>
              <a:t>Termín odevzdání prostřednictvím odevzdávárny v </a:t>
            </a:r>
            <a:r>
              <a:rPr lang="cs-CZ" dirty="0" err="1">
                <a:solidFill>
                  <a:srgbClr val="FFFFFF"/>
                </a:solidFill>
              </a:rPr>
              <a:t>ISu</a:t>
            </a:r>
            <a:r>
              <a:rPr lang="cs-CZ">
                <a:solidFill>
                  <a:srgbClr val="FFFFFF"/>
                </a:solidFill>
              </a:rPr>
              <a:t>: do 26.4.2021</a:t>
            </a:r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50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B60690-B4DB-48D5-AC34-A9A4F8CE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1900" b="1">
                <a:solidFill>
                  <a:srgbClr val="FFFFFF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Řešte hypotetický případ zemědělského hospodaření a jeho střetů s vybranými zájmy na ochraně životního prostředí ve vazbě na pravidla podmíněnosti (cross compliance) a požadavky platných environmentálních právních předpisů.</a:t>
            </a:r>
            <a:endParaRPr lang="cs-CZ" sz="19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D5979-9EE7-43C5-BB8C-010EE951C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300" b="1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Zemědělsky obhospodařovaný pozemek (půdní blok) o výměře 28 ha s kulturou standardní orná půda. </a:t>
            </a:r>
            <a:r>
              <a:rPr lang="cs-CZ" sz="13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Pěstuje se zde </a:t>
            </a:r>
            <a:r>
              <a:rPr lang="cs-CZ" sz="1300" b="1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kukuřice. Pozemek sousedí s útvarem povrchových vod. Jde o mírně svažitý pozemek (sklon 6°). </a:t>
            </a:r>
            <a:r>
              <a:rPr lang="cs-CZ" sz="13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300" b="1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pozemku se nachází skupina několika dřevin. </a:t>
            </a:r>
            <a:endParaRPr lang="cs-CZ" sz="1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300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ovrchové vody jsou za pomoci systému zavlažovacích zařízení využity k zavlažování pozemku;</a:t>
            </a: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300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 hospodaření jsou aplikována hnojiva až k břehové čáře předmětného vodního útvaru; </a:t>
            </a: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300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hnojení půdy je používána mj. kejda (hnojivo s rychle uvolnitelným dusíkem);</a:t>
            </a: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cs-CZ" sz="1300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shrabaných hromadách byly spáleny bylinné zbytky; </a:t>
            </a: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300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 hospodaření byla poškozena jedna dřevina a zničeno ptačí hnízdo; </a:t>
            </a: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lphaLcParenR"/>
            </a:pP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300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ři aplikaci přípravku na ochranu rostlin byl zasažen i sousední pozemek.</a:t>
            </a: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cs-CZ" sz="1300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jednotlivým popsaným aspektům a) – f) najděte odpovídající pravidlo nebo pravidla podmíněnosti, příp. i ustanovení právního předpisu, které může být dotčeno (</a:t>
            </a: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nejen </a:t>
            </a:r>
            <a:r>
              <a:rPr lang="cs-CZ" sz="1300" u="none" strike="noStrike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protiprávním jednáním). 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Určete u každého pravidla či právního ustanovení v bodě 1 příslušný kontrolní orgán a došlo-li k porušení právní povinnosti, stanovte právní důsledky.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Jaké další informace byste si měli o zemědělsky obhospodařovaném pozemku zjistit, abyste mohli lépe posoudit (ne)splnění uvedených aspektů?</a:t>
            </a:r>
            <a:endParaRPr lang="cs-CZ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Jaká pravidla </a:t>
            </a:r>
            <a:r>
              <a:rPr lang="cs-CZ" sz="1300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greeningu</a:t>
            </a:r>
            <a:r>
              <a:rPr lang="cs-CZ" sz="13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dopadají na uvedený pozemek? Jaké další informace musíte o pozemku a hospodaření na něm získat, abyste mohli posoudit, zda byla dodržena?</a:t>
            </a:r>
            <a:endParaRPr lang="cs-CZ" sz="1300" u="none" strike="noStrike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0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D144591-E9E9-4209-8701-3BB48A917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2F0BA6-4900-400A-AE98-82A3F60C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6084" y="547712"/>
            <a:ext cx="3337715" cy="5577367"/>
          </a:xfrm>
        </p:spPr>
        <p:txBody>
          <a:bodyPr>
            <a:normAutofit/>
          </a:bodyPr>
          <a:lstStyle/>
          <a:p>
            <a:r>
              <a:rPr lang="cs-CZ" sz="4000"/>
              <a:t>Postup při hodnocení porušení a stanovení sankce</a:t>
            </a:r>
            <a:br>
              <a:rPr lang="cs-CZ" sz="4000"/>
            </a:br>
            <a:r>
              <a:rPr lang="cs-CZ" sz="4000">
                <a:hlinkClick r:id="rId3"/>
              </a:rPr>
              <a:t>nařízení vlády č. 48/2017 Sb.</a:t>
            </a:r>
            <a:r>
              <a:rPr lang="cs-CZ" sz="4000"/>
              <a:t> a </a:t>
            </a:r>
            <a:r>
              <a:rPr lang="cs-CZ" sz="4000">
                <a:hlinkClick r:id="rId4"/>
              </a:rPr>
              <a:t>nařízení EU č. 640/2014</a:t>
            </a:r>
            <a:endParaRPr lang="cs-CZ" sz="400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FB4FD2D-58E0-4860-BCBE-B8BCBAB615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0706193"/>
              </p:ext>
            </p:extLst>
          </p:nvPr>
        </p:nvGraphicFramePr>
        <p:xfrm>
          <a:off x="838200" y="620392"/>
          <a:ext cx="6630174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09250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7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9634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81" y="2099904"/>
            <a:ext cx="4822027" cy="2650569"/>
          </a:xfrm>
          <a:prstGeom prst="rect">
            <a:avLst/>
          </a:prstGeom>
        </p:spPr>
      </p:pic>
      <p:cxnSp>
        <p:nvCxnSpPr>
          <p:cNvPr id="36" name="Straight Connector 31">
            <a:extLst>
              <a:ext uri="{FF2B5EF4-FFF2-40B4-BE49-F238E27FC236}">
                <a16:creationId xmlns:a16="http://schemas.microsoft.com/office/drawing/2014/main" id="{5D1CEE39-A6DC-4DE0-9789-206F1A988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26744" y="889634"/>
            <a:ext cx="0" cy="507492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478" y="1252740"/>
            <a:ext cx="4818888" cy="434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208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A5016E-8FC8-4B41-8256-1E2260C71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Porušení zákonných povinností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365BD-96D6-47D1-AC08-24D173325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Ukládání nápravných opatření v návaznosti na kontrolní zjištění (viz protokol o kontrole)</a:t>
            </a:r>
          </a:p>
          <a:p>
            <a:pPr lvl="1"/>
            <a:r>
              <a:rPr lang="cs-CZ" sz="2000" dirty="0"/>
              <a:t>Rozhodování dle správního řádu</a:t>
            </a:r>
          </a:p>
          <a:p>
            <a:r>
              <a:rPr lang="cs-CZ" sz="2000" dirty="0"/>
              <a:t>Uplatňování odpovědnosti za přestupek v režimu dotčených právních předpisů </a:t>
            </a:r>
          </a:p>
          <a:p>
            <a:pPr lvl="1"/>
            <a:r>
              <a:rPr lang="cs-CZ" sz="2000" dirty="0"/>
              <a:t>Ukládání pokut </a:t>
            </a:r>
          </a:p>
          <a:p>
            <a:pPr lvl="1"/>
            <a:r>
              <a:rPr lang="cs-CZ" sz="2000" dirty="0"/>
              <a:t>Principy správního trestání dle zákona o přestupcích</a:t>
            </a:r>
          </a:p>
        </p:txBody>
      </p:sp>
    </p:spTree>
    <p:extLst>
      <p:ext uri="{BB962C8B-B14F-4D97-AF65-F5344CB8AC3E}">
        <p14:creationId xmlns:p14="http://schemas.microsoft.com/office/powerpoint/2010/main" val="407940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D88A49-AB85-4A29-85B2-AC620F6B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Doporučené zdroje k řešení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FBB1B9-E114-4F7A-AD30-04EE4AE57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1700" dirty="0"/>
              <a:t>Právní předpisy</a:t>
            </a:r>
          </a:p>
          <a:p>
            <a:pPr lvl="1"/>
            <a:r>
              <a:rPr lang="cs-CZ" sz="1700" dirty="0"/>
              <a:t>Nařízení vlády č. 48/2017 Sb.,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stanovení požadavků podle aktů a standardů dobrého zemědělského a environmentálního stavu pro oblasti pravidel podmíněnosti a důsledků jejich porušení pro poskytování některých zemědělských podpor</a:t>
            </a:r>
            <a:endParaRPr lang="cs-CZ" sz="1700" dirty="0"/>
          </a:p>
          <a:p>
            <a:pPr lvl="1"/>
            <a:r>
              <a:rPr lang="cs-CZ" sz="1700" dirty="0"/>
              <a:t>Zákon č. 254/2001 Sb., o vodách</a:t>
            </a:r>
          </a:p>
          <a:p>
            <a:pPr lvl="1"/>
            <a:r>
              <a:rPr lang="cs-CZ" sz="1700" dirty="0"/>
              <a:t>Nařízení vlády č. 262/2012 Sb., o zranitelných oblastech</a:t>
            </a:r>
          </a:p>
          <a:p>
            <a:pPr lvl="1"/>
            <a:r>
              <a:rPr lang="cs-CZ" sz="1700" dirty="0"/>
              <a:t>Zákon č. 156/1998 Sb., o hnojivech</a:t>
            </a:r>
          </a:p>
          <a:p>
            <a:pPr lvl="1"/>
            <a:r>
              <a:rPr lang="cs-CZ" sz="1700" dirty="0"/>
              <a:t>Zákon č. 114/1992 Sb., o ochraně přírody a krajiny</a:t>
            </a:r>
          </a:p>
          <a:p>
            <a:pPr lvl="1"/>
            <a:r>
              <a:rPr lang="cs-CZ" sz="1700" dirty="0"/>
              <a:t>Zákon č. 326/2004 Sb., o rostlinolékařské péči</a:t>
            </a:r>
          </a:p>
          <a:p>
            <a:r>
              <a:rPr lang="cs-CZ" sz="1700" dirty="0"/>
              <a:t>Příručka podmíněnosti 2021, dostupná z: </a:t>
            </a:r>
            <a:r>
              <a:rPr lang="cs-CZ" sz="1700" dirty="0">
                <a:hlinkClick r:id="rId2"/>
              </a:rPr>
              <a:t>Prirucka_CC_2021_final_23_12_2020_web2.pdf (eagri.cz)</a:t>
            </a:r>
            <a:endParaRPr lang="cs-CZ" sz="1700" dirty="0"/>
          </a:p>
          <a:p>
            <a:r>
              <a:rPr lang="cs-CZ" sz="1700" dirty="0"/>
              <a:t>Metodická příručka pro přímé platby 2020, dostupná z: </a:t>
            </a:r>
            <a:r>
              <a:rPr lang="cs-CZ" sz="1700" dirty="0">
                <a:hlinkClick r:id="rId3"/>
              </a:rPr>
              <a:t>III (eagri.cz)</a:t>
            </a:r>
            <a:endParaRPr lang="cs-CZ" sz="1700" dirty="0"/>
          </a:p>
          <a:p>
            <a:r>
              <a:rPr lang="cs-CZ" sz="1700" dirty="0"/>
              <a:t>Veřejný registr půdy, dostupný z: </a:t>
            </a:r>
            <a:r>
              <a:rPr lang="cs-CZ" sz="1700" dirty="0">
                <a:hlinkClick r:id="rId4"/>
              </a:rPr>
              <a:t>Veřejný registr půdy - LPIS (eagri.cz)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9161250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795</Words>
  <Application>Microsoft Office PowerPoint</Application>
  <PresentationFormat>Širokoúhlá obrazovka</PresentationFormat>
  <Paragraphs>55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Motiv Office</vt:lpstr>
      <vt:lpstr>Jak udržitelně hospodařit?</vt:lpstr>
      <vt:lpstr>Řešte hypotetický případ zemědělského hospodaření a jeho střetů s vybranými zájmy na ochraně životního prostředí ve vazbě na pravidla podmíněnosti (cross compliance) a požadavky platných environmentálních právních předpisů.</vt:lpstr>
      <vt:lpstr>Postup při hodnocení porušení a stanovení sankce nařízení vlády č. 48/2017 Sb. a nařízení EU č. 640/2014</vt:lpstr>
      <vt:lpstr>Prezentace aplikace PowerPoint</vt:lpstr>
      <vt:lpstr>Porušení zákonných povinností</vt:lpstr>
      <vt:lpstr>Doporučené zdroje k řešení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hodnotit porušení podmíněnosti?</dc:title>
  <dc:creator>Jana Tkáčiková</dc:creator>
  <cp:lastModifiedBy>Jana Tkáčiková</cp:lastModifiedBy>
  <cp:revision>12</cp:revision>
  <dcterms:created xsi:type="dcterms:W3CDTF">2021-03-21T10:53:19Z</dcterms:created>
  <dcterms:modified xsi:type="dcterms:W3CDTF">2021-04-09T14:19:40Z</dcterms:modified>
</cp:coreProperties>
</file>