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88163" cy="100171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EE2"/>
    <a:srgbClr val="009900"/>
    <a:srgbClr val="0000FF"/>
    <a:srgbClr val="F7FEA0"/>
    <a:srgbClr val="CD0303"/>
    <a:srgbClr val="E9FCA2"/>
    <a:srgbClr val="9BFBA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5451747-8FD5-40C4-A72E-8998B95679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03868D9-665B-4D0D-BA50-4F926B4CF7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C75DB3F3-0DFA-485E-B64F-3AACA31E233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3888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DA06BEA-9A7B-4B68-AA22-BC9EC1CD91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3888"/>
            <a:ext cx="298450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100E22-A7C8-40C5-963E-029BD07E10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D5DD4F-6154-4065-AF11-A60A6699D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99D341-0381-42EF-A859-A82D98A13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722C40-464E-4CC3-83EC-5B77DD21A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BD701-7D3E-4F74-AB9D-6C9B8ADB92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013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B13D51-7126-48A1-82F9-464B17F48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066439-A206-4876-B5F5-AD5C70B291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43D661-9229-4754-B07C-3667226F1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688EE-3D84-4C2A-A5EE-0D560541A1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862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BDD165-3E61-46D7-9463-D42FDD6775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572E42-B25F-4C71-AA34-741100B5F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CA7FF1-F062-49DB-905B-2A7393D64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AB332-7153-44F8-8476-AF0AFC83A8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A7AB29-B0D2-44C3-B762-118F943B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1F5CA1-F5AA-4276-8766-77AC5D97B7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6A6D38-F190-44EA-8CC6-068C7AAF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DD58-F586-4C2B-B00F-947B861B47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964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11C892-005E-4D99-B32D-15CD8BD24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27CA30-1F59-4202-A1A3-95A82B58B2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0981A6-7E91-468D-9859-7C3440486C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DBF68-7770-48DC-BAF3-AF2A5FA0C1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753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D3F318-F8C6-44C6-9A14-95266B422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3FC72D-D5FA-48A0-89BD-7834E7A457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6D46F-F350-4D6D-B7D5-B289C0BD0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D4469-A565-4C3C-90AB-CEBA8BC053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14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64A1A0-CAF3-4390-9958-7D6316016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12E978-0B10-440B-8F17-1B176AC34E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7EBB92A-4D60-4A96-BC53-28CEC39F8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F0826-1B28-4F97-BE5D-48CE733159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624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F9EF53-8CA2-4E6D-9899-78010546A7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2957A3-C862-4286-AF52-8320CD74D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145847-247C-43D2-B714-82378F634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8340E-CAED-4B59-8250-7574713BAF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88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40395D-3BA2-41D4-BB15-85593F94B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392DA5-7655-4BAF-863E-BF8AF1B062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CF7797-5974-4597-881E-ACB57FAA0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63EF9-80EF-4933-B15D-52C5906AB3A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6547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AEA86-C3A6-4DB2-81BC-2711A49B9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F3F1E-A953-4B62-9FCB-D92BED1A2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2C7B07-A4B0-4E64-9D8F-89F4D78FE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F71DA7-2E60-4749-B365-E98CE4DBBB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753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B31B7-262B-44E2-99F4-2395B8C38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C7CD7B-C45F-4465-A45E-49442BEF1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494E9C-01C6-4DF3-ACCA-DAC987B3A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18F9A-F69B-41C9-840E-0136B8E0BA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303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A3D60D5-0930-46D4-893D-F73C8C4AF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1199CB-C89F-4359-9DA7-28036BE2C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EEFD8E-C816-4E78-B99C-E0465A4B62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814826-3A46-49BC-9F2D-44BF75E8B4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71910B-A453-4608-95AC-38B1154ED9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02E252-C282-443C-86F9-6B292D20F35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A29C50-C97E-4C5F-A1CE-B9117A1397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3987" cy="3313112"/>
          </a:xfrm>
          <a:solidFill>
            <a:srgbClr val="0B0BCB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bg1"/>
                </a:solidFill>
              </a:rPr>
              <a:t>Mezinárodně právní aspekty automatické závaznosti dohod uzavřených EU s třetími subjekty pro členské státy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CD88F63-90C5-493B-A365-640B971630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1295400"/>
          </a:xfrm>
          <a:solidFill>
            <a:srgbClr val="CECEFE"/>
          </a:solidFill>
        </p:spPr>
        <p:txBody>
          <a:bodyPr/>
          <a:lstStyle/>
          <a:p>
            <a:pPr eaLnBrk="1" hangingPunct="1"/>
            <a:r>
              <a:rPr lang="cs-CZ" altLang="cs-CZ" b="1"/>
              <a:t>prof. JUDr. Vladimír Týč, CSc.</a:t>
            </a:r>
          </a:p>
          <a:p>
            <a:pPr eaLnBrk="1" hangingPunct="1"/>
            <a:r>
              <a:rPr lang="cs-CZ" altLang="cs-CZ" b="1"/>
              <a:t>Masarykova univerzita, Brno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F084D77-1A07-4AEB-AA3F-2F461826E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3F33B"/>
          </a:solidFill>
        </p:spPr>
        <p:txBody>
          <a:bodyPr/>
          <a:lstStyle/>
          <a:p>
            <a:pPr eaLnBrk="1" hangingPunct="1"/>
            <a:r>
              <a:rPr lang="cs-CZ" altLang="cs-CZ"/>
              <a:t>Východiska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2D29794-0938-4017-8D45-BC79D4AC9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08512"/>
          </a:xfrm>
          <a:solidFill>
            <a:srgbClr val="FCFBBD"/>
          </a:solidFill>
        </p:spPr>
        <p:txBody>
          <a:bodyPr/>
          <a:lstStyle/>
          <a:p>
            <a:pPr eaLnBrk="1" hangingPunct="1"/>
            <a:r>
              <a:rPr lang="cs-CZ" altLang="cs-CZ"/>
              <a:t>1. Mezinárodní smlouvy uzavírá EU          s jinými státy </a:t>
            </a:r>
            <a:r>
              <a:rPr lang="cs-CZ" altLang="cs-CZ" b="1"/>
              <a:t>bez účasti členských států, které je ovšem samy provádějí</a:t>
            </a:r>
          </a:p>
          <a:p>
            <a:pPr eaLnBrk="1" hangingPunct="1"/>
            <a:endParaRPr lang="cs-CZ" altLang="cs-CZ" sz="1400"/>
          </a:p>
          <a:p>
            <a:pPr eaLnBrk="1" hangingPunct="1"/>
            <a:r>
              <a:rPr lang="cs-CZ" altLang="cs-CZ"/>
              <a:t>2. Mezinárodní smlouvy uzavřené EU jsou </a:t>
            </a:r>
            <a:r>
              <a:rPr lang="cs-CZ" altLang="cs-CZ" b="1"/>
              <a:t>závazné pro členské státy</a:t>
            </a:r>
            <a:r>
              <a:rPr lang="cs-CZ" altLang="cs-CZ"/>
              <a:t> (SFEU čl. 216/2)</a:t>
            </a:r>
          </a:p>
          <a:p>
            <a:pPr eaLnBrk="1" hangingPunct="1"/>
            <a:endParaRPr lang="cs-CZ" altLang="cs-CZ" sz="1400"/>
          </a:p>
          <a:p>
            <a:pPr eaLnBrk="1" hangingPunct="1"/>
            <a:r>
              <a:rPr lang="cs-CZ" altLang="cs-CZ"/>
              <a:t>3. Je </a:t>
            </a:r>
            <a:r>
              <a:rPr lang="cs-CZ" altLang="cs-CZ" b="1"/>
              <a:t>členský stát</a:t>
            </a:r>
            <a:r>
              <a:rPr lang="cs-CZ" altLang="cs-CZ"/>
              <a:t> EU </a:t>
            </a:r>
            <a:r>
              <a:rPr lang="cs-CZ" altLang="cs-CZ" b="1"/>
              <a:t>třetím státem?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8E0B8EF-CAC9-476D-A69A-898D650F5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Obecné řešení pro třetí státy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DA450A0-4652-4F4A-B917-02C9716D9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       	 </a:t>
            </a:r>
            <a:r>
              <a:rPr lang="cs-CZ" altLang="cs-CZ" sz="4400" b="1"/>
              <a:t>A</a:t>
            </a:r>
            <a:r>
              <a:rPr lang="cs-CZ" altLang="cs-CZ" sz="4400"/>
              <a:t> ------------------------- </a:t>
            </a:r>
            <a:r>
              <a:rPr lang="cs-CZ" altLang="cs-CZ" sz="4400" b="1"/>
              <a:t>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4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4400"/>
              <a:t>					</a:t>
            </a:r>
            <a:r>
              <a:rPr lang="cs-CZ" altLang="cs-CZ" sz="4400" b="1"/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4400"/>
              <a:t>	</a:t>
            </a:r>
            <a:r>
              <a:rPr lang="cs-CZ" altLang="cs-CZ"/>
              <a:t>2 podmínky pro stanovení závazku k tíži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	- úmysl stran A a 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	- výslovný a písemný souhlas C  (čl. 35)</a:t>
            </a:r>
          </a:p>
        </p:txBody>
      </p:sp>
      <p:sp>
        <p:nvSpPr>
          <p:cNvPr id="4100" name="Line 5">
            <a:extLst>
              <a:ext uri="{FF2B5EF4-FFF2-40B4-BE49-F238E27FC236}">
                <a16:creationId xmlns:a16="http://schemas.microsoft.com/office/drawing/2014/main" id="{7734DB35-1E0F-4934-BEE9-FD34825E1C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6463" y="2349500"/>
            <a:ext cx="2087562" cy="1223963"/>
          </a:xfrm>
          <a:prstGeom prst="line">
            <a:avLst/>
          </a:prstGeom>
          <a:noFill/>
          <a:ln w="57150">
            <a:solidFill>
              <a:srgbClr val="3A3AF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01" name="Line 6">
            <a:extLst>
              <a:ext uri="{FF2B5EF4-FFF2-40B4-BE49-F238E27FC236}">
                <a16:creationId xmlns:a16="http://schemas.microsoft.com/office/drawing/2014/main" id="{91A1DDBB-7160-4DD3-B335-4B6DE0E003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4075" y="2349500"/>
            <a:ext cx="1943100" cy="1223963"/>
          </a:xfrm>
          <a:prstGeom prst="line">
            <a:avLst/>
          </a:prstGeom>
          <a:noFill/>
          <a:ln w="57150">
            <a:solidFill>
              <a:srgbClr val="3A3AF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045554D-A0A5-44D8-ADF6-644B0F960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95F8FD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Vztahy ke třetímu státu </a:t>
            </a:r>
            <a:br>
              <a:rPr lang="cs-CZ" altLang="cs-CZ" sz="4000" b="1"/>
            </a:br>
            <a:r>
              <a:rPr lang="cs-CZ" altLang="cs-CZ" sz="4000" b="1"/>
              <a:t>(A-C, B-C)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3B986FB-BA6D-4C39-98AE-33AF672C7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Vyjádřený </a:t>
            </a:r>
            <a:r>
              <a:rPr lang="cs-CZ" altLang="cs-CZ" b="1"/>
              <a:t>úmysl smluvních stran</a:t>
            </a:r>
            <a:r>
              <a:rPr lang="cs-CZ" altLang="cs-CZ"/>
              <a:t> A a B spolu se </a:t>
            </a:r>
            <a:r>
              <a:rPr lang="cs-CZ" altLang="cs-CZ" b="1"/>
              <a:t>souhlasem nesmluvního státu</a:t>
            </a:r>
            <a:r>
              <a:rPr lang="cs-CZ" altLang="cs-CZ"/>
              <a:t> C vytvářejí nové </a:t>
            </a:r>
            <a:r>
              <a:rPr lang="cs-CZ" altLang="cs-CZ" b="1">
                <a:solidFill>
                  <a:srgbClr val="CC0000"/>
                </a:solidFill>
              </a:rPr>
              <a:t>souběžné</a:t>
            </a:r>
            <a:r>
              <a:rPr lang="cs-CZ" altLang="cs-CZ">
                <a:solidFill>
                  <a:srgbClr val="CC0000"/>
                </a:solidFill>
              </a:rPr>
              <a:t> </a:t>
            </a:r>
            <a:r>
              <a:rPr lang="cs-CZ" altLang="cs-CZ" b="1">
                <a:solidFill>
                  <a:srgbClr val="CC0000"/>
                </a:solidFill>
              </a:rPr>
              <a:t>(kolaterální) dohody</a:t>
            </a:r>
            <a:r>
              <a:rPr lang="cs-CZ" altLang="cs-CZ"/>
              <a:t> A -- C a B – C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Existují tedy </a:t>
            </a:r>
            <a:r>
              <a:rPr lang="cs-CZ" altLang="cs-CZ" b="1"/>
              <a:t>právní vztahy A-C a B-C,</a:t>
            </a:r>
            <a:r>
              <a:rPr lang="cs-CZ" altLang="cs-CZ"/>
              <a:t> tedy vzájemná práva a povinnosti včetně </a:t>
            </a:r>
            <a:r>
              <a:rPr lang="cs-CZ" altLang="cs-CZ" b="1"/>
              <a:t>odpovědnosti</a:t>
            </a:r>
            <a:r>
              <a:rPr lang="cs-CZ" altLang="cs-CZ"/>
              <a:t> za jejich porušování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A2E01C2-DDF0-45F2-97AC-D2B8A55EE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282700"/>
          </a:xfrm>
        </p:spPr>
        <p:txBody>
          <a:bodyPr/>
          <a:lstStyle/>
          <a:p>
            <a:pPr eaLnBrk="1" hangingPunct="1"/>
            <a:r>
              <a:rPr lang="cs-CZ" altLang="cs-CZ" sz="4000"/>
              <a:t>Zvláštní případ </a:t>
            </a:r>
            <a:r>
              <a:rPr lang="cs-CZ" altLang="cs-CZ" sz="4000" b="1"/>
              <a:t>mezinárodní organizace:</a:t>
            </a:r>
            <a:r>
              <a:rPr lang="cs-CZ" altLang="cs-CZ" sz="4000"/>
              <a:t> členský stát = třetí stát 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AB84A12-467C-4F7E-9E28-673FD8EBDE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FCFBBD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	</a:t>
            </a:r>
            <a:r>
              <a:rPr lang="cs-CZ" altLang="cs-CZ" sz="4400" b="1"/>
              <a:t>MO </a:t>
            </a:r>
            <a:r>
              <a:rPr lang="cs-CZ" altLang="cs-CZ" sz="4400" b="1">
                <a:solidFill>
                  <a:srgbClr val="0000FF"/>
                </a:solidFill>
              </a:rPr>
              <a:t>---------------------</a:t>
            </a:r>
            <a:r>
              <a:rPr lang="cs-CZ" altLang="cs-CZ" sz="4400" b="1"/>
              <a:t>  B</a:t>
            </a:r>
          </a:p>
          <a:p>
            <a:pPr eaLnBrk="1" hangingPunct="1">
              <a:buFontTx/>
              <a:buNone/>
            </a:pPr>
            <a:r>
              <a:rPr lang="cs-CZ" altLang="cs-CZ" sz="2400" b="1"/>
              <a:t>		     </a:t>
            </a:r>
            <a:r>
              <a:rPr lang="cs-CZ" altLang="cs-CZ" sz="3600" b="1"/>
              <a:t>					</a:t>
            </a:r>
            <a:r>
              <a:rPr lang="cs-CZ" altLang="cs-CZ" sz="3600" b="1">
                <a:solidFill>
                  <a:srgbClr val="CC0000"/>
                </a:solidFill>
              </a:rPr>
              <a:t>právní </a:t>
            </a:r>
            <a:r>
              <a:rPr lang="cs-CZ" altLang="cs-CZ" sz="3600" b="1"/>
              <a:t>	 </a:t>
            </a:r>
            <a:r>
              <a:rPr lang="cs-CZ" altLang="cs-CZ" sz="4000"/>
              <a:t>členský stát</a:t>
            </a:r>
            <a:r>
              <a:rPr lang="cs-CZ" altLang="cs-CZ" sz="3600" b="1"/>
              <a:t> 			</a:t>
            </a:r>
            <a:r>
              <a:rPr lang="cs-CZ" altLang="cs-CZ" sz="3600" b="1">
                <a:solidFill>
                  <a:srgbClr val="CC0000"/>
                </a:solidFill>
              </a:rPr>
              <a:t>vztah ?</a:t>
            </a:r>
            <a:r>
              <a:rPr lang="cs-CZ" altLang="cs-CZ" sz="3600" b="1"/>
              <a:t> </a:t>
            </a:r>
            <a:endParaRPr lang="cs-CZ" altLang="cs-CZ" sz="4000"/>
          </a:p>
          <a:p>
            <a:pPr eaLnBrk="1" hangingPunct="1">
              <a:buFontTx/>
              <a:buNone/>
            </a:pPr>
            <a:r>
              <a:rPr lang="cs-CZ" altLang="cs-CZ"/>
              <a:t>	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čl. 36bis – nepřijatý:	</a:t>
            </a:r>
          </a:p>
          <a:p>
            <a:pPr eaLnBrk="1" hangingPunct="1"/>
            <a:r>
              <a:rPr lang="cs-CZ" altLang="cs-CZ" sz="2000"/>
              <a:t>Podmínky: 1. úmysl stran smlouvy (MO, B)</a:t>
            </a:r>
          </a:p>
          <a:p>
            <a:pPr lvl="1" eaLnBrk="1" hangingPunct="1"/>
            <a:r>
              <a:rPr lang="cs-CZ" altLang="cs-CZ" sz="2000"/>
              <a:t>2. jednomyslný souhlas členských států</a:t>
            </a:r>
          </a:p>
          <a:p>
            <a:pPr lvl="1" eaLnBrk="1" hangingPunct="1"/>
            <a:r>
              <a:rPr lang="cs-CZ" altLang="cs-CZ" sz="2000"/>
              <a:t>3. informace dalším jednajícím státům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D3F897CE-8F4D-4AA2-B23E-D20F3DE29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916113"/>
            <a:ext cx="3024187" cy="2089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DA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49" name="Line 13">
            <a:extLst>
              <a:ext uri="{FF2B5EF4-FFF2-40B4-BE49-F238E27FC236}">
                <a16:creationId xmlns:a16="http://schemas.microsoft.com/office/drawing/2014/main" id="{55DA8B2D-BFEC-4CE9-9092-6621E6E769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838" y="2420938"/>
            <a:ext cx="2663825" cy="1295400"/>
          </a:xfrm>
          <a:prstGeom prst="line">
            <a:avLst/>
          </a:prstGeom>
          <a:noFill/>
          <a:ln w="7620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6150" name="Line 14">
            <a:extLst>
              <a:ext uri="{FF2B5EF4-FFF2-40B4-BE49-F238E27FC236}">
                <a16:creationId xmlns:a16="http://schemas.microsoft.com/office/drawing/2014/main" id="{3778E844-5BD3-4CCC-A8A2-2CEFF5161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2492375"/>
            <a:ext cx="0" cy="86518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4EB47BD-5920-49CC-AB62-DE5100A14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  <a:solidFill>
            <a:srgbClr val="9BFBA6"/>
          </a:solidFill>
        </p:spPr>
        <p:txBody>
          <a:bodyPr/>
          <a:lstStyle/>
          <a:p>
            <a:pPr eaLnBrk="1" hangingPunct="1"/>
            <a:r>
              <a:rPr lang="cs-CZ" altLang="cs-CZ" sz="4000"/>
              <a:t>Vazba členského státu na MO:</a:t>
            </a:r>
            <a:br>
              <a:rPr lang="cs-CZ" altLang="cs-CZ" sz="4000"/>
            </a:br>
            <a:r>
              <a:rPr lang="cs-CZ" altLang="cs-CZ" sz="4000"/>
              <a:t>odlišnosti od třetího státu obecně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6C2812E-7AF8-4EC0-BD03-54CD524D9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417888"/>
          </a:xfrm>
          <a:solidFill>
            <a:srgbClr val="E2FEE2"/>
          </a:solidFill>
        </p:spPr>
        <p:txBody>
          <a:bodyPr/>
          <a:lstStyle/>
          <a:p>
            <a:pPr eaLnBrk="1" hangingPunct="1"/>
            <a:r>
              <a:rPr lang="cs-CZ" altLang="cs-CZ" b="1"/>
              <a:t>souhlas</a:t>
            </a:r>
            <a:r>
              <a:rPr lang="cs-CZ" altLang="cs-CZ"/>
              <a:t> se závazky ze smlouvy je dán obecně </a:t>
            </a:r>
            <a:r>
              <a:rPr lang="cs-CZ" altLang="cs-CZ" b="1"/>
              <a:t>předem</a:t>
            </a:r>
            <a:r>
              <a:rPr lang="cs-CZ" altLang="cs-CZ"/>
              <a:t> v aktu MO</a:t>
            </a:r>
          </a:p>
          <a:p>
            <a:pPr eaLnBrk="1" hangingPunct="1"/>
            <a:r>
              <a:rPr lang="cs-CZ" altLang="cs-CZ"/>
              <a:t>jiná povaha souhlasu: </a:t>
            </a:r>
            <a:r>
              <a:rPr lang="cs-CZ" altLang="cs-CZ" b="1"/>
              <a:t>není adresován</a:t>
            </a:r>
            <a:r>
              <a:rPr lang="cs-CZ" altLang="cs-CZ"/>
              <a:t> smluvním státům (B)</a:t>
            </a:r>
          </a:p>
          <a:p>
            <a:pPr eaLnBrk="1" hangingPunct="1"/>
            <a:r>
              <a:rPr lang="cs-CZ" altLang="cs-CZ" b="1" u="sng">
                <a:solidFill>
                  <a:srgbClr val="CC0000"/>
                </a:solidFill>
              </a:rPr>
              <a:t>nevzniká</a:t>
            </a:r>
            <a:r>
              <a:rPr lang="cs-CZ" altLang="cs-CZ">
                <a:solidFill>
                  <a:srgbClr val="CC0000"/>
                </a:solidFill>
              </a:rPr>
              <a:t> </a:t>
            </a:r>
            <a:r>
              <a:rPr lang="cs-CZ" altLang="cs-CZ" b="1">
                <a:solidFill>
                  <a:srgbClr val="CC0000"/>
                </a:solidFill>
              </a:rPr>
              <a:t>tak další smluvní vztah mezi členským státem a smluvním státem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DCA52AC-2D94-4030-B680-3B42B2FD1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Specifika EU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A8951D3-55C2-4019-8D6D-E89CC7A71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přechod pravomocí z členských států na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přešly jen pravomoci rozhodovací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implementace (plnění závazků) zůstává na členských státech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členský stát EU je v právním vztahu k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členský stát není v právním vztahu ke smluvnímu státu (B)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F568895-AACD-411C-BEE6-0B09D65AB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282700"/>
          </a:xfrm>
          <a:solidFill>
            <a:srgbClr val="E9FCA2"/>
          </a:solidFill>
        </p:spPr>
        <p:txBody>
          <a:bodyPr/>
          <a:lstStyle/>
          <a:p>
            <a:pPr eaLnBrk="1" hangingPunct="1"/>
            <a:r>
              <a:rPr lang="cs-CZ" altLang="cs-CZ" sz="4000"/>
              <a:t>Odpovědnost za neplnění závazku ze smlouvy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E252933-D408-45F9-B3C4-7EA71C3613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897438"/>
          </a:xfrm>
          <a:solidFill>
            <a:srgbClr val="FCFBBD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	</a:t>
            </a:r>
            <a:r>
              <a:rPr lang="cs-CZ" altLang="cs-CZ" sz="4400" b="1"/>
              <a:t>EU  </a:t>
            </a:r>
            <a:r>
              <a:rPr lang="cs-CZ" altLang="cs-CZ" sz="4400" b="1">
                <a:solidFill>
                  <a:srgbClr val="0000FF"/>
                </a:solidFill>
              </a:rPr>
              <a:t>---------------------</a:t>
            </a:r>
            <a:r>
              <a:rPr lang="cs-CZ" altLang="cs-CZ" sz="4400" b="1"/>
              <a:t>  B</a:t>
            </a:r>
          </a:p>
          <a:p>
            <a:pPr eaLnBrk="1" hangingPunct="1">
              <a:buFontTx/>
              <a:buNone/>
            </a:pPr>
            <a:r>
              <a:rPr lang="cs-CZ" altLang="cs-CZ" sz="2400" b="1"/>
              <a:t>		     </a:t>
            </a:r>
            <a:r>
              <a:rPr lang="cs-CZ" altLang="cs-CZ" sz="3600" b="1"/>
              <a:t>					</a:t>
            </a:r>
            <a:r>
              <a:rPr lang="cs-CZ" altLang="cs-CZ" sz="3600" b="1">
                <a:solidFill>
                  <a:srgbClr val="CC0000"/>
                </a:solidFill>
              </a:rPr>
              <a:t>právní </a:t>
            </a:r>
            <a:r>
              <a:rPr lang="cs-CZ" altLang="cs-CZ" sz="3600" b="1"/>
              <a:t>	 </a:t>
            </a:r>
            <a:r>
              <a:rPr lang="cs-CZ" altLang="cs-CZ" sz="4000"/>
              <a:t>členský stát</a:t>
            </a:r>
            <a:r>
              <a:rPr lang="cs-CZ" altLang="cs-CZ" sz="3600" b="1"/>
              <a:t> 			</a:t>
            </a:r>
            <a:r>
              <a:rPr lang="cs-CZ" altLang="cs-CZ" sz="3600" b="1">
                <a:solidFill>
                  <a:srgbClr val="CC0000"/>
                </a:solidFill>
              </a:rPr>
              <a:t>vztah není</a:t>
            </a:r>
            <a:r>
              <a:rPr lang="cs-CZ" altLang="cs-CZ" sz="3600" b="1"/>
              <a:t> </a:t>
            </a:r>
            <a:endParaRPr lang="cs-CZ" altLang="cs-CZ" sz="4000"/>
          </a:p>
          <a:p>
            <a:pPr eaLnBrk="1" hangingPunct="1">
              <a:buFontTx/>
              <a:buNone/>
            </a:pPr>
            <a:r>
              <a:rPr lang="cs-CZ" altLang="cs-CZ"/>
              <a:t>		</a:t>
            </a:r>
          </a:p>
          <a:p>
            <a:pPr eaLnBrk="1" hangingPunct="1"/>
            <a:r>
              <a:rPr lang="cs-CZ" altLang="cs-CZ"/>
              <a:t>Odpovědnost jen tam, kde je právní vztah, tj: členský stát – MO, MO – B </a:t>
            </a:r>
          </a:p>
          <a:p>
            <a:pPr eaLnBrk="1" hangingPunct="1"/>
            <a:r>
              <a:rPr lang="cs-CZ" altLang="cs-CZ"/>
              <a:t>Mezi členským státem a B právní vztah není, není ani odpovědnost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EBC7A9F-BC5E-486A-AE1E-108AFEC4C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916113"/>
            <a:ext cx="3024187" cy="2089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BFDA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41A1A7FD-D848-4C0C-A38D-9DD537B3F0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838" y="2420938"/>
            <a:ext cx="2663825" cy="1295400"/>
          </a:xfrm>
          <a:prstGeom prst="line">
            <a:avLst/>
          </a:prstGeom>
          <a:noFill/>
          <a:ln w="76200">
            <a:solidFill>
              <a:srgbClr val="FFCC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372182BC-66E8-4EB5-9640-72B849637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2492375"/>
            <a:ext cx="0" cy="865188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680BA9E-B603-442B-A662-E8FAF920F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CD0303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bg1"/>
                </a:solidFill>
              </a:rPr>
              <a:t>Závěry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2F2B830-2DBE-48DD-8220-3AAA091E96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95850"/>
          </a:xfrm>
          <a:solidFill>
            <a:srgbClr val="F7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Neplnění závazku ze smlouvy uzavřené jen EU členským státem </a:t>
            </a:r>
            <a:r>
              <a:rPr lang="cs-CZ" altLang="cs-CZ" b="1"/>
              <a:t>nezakládá odpovědnost</a:t>
            </a:r>
            <a:r>
              <a:rPr lang="cs-CZ" altLang="cs-CZ"/>
              <a:t> členského státu </a:t>
            </a:r>
            <a:r>
              <a:rPr lang="cs-CZ" altLang="cs-CZ" b="1"/>
              <a:t>vůči smluvnímu státu (B).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Právo </a:t>
            </a:r>
            <a:r>
              <a:rPr lang="cs-CZ" altLang="cs-CZ" b="1"/>
              <a:t>EU nemůže vytvářet mezinárodně právní vztahy pro své členské státy navenek,</a:t>
            </a:r>
            <a:r>
              <a:rPr lang="cs-CZ" altLang="cs-CZ"/>
              <a:t> nemůže zakládat jejich mezinárodní odpovědnost.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Odpovědnost: členský stát vůči EU a     EU vůči smluvnímu státu 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441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Výchozí návrh</vt:lpstr>
      <vt:lpstr>Mezinárodně právní aspekty automatické závaznosti dohod uzavřených EU s třetími subjekty pro členské státy</vt:lpstr>
      <vt:lpstr>Východiska</vt:lpstr>
      <vt:lpstr>Obecné řešení pro třetí státy</vt:lpstr>
      <vt:lpstr>Vztahy ke třetímu státu  (A-C, B-C)</vt:lpstr>
      <vt:lpstr>Zvláštní případ mezinárodní organizace: členský stát = třetí stát ?</vt:lpstr>
      <vt:lpstr>Vazba členského státu na MO: odlišnosti od třetího státu obecně</vt:lpstr>
      <vt:lpstr>Specifika EU</vt:lpstr>
      <vt:lpstr>Odpovědnost za neplnění závazku ze smlouvy</vt:lpstr>
      <vt:lpstr>Závěry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Mezinárodně právní aspekty automatické závaznosti dohod uzavřených EU s třetími subjekty pro členské státy</dc:title>
  <dc:creator>1224</dc:creator>
  <cp:lastModifiedBy>Tyc Vladimir</cp:lastModifiedBy>
  <cp:revision>6</cp:revision>
  <dcterms:created xsi:type="dcterms:W3CDTF">2010-10-21T12:00:31Z</dcterms:created>
  <dcterms:modified xsi:type="dcterms:W3CDTF">2021-05-11T15:46:03Z</dcterms:modified>
</cp:coreProperties>
</file>