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85EE7A74-DDBD-41FA-8C16-DA6B95423D0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9986910-EE99-42E2-8864-85B5059998D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CAB84FCC-6717-4214-8735-B9D2C75DF3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7EE00EF-3FEC-4405-BC18-3F02E84638E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9BA034C8-EC24-42E3-8E39-4F3E100A80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6EAF51D-B295-47EA-8CE1-20FA608E44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E1FE5486-EB25-4EB4-9A0A-27A93EDEEA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037BAEE-57F8-45FC-A7B9-92EB4B7AC54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DFB39E90-7157-4E10-9CB2-125ABE9D6D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C973FF8-276D-4DEA-A697-ED196AC915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F1429448-D7B9-4839-9F93-2321B5F571B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C22EE0F-5AA1-4BA9-9D29-A09CACE657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E8BC2CA8-48F4-4795-A947-2AA903AC83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D68265C-33BF-42B8-8732-C868872840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D734A03-9078-4312-94C8-5452C22618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43CB4CC-5146-44E5-A31A-351FD87E1E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909BC2BE-C21D-4AA2-B846-33BC0A40F0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D882EC4-DACC-4D1C-9C24-D949C2BE3AB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F360E6C1-226A-4583-AB51-1B151A828F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4973DB6-E093-421D-BAD6-F417B1AAFC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60C718A-493F-4764-9FCA-96FF35881B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FAE1BED-D679-4A71-B90A-1A5BD89CD7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60C718A-493F-4764-9FCA-96FF35881B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FAE1BED-D679-4A71-B90A-1A5BD89CD74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77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7A0986F-80F4-456F-AFBC-BE66EADE818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152B28-D6CE-4653-8D64-45FD7332B80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246C3B85-A622-444A-85D8-FB39421E7F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9C39029-740D-4A5F-84B4-363A8EF889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99BED58F-610B-44BA-B6BD-AD5416DB4F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B10216B-8344-4757-B026-E5AE5CB9C40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362B7199-6B6A-47BA-AD24-5D4B61AD3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C8F0A8B-5D5B-4E4D-9B1A-673A129B3D1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D2883518-D019-45C0-910B-3F5B141813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52C73C9-47A9-4AE1-ABF8-3079C8AE84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D2883518-D019-45C0-910B-3F5B1418138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52C73C9-47A9-4AE1-ABF8-3079C8AE84D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50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4BD6350-1137-43EB-A65B-725217DCF4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A399FC6-BEAC-499E-A3F8-949610190CD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068C66AA-2101-4D1B-BBD3-219E4AE078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251388C-BA47-4FCD-B474-007F66B412B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7CCB6A1A-D713-4CBA-901A-3C6B63F139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F017C4A-F136-429B-9470-6545F7F9BD8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556A390B-2A93-4978-A67F-2A608E51F0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BE2B807-5110-4B47-B7B9-B0631A131CA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AD17494B-B2B1-4D7E-B7EC-F370A9CD23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E160A63-6D20-43D2-82AA-016946DEE38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BF06B974-9A9A-4FA2-A4B3-D4A3387F75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91AA797-8C90-4B9B-B6C5-FF8013A3D31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61A79467-30A5-4F42-AAA1-4A1B245166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AD395B6-7738-4CE0-AA6A-C85F6900D0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E8A44D-0097-4DD1-9FA7-462AB65B41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BC6CF-1B18-4D5E-B7B7-44F24C1A5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222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ABC6C2-C42E-4561-B62E-15AA93EFD6A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BCBE-14D9-487A-838F-134C49DE0A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124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1207BF-F681-4D4C-8EB8-7943CE161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ADA59-99D0-4BFF-875B-5DECEB06CE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66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7452DE-4109-49B2-9CE4-6BFDC25E70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D53C2-5366-477B-B2A0-5E21ADF5C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CA8D72-02FD-48CB-B808-3C807A2DDA6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3F59-1301-4496-8A8E-9AD1DFB32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2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1405C0-583B-45FD-B3CD-576CA50351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2A027-B777-4C65-9780-BEC91D6474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19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D83435A-1895-4679-90A4-4C70C1F2180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37A2B-E55D-4E9C-838E-C12C09DF8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34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8657ED-A854-4237-B028-58491D191A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307BD-6839-4526-87EC-49622A8F3A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72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D46A3D3-9722-406D-AE05-58038890A8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29146-895A-4832-AF52-5440692464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258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85D5E4-8C25-4DB8-8A86-4330A89CB4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E40C-C7C3-4C64-BF01-74252F0376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581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AAD82-8E33-40C3-B3FD-D83041AB03E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14670-2957-4D97-BF20-44AE577E9C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4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59310AC-C474-4209-85D0-AEB383FDF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76FCB99-6314-4B25-99DE-5B46A18E3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19CFA7BC-9F35-4579-AA3F-4B9714B0D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70E4A2AE-83B0-4033-81C7-465A79FA0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41B54F69-CF87-44D8-B300-51B0B857B8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4F5A8A8-9066-42B5-A730-D2DB25D34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B1FBBC2F-553A-417E-A50B-5DBA2476C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96975"/>
            <a:ext cx="7772400" cy="3960813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FF"/>
                </a:solidFill>
              </a:rPr>
              <a:t>Počáteční neplatnost mezinárodních smluv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EC4AB8F2-C5A7-407B-A3C2-D0A6F340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73688"/>
            <a:ext cx="6400800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C0FC3FC1-37CF-4676-87A8-7E578750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Uzavření smlouvy v rozporu s vnitrostátním právem (čl. 46)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CBE67732-88C9-4D23-A173-16B4FEA36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vnitřní aspekt: který orgán tvoří vůli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vnější aspekt: vlastní projev vůle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relativní neplatnost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lze se dovolávat - podmínky: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dirty="0"/>
              <a:t>porušení zjevné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dirty="0"/>
              <a:t>týká se zvlášť důležitého pravidla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59110C0C-1E14-4857-812D-641A828A4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354137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Osoba nebyla řádně zmocněna </a:t>
            </a:r>
            <a:br>
              <a:rPr lang="cs-CZ" altLang="cs-CZ" sz="4000"/>
            </a:br>
            <a:r>
              <a:rPr lang="cs-CZ" altLang="cs-CZ" sz="4000"/>
              <a:t>(čl. 47)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3DA414F-33D6-4477-B023-A4C19FC9E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aktuální u smluv vstupujících v platnost podpisem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vady zmocnění: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zmocnění neexistuje vůbec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zástupce překročil meze svého oprávnění (jen tento případ upraven čl. 47): </a:t>
            </a:r>
            <a:r>
              <a:rPr lang="cs-CZ" altLang="cs-CZ" sz="2400" i="1" dirty="0">
                <a:solidFill>
                  <a:srgbClr val="C00000"/>
                </a:solidFill>
              </a:rPr>
              <a:t>není to důvod zrušení souhlasu</a:t>
            </a:r>
            <a:r>
              <a:rPr lang="cs-CZ" altLang="cs-CZ" sz="2400" dirty="0"/>
              <a:t> (ledaže strany předem informovány)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plné moci vystaveny nekompetentním orgánem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následuje-li ratifikace, lze zhojit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naopak dodatečný souhlas státu možný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04685EBE-A807-453B-9B9F-03C8E1076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Omyl v redakci textu smlouvy </a:t>
            </a:r>
            <a:br>
              <a:rPr lang="cs-CZ" altLang="cs-CZ" sz="4000"/>
            </a:br>
            <a:r>
              <a:rPr lang="cs-CZ" altLang="cs-CZ" sz="4000"/>
              <a:t>(čl. 48 odst. 3)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CC5EE953-AB63-444E-A3F7-D6710BD2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není důvodem k neplatnosti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lze opravit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53018FD-31B0-40F9-8988-E63CCA0C3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c) Vady předmětu smlouvy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5F75E97-5696-4471-8848-27528D6FB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nemožnost (fyzická nebo právní)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nedovolenost (čl. 53) – ius cogens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praktické potíže se specifikací kogentních norem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absolutní neplatnost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čl. 66 – spory: Mezinárodní soudní dvůr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9468D32-ADD1-4288-9B16-DCD52A4A3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Řízení o neplatnost smlouvy </a:t>
            </a:r>
            <a:br>
              <a:rPr lang="cs-CZ" altLang="cs-CZ" sz="4000"/>
            </a:br>
            <a:r>
              <a:rPr lang="cs-CZ" altLang="cs-CZ" sz="4000"/>
              <a:t>(čl. 65 a n.)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EE6631EF-E6C4-40EA-A53D-AEAE8CA2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dovolání se neplatnosti: </a:t>
            </a:r>
            <a:r>
              <a:rPr lang="cs-CZ" altLang="cs-CZ" dirty="0"/>
              <a:t>notifikace ostatním smluvním stranám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námitka</a:t>
            </a:r>
            <a:r>
              <a:rPr lang="cs-CZ" altLang="cs-CZ" dirty="0"/>
              <a:t> znamená spor – řešit způsobem podle čl. 33 Charty OSN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není-li vyřešen do 12 měsíců: </a:t>
            </a:r>
            <a:r>
              <a:rPr lang="cs-CZ" altLang="cs-CZ" b="1" dirty="0"/>
              <a:t>obligatorní pravomoc MSD,</a:t>
            </a:r>
            <a:r>
              <a:rPr lang="cs-CZ" altLang="cs-CZ" dirty="0"/>
              <a:t> jedná-li se o ius </a:t>
            </a:r>
            <a:r>
              <a:rPr lang="cs-CZ" altLang="cs-CZ" dirty="0" err="1"/>
              <a:t>cogens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ostatní případy: lze předložit GT OSN, ten zajistí </a:t>
            </a:r>
            <a:r>
              <a:rPr lang="cs-CZ" altLang="cs-CZ" b="1" dirty="0"/>
              <a:t>smírčí řízení </a:t>
            </a:r>
            <a:r>
              <a:rPr lang="cs-CZ" altLang="cs-CZ" dirty="0"/>
              <a:t>podle Přílohy Úmluvy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295F23AB-60BC-4D29-8F8D-B6A9DC1E6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2879725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FF"/>
                </a:solidFill>
              </a:rPr>
              <a:t>Zánik</a:t>
            </a:r>
            <a:br>
              <a:rPr lang="cs-CZ" altLang="cs-CZ" sz="4800" b="1">
                <a:solidFill>
                  <a:srgbClr val="FFFFFF"/>
                </a:solidFill>
              </a:rPr>
            </a:br>
            <a:r>
              <a:rPr lang="cs-CZ" altLang="cs-CZ" sz="4800" b="1">
                <a:solidFill>
                  <a:srgbClr val="FFFFFF"/>
                </a:solidFill>
              </a:rPr>
              <a:t> mezinárodních smluv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D48DDAB3-1FC8-455C-8CD5-BF3FE63E3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229225"/>
            <a:ext cx="6400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634DCA6E-70FF-4765-8477-CDE1F760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Zánik (platnosti) smlouvy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88FA879B-415B-4AC6-A1FE-2E39CAD81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Vídeňská úmluva: čl. 54 až 64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je definitivní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možnosti zániku: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povaha věci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vlastní ustanovení smlouvy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dohoda smluvních stran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jednostranný úkon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nezávisle na vůli smluvních stran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E0BE3830-CE2E-438D-9B8D-D2C3F7F9D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Vlastní ustanovení smlouvy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CC467E28-F450-4E8E-A820-B96BB2BB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na dobu určitou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na dobu určitou s automatickým prodlužováním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vázán na splnění podmínky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vyčerpání jednorázového cíle (zánik předmětu)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13C43FB-6CE3-4E41-AD45-03A6CE23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Souhlasný projev vůle všech smluvních stran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3D6E5143-BDF9-4949-B00B-1E933C018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54: dohoda o ukončení platnosti všech smluvních stran, příp. konzultace s ostatními smluvními státy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novace (nová smlouva o témže předmětu, mezi všemi smluvními stranami) – úmysl stran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 err="1"/>
              <a:t>desuetudo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zřizovací smlouvy EU: zvláštní postup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13C43FB-6CE3-4E41-AD45-03A6CE23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Není souhlasný projev vůle všech smluvních stran, jen některých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3D6E5143-BDF9-4949-B00B-1E933C018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2"/>
            <a:ext cx="8229600" cy="4897437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600" dirty="0"/>
              <a:t>Mnohostranné úmluvy v oblasti duševního vlastnictví – jednotlivé revize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PAŘÍŽSKÁ ÚMLUVA NA OCHRANU PRŮMYSLOVÉHO VLASTNICTVÍ</a:t>
            </a:r>
          </a:p>
          <a:p>
            <a:r>
              <a:rPr lang="cs-CZ" sz="2600" dirty="0"/>
              <a:t>ze dne 20. března 1883 - revidovaná</a:t>
            </a:r>
          </a:p>
          <a:p>
            <a:r>
              <a:rPr lang="cs-CZ" sz="2600" dirty="0"/>
              <a:t>v </a:t>
            </a:r>
            <a:r>
              <a:rPr lang="cs-CZ" sz="2600" dirty="0">
                <a:solidFill>
                  <a:srgbClr val="C00000"/>
                </a:solidFill>
              </a:rPr>
              <a:t>Bruselu</a:t>
            </a:r>
            <a:r>
              <a:rPr lang="cs-CZ" sz="2600" dirty="0"/>
              <a:t> dne 14. prosince 1900, ve </a:t>
            </a:r>
            <a:r>
              <a:rPr lang="cs-CZ" sz="2600" dirty="0">
                <a:solidFill>
                  <a:srgbClr val="C00000"/>
                </a:solidFill>
              </a:rPr>
              <a:t>Washingtonu </a:t>
            </a:r>
            <a:r>
              <a:rPr lang="cs-CZ" sz="2600" dirty="0"/>
              <a:t>dne 2. června 1911, v </a:t>
            </a:r>
            <a:r>
              <a:rPr lang="cs-CZ" sz="2600" dirty="0">
                <a:solidFill>
                  <a:srgbClr val="C00000"/>
                </a:solidFill>
              </a:rPr>
              <a:t>Haagu</a:t>
            </a:r>
            <a:r>
              <a:rPr lang="cs-CZ" sz="2600" dirty="0"/>
              <a:t> dne 6. listopadu 1925, v </a:t>
            </a:r>
            <a:r>
              <a:rPr lang="cs-CZ" sz="2600" dirty="0">
                <a:solidFill>
                  <a:srgbClr val="C00000"/>
                </a:solidFill>
              </a:rPr>
              <a:t>Londýně</a:t>
            </a:r>
            <a:r>
              <a:rPr lang="cs-CZ" sz="2600" dirty="0"/>
              <a:t> dne 2. června 1934 a v </a:t>
            </a:r>
            <a:r>
              <a:rPr lang="cs-CZ" sz="2600" dirty="0">
                <a:solidFill>
                  <a:srgbClr val="C00000"/>
                </a:solidFill>
              </a:rPr>
              <a:t>Lisabonu</a:t>
            </a:r>
            <a:r>
              <a:rPr lang="cs-CZ" sz="2600" dirty="0"/>
              <a:t> dne 31. října 1958</a:t>
            </a:r>
          </a:p>
          <a:p>
            <a:pPr marL="0" indent="0" eaLnBrk="1" hangingPunct="1"/>
            <a:r>
              <a:rPr lang="cs-CZ" altLang="cs-CZ" dirty="0"/>
              <a:t>hledá se nejpozdější společný jmenovatel</a:t>
            </a:r>
          </a:p>
        </p:txBody>
      </p:sp>
    </p:spTree>
    <p:extLst>
      <p:ext uri="{BB962C8B-B14F-4D97-AF65-F5344CB8AC3E}">
        <p14:creationId xmlns:p14="http://schemas.microsoft.com/office/powerpoint/2010/main" val="119235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0F67A8E3-74E4-4F13-902A-97F06A9C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AA6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neplatné smlouvy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F8E4EE-29FB-4997-9997-9B696988B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/>
              <a:t>neplatnost = důsledek vady</a:t>
            </a:r>
            <a:r>
              <a:rPr lang="cs-CZ" altLang="cs-CZ" sz="2800"/>
              <a:t> smlouvy nebo jejího vzniku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/>
              <a:t>relativní</a:t>
            </a:r>
            <a:r>
              <a:rPr lang="cs-CZ" altLang="cs-CZ" sz="2800"/>
              <a:t> neplatnost (dovolat se, ex nunc)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/>
              <a:t>absolutní</a:t>
            </a:r>
            <a:r>
              <a:rPr lang="cs-CZ" altLang="cs-CZ" sz="2800"/>
              <a:t> neplatnost (dána ipso facto vadou smlouvy, ex tunc)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/>
              <a:t>nicotnost</a:t>
            </a:r>
            <a:r>
              <a:rPr lang="cs-CZ" altLang="cs-CZ" sz="2800"/>
              <a:t> smlouvy (vůbec nevznikla)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Mnichov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Vídeňská úmluva: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/>
              <a:t>46 – 50: relativní neplatnost – dovolání se: čl. 65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/>
              <a:t>51 – 53: absolutní neplatnost / nicotnost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8A7739EF-188C-4D30-BF96-B2B384523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Jednostranný projev vůle určité smluvní strany</a:t>
            </a:r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785CAC9D-DD3C-465B-B25E-159FE443A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700213"/>
            <a:ext cx="8496944" cy="4706937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CC0000"/>
                </a:solidFill>
              </a:rPr>
              <a:t>dvoustranná: výpověď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CC0000"/>
                </a:solidFill>
              </a:rPr>
              <a:t>mnohostranná: odstoupení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sama smlouva stanoví, výpovědní doba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smlouva nic nestanoví – pak lze: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bylo-li úmyslem stran tuto možnost připustit - námitky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lze tuto možnost vyvodit z povahy smlouvy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dovolání se ukončení platnosti smlouvy - důvody: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1. hrubé porušení (čl. 60)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2. později vzniklá nemožnost plnění (čl. 61)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3. podstatná změna okolností (čl. 62) – viz dále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3BC58C5D-B55B-4D26-9777-B12DE693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Objektivní skutečnost</a:t>
            </a:r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92C987B7-4088-48F0-B754-5AC29ED6B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čl. 64 – nová norma imperativního práva (ius cogens)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smluvní strany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Řízení o ukončení smlouvy, odstoupení a přerušení provádění: čl. 65 (jako pro neplatnost)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2F6D9313-F44B-40F4-BAAC-5AD549734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Přerušení provádění smlouvy</a:t>
            </a:r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C6463B16-016D-4B10-AA66-D1503BE2F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jako při zániku dohodou (čl. 57)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jednostranně: </a:t>
            </a:r>
            <a:r>
              <a:rPr lang="cs-CZ" sz="2400" dirty="0"/>
              <a:t>Přerušení provádění smlouvy je možné i jednostranně, </a:t>
            </a:r>
            <a:r>
              <a:rPr lang="cs-CZ" sz="2400" b="1" dirty="0">
                <a:solidFill>
                  <a:srgbClr val="C00000"/>
                </a:solidFill>
              </a:rPr>
              <a:t>došlo-li u druhé strany k podstatné změně okolností, které se týkají předmětu smlouvy. </a:t>
            </a:r>
            <a:r>
              <a:rPr lang="cs-CZ" sz="2400" dirty="0"/>
              <a:t>Příkladem je částečné pozastavení uplatňování Dohody o spolupráci mezi Evropským hospodářským společenstvím a Syrskou arabskou republikou </a:t>
            </a: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58: provádění přerušováno jen mezi některými stranami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AA7AEB4F-FB35-462B-A39E-D0374E74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80049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Podstatná změna poměrů </a:t>
            </a:r>
            <a:br>
              <a:rPr lang="cs-CZ" altLang="cs-CZ" sz="4000" dirty="0"/>
            </a:br>
            <a:r>
              <a:rPr lang="cs-CZ" altLang="cs-CZ" sz="4000" dirty="0"/>
              <a:t>(</a:t>
            </a:r>
            <a:r>
              <a:rPr lang="cs-CZ" altLang="cs-CZ" sz="4000" dirty="0" err="1"/>
              <a:t>rebus</a:t>
            </a:r>
            <a:r>
              <a:rPr lang="cs-CZ" altLang="cs-CZ" sz="4000" dirty="0"/>
              <a:t> sic </a:t>
            </a:r>
            <a:r>
              <a:rPr lang="cs-CZ" altLang="cs-CZ" sz="4000" dirty="0" err="1"/>
              <a:t>stantibus</a:t>
            </a:r>
            <a:r>
              <a:rPr lang="cs-CZ" altLang="cs-CZ" sz="4000" dirty="0"/>
              <a:t>)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030C234-B24E-4E6A-ACAE-47EDCA17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4864"/>
            <a:ext cx="8229600" cy="424832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Článek 62 - Podstatná změna poměrů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kdy se LZE DOVOLAT: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endParaRPr lang="cs-CZ" altLang="cs-CZ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Podstatné změny poměrů ... , </a:t>
            </a:r>
            <a:r>
              <a:rPr lang="cs-CZ" altLang="cs-CZ" sz="2400" b="1" i="1" dirty="0"/>
              <a:t>se nelze dovolávat jako důvodu pro zánik smlouvy nebo pro odstoupení od ní</a:t>
            </a:r>
            <a:r>
              <a:rPr lang="cs-CZ" altLang="cs-CZ" sz="2400" b="1" dirty="0">
                <a:solidFill>
                  <a:srgbClr val="C00000"/>
                </a:solidFill>
              </a:rPr>
              <a:t>, ledaže</a:t>
            </a:r>
            <a:r>
              <a:rPr lang="cs-CZ" altLang="cs-CZ" sz="2400" dirty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existence těchto poměrů tvořila </a:t>
            </a:r>
            <a:r>
              <a:rPr lang="cs-CZ" altLang="cs-CZ" sz="2400" b="1" i="1" dirty="0"/>
              <a:t>podstatný základ souhlasu</a:t>
            </a:r>
            <a:r>
              <a:rPr lang="cs-CZ" altLang="cs-CZ" sz="2400" b="1" dirty="0"/>
              <a:t> stran</a:t>
            </a:r>
            <a:r>
              <a:rPr lang="cs-CZ" altLang="cs-CZ" sz="2400" dirty="0"/>
              <a:t> s tím, že budou vázány smlouvou, a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tato změna </a:t>
            </a:r>
            <a:r>
              <a:rPr lang="cs-CZ" altLang="cs-CZ" sz="2400" b="1" i="1" dirty="0"/>
              <a:t>zásadně mění rozsah závazků,</a:t>
            </a:r>
            <a:r>
              <a:rPr lang="cs-CZ" altLang="cs-CZ" sz="2400" b="1" dirty="0"/>
              <a:t> </a:t>
            </a:r>
            <a:r>
              <a:rPr lang="cs-CZ" altLang="cs-CZ" sz="2400" dirty="0"/>
              <a:t>které mají být podle smlouvy ještě plněny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AA7AEB4F-FB35-462B-A39E-D0374E74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Podstatná změna poměrů </a:t>
            </a:r>
            <a:br>
              <a:rPr lang="cs-CZ" altLang="cs-CZ" sz="4000" dirty="0"/>
            </a:br>
            <a:r>
              <a:rPr lang="cs-CZ" altLang="cs-CZ" sz="4000" dirty="0"/>
              <a:t>(</a:t>
            </a:r>
            <a:r>
              <a:rPr lang="cs-CZ" altLang="cs-CZ" sz="4000" dirty="0" err="1"/>
              <a:t>rebus</a:t>
            </a:r>
            <a:r>
              <a:rPr lang="cs-CZ" altLang="cs-CZ" sz="4000" dirty="0"/>
              <a:t> sic </a:t>
            </a:r>
            <a:r>
              <a:rPr lang="cs-CZ" altLang="cs-CZ" sz="4000" dirty="0" err="1"/>
              <a:t>stantibus</a:t>
            </a:r>
            <a:r>
              <a:rPr lang="cs-CZ" altLang="cs-CZ" sz="4000" dirty="0"/>
              <a:t>) - 2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030C234-B24E-4E6A-ACAE-47EDCA17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7529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CC0000"/>
                </a:solidFill>
              </a:rPr>
              <a:t>Podstatné změny poměrů se nelze dovolávat (nikdy)</a:t>
            </a:r>
            <a:r>
              <a:rPr lang="cs-CZ" altLang="cs-CZ" dirty="0"/>
              <a:t> jako důvodu pro zánik smlouvy nebo pro odstoupení od ní, jestliže: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200" b="1" dirty="0">
                <a:solidFill>
                  <a:srgbClr val="CC0000"/>
                </a:solidFill>
              </a:rPr>
              <a:t>jde o smlouvu, která stanoví státní hranice;</a:t>
            </a:r>
            <a:r>
              <a:rPr lang="cs-CZ" altLang="cs-CZ" sz="3200" dirty="0"/>
              <a:t> nebo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3200" dirty="0"/>
              <a:t>podstatná změna je důsledkem toho, že </a:t>
            </a:r>
            <a:r>
              <a:rPr lang="cs-CZ" altLang="cs-CZ" sz="3200" i="1" dirty="0"/>
              <a:t>strana, která se jí dovolává, </a:t>
            </a:r>
            <a:r>
              <a:rPr lang="cs-CZ" altLang="cs-CZ" sz="3200" dirty="0"/>
              <a:t>porušila buď závazek plynoucí ze smlouvy nebo jakýkoliv jiný mezinárodní závazek,...</a:t>
            </a:r>
          </a:p>
        </p:txBody>
      </p:sp>
    </p:spTree>
    <p:extLst>
      <p:ext uri="{BB962C8B-B14F-4D97-AF65-F5344CB8AC3E}">
        <p14:creationId xmlns:p14="http://schemas.microsoft.com/office/powerpoint/2010/main" val="208711653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F5CED45C-8AD7-47A1-96A9-BE385CD8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a) Vady vůle státu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2D4671B-E57A-4204-B387-9D8AB69D2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nedostatek svobody tvorby vůle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omyl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podvod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7FCB6C85-8AE7-488C-8A02-E9386F079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Nedostatek svobody tvorby vůle státu (čl. 52)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403D9AA-467A-41A3-875D-7C5E8A35A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nedostatek svobody tvorby vůle státu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násilí (použití síly proti státu)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hrozba silou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rgbClr val="008000"/>
                </a:solidFill>
              </a:rPr>
              <a:t>vůle je, ale modifikovaná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protiprávnost (nikoli např. mírové smlouvy)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= porušení zásad MPV vtělených do Charty OSN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cs-CZ" altLang="cs-CZ">
                <a:solidFill>
                  <a:srgbClr val="008000"/>
                </a:solidFill>
              </a:rPr>
              <a:t>absolutní neplatnost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FEFB63E9-4959-4477-AEF4-CA3D55D50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Omyl (čl. 48)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3ABA192-E5B9-409D-8F03-888A04419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nesprávná představa o právních následcích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omyl podstatný (</a:t>
            </a:r>
            <a:r>
              <a:rPr lang="cs-CZ" altLang="cs-CZ" dirty="0" err="1"/>
              <a:t>error</a:t>
            </a:r>
            <a:r>
              <a:rPr lang="cs-CZ" altLang="cs-CZ" dirty="0"/>
              <a:t> in </a:t>
            </a:r>
            <a:r>
              <a:rPr lang="cs-CZ" altLang="cs-CZ" dirty="0" err="1"/>
              <a:t>substantia</a:t>
            </a:r>
            <a:r>
              <a:rPr lang="cs-CZ" altLang="cs-CZ" dirty="0"/>
              <a:t>) – musí tvořit podstatný základ souhlasu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příčinná a časová souvislost se sjednáním smlouvy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omyl se musí týkat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8483E424-3698-4B18-80A2-6396D98AC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Podvod (čl. 49)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355C077-C1AC-4726-9D78-0A541568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32" y="1844824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omyl úmyslně vyvolán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jakýkoli omyl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příčinná souvislost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00000"/>
                </a:solidFill>
              </a:rPr>
              <a:t>vždy chybí dobrá víra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relativní neplatnost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Mnichov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ACA6DE9D-F962-4020-8EB4-EDA35AC4F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b) Vady poměru vůle státu a jejího projevu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B42B951D-2892-480C-9A87-AA1AA7D6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2"/>
            <a:ext cx="8229600" cy="475312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donucení zástupce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korupce zástupce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uzavření smlouvy v rozporu s vnitrostátním právem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chybí řádné zmocnění</a:t>
            </a:r>
          </a:p>
          <a:p>
            <a:pPr marL="0" indent="0" eaLnBrk="1" hangingPunct="1"/>
            <a:r>
              <a:rPr lang="cs-CZ" altLang="cs-CZ" dirty="0"/>
              <a:t>        = vše při vyjádření definitivního 	souhlasu 	se smlouvou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 dirty="0"/>
              <a:t>omyl v redakci textu smlouvy – viz dále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A4E985EE-2E1B-4202-B613-9B179D6A0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Donucení zástupce státu (čl. 51)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D78E8D9C-9A84-4079-8772-D48B46FCA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chybí vůle státu = nicotnost = smlouva je bez právního významu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donucení proti osobě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nátlak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50539CE6-10BB-4B59-AECA-1D42A932C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Korupce zástupce státu (čl. 50)</a:t>
            </a: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3C7DB24-A238-4C15-8A80-3F2C37329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přislíbení osobních výhod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podle VÚ = relativní neplatnost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 dirty="0"/>
              <a:t>nicméně pokud vyjádřil něco jiného než vůli státu - nicotnost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1011</Words>
  <Application>Microsoft Office PowerPoint</Application>
  <PresentationFormat>Předvádění na obrazovce (4:3)</PresentationFormat>
  <Paragraphs>144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WenQuanYi Micro Hei</vt:lpstr>
      <vt:lpstr>Times New Roman</vt:lpstr>
      <vt:lpstr>DejaVu Sans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Počáteční neplatnost mezinárodních smluv</dc:title>
  <dc:creator>tyc</dc:creator>
  <cp:lastModifiedBy>Tyc Vladimir</cp:lastModifiedBy>
  <cp:revision>19</cp:revision>
  <cp:lastPrinted>1601-01-01T00:00:00Z</cp:lastPrinted>
  <dcterms:created xsi:type="dcterms:W3CDTF">2012-03-31T20:08:50Z</dcterms:created>
  <dcterms:modified xsi:type="dcterms:W3CDTF">2021-04-07T19:03:25Z</dcterms:modified>
</cp:coreProperties>
</file>