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256" r:id="rId2"/>
    <p:sldId id="257" r:id="rId3"/>
    <p:sldId id="260" r:id="rId4"/>
    <p:sldId id="259" r:id="rId5"/>
    <p:sldId id="258" r:id="rId6"/>
    <p:sldId id="261" r:id="rId7"/>
    <p:sldId id="262" r:id="rId8"/>
    <p:sldId id="263" r:id="rId9"/>
    <p:sldId id="264" r:id="rId10"/>
    <p:sldId id="267" r:id="rId11"/>
    <p:sldId id="265" r:id="rId12"/>
    <p:sldId id="266" r:id="rId13"/>
    <p:sldId id="268" r:id="rId14"/>
    <p:sldId id="271" r:id="rId15"/>
    <p:sldId id="272" r:id="rId16"/>
    <p:sldId id="270" r:id="rId17"/>
    <p:sldId id="273" r:id="rId18"/>
    <p:sldId id="269" r:id="rId19"/>
    <p:sldId id="275" r:id="rId20"/>
    <p:sldId id="276" r:id="rId21"/>
    <p:sldId id="274" r:id="rId22"/>
    <p:sldId id="277" r:id="rId23"/>
    <p:sldId id="279" r:id="rId24"/>
    <p:sldId id="278" r:id="rId25"/>
    <p:sldId id="280" r:id="rId26"/>
    <p:sldId id="281" r:id="rId27"/>
    <p:sldId id="282" r:id="rId28"/>
    <p:sldId id="284" r:id="rId29"/>
    <p:sldId id="283" r:id="rId30"/>
    <p:sldId id="285" r:id="rId31"/>
    <p:sldId id="286" r:id="rId32"/>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8">
          <p15:clr>
            <a:srgbClr val="A4A3A4"/>
          </p15:clr>
        </p15:guide>
        <p15:guide id="13" pos="682">
          <p15:clr>
            <a:srgbClr val="A4A3A4"/>
          </p15:clr>
        </p15:guide>
        <p15:guide id="14" pos="2766">
          <p15:clr>
            <a:srgbClr val="A4A3A4"/>
          </p15:clr>
        </p15:guide>
        <p15:guide id="15" pos="2976">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16" d="100"/>
          <a:sy n="116" d="100"/>
        </p:scale>
        <p:origin x="-1566" y="-114"/>
      </p:cViewPr>
      <p:guideLst>
        <p:guide orient="horz" pos="1120"/>
        <p:guide orient="horz" pos="1272"/>
        <p:guide orient="horz" pos="715"/>
        <p:guide orient="horz" pos="3861"/>
        <p:guide orient="horz" pos="3944"/>
        <p:guide pos="428"/>
        <p:guide pos="7224"/>
        <p:guide pos="909"/>
        <p:guide pos="3688"/>
        <p:guide pos="3968"/>
        <p:guide pos="321"/>
        <p:guide pos="5418"/>
        <p:guide pos="682"/>
        <p:guide pos="2766"/>
        <p:guide pos="2976"/>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5179484" y="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651391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5179484" y="6513910"/>
            <a:ext cx="3962400" cy="34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877" y="2900365"/>
            <a:ext cx="85212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298877" y="4116403"/>
            <a:ext cx="85212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10501" y="414001"/>
            <a:ext cx="1160207" cy="106739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39998" y="718713"/>
            <a:ext cx="3915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39999" y="4500000"/>
            <a:ext cx="3915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543" y="4068000"/>
            <a:ext cx="3915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8459" y="4500000"/>
            <a:ext cx="3915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002" y="4068000"/>
            <a:ext cx="3915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8459" y="718713"/>
            <a:ext cx="3915001" cy="3204001"/>
          </a:xfrm>
        </p:spPr>
        <p:txBody>
          <a:bodyPr/>
          <a:lstStyle/>
          <a:p>
            <a:pPr lvl="0"/>
            <a:r>
              <a:rPr lang="cs-CZ"/>
              <a:t>Klepnutím lze upravit styly předlohy textu.</a:t>
            </a:r>
          </a:p>
        </p:txBody>
      </p:sp>
      <p:pic>
        <p:nvPicPr>
          <p:cNvPr id="14" name="Obrázek 13">
            <a:extLst>
              <a:ext uri="{FF2B5EF4-FFF2-40B4-BE49-F238E27FC236}">
                <a16:creationId xmlns=""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6228000"/>
            <a:ext cx="594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00" y="6228000"/>
            <a:ext cx="189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4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48048"/>
            <a:ext cx="649064" cy="597139"/>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032153" y="2019300"/>
            <a:ext cx="3079691" cy="2833317"/>
          </a:xfrm>
          <a:prstGeom prst="rect">
            <a:avLst/>
          </a:prstGeom>
        </p:spPr>
      </p:pic>
      <p:sp>
        <p:nvSpPr>
          <p:cNvPr id="3" name="Zástupný symbol pro zápatí 1"/>
          <p:cNvSpPr>
            <a:spLocks noGrp="1"/>
          </p:cNvSpPr>
          <p:nvPr>
            <p:ph type="ftr" sz="quarter" idx="10"/>
          </p:nvPr>
        </p:nvSpPr>
        <p:spPr>
          <a:xfrm>
            <a:off x="540000" y="6228000"/>
            <a:ext cx="594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00" y="6228000"/>
            <a:ext cx="189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687656" y="2434289"/>
            <a:ext cx="5755117" cy="1989423"/>
          </a:xfrm>
          <a:prstGeom prst="rect">
            <a:avLst/>
          </a:prstGeom>
        </p:spPr>
      </p:pic>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00" y="6228000"/>
            <a:ext cx="594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00" y="6228000"/>
            <a:ext cx="189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540000" y="1692002"/>
            <a:ext cx="80649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877" y="2900365"/>
            <a:ext cx="85212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298877" y="4116403"/>
            <a:ext cx="85212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10500" y="414001"/>
            <a:ext cx="1151994" cy="1059835"/>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1692002"/>
            <a:ext cx="80649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544" y="1296001"/>
            <a:ext cx="8064104"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544" y="1296001"/>
            <a:ext cx="3915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00" y="720000"/>
            <a:ext cx="8064900" cy="451576"/>
          </a:xfrm>
        </p:spPr>
        <p:txBody>
          <a:bodyPr/>
          <a:lstStyle/>
          <a:p>
            <a:r>
              <a:rPr lang="cs-CZ"/>
              <a:t>Klepnutím lze upravit styl předlohy nadpisů.</a:t>
            </a:r>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8459" y="1290515"/>
            <a:ext cx="3915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540000" y="1692001"/>
            <a:ext cx="3914999"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8460" y="1690271"/>
            <a:ext cx="3914999"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353" y="1695075"/>
            <a:ext cx="3913810"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544" y="5599670"/>
            <a:ext cx="3913809"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4688460" y="1667024"/>
            <a:ext cx="3914999"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000" y="1692003"/>
            <a:ext cx="2483644"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39999" y="4414271"/>
            <a:ext cx="2484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000" y="4414271"/>
            <a:ext cx="2484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0900" y="4414270"/>
            <a:ext cx="2484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544" y="4025136"/>
            <a:ext cx="2483644"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357" y="4025136"/>
            <a:ext cx="2483644"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1077" y="4025136"/>
            <a:ext cx="2483644"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00" y="1692003"/>
            <a:ext cx="2483644" cy="2230711"/>
          </a:xfrm>
        </p:spPr>
        <p:txBody>
          <a:bodyPr/>
          <a:lstStyle/>
          <a:p>
            <a:pPr lvl="0"/>
            <a:r>
              <a:rPr lang="cs-CZ"/>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0001" y="1692003"/>
            <a:ext cx="2483644" cy="2230711"/>
          </a:xfrm>
        </p:spPr>
        <p:txBody>
          <a:bodyPr/>
          <a:lstStyle/>
          <a:p>
            <a:pPr lvl="0"/>
            <a:r>
              <a:rPr lang="cs-CZ"/>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544" y="1296001"/>
            <a:ext cx="8064104"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00" y="720000"/>
            <a:ext cx="8064900" cy="451576"/>
          </a:xfrm>
        </p:spPr>
        <p:txBody>
          <a:bodyPr/>
          <a:lstStyle/>
          <a:p>
            <a:r>
              <a:rPr lang="cs-CZ"/>
              <a:t>Klepnutím lze upravit styl předlohy nadpisů.</a:t>
            </a:r>
          </a:p>
        </p:txBody>
      </p:sp>
      <p:pic>
        <p:nvPicPr>
          <p:cNvPr id="17" name="Obrázek 16">
            <a:extLst>
              <a:ext uri="{FF2B5EF4-FFF2-40B4-BE49-F238E27FC236}">
                <a16:creationId xmlns=""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160" y="692150"/>
            <a:ext cx="390074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353" y="692151"/>
            <a:ext cx="3913810" cy="4899635"/>
          </a:xfrm>
        </p:spPr>
        <p:txBody>
          <a:bodyPr/>
          <a:lstStyle/>
          <a:p>
            <a:pPr lvl="0"/>
            <a:r>
              <a:rPr lang="cs-CZ"/>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544" y="5599670"/>
            <a:ext cx="3913809"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00" y="692150"/>
            <a:ext cx="80649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60958" y="6054350"/>
            <a:ext cx="650507" cy="598466"/>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dnes.cz/praha/zpravy/mestska-policie-zasah-vaclavske-namesti.A180522_082050_praha-zpravy_rs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Diskreční pravomoc veřejné správy</a:t>
            </a:r>
          </a:p>
        </p:txBody>
      </p:sp>
      <p:sp>
        <p:nvSpPr>
          <p:cNvPr id="5" name="Podnadpis 4"/>
          <p:cNvSpPr>
            <a:spLocks noGrp="1"/>
          </p:cNvSpPr>
          <p:nvPr>
            <p:ph type="subTitle" idx="1"/>
          </p:nvPr>
        </p:nvSpPr>
        <p:spPr>
          <a:xfrm>
            <a:off x="307115" y="4281160"/>
            <a:ext cx="8521200" cy="698497"/>
          </a:xfrm>
        </p:spPr>
        <p:txBody>
          <a:bodyPr/>
          <a:lstStyle/>
          <a:p>
            <a:r>
              <a:rPr lang="cs-CZ" dirty="0"/>
              <a:t>Radislav Bražina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Správní uvážení</a:t>
            </a:r>
          </a:p>
        </p:txBody>
      </p:sp>
      <p:sp>
        <p:nvSpPr>
          <p:cNvPr id="5" name="Zástupný symbol pro obsah 4"/>
          <p:cNvSpPr>
            <a:spLocks noGrp="1"/>
          </p:cNvSpPr>
          <p:nvPr>
            <p:ph idx="1"/>
          </p:nvPr>
        </p:nvSpPr>
        <p:spPr>
          <a:xfrm>
            <a:off x="540000" y="1692001"/>
            <a:ext cx="8064900" cy="4478139"/>
          </a:xfrm>
        </p:spPr>
        <p:txBody>
          <a:bodyPr>
            <a:normAutofit fontScale="85000" lnSpcReduction="10000"/>
          </a:bodyPr>
          <a:lstStyle/>
          <a:p>
            <a:pPr algn="just">
              <a:buNone/>
            </a:pPr>
            <a:r>
              <a:rPr lang="cs-CZ" dirty="0"/>
              <a:t>Primárně je však předmětem zkoumání rozhodovací proces (správní uvážení). Správní řízení je chápáno jako celek (odvolací orgán </a:t>
            </a:r>
            <a:r>
              <a:rPr lang="cs-CZ" i="1" u="sng" dirty="0"/>
              <a:t>doplňuje/nahrazuje/přezkoumává?</a:t>
            </a:r>
            <a:r>
              <a:rPr lang="cs-CZ" i="1" dirty="0"/>
              <a:t> </a:t>
            </a:r>
            <a:r>
              <a:rPr lang="cs-CZ" dirty="0"/>
              <a:t>úvahu prvostupňového orgánu). </a:t>
            </a:r>
          </a:p>
          <a:p>
            <a:pPr algn="just">
              <a:buNone/>
            </a:pPr>
            <a:r>
              <a:rPr lang="cs-CZ" dirty="0"/>
              <a:t>Nejedná se o čistě český fenomén (je známo i v prostředí angloamerické – </a:t>
            </a:r>
            <a:r>
              <a:rPr lang="cs-CZ" i="1" dirty="0"/>
              <a:t>administrative </a:t>
            </a:r>
            <a:r>
              <a:rPr lang="cs-CZ" i="1" dirty="0" err="1"/>
              <a:t>discretion</a:t>
            </a:r>
            <a:r>
              <a:rPr lang="cs-CZ" i="1" dirty="0"/>
              <a:t> </a:t>
            </a:r>
            <a:r>
              <a:rPr lang="cs-CZ" dirty="0"/>
              <a:t>i v okolních zemích – </a:t>
            </a:r>
            <a:r>
              <a:rPr lang="cs-CZ" i="1" dirty="0" err="1"/>
              <a:t>das</a:t>
            </a:r>
            <a:r>
              <a:rPr lang="cs-CZ" i="1" dirty="0"/>
              <a:t> </a:t>
            </a:r>
            <a:r>
              <a:rPr lang="cs-CZ" i="1" dirty="0" err="1"/>
              <a:t>Ermessen</a:t>
            </a:r>
            <a:r>
              <a:rPr lang="cs-CZ" i="1" dirty="0"/>
              <a:t>, </a:t>
            </a:r>
            <a:r>
              <a:rPr lang="cs-CZ" i="1" dirty="0" err="1"/>
              <a:t>uznanie</a:t>
            </a:r>
            <a:r>
              <a:rPr lang="cs-CZ" i="1" dirty="0"/>
              <a:t> </a:t>
            </a:r>
            <a:r>
              <a:rPr lang="cs-CZ" i="1" dirty="0" err="1"/>
              <a:t>administracyjne</a:t>
            </a:r>
            <a:r>
              <a:rPr lang="cs-CZ" i="1"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Správní uvážení</a:t>
            </a:r>
          </a:p>
        </p:txBody>
      </p:sp>
      <p:sp>
        <p:nvSpPr>
          <p:cNvPr id="5" name="Zástupný symbol pro obsah 4"/>
          <p:cNvSpPr>
            <a:spLocks noGrp="1"/>
          </p:cNvSpPr>
          <p:nvPr>
            <p:ph idx="1"/>
          </p:nvPr>
        </p:nvSpPr>
        <p:spPr>
          <a:xfrm>
            <a:off x="540000" y="1367481"/>
            <a:ext cx="8064900" cy="4893276"/>
          </a:xfrm>
        </p:spPr>
        <p:txBody>
          <a:bodyPr>
            <a:normAutofit fontScale="85000" lnSpcReduction="20000"/>
          </a:bodyPr>
          <a:lstStyle/>
          <a:p>
            <a:pPr algn="just">
              <a:buNone/>
            </a:pPr>
            <a:r>
              <a:rPr lang="cs-CZ" dirty="0"/>
              <a:t>Jedná se o uvážení povinnostní a nikoliv neomezené či absolutní.</a:t>
            </a:r>
          </a:p>
          <a:p>
            <a:pPr algn="just">
              <a:buNone/>
            </a:pPr>
            <a:r>
              <a:rPr lang="cs-CZ" dirty="0"/>
              <a:t>Rubem diskrečního oprávnění správního orgánu je povinnost správního orgánu volné úvahy využít (VS v Praze) </a:t>
            </a:r>
          </a:p>
          <a:p>
            <a:pPr algn="just">
              <a:buNone/>
            </a:pPr>
            <a:r>
              <a:rPr lang="cs-CZ" dirty="0"/>
              <a:t>Klíčová otázka je, jak zajistit soulad mezi požadavkem na pružnost rozhodování a minimalizaci zásahů do sféry veřejných subjektivních práv adresátů veřejné správy, resp. dalšími požadavky na rozhodování v souladu s principy demokratického právního státu.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Správní uvážení</a:t>
            </a:r>
          </a:p>
        </p:txBody>
      </p:sp>
      <p:sp>
        <p:nvSpPr>
          <p:cNvPr id="5" name="Zástupný symbol pro obsah 4"/>
          <p:cNvSpPr>
            <a:spLocks noGrp="1"/>
          </p:cNvSpPr>
          <p:nvPr>
            <p:ph idx="1"/>
          </p:nvPr>
        </p:nvSpPr>
        <p:spPr/>
        <p:txBody>
          <a:bodyPr/>
          <a:lstStyle/>
          <a:p>
            <a:pPr algn="just">
              <a:buNone/>
            </a:pPr>
            <a:r>
              <a:rPr lang="cs-CZ" dirty="0"/>
              <a:t>Jedná se o komplikovanou problematiku jak z pohledu zákonodárce (normotvorba), tak i správních orgánů </a:t>
            </a:r>
            <a:r>
              <a:rPr lang="cs-CZ" dirty="0" smtClean="0"/>
              <a:t>(oblast interpretačně-aplikační</a:t>
            </a:r>
            <a:r>
              <a:rPr lang="cs-CZ" dirty="0"/>
              <a:t>). </a:t>
            </a:r>
          </a:p>
          <a:p>
            <a:pPr algn="just">
              <a:buNone/>
            </a:pPr>
            <a:r>
              <a:rPr lang="cs-CZ" dirty="0"/>
              <a:t>Riziko právní nejistoty a nepředvídatelnosti rozhodování veřejné správy.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540000" y="719999"/>
            <a:ext cx="8064900" cy="573341"/>
          </a:xfrm>
        </p:spPr>
        <p:txBody>
          <a:bodyPr/>
          <a:lstStyle/>
          <a:p>
            <a:r>
              <a:rPr lang="cs-CZ" dirty="0"/>
              <a:t>Neurčité právní pojmy</a:t>
            </a:r>
          </a:p>
        </p:txBody>
      </p:sp>
      <p:sp>
        <p:nvSpPr>
          <p:cNvPr id="5" name="Zástupný symbol pro obsah 4"/>
          <p:cNvSpPr>
            <a:spLocks noGrp="1"/>
          </p:cNvSpPr>
          <p:nvPr>
            <p:ph idx="1"/>
          </p:nvPr>
        </p:nvSpPr>
        <p:spPr/>
        <p:txBody>
          <a:bodyPr>
            <a:normAutofit fontScale="92500" lnSpcReduction="10000"/>
          </a:bodyPr>
          <a:lstStyle/>
          <a:p>
            <a:pPr algn="just">
              <a:buNone/>
            </a:pPr>
            <a:r>
              <a:rPr lang="cs-CZ" dirty="0"/>
              <a:t>Neexistuje přesná právní definice.</a:t>
            </a:r>
          </a:p>
          <a:p>
            <a:pPr algn="just">
              <a:buNone/>
            </a:pPr>
            <a:r>
              <a:rPr lang="cs-CZ" dirty="0"/>
              <a:t>Slouží rovněž tomu, aby veřejná správa mohla reagovat na konkrétní okolnosti případu a zároveň se využila i její odbornost. </a:t>
            </a:r>
          </a:p>
          <a:p>
            <a:pPr algn="just">
              <a:buNone/>
            </a:pPr>
            <a:r>
              <a:rPr lang="cs-CZ" dirty="0"/>
              <a:t>Hranice mezi pojmy určitými a neurčitými není ostrá, přičemž každý právní pojem má svou míru neurčitosti - &gt; vykládány musí být i zdánlivě jasné pojmy.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540000" y="720000"/>
            <a:ext cx="8064900" cy="515676"/>
          </a:xfrm>
        </p:spPr>
        <p:txBody>
          <a:bodyPr/>
          <a:lstStyle/>
          <a:p>
            <a:r>
              <a:rPr lang="cs-CZ" dirty="0"/>
              <a:t>Neurčité právní pojmy</a:t>
            </a:r>
          </a:p>
        </p:txBody>
      </p:sp>
      <p:sp>
        <p:nvSpPr>
          <p:cNvPr id="5" name="Zástupný symbol pro obsah 4"/>
          <p:cNvSpPr>
            <a:spLocks noGrp="1"/>
          </p:cNvSpPr>
          <p:nvPr>
            <p:ph idx="1"/>
          </p:nvPr>
        </p:nvSpPr>
        <p:spPr>
          <a:xfrm>
            <a:off x="540000" y="1576673"/>
            <a:ext cx="8064900" cy="4511090"/>
          </a:xfrm>
        </p:spPr>
        <p:txBody>
          <a:bodyPr>
            <a:normAutofit fontScale="77500" lnSpcReduction="20000"/>
          </a:bodyPr>
          <a:lstStyle/>
          <a:p>
            <a:pPr algn="just">
              <a:buNone/>
            </a:pPr>
            <a:r>
              <a:rPr lang="cs-CZ" dirty="0"/>
              <a:t>Zákonodárce vytváří prostor, aby veřejná správa mohla zhodnotit, zda konkrétní situace spadá do rozsahu neurčitého pojmu.</a:t>
            </a:r>
          </a:p>
          <a:p>
            <a:pPr algn="just">
              <a:buNone/>
            </a:pPr>
            <a:r>
              <a:rPr lang="cs-CZ" dirty="0"/>
              <a:t>Za situace, kdy správní orgán má za to, že daná situace spadá pod rozsah neurčitého pojmu, musí dále postupovat tak, jak předpokládá příslušná právní norma. </a:t>
            </a:r>
          </a:p>
          <a:p>
            <a:pPr algn="just">
              <a:buNone/>
            </a:pPr>
            <a:r>
              <a:rPr lang="cs-CZ" dirty="0"/>
              <a:t>Může se jednat o podstatná jména, přídavná jména i slovesa.</a:t>
            </a:r>
          </a:p>
          <a:p>
            <a:pPr algn="just">
              <a:buNone/>
            </a:pPr>
            <a:r>
              <a:rPr lang="cs-CZ" dirty="0"/>
              <a:t>Nadužívání zejména odborných pojmů však způsobuje problémy.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Neurčité právní pojmy</a:t>
            </a:r>
          </a:p>
        </p:txBody>
      </p:sp>
      <p:sp>
        <p:nvSpPr>
          <p:cNvPr id="5" name="Zástupný symbol pro obsah 4"/>
          <p:cNvSpPr>
            <a:spLocks noGrp="1"/>
          </p:cNvSpPr>
          <p:nvPr>
            <p:ph idx="1"/>
          </p:nvPr>
        </p:nvSpPr>
        <p:spPr>
          <a:xfrm>
            <a:off x="540000" y="1548714"/>
            <a:ext cx="8064900" cy="4440194"/>
          </a:xfrm>
        </p:spPr>
        <p:txBody>
          <a:bodyPr/>
          <a:lstStyle/>
          <a:p>
            <a:pPr algn="just">
              <a:buNone/>
            </a:pPr>
            <a:r>
              <a:rPr lang="cs-CZ" dirty="0"/>
              <a:t>Z hlediska jasnosti právní úpravy je potřebné, aby občan mohl podle právního předpisu korigovat své chování a v případě potřeby, na základě odborné rady předvídat důsledky, které může jeho činnost vyvolat.  </a:t>
            </a:r>
          </a:p>
          <a:p>
            <a:pPr algn="just">
              <a:buNone/>
            </a:pPr>
            <a:r>
              <a:rPr lang="cs-CZ" dirty="0"/>
              <a:t>Zásada ignoratia iuris </a:t>
            </a:r>
            <a:r>
              <a:rPr lang="cs-CZ" dirty="0" err="1"/>
              <a:t>neminem</a:t>
            </a:r>
            <a:r>
              <a:rPr lang="cs-CZ" dirty="0"/>
              <a:t> excusat.</a:t>
            </a:r>
          </a:p>
          <a:p>
            <a:pPr algn="just">
              <a:buNone/>
            </a:pPr>
            <a:r>
              <a:rPr lang="cs-CZ" dirty="0"/>
              <a:t>Nemají být součástí sankce.</a:t>
            </a:r>
          </a:p>
          <a:p>
            <a:pPr algn="just"/>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Správní uvážení a neurčité právní pojmy</a:t>
            </a:r>
          </a:p>
        </p:txBody>
      </p:sp>
      <p:sp>
        <p:nvSpPr>
          <p:cNvPr id="5" name="Zástupný symbol pro obsah 4"/>
          <p:cNvSpPr>
            <a:spLocks noGrp="1"/>
          </p:cNvSpPr>
          <p:nvPr>
            <p:ph idx="1"/>
          </p:nvPr>
        </p:nvSpPr>
        <p:spPr>
          <a:xfrm>
            <a:off x="540000" y="1738184"/>
            <a:ext cx="8064900" cy="4093816"/>
          </a:xfrm>
        </p:spPr>
        <p:txBody>
          <a:bodyPr/>
          <a:lstStyle/>
          <a:p>
            <a:pPr>
              <a:buNone/>
            </a:pPr>
            <a:r>
              <a:rPr lang="cs-CZ" dirty="0"/>
              <a:t>Podobný účel. </a:t>
            </a:r>
          </a:p>
          <a:p>
            <a:pPr>
              <a:buNone/>
            </a:pPr>
            <a:r>
              <a:rPr lang="cs-CZ" dirty="0"/>
              <a:t>Neurčitý pojem je spojen především ve stádiích předcházejícím vydání rozhodnutí, správní uvážení je spojeno ve vztahu k vlastnímu rozhodnutí (v rozhodovacím stádiu).</a:t>
            </a:r>
          </a:p>
          <a:p>
            <a:pPr>
              <a:buNone/>
            </a:pPr>
            <a:r>
              <a:rPr lang="cs-CZ" dirty="0"/>
              <a:t>Mohou se setkat v jedné normě.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Správní uvážení a neurčité právní pojmy</a:t>
            </a:r>
          </a:p>
        </p:txBody>
      </p:sp>
      <p:sp>
        <p:nvSpPr>
          <p:cNvPr id="5" name="Zástupný symbol pro obsah 4"/>
          <p:cNvSpPr>
            <a:spLocks noGrp="1"/>
          </p:cNvSpPr>
          <p:nvPr>
            <p:ph idx="1"/>
          </p:nvPr>
        </p:nvSpPr>
        <p:spPr>
          <a:xfrm>
            <a:off x="523525" y="1823808"/>
            <a:ext cx="8064900" cy="4139998"/>
          </a:xfrm>
        </p:spPr>
        <p:txBody>
          <a:bodyPr>
            <a:normAutofit fontScale="92500" lnSpcReduction="10000"/>
          </a:bodyPr>
          <a:lstStyle/>
          <a:p>
            <a:pPr>
              <a:buNone/>
            </a:pPr>
            <a:r>
              <a:rPr lang="cs-CZ" dirty="0"/>
              <a:t>Pro oba instituty jsou spojeny s požadavkem na řádné odůvodnění.</a:t>
            </a:r>
          </a:p>
          <a:p>
            <a:pPr>
              <a:buNone/>
            </a:pPr>
            <a:r>
              <a:rPr lang="cs-CZ" dirty="0"/>
              <a:t>Na rozdíl od omezeného soudního přezkumu správního uvážení (§ 78 odst. 1 druhá věta s. ř. s.), výklad neurčitého právního pojmu a jeho aplikace na konkrétní skutkový stav jsou v souladu s § 75 s. ř. s. plně </a:t>
            </a:r>
            <a:r>
              <a:rPr lang="cs-CZ" dirty="0" err="1"/>
              <a:t>ameritorně</a:t>
            </a:r>
            <a:r>
              <a:rPr lang="cs-CZ" dirty="0"/>
              <a:t> přezkoumatelné soudem.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Definujte obsah následujících pojmů</a:t>
            </a:r>
          </a:p>
        </p:txBody>
      </p:sp>
      <p:sp>
        <p:nvSpPr>
          <p:cNvPr id="5" name="Zástupný symbol pro obsah 4"/>
          <p:cNvSpPr>
            <a:spLocks noGrp="1"/>
          </p:cNvSpPr>
          <p:nvPr>
            <p:ph idx="1"/>
          </p:nvPr>
        </p:nvSpPr>
        <p:spPr>
          <a:xfrm>
            <a:off x="540000" y="1807331"/>
            <a:ext cx="8064900" cy="4239242"/>
          </a:xfrm>
        </p:spPr>
        <p:txBody>
          <a:bodyPr>
            <a:normAutofit fontScale="92500" lnSpcReduction="20000"/>
          </a:bodyPr>
          <a:lstStyle/>
          <a:p>
            <a:pPr>
              <a:buNone/>
            </a:pPr>
            <a:r>
              <a:rPr lang="cs-CZ" dirty="0"/>
              <a:t>Veřejný zájem, veřejný pořádek, přiměřená lhůta, množství větší než malé, zdravé životní podmínky, případ hodný zvláštního zřetel.</a:t>
            </a:r>
          </a:p>
          <a:p>
            <a:pPr>
              <a:buNone/>
            </a:pPr>
            <a:r>
              <a:rPr lang="cs-CZ" dirty="0"/>
              <a:t>Je žádoucí uvádět v zákonech definice neurčitých právních pojmů? Jak postupovat, pokud různé předpisy definují stejný pojem odlišně?</a:t>
            </a:r>
          </a:p>
          <a:p>
            <a:pPr>
              <a:buNone/>
            </a:pPr>
            <a:r>
              <a:rPr lang="cs-CZ" dirty="0"/>
              <a:t>Jaká je role judikatury, resp. podzákonné normotvorby?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 xmlns:a16="http://schemas.microsoft.com/office/drawing/2014/main" id="{0E8BD2A1-043D-425C-8C64-4B87CCF9323F}"/>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 xmlns:a16="http://schemas.microsoft.com/office/drawing/2014/main" id="{DF6CCBDF-8E36-4A7B-9A73-D5064C56D272}"/>
              </a:ext>
            </a:extLst>
          </p:cNvPr>
          <p:cNvSpPr>
            <a:spLocks noGrp="1"/>
          </p:cNvSpPr>
          <p:nvPr>
            <p:ph type="title"/>
          </p:nvPr>
        </p:nvSpPr>
        <p:spPr/>
        <p:txBody>
          <a:bodyPr/>
          <a:lstStyle/>
          <a:p>
            <a:r>
              <a:rPr lang="cs-CZ" dirty="0"/>
              <a:t>Veřejná subjektivní práva</a:t>
            </a:r>
          </a:p>
        </p:txBody>
      </p:sp>
      <p:sp>
        <p:nvSpPr>
          <p:cNvPr id="5" name="Zástupný obsah 4">
            <a:extLst>
              <a:ext uri="{FF2B5EF4-FFF2-40B4-BE49-F238E27FC236}">
                <a16:creationId xmlns="" xmlns:a16="http://schemas.microsoft.com/office/drawing/2014/main" id="{E720EE5F-D859-4E58-B60E-84253704EDF2}"/>
              </a:ext>
            </a:extLst>
          </p:cNvPr>
          <p:cNvSpPr>
            <a:spLocks noGrp="1"/>
          </p:cNvSpPr>
          <p:nvPr>
            <p:ph idx="1"/>
          </p:nvPr>
        </p:nvSpPr>
        <p:spPr>
          <a:xfrm>
            <a:off x="540000" y="1692002"/>
            <a:ext cx="8064900" cy="4445998"/>
          </a:xfrm>
        </p:spPr>
        <p:txBody>
          <a:bodyPr/>
          <a:lstStyle/>
          <a:p>
            <a:pPr algn="just">
              <a:buNone/>
            </a:pPr>
            <a:r>
              <a:rPr lang="cs-CZ" dirty="0"/>
              <a:t>Práva na zdržení se zásahů ze strany veřejné správy.</a:t>
            </a:r>
          </a:p>
          <a:p>
            <a:pPr algn="just">
              <a:buNone/>
            </a:pPr>
            <a:r>
              <a:rPr lang="cs-CZ" dirty="0"/>
              <a:t>Práva na plnění od veřejné správy.</a:t>
            </a:r>
          </a:p>
          <a:p>
            <a:pPr algn="just">
              <a:buNone/>
            </a:pPr>
            <a:r>
              <a:rPr lang="cs-CZ" dirty="0"/>
              <a:t>Práva stanovující účast osob na veřejné správě.</a:t>
            </a:r>
          </a:p>
          <a:p>
            <a:pPr marL="72000" indent="0" algn="just">
              <a:buNone/>
            </a:pPr>
            <a:r>
              <a:rPr lang="cs-CZ" dirty="0"/>
              <a:t>Veřejné subjektivní právo je někdy chápáno jako nárok – u něj je v zásadě vyloučeno správní uvážení. </a:t>
            </a:r>
          </a:p>
        </p:txBody>
      </p:sp>
    </p:spTree>
    <p:extLst>
      <p:ext uri="{BB962C8B-B14F-4D97-AF65-F5344CB8AC3E}">
        <p14:creationId xmlns="" xmlns:p14="http://schemas.microsoft.com/office/powerpoint/2010/main" val="4209465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40000" y="720000"/>
            <a:ext cx="8064900" cy="565103"/>
          </a:xfrm>
        </p:spPr>
        <p:txBody>
          <a:bodyPr/>
          <a:lstStyle/>
          <a:p>
            <a:r>
              <a:rPr lang="cs-CZ" dirty="0"/>
              <a:t>Podmínky ukončení předmětu</a:t>
            </a:r>
          </a:p>
        </p:txBody>
      </p:sp>
      <p:sp>
        <p:nvSpPr>
          <p:cNvPr id="5" name="Zástupný symbol pro obsah 4"/>
          <p:cNvSpPr>
            <a:spLocks noGrp="1"/>
          </p:cNvSpPr>
          <p:nvPr>
            <p:ph idx="1"/>
          </p:nvPr>
        </p:nvSpPr>
        <p:spPr>
          <a:xfrm>
            <a:off x="515287" y="1428391"/>
            <a:ext cx="8064900" cy="5165998"/>
          </a:xfrm>
        </p:spPr>
        <p:txBody>
          <a:bodyPr/>
          <a:lstStyle/>
          <a:p>
            <a:pPr algn="just">
              <a:buFont typeface="Wingdings" pitchFamily="2" charset="2"/>
              <a:buChar char="Ø"/>
            </a:pPr>
            <a:r>
              <a:rPr lang="cs-CZ" dirty="0"/>
              <a:t> Podmínkou pro úspěšné zvládnutí předmětu je: </a:t>
            </a:r>
          </a:p>
          <a:p>
            <a:pPr lvl="0" algn="just">
              <a:buNone/>
            </a:pPr>
            <a:r>
              <a:rPr lang="cs-CZ" b="1" i="1" u="sng" dirty="0"/>
              <a:t>1. příprava na semináře</a:t>
            </a:r>
            <a:r>
              <a:rPr lang="cs-CZ" u="sng" dirty="0"/>
              <a:t> </a:t>
            </a:r>
            <a:r>
              <a:rPr lang="cs-CZ" dirty="0"/>
              <a:t>dle zadání vyučujícího,</a:t>
            </a:r>
          </a:p>
          <a:p>
            <a:pPr lvl="0" algn="just">
              <a:buNone/>
            </a:pPr>
            <a:r>
              <a:rPr lang="cs-CZ" b="1" i="1" u="sng" dirty="0"/>
              <a:t>2. prezentace rozboru vybraného judikátu</a:t>
            </a:r>
            <a:r>
              <a:rPr lang="cs-CZ" dirty="0"/>
              <a:t> z oblasti diskreční pravomoci na příslušném semináři. Určení tematického zaměření prezentace bude vycházet z programu výuky.</a:t>
            </a:r>
          </a:p>
          <a:p>
            <a:pPr algn="just"/>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 xmlns:a16="http://schemas.microsoft.com/office/drawing/2014/main" id="{5EAD7F5C-53B4-4C53-AAC5-34DA09FF3820}"/>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 xmlns:a16="http://schemas.microsoft.com/office/drawing/2014/main" id="{F88EBBCE-152A-4A78-82F4-B23C628E4E62}"/>
              </a:ext>
            </a:extLst>
          </p:cNvPr>
          <p:cNvSpPr>
            <a:spLocks noGrp="1"/>
          </p:cNvSpPr>
          <p:nvPr>
            <p:ph type="title"/>
          </p:nvPr>
        </p:nvSpPr>
        <p:spPr/>
        <p:txBody>
          <a:bodyPr/>
          <a:lstStyle/>
          <a:p>
            <a:r>
              <a:rPr lang="cs-CZ" dirty="0"/>
              <a:t>Veřejná subjektivní práva</a:t>
            </a:r>
          </a:p>
        </p:txBody>
      </p:sp>
      <p:sp>
        <p:nvSpPr>
          <p:cNvPr id="5" name="Zástupný obsah 4">
            <a:extLst>
              <a:ext uri="{FF2B5EF4-FFF2-40B4-BE49-F238E27FC236}">
                <a16:creationId xmlns="" xmlns:a16="http://schemas.microsoft.com/office/drawing/2014/main" id="{55192720-A9B1-4109-95DF-41B4AE662F22}"/>
              </a:ext>
            </a:extLst>
          </p:cNvPr>
          <p:cNvSpPr>
            <a:spLocks noGrp="1"/>
          </p:cNvSpPr>
          <p:nvPr>
            <p:ph idx="1"/>
          </p:nvPr>
        </p:nvSpPr>
        <p:spPr/>
        <p:txBody>
          <a:bodyPr/>
          <a:lstStyle/>
          <a:p>
            <a:pPr marL="72000" indent="0" algn="just">
              <a:buNone/>
            </a:pPr>
            <a:r>
              <a:rPr lang="cs-CZ" dirty="0"/>
              <a:t>Můžeme uvažovat o veřejných subjektivních právech spadajících do sféry základních práv a svobod a dále o „ostatních“ právech.</a:t>
            </a:r>
          </a:p>
          <a:p>
            <a:pPr marL="72000" indent="0" algn="just">
              <a:buNone/>
            </a:pPr>
            <a:r>
              <a:rPr lang="cs-CZ" dirty="0"/>
              <a:t>Ochrany požívají všechna veřejná subjektivní práva – značný význam soudní kontroly (čl. 36 odst. 2 LZPS), ale i dalších „kontrolorů“.</a:t>
            </a:r>
          </a:p>
        </p:txBody>
      </p:sp>
    </p:spTree>
    <p:extLst>
      <p:ext uri="{BB962C8B-B14F-4D97-AF65-F5344CB8AC3E}">
        <p14:creationId xmlns="" xmlns:p14="http://schemas.microsoft.com/office/powerpoint/2010/main" val="1618060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Správní uvážení</a:t>
            </a:r>
          </a:p>
        </p:txBody>
      </p:sp>
      <p:sp>
        <p:nvSpPr>
          <p:cNvPr id="5" name="Zástupný symbol pro obsah 4"/>
          <p:cNvSpPr>
            <a:spLocks noGrp="1"/>
          </p:cNvSpPr>
          <p:nvPr>
            <p:ph idx="1"/>
          </p:nvPr>
        </p:nvSpPr>
        <p:spPr/>
        <p:txBody>
          <a:bodyPr/>
          <a:lstStyle/>
          <a:p>
            <a:pPr algn="just">
              <a:buNone/>
            </a:pPr>
            <a:r>
              <a:rPr lang="cs-CZ" dirty="0"/>
              <a:t>Je navázáno na jednotlivé formy činnosti veřejné správy.</a:t>
            </a:r>
          </a:p>
          <a:p>
            <a:pPr algn="just">
              <a:buNone/>
            </a:pPr>
            <a:r>
              <a:rPr lang="cs-CZ" i="1" dirty="0">
                <a:effectLst>
                  <a:outerShdw blurRad="38100" dist="38100" dir="2700000" algn="tl">
                    <a:srgbClr val="000000">
                      <a:alpha val="43137"/>
                    </a:srgbClr>
                  </a:outerShdw>
                </a:effectLst>
              </a:rPr>
              <a:t>Uvážení jednání</a:t>
            </a:r>
          </a:p>
          <a:p>
            <a:pPr algn="just">
              <a:buNone/>
            </a:pPr>
            <a:r>
              <a:rPr lang="cs-CZ" i="1" dirty="0">
                <a:effectLst>
                  <a:outerShdw blurRad="38100" dist="38100" dir="2700000" algn="tl">
                    <a:srgbClr val="000000">
                      <a:alpha val="43137"/>
                    </a:srgbClr>
                  </a:outerShdw>
                </a:effectLst>
              </a:rPr>
              <a:t>Uvážení obsahu</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 xmlns:a16="http://schemas.microsoft.com/office/drawing/2014/main" id="{A1A273AC-6CF5-458D-99D4-E9BF6CF50E19}"/>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 xmlns:a16="http://schemas.microsoft.com/office/drawing/2014/main" id="{668A0D12-EEFB-4845-AD34-55ED96C854D0}"/>
              </a:ext>
            </a:extLst>
          </p:cNvPr>
          <p:cNvSpPr>
            <a:spLocks noGrp="1"/>
          </p:cNvSpPr>
          <p:nvPr>
            <p:ph type="title"/>
          </p:nvPr>
        </p:nvSpPr>
        <p:spPr/>
        <p:txBody>
          <a:bodyPr/>
          <a:lstStyle/>
          <a:p>
            <a:r>
              <a:rPr lang="cs-CZ" dirty="0"/>
              <a:t>Problematika vhodných termínů</a:t>
            </a:r>
          </a:p>
        </p:txBody>
      </p:sp>
      <p:sp>
        <p:nvSpPr>
          <p:cNvPr id="5" name="Zástupný obsah 4">
            <a:extLst>
              <a:ext uri="{FF2B5EF4-FFF2-40B4-BE49-F238E27FC236}">
                <a16:creationId xmlns="" xmlns:a16="http://schemas.microsoft.com/office/drawing/2014/main" id="{218FB750-530F-430F-A304-E8CEA4A99F5F}"/>
              </a:ext>
            </a:extLst>
          </p:cNvPr>
          <p:cNvSpPr>
            <a:spLocks noGrp="1"/>
          </p:cNvSpPr>
          <p:nvPr>
            <p:ph idx="1"/>
          </p:nvPr>
        </p:nvSpPr>
        <p:spPr/>
        <p:txBody>
          <a:bodyPr/>
          <a:lstStyle/>
          <a:p>
            <a:pPr>
              <a:buFont typeface="Wingdings" pitchFamily="2" charset="2"/>
              <a:buChar char="§"/>
            </a:pPr>
            <a:r>
              <a:rPr lang="cs-CZ" dirty="0"/>
              <a:t>může, je oprávněn, rozhoduje, …</a:t>
            </a:r>
          </a:p>
        </p:txBody>
      </p:sp>
    </p:spTree>
    <p:extLst>
      <p:ext uri="{BB962C8B-B14F-4D97-AF65-F5344CB8AC3E}">
        <p14:creationId xmlns="" xmlns:p14="http://schemas.microsoft.com/office/powerpoint/2010/main" val="1541922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Správní uvážení prakticky</a:t>
            </a:r>
            <a:endParaRPr lang="cs-CZ" dirty="0"/>
          </a:p>
        </p:txBody>
      </p:sp>
      <p:sp>
        <p:nvSpPr>
          <p:cNvPr id="5" name="Zástupný symbol pro obsah 4"/>
          <p:cNvSpPr>
            <a:spLocks noGrp="1"/>
          </p:cNvSpPr>
          <p:nvPr>
            <p:ph idx="1"/>
          </p:nvPr>
        </p:nvSpPr>
        <p:spPr/>
        <p:txBody>
          <a:bodyPr/>
          <a:lstStyle/>
          <a:p>
            <a:pPr algn="just">
              <a:buNone/>
            </a:pPr>
            <a:r>
              <a:rPr lang="cs-CZ" dirty="0" smtClean="0"/>
              <a:t>Sledujte pozorně následující </a:t>
            </a:r>
            <a:r>
              <a:rPr lang="cs-CZ" dirty="0" smtClean="0">
                <a:hlinkClick r:id="rId2"/>
              </a:rPr>
              <a:t>video</a:t>
            </a:r>
            <a:r>
              <a:rPr lang="cs-CZ" dirty="0" smtClean="0"/>
              <a:t> </a:t>
            </a:r>
            <a:r>
              <a:rPr lang="cs-CZ" dirty="0" smtClean="0"/>
              <a:t>z hlediska využití správního </a:t>
            </a:r>
            <a:r>
              <a:rPr lang="cs-CZ" dirty="0" smtClean="0"/>
              <a:t>uvážení.</a:t>
            </a:r>
          </a:p>
          <a:p>
            <a:pPr algn="just">
              <a:buNone/>
            </a:pPr>
            <a:r>
              <a:rPr lang="cs-CZ" dirty="0" smtClean="0"/>
              <a:t> </a:t>
            </a:r>
            <a:r>
              <a:rPr lang="cs-CZ" dirty="0" smtClean="0"/>
              <a:t>Jedná se zde o správní uvážení? S jakou formou činnosti je spojeno? Jaké zásady se zde uplatní?</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Zástupný symbol pro obsah 4"/>
          <p:cNvSpPr>
            <a:spLocks noGrp="1"/>
          </p:cNvSpPr>
          <p:nvPr>
            <p:ph idx="1"/>
          </p:nvPr>
        </p:nvSpPr>
        <p:spPr>
          <a:xfrm>
            <a:off x="515798" y="114805"/>
            <a:ext cx="8064900" cy="6211329"/>
          </a:xfrm>
        </p:spPr>
        <p:txBody>
          <a:bodyPr>
            <a:noAutofit/>
          </a:bodyPr>
          <a:lstStyle/>
          <a:p>
            <a:pPr>
              <a:buNone/>
            </a:pPr>
            <a:r>
              <a:rPr lang="cs-CZ" sz="2000" b="1" dirty="0" smtClean="0"/>
              <a:t>Donucovacími prostředky jsou </a:t>
            </a:r>
          </a:p>
          <a:p>
            <a:pPr>
              <a:buNone/>
            </a:pPr>
            <a:r>
              <a:rPr lang="cs-CZ" sz="2000" dirty="0" smtClean="0"/>
              <a:t>a</a:t>
            </a:r>
            <a:r>
              <a:rPr lang="cs-CZ" sz="2100" dirty="0" smtClean="0"/>
              <a:t>) hmaty, chvaty, údery a kopy, b) slzotvorný, elektrický nebo jiný obdobně dočasně zneschopňující prostředek, c) obušek a jiný úderný prostředek, d) vrhací prostředek mající povahu střelné zbraně podle jiného právního předpisu s dočasně zneschopňujícími účinky, e) vrhací prostředek, který nemá povahu zbraně podle § 56 odst. 5, f) zastavovací pás, zahrazení cesty vozidlem a jiný prostředek k násilnému zastavení vozidla nebo zabránění odjezdu vozidla, g) vytlačování vozidlem, h) vytlačování štítem, i) vytlačování koněm, j) služební pes, k) vodní stříkač, l) zásahová výbuška, m) úder střelnou zbraní, n) hrozba namířenou střelnou zbraní, o) varovný výstřel, p) pouta, q) prostředek k zamezení prostorové orientace.</a:t>
            </a:r>
            <a:endParaRPr lang="cs-CZ" sz="2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a:xfrm>
            <a:off x="540000" y="568411"/>
            <a:ext cx="8064900" cy="1120345"/>
          </a:xfrm>
        </p:spPr>
        <p:txBody>
          <a:bodyPr/>
          <a:lstStyle/>
          <a:p>
            <a:r>
              <a:rPr lang="cs-CZ" dirty="0" smtClean="0"/>
              <a:t>V jakém významu jsou zde využita slovesa?</a:t>
            </a:r>
            <a:endParaRPr lang="cs-CZ" dirty="0"/>
          </a:p>
        </p:txBody>
      </p:sp>
      <p:sp>
        <p:nvSpPr>
          <p:cNvPr id="5" name="Zástupný symbol pro obsah 4"/>
          <p:cNvSpPr>
            <a:spLocks noGrp="1"/>
          </p:cNvSpPr>
          <p:nvPr>
            <p:ph idx="1"/>
          </p:nvPr>
        </p:nvSpPr>
        <p:spPr/>
        <p:txBody>
          <a:bodyPr/>
          <a:lstStyle/>
          <a:p>
            <a:pPr>
              <a:buNone/>
            </a:pPr>
            <a:r>
              <a:rPr lang="cs-CZ" dirty="0" smtClean="0"/>
              <a:t>Orgány obce a kraje vykonávají působnost ve věcech územního plánování podle tohoto zákona jako působnost přenesenou, nestanoví-li zákon, že o věci </a:t>
            </a:r>
            <a:r>
              <a:rPr lang="cs-CZ" b="1" dirty="0" smtClean="0"/>
              <a:t>rozhoduje</a:t>
            </a:r>
            <a:r>
              <a:rPr lang="cs-CZ" dirty="0" smtClean="0"/>
              <a:t> zastupitelstvo obce nebo kraje.</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5" name="Zástupný symbol pro obsah 4"/>
          <p:cNvSpPr>
            <a:spLocks noGrp="1"/>
          </p:cNvSpPr>
          <p:nvPr>
            <p:ph idx="1"/>
          </p:nvPr>
        </p:nvSpPr>
        <p:spPr>
          <a:xfrm>
            <a:off x="540000" y="642551"/>
            <a:ext cx="8064900" cy="5189449"/>
          </a:xfrm>
        </p:spPr>
        <p:txBody>
          <a:bodyPr/>
          <a:lstStyle/>
          <a:p>
            <a:pPr>
              <a:buNone/>
            </a:pPr>
            <a:r>
              <a:rPr lang="cs-CZ" dirty="0" smtClean="0"/>
              <a:t>O výjimce z obecných požadavků na využívání území při pořizování územního plánu a regulačního plánu </a:t>
            </a:r>
            <a:r>
              <a:rPr lang="cs-CZ" b="1" dirty="0" smtClean="0"/>
              <a:t>rozhoduje</a:t>
            </a:r>
            <a:r>
              <a:rPr lang="cs-CZ" dirty="0" smtClean="0"/>
              <a:t> příslušný pořizovatel. </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obsah 4"/>
          <p:cNvSpPr>
            <a:spLocks noGrp="1"/>
          </p:cNvSpPr>
          <p:nvPr>
            <p:ph idx="1"/>
          </p:nvPr>
        </p:nvSpPr>
        <p:spPr>
          <a:xfrm>
            <a:off x="540000" y="691978"/>
            <a:ext cx="8064900" cy="5140022"/>
          </a:xfrm>
        </p:spPr>
        <p:txBody>
          <a:bodyPr/>
          <a:lstStyle/>
          <a:p>
            <a:pPr algn="just">
              <a:buNone/>
            </a:pPr>
            <a:r>
              <a:rPr lang="cs-CZ" dirty="0" smtClean="0"/>
              <a:t>Správce daně povolí ze závažného důvodu navrácení lhůty stanovené daňovým zákonem nebo správcem daně v předešlý stav, pokud před podáním žádosti lhůta již uplynula, a nově </a:t>
            </a:r>
            <a:r>
              <a:rPr lang="cs-CZ" b="1" dirty="0" smtClean="0"/>
              <a:t>stanoví</a:t>
            </a:r>
            <a:r>
              <a:rPr lang="cs-CZ" dirty="0" smtClean="0"/>
              <a:t> den jejího uplynutí.</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5" name="Zástupný symbol pro obsah 4"/>
          <p:cNvSpPr>
            <a:spLocks noGrp="1"/>
          </p:cNvSpPr>
          <p:nvPr>
            <p:ph idx="1"/>
          </p:nvPr>
        </p:nvSpPr>
        <p:spPr>
          <a:xfrm>
            <a:off x="474097" y="469557"/>
            <a:ext cx="8064900" cy="6087373"/>
          </a:xfrm>
        </p:spPr>
        <p:txBody>
          <a:bodyPr>
            <a:normAutofit/>
          </a:bodyPr>
          <a:lstStyle/>
          <a:p>
            <a:pPr algn="just">
              <a:buNone/>
            </a:pPr>
            <a:r>
              <a:rPr lang="cs-CZ" dirty="0" smtClean="0"/>
              <a:t>Místní a přechodnou úpravu provozu na pozemních komunikacích a užití zařízení pro provozní informace </a:t>
            </a:r>
            <a:r>
              <a:rPr lang="cs-CZ" b="1" dirty="0" smtClean="0"/>
              <a:t>stanoví</a:t>
            </a:r>
          </a:p>
          <a:p>
            <a:pPr algn="just">
              <a:buNone/>
            </a:pPr>
            <a:r>
              <a:rPr lang="cs-CZ" dirty="0" smtClean="0"/>
              <a:t>a) na dálnici ministerstvo,</a:t>
            </a:r>
          </a:p>
          <a:p>
            <a:pPr algn="just">
              <a:buNone/>
            </a:pPr>
            <a:r>
              <a:rPr lang="cs-CZ" dirty="0" smtClean="0"/>
              <a:t>b) na silnici I. třídy krajský úřad,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5" name="Zástupný symbol pro obsah 4"/>
          <p:cNvSpPr>
            <a:spLocks noGrp="1"/>
          </p:cNvSpPr>
          <p:nvPr>
            <p:ph idx="1"/>
          </p:nvPr>
        </p:nvSpPr>
        <p:spPr>
          <a:xfrm>
            <a:off x="540000" y="593124"/>
            <a:ext cx="8064900" cy="5238876"/>
          </a:xfrm>
        </p:spPr>
        <p:txBody>
          <a:bodyPr/>
          <a:lstStyle/>
          <a:p>
            <a:pPr>
              <a:buNone/>
            </a:pPr>
            <a:r>
              <a:rPr lang="cs-CZ" dirty="0" smtClean="0"/>
              <a:t>Na žádost daňového subjektu </a:t>
            </a:r>
            <a:r>
              <a:rPr lang="cs-CZ" b="1" dirty="0" smtClean="0"/>
              <a:t>stanoví</a:t>
            </a:r>
            <a:r>
              <a:rPr lang="cs-CZ" dirty="0" smtClean="0"/>
              <a:t> správce daně přiměřenou lhůtu, ve které se může daňový subjekt vyjádřit k výsledku kontrolního zjištění a navrhnout jeho doplnění. </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540000" y="720000"/>
            <a:ext cx="8064900" cy="523914"/>
          </a:xfrm>
        </p:spPr>
        <p:txBody>
          <a:bodyPr/>
          <a:lstStyle/>
          <a:p>
            <a:r>
              <a:rPr lang="cs-CZ" dirty="0"/>
              <a:t>Podmínky ukončení předmětu</a:t>
            </a:r>
          </a:p>
        </p:txBody>
      </p:sp>
      <p:sp>
        <p:nvSpPr>
          <p:cNvPr id="5" name="Zástupný symbol pro obsah 4"/>
          <p:cNvSpPr>
            <a:spLocks noGrp="1"/>
          </p:cNvSpPr>
          <p:nvPr>
            <p:ph idx="1"/>
          </p:nvPr>
        </p:nvSpPr>
        <p:spPr>
          <a:xfrm>
            <a:off x="540000" y="1548715"/>
            <a:ext cx="8064900" cy="4571999"/>
          </a:xfrm>
        </p:spPr>
        <p:txBody>
          <a:bodyPr>
            <a:normAutofit/>
          </a:bodyPr>
          <a:lstStyle/>
          <a:p>
            <a:pPr algn="just">
              <a:buFont typeface="Wingdings" pitchFamily="2" charset="2"/>
              <a:buChar char="§"/>
            </a:pPr>
            <a:r>
              <a:rPr lang="cs-CZ" sz="2000" b="1" dirty="0" smtClean="0"/>
              <a:t>Prezentace (rozbor judikátu)</a:t>
            </a:r>
            <a:r>
              <a:rPr lang="cs-CZ" sz="2000" dirty="0" smtClean="0"/>
              <a:t> musí být zpracován logicky, poskytovat nejprve </a:t>
            </a:r>
            <a:r>
              <a:rPr lang="cs-CZ" sz="2000" b="1" i="1" dirty="0" smtClean="0"/>
              <a:t>informaci o problematice</a:t>
            </a:r>
            <a:r>
              <a:rPr lang="cs-CZ" sz="2000" i="1" dirty="0" smtClean="0"/>
              <a:t>, kterou se zvolená kauza zabývá</a:t>
            </a:r>
            <a:r>
              <a:rPr lang="cs-CZ" sz="2000" dirty="0" smtClean="0"/>
              <a:t>. </a:t>
            </a:r>
          </a:p>
          <a:p>
            <a:pPr algn="just">
              <a:buFont typeface="Wingdings" pitchFamily="2" charset="2"/>
              <a:buChar char="§"/>
            </a:pPr>
            <a:r>
              <a:rPr lang="cs-CZ" sz="2000" dirty="0" smtClean="0"/>
              <a:t>Následuje </a:t>
            </a:r>
            <a:r>
              <a:rPr lang="cs-CZ" sz="2000" b="1" i="1" dirty="0" smtClean="0"/>
              <a:t>stručný popis vývoje kauzy</a:t>
            </a:r>
            <a:r>
              <a:rPr lang="cs-CZ" sz="2000" dirty="0" smtClean="0"/>
              <a:t>, </a:t>
            </a:r>
            <a:r>
              <a:rPr lang="cs-CZ" sz="2000" i="1" dirty="0" smtClean="0"/>
              <a:t>hlavní body skutkové stránky</a:t>
            </a:r>
            <a:r>
              <a:rPr lang="cs-CZ" sz="2000" dirty="0" smtClean="0"/>
              <a:t>, následně </a:t>
            </a:r>
            <a:r>
              <a:rPr lang="cs-CZ" sz="2000" i="1" dirty="0" smtClean="0"/>
              <a:t>právní stránky</a:t>
            </a:r>
            <a:r>
              <a:rPr lang="cs-CZ" sz="2000" dirty="0" smtClean="0"/>
              <a:t>, hlavní body </a:t>
            </a:r>
            <a:r>
              <a:rPr lang="cs-CZ" sz="2000" i="1" dirty="0" smtClean="0"/>
              <a:t>argumentace</a:t>
            </a:r>
            <a:r>
              <a:rPr lang="cs-CZ" sz="2000" dirty="0" smtClean="0"/>
              <a:t> účastníků a </a:t>
            </a:r>
            <a:r>
              <a:rPr lang="cs-CZ" sz="2000" i="1" dirty="0" smtClean="0"/>
              <a:t>posouzení soudem</a:t>
            </a:r>
            <a:r>
              <a:rPr lang="cs-CZ" sz="2000" dirty="0" smtClean="0"/>
              <a:t>. </a:t>
            </a:r>
          </a:p>
          <a:p>
            <a:pPr algn="just">
              <a:buFont typeface="Wingdings" pitchFamily="2" charset="2"/>
              <a:buChar char="§"/>
            </a:pPr>
            <a:r>
              <a:rPr lang="cs-CZ" sz="2000" dirty="0" smtClean="0"/>
              <a:t>Následně student poskytne </a:t>
            </a:r>
            <a:r>
              <a:rPr lang="cs-CZ" sz="2000" b="1" i="1" dirty="0" smtClean="0"/>
              <a:t>vlastní hodnocení, názory, komentáře</a:t>
            </a:r>
            <a:r>
              <a:rPr lang="cs-CZ" sz="2000" dirty="0" smtClean="0"/>
              <a:t>. Vyznění může být, samozřejmě, </a:t>
            </a:r>
            <a:r>
              <a:rPr lang="cs-CZ" sz="2000" dirty="0" err="1" smtClean="0"/>
              <a:t>diskuzního</a:t>
            </a:r>
            <a:r>
              <a:rPr lang="cs-CZ" sz="2000" dirty="0" smtClean="0"/>
              <a:t> charakteru. Následuje </a:t>
            </a:r>
            <a:r>
              <a:rPr lang="cs-CZ" sz="2000" b="1" i="1" dirty="0" smtClean="0"/>
              <a:t>obecná diskuze</a:t>
            </a:r>
            <a:r>
              <a:rPr lang="cs-CZ" sz="2000" dirty="0" smtClean="0"/>
              <a:t>.</a:t>
            </a:r>
            <a:endParaRPr lang="cs-CZ"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5" name="Zástupný symbol pro obsah 4"/>
          <p:cNvSpPr>
            <a:spLocks noGrp="1"/>
          </p:cNvSpPr>
          <p:nvPr>
            <p:ph idx="1"/>
          </p:nvPr>
        </p:nvSpPr>
        <p:spPr>
          <a:xfrm>
            <a:off x="572951" y="235168"/>
            <a:ext cx="8064900" cy="5370681"/>
          </a:xfrm>
        </p:spPr>
        <p:txBody>
          <a:bodyPr>
            <a:normAutofit/>
          </a:bodyPr>
          <a:lstStyle/>
          <a:p>
            <a:pPr algn="just">
              <a:buNone/>
            </a:pPr>
            <a:r>
              <a:rPr lang="cs-CZ" dirty="0" smtClean="0"/>
              <a:t>Stavební úřad </a:t>
            </a:r>
            <a:r>
              <a:rPr lang="cs-CZ" b="1" dirty="0" smtClean="0"/>
              <a:t>je oprávněn </a:t>
            </a:r>
            <a:r>
              <a:rPr lang="cs-CZ" dirty="0" smtClean="0"/>
              <a:t>ve veřejném zájmu</a:t>
            </a:r>
          </a:p>
          <a:p>
            <a:pPr algn="just">
              <a:buNone/>
            </a:pPr>
            <a:r>
              <a:rPr lang="cs-CZ" dirty="0" smtClean="0"/>
              <a:t>a) provádět kontrolní prohlídky stavby,</a:t>
            </a:r>
          </a:p>
          <a:p>
            <a:pPr algn="just">
              <a:buNone/>
            </a:pPr>
            <a:r>
              <a:rPr lang="cs-CZ" dirty="0" smtClean="0"/>
              <a:t>b) nařizovat neodkladné odstranění stavby,</a:t>
            </a:r>
          </a:p>
          <a:p>
            <a:pPr algn="just">
              <a:buNone/>
            </a:pPr>
            <a:r>
              <a:rPr lang="cs-CZ" dirty="0" smtClean="0"/>
              <a:t>c) nařizovat nutné zabezpečovací práce na stavbě, …</a:t>
            </a:r>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5" name="Zástupný symbol pro obsah 4"/>
          <p:cNvSpPr>
            <a:spLocks noGrp="1"/>
          </p:cNvSpPr>
          <p:nvPr>
            <p:ph idx="1"/>
          </p:nvPr>
        </p:nvSpPr>
        <p:spPr>
          <a:xfrm>
            <a:off x="515287" y="469556"/>
            <a:ext cx="8064900" cy="5461297"/>
          </a:xfrm>
        </p:spPr>
        <p:txBody>
          <a:bodyPr>
            <a:normAutofit/>
          </a:bodyPr>
          <a:lstStyle/>
          <a:p>
            <a:pPr algn="just">
              <a:buNone/>
            </a:pPr>
            <a:r>
              <a:rPr lang="cs-CZ" dirty="0" smtClean="0"/>
              <a:t>Příslušný správní orgán </a:t>
            </a:r>
            <a:r>
              <a:rPr lang="cs-CZ" b="1" dirty="0" smtClean="0"/>
              <a:t>může </a:t>
            </a:r>
            <a:r>
              <a:rPr lang="cs-CZ" dirty="0" smtClean="0"/>
              <a:t>usnesením dožádat podřízený nebo nadřízený správní orgán anebo jiný věcně příslušný správní orgán (dále jen "dožádaný správní orgán") o provedení úkonu, který by sám mohl provést jen s obtížemi nebo s neúčelnými náklady anebo který by nemohl provést vůbec. </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540000" y="720000"/>
            <a:ext cx="8064900" cy="787524"/>
          </a:xfrm>
        </p:spPr>
        <p:txBody>
          <a:bodyPr/>
          <a:lstStyle/>
          <a:p>
            <a:r>
              <a:rPr lang="cs-CZ" dirty="0"/>
              <a:t>Podmínky ukončení předmětu</a:t>
            </a:r>
          </a:p>
        </p:txBody>
      </p:sp>
      <p:sp>
        <p:nvSpPr>
          <p:cNvPr id="5" name="Zástupný symbol pro obsah 4"/>
          <p:cNvSpPr>
            <a:spLocks noGrp="1"/>
          </p:cNvSpPr>
          <p:nvPr>
            <p:ph idx="1"/>
          </p:nvPr>
        </p:nvSpPr>
        <p:spPr/>
        <p:txBody>
          <a:bodyPr/>
          <a:lstStyle/>
          <a:p>
            <a:pPr algn="just">
              <a:buFont typeface="Wingdings" pitchFamily="2" charset="2"/>
              <a:buChar char="§"/>
            </a:pPr>
            <a:r>
              <a:rPr lang="cs-CZ" sz="1800" dirty="0" smtClean="0"/>
              <a:t>Práce bude </a:t>
            </a:r>
            <a:r>
              <a:rPr lang="cs-CZ" sz="1800" b="1" i="1" dirty="0" smtClean="0"/>
              <a:t>ústně představena s využitím prezentace </a:t>
            </a:r>
            <a:r>
              <a:rPr lang="cs-CZ" sz="1800" dirty="0" smtClean="0"/>
              <a:t>v tematicky odpovídajícím semináři.  Časový rozsah prezentace činí maximálně 8 minut. </a:t>
            </a:r>
          </a:p>
          <a:p>
            <a:pPr algn="just">
              <a:buFont typeface="Wingdings" pitchFamily="2" charset="2"/>
              <a:buChar char="§"/>
            </a:pPr>
            <a:endParaRPr lang="cs-CZ" sz="1800" dirty="0" smtClean="0"/>
          </a:p>
          <a:p>
            <a:pPr algn="just">
              <a:buFont typeface="Wingdings" pitchFamily="2" charset="2"/>
              <a:buChar char="§"/>
            </a:pPr>
            <a:r>
              <a:rPr lang="cs-CZ" sz="1800" dirty="0" smtClean="0"/>
              <a:t>Student musí být schopen </a:t>
            </a:r>
            <a:r>
              <a:rPr lang="cs-CZ" sz="1800" b="1" i="1" dirty="0" smtClean="0"/>
              <a:t>reagovat na dotazy</a:t>
            </a:r>
            <a:r>
              <a:rPr lang="cs-CZ" sz="1800" dirty="0" smtClean="0"/>
              <a:t> nejen k vlastní kauze, ale také k obecným (teoretickým) základům předmětné problematiky, které budou uvedeny v úvodu či závěru prezentace.</a:t>
            </a:r>
          </a:p>
          <a:p>
            <a:pPr algn="just">
              <a:buFont typeface="Wingdings" pitchFamily="2" charset="2"/>
              <a:buChar char="§"/>
            </a:pPr>
            <a:endParaRPr lang="cs-CZ" sz="1800" dirty="0" smtClean="0"/>
          </a:p>
          <a:p>
            <a:pPr algn="just">
              <a:buFont typeface="Wingdings" pitchFamily="2" charset="2"/>
              <a:buChar char="§"/>
            </a:pPr>
            <a:r>
              <a:rPr lang="cs-CZ" sz="1800" b="1" u="sng" dirty="0" smtClean="0"/>
              <a:t>POZOR! Písemná verze rozboru vybraného judikátu </a:t>
            </a:r>
            <a:r>
              <a:rPr lang="cs-CZ" sz="1800" u="sng" dirty="0" smtClean="0"/>
              <a:t>(postačuje vložení prezentace)</a:t>
            </a:r>
            <a:r>
              <a:rPr lang="cs-CZ" sz="1800" b="1" u="sng" dirty="0" smtClean="0"/>
              <a:t> bude odevzdána do </a:t>
            </a:r>
            <a:r>
              <a:rPr lang="cs-CZ" sz="1800" b="1" u="sng" dirty="0" err="1" smtClean="0"/>
              <a:t>Odevzdávárny</a:t>
            </a:r>
            <a:r>
              <a:rPr lang="cs-CZ" sz="1800" b="1" u="sng" dirty="0" smtClean="0"/>
              <a:t> v IS, a to nejpozději týden před seminářem, na kterém bude práce prezentována.</a:t>
            </a:r>
            <a:endParaRPr lang="cs-CZ" sz="1800" dirty="0" smtClean="0"/>
          </a:p>
          <a:p>
            <a:pPr algn="just"/>
            <a:endParaRPr lang="cs-CZ" sz="2400" dirty="0" smtClean="0"/>
          </a:p>
          <a:p>
            <a:pPr algn="just"/>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Podmínky ukončení předmětu</a:t>
            </a:r>
          </a:p>
        </p:txBody>
      </p:sp>
      <p:sp>
        <p:nvSpPr>
          <p:cNvPr id="5" name="Zástupný symbol pro obsah 4"/>
          <p:cNvSpPr>
            <a:spLocks noGrp="1"/>
          </p:cNvSpPr>
          <p:nvPr>
            <p:ph idx="1"/>
          </p:nvPr>
        </p:nvSpPr>
        <p:spPr>
          <a:xfrm>
            <a:off x="542060" y="1395440"/>
            <a:ext cx="8064900" cy="5165998"/>
          </a:xfrm>
        </p:spPr>
        <p:txBody>
          <a:bodyPr>
            <a:normAutofit/>
          </a:bodyPr>
          <a:lstStyle/>
          <a:p>
            <a:pPr lvl="0" algn="just">
              <a:buNone/>
            </a:pPr>
            <a:r>
              <a:rPr lang="cs-CZ" sz="2200" b="1" i="1" u="sng" dirty="0"/>
              <a:t>3. splnění úkolů v rámci interaktivní osnovy</a:t>
            </a:r>
            <a:r>
              <a:rPr lang="cs-CZ" sz="2200" u="sng" dirty="0"/>
              <a:t>:</a:t>
            </a:r>
            <a:endParaRPr lang="cs-CZ" sz="2200" dirty="0"/>
          </a:p>
          <a:p>
            <a:pPr algn="just">
              <a:buFont typeface="Wingdings" pitchFamily="2" charset="2"/>
              <a:buChar char="§"/>
            </a:pPr>
            <a:r>
              <a:rPr lang="cs-CZ" sz="2400" b="1" dirty="0" smtClean="0"/>
              <a:t>2 krátké testy</a:t>
            </a:r>
            <a:r>
              <a:rPr lang="cs-CZ" sz="2400" dirty="0" smtClean="0"/>
              <a:t> – 10 otázek s výběrem možností správné odpovědi ověřující teoretické znalosti získané v rámci předmětu formou testu na PC následující </a:t>
            </a:r>
            <a:r>
              <a:rPr lang="cs-CZ" sz="2400" b="1" dirty="0" smtClean="0"/>
              <a:t>po</a:t>
            </a:r>
            <a:r>
              <a:rPr lang="cs-CZ" sz="2400" dirty="0" smtClean="0"/>
              <a:t> </a:t>
            </a:r>
            <a:r>
              <a:rPr lang="cs-CZ" sz="2400" b="1" dirty="0" smtClean="0"/>
              <a:t>3.</a:t>
            </a:r>
            <a:r>
              <a:rPr lang="cs-CZ" sz="2400" dirty="0" smtClean="0"/>
              <a:t> a </a:t>
            </a:r>
            <a:r>
              <a:rPr lang="cs-CZ" sz="2400" b="1" dirty="0" smtClean="0"/>
              <a:t>5.</a:t>
            </a:r>
            <a:r>
              <a:rPr lang="cs-CZ" sz="2400" dirty="0" smtClean="0"/>
              <a:t> </a:t>
            </a:r>
            <a:r>
              <a:rPr lang="cs-CZ" sz="2400" b="1" dirty="0" smtClean="0"/>
              <a:t>semináři. </a:t>
            </a:r>
            <a:r>
              <a:rPr lang="cs-CZ" sz="2400" dirty="0" smtClean="0"/>
              <a:t>U testů ověřujících teoretické znalosti je nezbytné získat alespoň 6 bodů.</a:t>
            </a:r>
          </a:p>
          <a:p>
            <a:pPr algn="just"/>
            <a:endParaRPr lang="cs-CZ" sz="2200" dirty="0"/>
          </a:p>
          <a:p>
            <a:pPr algn="just"/>
            <a:endParaRPr lang="cs-CZ"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Úvodní východiska</a:t>
            </a:r>
          </a:p>
        </p:txBody>
      </p:sp>
      <p:sp>
        <p:nvSpPr>
          <p:cNvPr id="5" name="Zástupný symbol pro obsah 4"/>
          <p:cNvSpPr>
            <a:spLocks noGrp="1"/>
          </p:cNvSpPr>
          <p:nvPr>
            <p:ph idx="1"/>
          </p:nvPr>
        </p:nvSpPr>
        <p:spPr>
          <a:xfrm>
            <a:off x="546179" y="1519007"/>
            <a:ext cx="8064900" cy="4139998"/>
          </a:xfrm>
        </p:spPr>
        <p:txBody>
          <a:bodyPr>
            <a:normAutofit fontScale="77500" lnSpcReduction="20000"/>
          </a:bodyPr>
          <a:lstStyle/>
          <a:p>
            <a:pPr>
              <a:buNone/>
            </a:pPr>
            <a:r>
              <a:rPr lang="cs-CZ" dirty="0"/>
              <a:t>Veřejná správa je projevem výkonné moci.</a:t>
            </a:r>
          </a:p>
          <a:p>
            <a:pPr algn="just">
              <a:buNone/>
            </a:pPr>
            <a:r>
              <a:rPr lang="cs-CZ" dirty="0"/>
              <a:t>Moc výkonná se uplatňuje ve vztahu k moci zákonodárné a soudní - &gt; vázanost zákony a kontrola právnosti (zákonnosti).</a:t>
            </a:r>
          </a:p>
          <a:p>
            <a:pPr algn="just">
              <a:buNone/>
            </a:pPr>
            <a:r>
              <a:rPr lang="cs-CZ" dirty="0"/>
              <a:t>Absolutní vázanost však není možná, ani žádoucí. Veřejné správě musí být dán „prostor“ pro adekvátní reakci. </a:t>
            </a:r>
          </a:p>
          <a:p>
            <a:pPr algn="just">
              <a:buNone/>
            </a:pPr>
            <a:r>
              <a:rPr lang="cs-CZ" dirty="0"/>
              <a:t>Pro rozhodování veřejné správy platí, že musí chránit veřejné zájmy, což se děje v konkrétních případech diferenciovanými postupy.</a:t>
            </a:r>
          </a:p>
          <a:p>
            <a:pPr algn="just">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Úvodní východiska</a:t>
            </a:r>
          </a:p>
        </p:txBody>
      </p:sp>
      <p:sp>
        <p:nvSpPr>
          <p:cNvPr id="5" name="Zástupný symbol pro obsah 4"/>
          <p:cNvSpPr>
            <a:spLocks noGrp="1"/>
          </p:cNvSpPr>
          <p:nvPr>
            <p:ph idx="1"/>
          </p:nvPr>
        </p:nvSpPr>
        <p:spPr>
          <a:xfrm>
            <a:off x="540000" y="1565189"/>
            <a:ext cx="8064900" cy="4753233"/>
          </a:xfrm>
        </p:spPr>
        <p:txBody>
          <a:bodyPr>
            <a:normAutofit fontScale="77500" lnSpcReduction="20000"/>
          </a:bodyPr>
          <a:lstStyle/>
          <a:p>
            <a:pPr>
              <a:buNone/>
            </a:pPr>
            <a:r>
              <a:rPr lang="cs-CZ" dirty="0"/>
              <a:t>Správní uvážení není přesně definováno žádným zákonem.</a:t>
            </a:r>
          </a:p>
          <a:p>
            <a:pPr>
              <a:buNone/>
            </a:pPr>
            <a:r>
              <a:rPr lang="cs-CZ" dirty="0"/>
              <a:t>Je však vtěleno do řady právních předpisů a k jeho identifikaci je potřebné dospět interpretací, což způsobuje obtížnou či spornou identifikovatelnost správního uvážení při interpretaci a aplikaci příslušných právních předpisů.</a:t>
            </a:r>
          </a:p>
          <a:p>
            <a:pPr>
              <a:buNone/>
            </a:pPr>
            <a:r>
              <a:rPr lang="cs-CZ" dirty="0"/>
              <a:t>Jedná se o rozhodování, které nemá jediné správné řešení. </a:t>
            </a:r>
          </a:p>
          <a:p>
            <a:pPr>
              <a:buNone/>
            </a:pPr>
            <a:r>
              <a:rPr lang="cs-CZ" dirty="0"/>
              <a:t>Potřeba pružně reagovat na dynamiku vývoje bez neustálých změn zákonů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Definice správního uvážení</a:t>
            </a:r>
          </a:p>
        </p:txBody>
      </p:sp>
      <p:sp>
        <p:nvSpPr>
          <p:cNvPr id="5" name="Zástupný symbol pro obsah 4"/>
          <p:cNvSpPr>
            <a:spLocks noGrp="1"/>
          </p:cNvSpPr>
          <p:nvPr>
            <p:ph idx="1"/>
          </p:nvPr>
        </p:nvSpPr>
        <p:spPr/>
        <p:txBody>
          <a:bodyPr>
            <a:normAutofit fontScale="92500" lnSpcReduction="20000"/>
          </a:bodyPr>
          <a:lstStyle/>
          <a:p>
            <a:pPr algn="just">
              <a:buNone/>
            </a:pPr>
            <a:r>
              <a:rPr lang="cs-CZ" dirty="0"/>
              <a:t>Správní uvážení je představováno situací, kdy se vznikem nebo existencí určitých podmínek (skutkovým stavem) nespojuje příslušné ustanovení právního předpisu nutnost nastoupení jediného možného právního následku a naopak ponechává správnímu orgánu určitý (větší či menší) prostor pro volbu určitého řešení, resp. rozhodnutí</a:t>
            </a:r>
            <a:r>
              <a:rPr lang="cs-CZ" dirty="0" smtClean="0"/>
              <a:t>. Jedná se o činnost vědomou a záměrnou.</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Správní uvážení (označování)</a:t>
            </a:r>
          </a:p>
        </p:txBody>
      </p:sp>
      <p:sp>
        <p:nvSpPr>
          <p:cNvPr id="5" name="Zástupný symbol pro obsah 4"/>
          <p:cNvSpPr>
            <a:spLocks noGrp="1"/>
          </p:cNvSpPr>
          <p:nvPr>
            <p:ph idx="1"/>
          </p:nvPr>
        </p:nvSpPr>
        <p:spPr/>
        <p:txBody>
          <a:bodyPr>
            <a:normAutofit fontScale="92500" lnSpcReduction="20000"/>
          </a:bodyPr>
          <a:lstStyle/>
          <a:p>
            <a:pPr algn="just">
              <a:buNone/>
            </a:pPr>
            <a:r>
              <a:rPr lang="cs-CZ" dirty="0"/>
              <a:t>Uvážení bývá často spojováno i s rozhodováním soudním. </a:t>
            </a:r>
          </a:p>
          <a:p>
            <a:pPr algn="just">
              <a:buNone/>
            </a:pPr>
            <a:r>
              <a:rPr lang="cs-CZ" dirty="0"/>
              <a:t>V literatuře se objevují i pojmy jako volné uvažování, správní uvažování, volné uvážení. </a:t>
            </a:r>
          </a:p>
          <a:p>
            <a:pPr algn="just">
              <a:buNone/>
            </a:pPr>
            <a:r>
              <a:rPr lang="cs-CZ" dirty="0"/>
              <a:t>Správní uvážení        Diskreční pravomoc</a:t>
            </a:r>
          </a:p>
          <a:p>
            <a:pPr algn="just">
              <a:buNone/>
            </a:pPr>
            <a:r>
              <a:rPr lang="cs-CZ" dirty="0"/>
              <a:t>Správní uvážení bývá spojováno primárně s individuálními správními akty, diskreční pravomoc s normativními správními akty.</a:t>
            </a:r>
          </a:p>
        </p:txBody>
      </p:sp>
      <p:sp>
        <p:nvSpPr>
          <p:cNvPr id="6" name="Není rovno 5"/>
          <p:cNvSpPr/>
          <p:nvPr/>
        </p:nvSpPr>
        <p:spPr bwMode="auto">
          <a:xfrm>
            <a:off x="3196281" y="3682315"/>
            <a:ext cx="352168" cy="593125"/>
          </a:xfrm>
          <a:prstGeom prst="mathNotEqual">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579</TotalTime>
  <Words>1420</Words>
  <Application>Microsoft Office PowerPoint</Application>
  <PresentationFormat>Předvádění na obrazovce (4:3)</PresentationFormat>
  <Paragraphs>132</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46859</vt:lpstr>
      <vt:lpstr>Diskreční pravomoc veřejné správy</vt:lpstr>
      <vt:lpstr>Podmínky ukončení předmětu</vt:lpstr>
      <vt:lpstr>Podmínky ukončení předmětu</vt:lpstr>
      <vt:lpstr>Podmínky ukončení předmětu</vt:lpstr>
      <vt:lpstr>Podmínky ukončení předmětu</vt:lpstr>
      <vt:lpstr>Úvodní východiska</vt:lpstr>
      <vt:lpstr>Úvodní východiska</vt:lpstr>
      <vt:lpstr>Definice správního uvážení</vt:lpstr>
      <vt:lpstr>Správní uvážení (označování)</vt:lpstr>
      <vt:lpstr>Správní uvážení</vt:lpstr>
      <vt:lpstr>Správní uvážení</vt:lpstr>
      <vt:lpstr>Správní uvážení</vt:lpstr>
      <vt:lpstr>Neurčité právní pojmy</vt:lpstr>
      <vt:lpstr>Neurčité právní pojmy</vt:lpstr>
      <vt:lpstr>Neurčité právní pojmy</vt:lpstr>
      <vt:lpstr>Správní uvážení a neurčité právní pojmy</vt:lpstr>
      <vt:lpstr>Správní uvážení a neurčité právní pojmy</vt:lpstr>
      <vt:lpstr>Definujte obsah následujících pojmů</vt:lpstr>
      <vt:lpstr>Veřejná subjektivní práva</vt:lpstr>
      <vt:lpstr>Veřejná subjektivní práva</vt:lpstr>
      <vt:lpstr>Správní uvážení</vt:lpstr>
      <vt:lpstr>Problematika vhodných termínů</vt:lpstr>
      <vt:lpstr>Správní uvážení prakticky</vt:lpstr>
      <vt:lpstr>Snímek 24</vt:lpstr>
      <vt:lpstr>V jakém významu jsou zde využita slovesa?</vt:lpstr>
      <vt:lpstr>Snímek 26</vt:lpstr>
      <vt:lpstr>Snímek 27</vt:lpstr>
      <vt:lpstr>Snímek 28</vt:lpstr>
      <vt:lpstr>Snímek 29</vt:lpstr>
      <vt:lpstr>Snímek 30</vt:lpstr>
      <vt:lpstr>Snímek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Diskreční pravomoc veřejné správy</dc:title>
  <dc:creator>Radislav Bražina</dc:creator>
  <cp:lastModifiedBy>Admin</cp:lastModifiedBy>
  <cp:revision>44</cp:revision>
  <cp:lastPrinted>1601-01-01T00:00:00Z</cp:lastPrinted>
  <dcterms:created xsi:type="dcterms:W3CDTF">2019-02-26T13:26:15Z</dcterms:created>
  <dcterms:modified xsi:type="dcterms:W3CDTF">2021-03-11T06:23:55Z</dcterms:modified>
</cp:coreProperties>
</file>