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57" r:id="rId4"/>
    <p:sldId id="272" r:id="rId5"/>
    <p:sldId id="273" r:id="rId6"/>
    <p:sldId id="258" r:id="rId7"/>
    <p:sldId id="260" r:id="rId8"/>
    <p:sldId id="259" r:id="rId9"/>
    <p:sldId id="274" r:id="rId10"/>
    <p:sldId id="261" r:id="rId11"/>
    <p:sldId id="262" r:id="rId12"/>
    <p:sldId id="267" r:id="rId13"/>
    <p:sldId id="265" r:id="rId14"/>
    <p:sldId id="268" r:id="rId15"/>
    <p:sldId id="269" r:id="rId16"/>
    <p:sldId id="270" r:id="rId17"/>
    <p:sldId id="264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93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1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3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010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0900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27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704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254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476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57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128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15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507A-8A4E-441C-B472-57531821841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3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5507A-8A4E-441C-B472-57531821841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0EE20-DE75-4AC3-914D-1D087965C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16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odok.cz/attachment/-/down/VPRA9NNA3KW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601361"/>
            <a:ext cx="7518400" cy="4316627"/>
          </a:xfrm>
        </p:spPr>
        <p:txBody>
          <a:bodyPr>
            <a:normAutofit/>
          </a:bodyPr>
          <a:lstStyle/>
          <a:p>
            <a:pPr algn="l"/>
            <a:r>
              <a:rPr lang="cs-CZ" altLang="cs-CZ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cs-CZ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>MV936K Správní věda</a:t>
            </a:r>
            <a:r>
              <a:rPr lang="cs-CZ" altLang="cs-CZ" sz="24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cs-CZ" sz="24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24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cs-CZ" sz="24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2400" dirty="0" smtClean="0">
                <a:solidFill>
                  <a:schemeClr val="tx1"/>
                </a:solidFill>
              </a:rPr>
              <a:t>6. </a:t>
            </a:r>
            <a:r>
              <a:rPr lang="cs-CZ" altLang="cs-CZ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přednáška 19.5.2021</a:t>
            </a:r>
            <a:r>
              <a:rPr lang="cs-CZ" altLang="cs-CZ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cs-CZ" altLang="cs-CZ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cs-CZ" altLang="cs-CZ" sz="20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cs-CZ" altLang="cs-CZ" sz="2000" dirty="0" smtClean="0">
                <a:solidFill>
                  <a:schemeClr val="tx1"/>
                </a:solidFill>
                <a:latin typeface="+mn-lt"/>
              </a:rPr>
            </a:br>
            <a:r>
              <a:rPr lang="cs-CZ" b="1" dirty="0"/>
              <a:t>Reformní procesy ve </a:t>
            </a:r>
            <a:r>
              <a:rPr lang="cs-CZ" b="1" dirty="0" smtClean="0"/>
              <a:t>veřejné správě.</a:t>
            </a:r>
            <a:br>
              <a:rPr lang="cs-CZ" b="1" dirty="0" smtClean="0"/>
            </a:br>
            <a:r>
              <a:rPr lang="cs-CZ" sz="2400" dirty="0" smtClean="0"/>
              <a:t>Reforma </a:t>
            </a:r>
            <a:r>
              <a:rPr lang="cs-CZ" sz="2400" dirty="0"/>
              <a:t>veřejné správy v </a:t>
            </a:r>
            <a:r>
              <a:rPr lang="cs-CZ" sz="2400" dirty="0" smtClean="0"/>
              <a:t>ČR v evropském kontextu.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altLang="cs-CZ" sz="2000" b="0" dirty="0" err="1" smtClean="0">
                <a:solidFill>
                  <a:schemeClr val="tx1"/>
                </a:solidFill>
              </a:rPr>
              <a:t>doc.JUDr</a:t>
            </a:r>
            <a:r>
              <a:rPr lang="cs-CZ" altLang="cs-CZ" sz="2000" b="0" dirty="0">
                <a:solidFill>
                  <a:schemeClr val="tx1"/>
                </a:solidFill>
              </a:rPr>
              <a:t>. Soňa Skulová, Ph.D.</a:t>
            </a:r>
          </a:p>
        </p:txBody>
      </p:sp>
    </p:spTree>
    <p:extLst>
      <p:ext uri="{BB962C8B-B14F-4D97-AF65-F5344CB8AC3E}">
        <p14:creationId xmlns:p14="http://schemas.microsoft.com/office/powerpoint/2010/main" val="1521645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Reformy VS na území ČR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 smtClean="0"/>
              <a:t>První správní reformy v Evropě, i na území ČR, souvisely s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centralizací správy</a:t>
            </a:r>
            <a:r>
              <a:rPr lang="cs-CZ" sz="2400" dirty="0" smtClean="0"/>
              <a:t>,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profesionalizací</a:t>
            </a:r>
            <a:r>
              <a:rPr lang="cs-CZ" sz="2400" dirty="0" smtClean="0"/>
              <a:t> a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objektivizací výkonu </a:t>
            </a:r>
            <a:r>
              <a:rPr lang="cs-CZ" sz="2400" dirty="0" smtClean="0"/>
              <a:t>správy a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vznikem byrokracie </a:t>
            </a:r>
          </a:p>
          <a:p>
            <a:pPr algn="just"/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cs-CZ" sz="2400" dirty="0" smtClean="0"/>
              <a:t>– dovršení těchto procesů koncem 18. století a 1. po. 19 století v souvislosti s přijímáním ústav, úpravou základních práv, uplatňování dělby moci a hierarchie práva.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r>
              <a:rPr lang="cs-CZ" sz="2400" dirty="0" smtClean="0"/>
              <a:t>V oblasti územní VS měl význam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vznik samosprávy-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8562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Reformy VS na území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b="1" dirty="0" smtClean="0"/>
              <a:t>Období:</a:t>
            </a: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1849-1938</a:t>
            </a:r>
          </a:p>
          <a:p>
            <a:pPr lvl="1"/>
            <a:r>
              <a:rPr lang="cs-CZ" sz="2400" dirty="0" smtClean="0"/>
              <a:t>Vysoká míra stability VS, centralizace, byrokratizace, regulace (interní akty, poté zákonná)</a:t>
            </a:r>
          </a:p>
          <a:p>
            <a:pPr lvl="1"/>
            <a:r>
              <a:rPr lang="cs-CZ" sz="2400" dirty="0" smtClean="0"/>
              <a:t>Vznik ČSR – zvýšení demokratičnosti, přibližování pracovněprávní úpravy a státní služby, zvýšené uplatnění samosprávných prvků. Převzata dřívější „kultura“.</a:t>
            </a:r>
          </a:p>
          <a:p>
            <a:pPr lvl="1"/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Meziválečné období</a:t>
            </a:r>
            <a:r>
              <a:rPr lang="cs-CZ" sz="2400" dirty="0" smtClean="0"/>
              <a:t> – rozšíření okresní samosprávy na celé území, pokus o župní zřízení.</a:t>
            </a:r>
          </a:p>
        </p:txBody>
      </p:sp>
    </p:spTree>
    <p:extLst>
      <p:ext uri="{BB962C8B-B14F-4D97-AF65-F5344CB8AC3E}">
        <p14:creationId xmlns:p14="http://schemas.microsoft.com/office/powerpoint/2010/main" val="3651865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Reformy VS na území ČR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2. světové válce </a:t>
            </a:r>
          </a:p>
          <a:p>
            <a:pPr lvl="1"/>
            <a:r>
              <a:rPr lang="cs-CZ" dirty="0"/>
              <a:t>změny územního uspořádání VS</a:t>
            </a:r>
          </a:p>
          <a:p>
            <a:pPr lvl="1"/>
            <a:r>
              <a:rPr lang="cs-CZ" dirty="0"/>
              <a:t>Rozšíření ingerence státní správy do různých oblastí společenského života, </a:t>
            </a:r>
          </a:p>
          <a:p>
            <a:pPr lvl="1"/>
            <a:r>
              <a:rPr lang="cs-CZ" dirty="0"/>
              <a:t>V letech 1945-1950 byla samospráva transformována a nakonec likvidována, pak lze hovořit jen územní státní správě.</a:t>
            </a:r>
          </a:p>
          <a:p>
            <a:pPr lvl="1"/>
            <a:r>
              <a:rPr lang="cs-CZ" dirty="0"/>
              <a:t>Silná centralizace (včetně řízení ekonomiky, řízení z jednoho mocenského centra), odstranění režimu státní služby ( s výjimkou armády a bezpečnostních složek).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149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Změny po roce 1989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b="1" dirty="0"/>
              <a:t>Po roce </a:t>
            </a:r>
            <a:r>
              <a:rPr lang="cs-CZ" sz="2400" b="1" dirty="0" smtClean="0"/>
              <a:t>1989: </a:t>
            </a:r>
            <a:endParaRPr lang="cs-CZ" sz="2400" b="1" dirty="0"/>
          </a:p>
          <a:p>
            <a:pPr lvl="1" algn="just"/>
            <a:r>
              <a:rPr lang="cs-CZ" sz="2400" dirty="0"/>
              <a:t>Odstraněno explicitní podřízení státní správy politické </a:t>
            </a:r>
            <a:r>
              <a:rPr lang="cs-CZ" sz="2400" dirty="0" smtClean="0"/>
              <a:t>moci, uplatněn model </a:t>
            </a:r>
            <a:r>
              <a:rPr lang="cs-CZ" sz="2400" dirty="0"/>
              <a:t>dělby </a:t>
            </a:r>
            <a:r>
              <a:rPr lang="cs-CZ" sz="2400" dirty="0" smtClean="0"/>
              <a:t>moci, VS jako služba občanům, </a:t>
            </a:r>
            <a:endParaRPr lang="cs-CZ" sz="2400" dirty="0"/>
          </a:p>
          <a:p>
            <a:pPr lvl="1" algn="just"/>
            <a:r>
              <a:rPr lang="cs-CZ" sz="2400" dirty="0"/>
              <a:t>Obnovena územní </a:t>
            </a:r>
            <a:r>
              <a:rPr lang="cs-CZ" sz="2400" dirty="0" smtClean="0"/>
              <a:t>samospráva (obecní, o dekádu později krajská + regiony soudržnosti),</a:t>
            </a:r>
            <a:r>
              <a:rPr lang="cs-CZ" sz="2400" dirty="0"/>
              <a:t> </a:t>
            </a:r>
            <a:r>
              <a:rPr lang="cs-CZ" sz="2400" dirty="0" smtClean="0"/>
              <a:t>zrušeny národní výbory, </a:t>
            </a:r>
          </a:p>
          <a:p>
            <a:pPr lvl="1" algn="just"/>
            <a:r>
              <a:rPr lang="cs-CZ" sz="2400" dirty="0" smtClean="0"/>
              <a:t>Od r.2002 okresní úřady nahrazeny obcemi s RP,</a:t>
            </a:r>
            <a:endParaRPr lang="cs-CZ" sz="2400" dirty="0"/>
          </a:p>
          <a:p>
            <a:pPr lvl="1" algn="just"/>
            <a:r>
              <a:rPr lang="cs-CZ" sz="2400" dirty="0" smtClean="0"/>
              <a:t>Prosazování evropských principů a trendů </a:t>
            </a:r>
          </a:p>
          <a:p>
            <a:pPr marL="457200" lvl="1" indent="0" algn="just">
              <a:buNone/>
            </a:pPr>
            <a:r>
              <a:rPr lang="cs-CZ" sz="2400" dirty="0" smtClean="0"/>
              <a:t>(</a:t>
            </a:r>
            <a:r>
              <a:rPr lang="cs-CZ" sz="2400" dirty="0"/>
              <a:t>deregulační procesy </a:t>
            </a:r>
            <a:r>
              <a:rPr lang="cs-CZ" sz="2400" dirty="0" smtClean="0"/>
              <a:t>/vedoucí </a:t>
            </a:r>
            <a:r>
              <a:rPr lang="cs-CZ" sz="2400" dirty="0"/>
              <a:t>k ke zvýšení </a:t>
            </a:r>
            <a:r>
              <a:rPr lang="cs-CZ" sz="2400" dirty="0" smtClean="0"/>
              <a:t>regulace/, </a:t>
            </a:r>
            <a:r>
              <a:rPr lang="cs-CZ" sz="2400" dirty="0"/>
              <a:t>tendence k prohlubování </a:t>
            </a:r>
            <a:r>
              <a:rPr lang="cs-CZ" sz="2400" dirty="0" smtClean="0"/>
              <a:t>samosprávy, právní úprava úředníků ÚSC, státní služby, informatizace, e-</a:t>
            </a:r>
            <a:r>
              <a:rPr lang="cs-CZ" sz="2400" dirty="0" err="1" smtClean="0"/>
              <a:t>government</a:t>
            </a:r>
            <a:r>
              <a:rPr lang="cs-CZ" sz="2400" dirty="0" smtClean="0"/>
              <a:t>, zakotvení principů VS a dobré správy, …), vliv RE a příprava na vstup do EU.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03244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Cíle reformy po roce 2000</a:t>
            </a:r>
            <a:br>
              <a:rPr lang="cs-CZ" sz="2800" b="1" dirty="0" smtClean="0"/>
            </a:br>
            <a:r>
              <a:rPr lang="cs-CZ" sz="2400" dirty="0" smtClean="0"/>
              <a:t>(dle dokumentů vlády - 2002):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přesunutí </a:t>
            </a:r>
            <a:r>
              <a:rPr lang="cs-CZ" sz="2400" dirty="0"/>
              <a:t>kompetencí z centrální úrovně státní správy na regionální a místní </a:t>
            </a:r>
            <a:r>
              <a:rPr lang="cs-CZ" sz="2400" dirty="0" smtClean="0"/>
              <a:t>úroveň,</a:t>
            </a:r>
          </a:p>
          <a:p>
            <a:r>
              <a:rPr lang="cs-CZ" sz="2400" dirty="0"/>
              <a:t>zvýšení efektivnosti výkonu ústřední státní </a:t>
            </a:r>
            <a:r>
              <a:rPr lang="cs-CZ" sz="2400" dirty="0" smtClean="0"/>
              <a:t>správy,</a:t>
            </a:r>
          </a:p>
          <a:p>
            <a:r>
              <a:rPr lang="cs-CZ" sz="2400" dirty="0"/>
              <a:t>položit základy pro vytvoření stabilní, apolitické a profesionální veřejné </a:t>
            </a:r>
            <a:r>
              <a:rPr lang="cs-CZ" sz="2400" dirty="0" smtClean="0"/>
              <a:t>správy,</a:t>
            </a:r>
          </a:p>
          <a:p>
            <a:r>
              <a:rPr lang="cs-CZ" sz="2400" dirty="0"/>
              <a:t>prosazování moderních informačních a komunikačních technologií a </a:t>
            </a:r>
            <a:r>
              <a:rPr lang="cs-CZ" sz="2400" dirty="0" smtClean="0"/>
              <a:t>systémů.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51634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Reforma probíhala</a:t>
            </a:r>
            <a:br>
              <a:rPr lang="cs-CZ" sz="2400" b="1" dirty="0" smtClean="0"/>
            </a:br>
            <a:r>
              <a:rPr lang="cs-CZ" sz="2400" b="1" dirty="0" smtClean="0"/>
              <a:t>v oblastech </a:t>
            </a:r>
            <a:r>
              <a:rPr lang="cs-CZ" sz="2400" dirty="0" smtClean="0"/>
              <a:t> </a:t>
            </a:r>
            <a:r>
              <a:rPr lang="cs-CZ" sz="2400" dirty="0"/>
              <a:t>(záměr z roku 2002) </a:t>
            </a:r>
            <a:r>
              <a:rPr lang="cs-CZ" sz="2400" dirty="0" smtClean="0"/>
              <a:t>: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modernizace ústřední státní správy, </a:t>
            </a:r>
            <a:endParaRPr lang="cs-CZ" sz="2400" dirty="0" smtClean="0"/>
          </a:p>
          <a:p>
            <a:r>
              <a:rPr lang="cs-CZ" sz="2400" dirty="0" smtClean="0"/>
              <a:t>reforma </a:t>
            </a:r>
            <a:r>
              <a:rPr lang="cs-CZ" sz="2400" dirty="0"/>
              <a:t>územní veřejné správy</a:t>
            </a:r>
            <a:r>
              <a:rPr lang="cs-CZ" sz="2400" dirty="0" smtClean="0"/>
              <a:t>,</a:t>
            </a:r>
          </a:p>
          <a:p>
            <a:r>
              <a:rPr lang="cs-CZ" sz="2400" dirty="0" smtClean="0"/>
              <a:t>reforma </a:t>
            </a:r>
            <a:r>
              <a:rPr lang="cs-CZ" sz="2400" dirty="0"/>
              <a:t>kvality veřejné správy</a:t>
            </a:r>
            <a:r>
              <a:rPr lang="cs-CZ" sz="2400" dirty="0" smtClean="0"/>
              <a:t>,</a:t>
            </a:r>
          </a:p>
          <a:p>
            <a:r>
              <a:rPr lang="cs-CZ" sz="2400" dirty="0" smtClean="0"/>
              <a:t>reforma </a:t>
            </a:r>
            <a:r>
              <a:rPr lang="cs-CZ" sz="2400" dirty="0"/>
              <a:t>postavení </a:t>
            </a:r>
            <a:r>
              <a:rPr lang="cs-CZ" sz="2400" dirty="0" smtClean="0"/>
              <a:t>zaměstnance ve </a:t>
            </a:r>
            <a:r>
              <a:rPr lang="cs-CZ" sz="2400" dirty="0"/>
              <a:t>veřejné </a:t>
            </a:r>
            <a:r>
              <a:rPr lang="cs-CZ" sz="2400" dirty="0" smtClean="0"/>
              <a:t>správě.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35117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b="1" dirty="0"/>
              <a:t>Koncepce Klientsky orientovaná veřejná správa 2030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 smtClean="0"/>
              <a:t>Koncepce </a:t>
            </a:r>
            <a:r>
              <a:rPr lang="cs-CZ" sz="2400" dirty="0"/>
              <a:t>Klientsky orientovaná veřejná správa 2030 (Koncepce) je strategickým materiálem, definujícím rozvoj veřejné správy v nadcházejícím desetiletí, tj. od roku 2021 do roku 2030. Její zpracování je uloženo </a:t>
            </a:r>
            <a:r>
              <a:rPr lang="cs-CZ" sz="2400" dirty="0">
                <a:hlinkClick r:id="rId2"/>
              </a:rPr>
              <a:t>usnesením vlády č. 680/2014 ze dne 27. srpna 2014</a:t>
            </a:r>
            <a:r>
              <a:rPr lang="cs-CZ" sz="2400" dirty="0"/>
              <a:t> ke Strategickému rámci rozvoje veřejné správy ČR pro období 2014-2020 a o zřízení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Rady vlády pro veřejnou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správu </a:t>
            </a:r>
            <a:r>
              <a:rPr lang="cs-CZ" sz="2400" dirty="0" smtClean="0"/>
              <a:t>(zápisy – viz stránky Ministerstva vnitra – mvcr.cz).</a:t>
            </a:r>
            <a:endParaRPr lang="cs-CZ" sz="2400" dirty="0"/>
          </a:p>
          <a:p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5342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r>
              <a:rPr lang="cs-CZ" sz="2000" b="1" dirty="0"/>
              <a:t>Prameny ke studiu: </a:t>
            </a:r>
            <a:br>
              <a:rPr lang="cs-CZ" sz="2000" b="1" dirty="0"/>
            </a:b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dirty="0" smtClean="0"/>
          </a:p>
          <a:p>
            <a:r>
              <a:rPr lang="cs-CZ" sz="2000" dirty="0" smtClean="0"/>
              <a:t>Skulová</a:t>
            </a:r>
            <a:r>
              <a:rPr lang="cs-CZ" sz="2000" dirty="0"/>
              <a:t>, S., a kol.: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Základy správní vědy, 2. vydání</a:t>
            </a:r>
            <a:r>
              <a:rPr lang="cs-CZ" sz="2000" dirty="0"/>
              <a:t>, Brno: MU, </a:t>
            </a:r>
            <a:r>
              <a:rPr lang="cs-CZ" sz="2000" dirty="0" smtClean="0"/>
              <a:t>2014, kapitola , str. 199 - 210.</a:t>
            </a:r>
          </a:p>
          <a:p>
            <a:endParaRPr lang="cs-CZ" sz="2000" dirty="0" smtClean="0"/>
          </a:p>
          <a:p>
            <a:r>
              <a:rPr lang="cs-CZ" sz="2000" dirty="0" smtClean="0"/>
              <a:t>Hendrych</a:t>
            </a:r>
            <a:r>
              <a:rPr lang="cs-CZ" sz="2000" dirty="0"/>
              <a:t>, D.: Správní věda;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Teorie veřejné správy. 4. vydání</a:t>
            </a:r>
            <a:r>
              <a:rPr lang="cs-CZ" sz="2000" dirty="0"/>
              <a:t>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, 2014,  str. </a:t>
            </a:r>
            <a:r>
              <a:rPr lang="cs-CZ" sz="2000" dirty="0" smtClean="0"/>
              <a:t>47-55.</a:t>
            </a:r>
          </a:p>
          <a:p>
            <a:endParaRPr lang="cs-CZ" sz="2000" dirty="0"/>
          </a:p>
          <a:p>
            <a:r>
              <a:rPr lang="cs-CZ" sz="2000" dirty="0" smtClean="0"/>
              <a:t>Mates, P. a kol.: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Reforma veřejné správy - sborník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příspěvků</a:t>
            </a:r>
            <a:r>
              <a:rPr lang="cs-CZ" sz="2000" dirty="0" smtClean="0"/>
              <a:t>. Praha: </a:t>
            </a:r>
            <a:r>
              <a:rPr lang="cs-CZ" sz="2000" dirty="0"/>
              <a:t>ASPI a.s.. ISBN. 978-80-7357-300-3. EAN. 9788073573003.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8762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Změny ve veřejné správě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- vyvolávány změnami ve společnosti nebo v podmínkách působení veřejné správy.</a:t>
            </a:r>
          </a:p>
          <a:p>
            <a:pPr marL="0" indent="0">
              <a:buNone/>
            </a:pPr>
            <a:r>
              <a:rPr lang="cs-CZ" sz="2400" dirty="0" smtClean="0"/>
              <a:t>Iniciátorem změn (reforem, modernizace)  - oblast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politiky, </a:t>
            </a:r>
            <a:r>
              <a:rPr lang="cs-CZ" sz="2400" dirty="0" smtClean="0"/>
              <a:t>která vychází z přijatých hodnot (politické, ekonomické, sociální, kulturní…), a napomáhá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formulování cílů a úkolů</a:t>
            </a:r>
            <a:r>
              <a:rPr lang="cs-CZ" sz="2400" dirty="0" smtClean="0"/>
              <a:t> pro oblast VS (jejího systému či subsystémů),</a:t>
            </a:r>
          </a:p>
          <a:p>
            <a:pPr marL="0" indent="0">
              <a:buNone/>
            </a:pPr>
            <a:r>
              <a:rPr lang="cs-CZ" sz="2400" dirty="0" smtClean="0"/>
              <a:t>-  a to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základě </a:t>
            </a:r>
            <a:r>
              <a:rPr lang="cs-CZ" sz="2400" dirty="0" smtClean="0"/>
              <a:t>získaných  informací a analýz,</a:t>
            </a:r>
          </a:p>
          <a:p>
            <a:pPr algn="just">
              <a:buFontTx/>
              <a:buChar char="-"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snaze zefektivnit </a:t>
            </a:r>
            <a:r>
              <a:rPr lang="cs-CZ" sz="2400" dirty="0" smtClean="0"/>
              <a:t>výkon veřejné správy,  přispět k demokratizaci, vyšší pružnosti, zjednodušení, úspornosti.</a:t>
            </a:r>
          </a:p>
          <a:p>
            <a:pPr algn="just">
              <a:buFontTx/>
              <a:buChar char="-"/>
            </a:pPr>
            <a:endParaRPr lang="cs-CZ" sz="2400" dirty="0"/>
          </a:p>
          <a:p>
            <a:pPr algn="just">
              <a:buFontTx/>
              <a:buChar char="-"/>
            </a:pPr>
            <a:r>
              <a:rPr lang="cs-CZ" sz="2400" dirty="0" smtClean="0"/>
              <a:t>Někdy se hovoří o </a:t>
            </a:r>
            <a:r>
              <a:rPr lang="cs-CZ" sz="2400" dirty="0" smtClean="0"/>
              <a:t>oboru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„teorie reforem VS“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32334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Transformace a reforma VS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Transformace</a:t>
            </a:r>
            <a:r>
              <a:rPr lang="cs-CZ" sz="2600" dirty="0" smtClean="0"/>
              <a:t> – </a:t>
            </a:r>
            <a:r>
              <a:rPr lang="cs-CZ" sz="2600" dirty="0" smtClean="0"/>
              <a:t>základní, 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systémová 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změna VS</a:t>
            </a:r>
            <a:r>
              <a:rPr lang="cs-CZ" sz="2600" dirty="0" smtClean="0"/>
              <a:t>,</a:t>
            </a:r>
          </a:p>
          <a:p>
            <a:pPr marL="0" indent="0">
              <a:buNone/>
            </a:pPr>
            <a:r>
              <a:rPr lang="cs-CZ" sz="2600" dirty="0"/>
              <a:t> </a:t>
            </a:r>
            <a:r>
              <a:rPr lang="cs-CZ" sz="2600" dirty="0" smtClean="0"/>
              <a:t>a to v politických, ekonomických a sociálních souvislostech.</a:t>
            </a:r>
          </a:p>
          <a:p>
            <a:pPr marL="0" indent="0">
              <a:buNone/>
            </a:pPr>
            <a:r>
              <a:rPr lang="cs-CZ" sz="2600" dirty="0" smtClean="0"/>
              <a:t>(viz u nás období změn po r. 1980).</a:t>
            </a:r>
          </a:p>
          <a:p>
            <a:pPr marL="0" indent="0">
              <a:buNone/>
            </a:pPr>
            <a:endParaRPr lang="cs-CZ" sz="2600" dirty="0" smtClean="0"/>
          </a:p>
          <a:p>
            <a:pPr marL="0" lvl="1" indent="0" algn="just">
              <a:buNone/>
            </a:pPr>
            <a:r>
              <a:rPr lang="cs-CZ" sz="2400" dirty="0"/>
              <a:t>Zpravidla vyžaduje změny ústavních základů, hlavních právních předpisů upravujících organizaci a činnost VS, ale i dalších regulací.</a:t>
            </a:r>
          </a:p>
          <a:p>
            <a:pPr marL="0" indent="0">
              <a:buNone/>
            </a:pPr>
            <a:endParaRPr lang="cs-CZ" sz="2600" dirty="0" smtClean="0"/>
          </a:p>
          <a:p>
            <a:pPr marL="0" indent="0" algn="just">
              <a:buNone/>
            </a:pPr>
            <a:r>
              <a:rPr lang="cs-CZ" sz="2600" dirty="0" smtClean="0"/>
              <a:t>- 	tedy </a:t>
            </a:r>
            <a:r>
              <a:rPr lang="cs-CZ" sz="2600" dirty="0" smtClean="0"/>
              <a:t>změna základních vlastností správního systému, jeho </a:t>
            </a:r>
            <a:r>
              <a:rPr lang="cs-CZ" sz="2600" dirty="0" smtClean="0"/>
              <a:t> 	východisek </a:t>
            </a:r>
            <a:r>
              <a:rPr lang="cs-CZ" sz="2600" dirty="0" smtClean="0"/>
              <a:t>(např. přeměna nedemokratické VS v </a:t>
            </a:r>
            <a:r>
              <a:rPr lang="cs-CZ" sz="2600" dirty="0" smtClean="0"/>
              <a:t>	demokratickou</a:t>
            </a:r>
            <a:r>
              <a:rPr lang="cs-CZ" sz="2600" dirty="0" smtClean="0"/>
              <a:t>)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pPr marL="457200" lvl="1" indent="0" algn="just">
              <a:buNone/>
            </a:pPr>
            <a:r>
              <a:rPr lang="cs-CZ" sz="2400" dirty="0" smtClean="0"/>
              <a:t>Neprobíhá </a:t>
            </a:r>
            <a:r>
              <a:rPr lang="cs-CZ" sz="2400" dirty="0" smtClean="0"/>
              <a:t>ve stejnou dobu ve všech zemích, nevyznačuje se periodicitou</a:t>
            </a:r>
            <a:r>
              <a:rPr lang="cs-CZ" sz="2400" dirty="0" smtClean="0"/>
              <a:t>.</a:t>
            </a:r>
          </a:p>
          <a:p>
            <a:pPr marL="457200" lvl="1" indent="0">
              <a:buNone/>
            </a:pPr>
            <a:endParaRPr lang="cs-CZ" sz="2400" dirty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22982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Transformace a reforma VS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Reforma VS </a:t>
            </a:r>
            <a:r>
              <a:rPr lang="cs-CZ" sz="2400" dirty="0" smtClean="0"/>
              <a:t> </a:t>
            </a:r>
            <a:r>
              <a:rPr lang="cs-CZ" sz="2400" dirty="0" smtClean="0"/>
              <a:t>– odehrává se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rámci základních východisek VS</a:t>
            </a:r>
            <a:r>
              <a:rPr lang="cs-CZ" sz="2400" dirty="0" smtClean="0"/>
              <a:t>, tedy akceptace určitého druhu demokracie, právního státu, správní kultury, vztah mezi správou a </a:t>
            </a:r>
            <a:r>
              <a:rPr lang="cs-CZ" sz="2400" dirty="0" smtClean="0"/>
              <a:t>ekonomikou.</a:t>
            </a:r>
          </a:p>
          <a:p>
            <a:pPr lvl="1" algn="just"/>
            <a:r>
              <a:rPr lang="cs-CZ" sz="2400" dirty="0" smtClean="0"/>
              <a:t>Na </a:t>
            </a:r>
            <a:r>
              <a:rPr lang="cs-CZ" sz="2400" dirty="0" smtClean="0"/>
              <a:t>rozdíl o transformace probíhá ve všech </a:t>
            </a:r>
            <a:r>
              <a:rPr lang="cs-CZ" sz="2400" dirty="0" smtClean="0"/>
              <a:t>státech. V moderních průběžně – snaha po vyšší výkonnosti, službě občanům + nové výzvy a možnosti ( z oblasti managementu, informatiky).</a:t>
            </a:r>
          </a:p>
          <a:p>
            <a:pPr lvl="1"/>
            <a:r>
              <a:rPr lang="cs-CZ" sz="2400" dirty="0" smtClean="0"/>
              <a:t>Otázka – jak cíleně, záměrně, koordinovaně. </a:t>
            </a:r>
          </a:p>
          <a:p>
            <a:pPr lvl="1" algn="just"/>
            <a:r>
              <a:rPr lang="cs-CZ" sz="2400" dirty="0" smtClean="0"/>
              <a:t>Musí být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politická vůle</a:t>
            </a:r>
            <a:r>
              <a:rPr lang="cs-CZ" sz="2400" dirty="0" smtClean="0"/>
              <a:t>, jež určuje také formy, postup, rámec, resp. který subjekt pověřen přípravou a realizací.</a:t>
            </a:r>
          </a:p>
          <a:p>
            <a:pPr lvl="1"/>
            <a:r>
              <a:rPr lang="cs-CZ" sz="2400" dirty="0" smtClean="0"/>
              <a:t>Problém změn po volbách – otázka kontinuity.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07268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Transformace a reforma VS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Reforma VS </a:t>
            </a:r>
            <a:r>
              <a:rPr lang="cs-CZ" sz="2400" dirty="0" smtClean="0"/>
              <a:t> </a:t>
            </a:r>
            <a:r>
              <a:rPr lang="cs-CZ" sz="2400" dirty="0" smtClean="0"/>
              <a:t>– </a:t>
            </a:r>
            <a:r>
              <a:rPr lang="cs-CZ" sz="2400" dirty="0" smtClean="0"/>
              <a:t>jde o určitý proces.</a:t>
            </a:r>
          </a:p>
          <a:p>
            <a:pPr algn="just"/>
            <a:r>
              <a:rPr lang="cs-CZ" sz="2400" dirty="0" smtClean="0"/>
              <a:t>Cesta od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záměru, přes strategii, cíle, časový rámec</a:t>
            </a:r>
            <a:r>
              <a:rPr lang="cs-CZ" sz="2400" dirty="0" smtClean="0"/>
              <a:t>.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Příprava velmi významná – určuje kvalitu a do značné míry úspěch reformy.</a:t>
            </a:r>
          </a:p>
          <a:p>
            <a:pPr algn="just"/>
            <a:r>
              <a:rPr lang="cs-CZ" sz="2400" dirty="0" smtClean="0"/>
              <a:t>Jde o proces racionálního rozhodování, na základě jasného zadání, vycházejícího z analýz a potřebných dat. Vhodné využívání </a:t>
            </a:r>
            <a:r>
              <a:rPr lang="cs-CZ" sz="2400" dirty="0" err="1" smtClean="0"/>
              <a:t>zahr</a:t>
            </a:r>
            <a:r>
              <a:rPr lang="cs-CZ" sz="2400" dirty="0" smtClean="0"/>
              <a:t>. zkušeností, expertů, poradních orgánů. Výsledkem - model reformy, postup, fáze.</a:t>
            </a:r>
          </a:p>
          <a:p>
            <a:pPr algn="just"/>
            <a:r>
              <a:rPr lang="cs-CZ" sz="2400" dirty="0" smtClean="0"/>
              <a:t>Schválení příslušnými orgány.</a:t>
            </a:r>
          </a:p>
          <a:p>
            <a:pPr algn="just"/>
            <a:r>
              <a:rPr lang="cs-CZ" sz="2400" dirty="0" smtClean="0"/>
              <a:t>+ jasná odpovědnost, institucionální strukturovanost, koordinace, pravidelné hodnocení postupu.</a:t>
            </a:r>
            <a:endParaRPr lang="cs-CZ" sz="2400" dirty="0" smtClean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63070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Reforma VS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širším smyslu </a:t>
            </a:r>
            <a:r>
              <a:rPr lang="cs-CZ" sz="2400" dirty="0" smtClean="0"/>
              <a:t>= je výrazem dynamiky </a:t>
            </a:r>
            <a:r>
              <a:rPr lang="cs-CZ" sz="2400" dirty="0" smtClean="0"/>
              <a:t>vývoje VS </a:t>
            </a:r>
            <a:r>
              <a:rPr lang="cs-CZ" sz="2400" dirty="0" smtClean="0"/>
              <a:t>–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reakce </a:t>
            </a:r>
            <a:r>
              <a:rPr lang="cs-CZ" sz="2400" dirty="0" smtClean="0"/>
              <a:t>na měnící se potřeby společnosti.</a:t>
            </a:r>
          </a:p>
          <a:p>
            <a:endParaRPr lang="cs-CZ" sz="2400" dirty="0" smtClean="0"/>
          </a:p>
          <a:p>
            <a:pPr algn="just"/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užším smyslu </a:t>
            </a:r>
            <a:r>
              <a:rPr lang="cs-CZ" sz="2400" dirty="0" smtClean="0"/>
              <a:t>=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komplex</a:t>
            </a:r>
            <a:r>
              <a:rPr lang="cs-CZ" sz="2400" dirty="0" smtClean="0"/>
              <a:t> vzájemně propojených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změn </a:t>
            </a:r>
            <a:r>
              <a:rPr lang="cs-CZ" sz="2400" dirty="0" smtClean="0"/>
              <a:t>v organizaci, legislativě a ekonomickém fungování a případně i prostorovém uspořádání </a:t>
            </a:r>
            <a:r>
              <a:rPr lang="cs-CZ" sz="2400" dirty="0" smtClean="0"/>
              <a:t>VS. </a:t>
            </a:r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423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Hlavní cíle reforem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Prohloubení demokratického charakteru </a:t>
            </a:r>
            <a:r>
              <a:rPr lang="cs-CZ" sz="2400" dirty="0" smtClean="0"/>
              <a:t>VS,</a:t>
            </a:r>
            <a:endParaRPr lang="cs-CZ" sz="2400" dirty="0" smtClean="0"/>
          </a:p>
          <a:p>
            <a:r>
              <a:rPr lang="cs-CZ" sz="2400" dirty="0" smtClean="0"/>
              <a:t>Lepší uplatnění principů právního </a:t>
            </a:r>
            <a:r>
              <a:rPr lang="cs-CZ" sz="2400" dirty="0" smtClean="0"/>
              <a:t>státu, zapojení občanů,</a:t>
            </a:r>
            <a:endParaRPr lang="cs-CZ" sz="2400" dirty="0" smtClean="0"/>
          </a:p>
          <a:p>
            <a:r>
              <a:rPr lang="cs-CZ" sz="2400" dirty="0" smtClean="0"/>
              <a:t>Vyšší efektivnost </a:t>
            </a:r>
            <a:r>
              <a:rPr lang="cs-CZ" sz="2400" dirty="0" smtClean="0"/>
              <a:t>VS (nižší náklady),</a:t>
            </a:r>
          </a:p>
          <a:p>
            <a:r>
              <a:rPr lang="cs-CZ" sz="2400" dirty="0" smtClean="0"/>
              <a:t>Zdokonalení struktury VS,  </a:t>
            </a:r>
            <a:endParaRPr lang="cs-CZ" sz="2400" dirty="0" smtClean="0"/>
          </a:p>
          <a:p>
            <a:r>
              <a:rPr lang="cs-CZ" sz="2400" dirty="0" smtClean="0"/>
              <a:t>Uplatnění modernizace a informatizace ve VS</a:t>
            </a:r>
          </a:p>
          <a:p>
            <a:r>
              <a:rPr lang="cs-CZ" sz="2400" dirty="0" smtClean="0"/>
              <a:t>Zvyšování správní kultury a etiky včetně uplatňování principů dobré </a:t>
            </a:r>
            <a:r>
              <a:rPr lang="cs-CZ" sz="2400" dirty="0" smtClean="0"/>
              <a:t>správy.</a:t>
            </a:r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93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latin typeface="+mn-lt"/>
              </a:rPr>
              <a:t>Kritéria a témata správních reforem</a:t>
            </a:r>
            <a:endParaRPr lang="cs-CZ" sz="28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Zvyšování participace občanů na výkonu VS</a:t>
            </a:r>
          </a:p>
          <a:p>
            <a:r>
              <a:rPr lang="cs-CZ" dirty="0" smtClean="0"/>
              <a:t>Uplatnění decentralizace a subsidiarity ve VS</a:t>
            </a:r>
          </a:p>
          <a:p>
            <a:r>
              <a:rPr lang="cs-CZ" dirty="0" smtClean="0"/>
              <a:t>Fiskální decentralizace</a:t>
            </a:r>
          </a:p>
          <a:p>
            <a:r>
              <a:rPr lang="cs-CZ" dirty="0" smtClean="0"/>
              <a:t>Modernizace VS a zvyšování předpokladů pro objektivní hodnocení a měření její činnosti</a:t>
            </a:r>
          </a:p>
          <a:p>
            <a:r>
              <a:rPr lang="cs-CZ" dirty="0" smtClean="0"/>
              <a:t>Uplatňování výkonového financování</a:t>
            </a:r>
          </a:p>
          <a:p>
            <a:r>
              <a:rPr lang="cs-CZ" dirty="0" smtClean="0"/>
              <a:t>Důraz na pojetí veřejné správy jako služby</a:t>
            </a:r>
          </a:p>
          <a:p>
            <a:r>
              <a:rPr lang="cs-CZ" dirty="0" smtClean="0"/>
              <a:t>Využívání outsourcingu ve VS</a:t>
            </a:r>
          </a:p>
          <a:p>
            <a:r>
              <a:rPr lang="cs-CZ" dirty="0" smtClean="0"/>
              <a:t>Změny v územním uspořádání VS</a:t>
            </a:r>
          </a:p>
          <a:p>
            <a:r>
              <a:rPr lang="cs-CZ" dirty="0" smtClean="0"/>
              <a:t>Podpora sdružování územních samospráv</a:t>
            </a:r>
          </a:p>
          <a:p>
            <a:r>
              <a:rPr lang="cs-CZ" dirty="0" smtClean="0"/>
              <a:t>Zvýšení kontroly VS</a:t>
            </a:r>
          </a:p>
          <a:p>
            <a:r>
              <a:rPr lang="cs-CZ" dirty="0" smtClean="0"/>
              <a:t>Rozšířené využívání specializovaných správních systémů</a:t>
            </a:r>
          </a:p>
          <a:p>
            <a:r>
              <a:rPr lang="cs-CZ" dirty="0" smtClean="0"/>
              <a:t>Vytváření správních struktur nebo jejich přizpůsobování potřebám strukturální politiky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493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Související pojmy: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„modernizace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“:</a:t>
            </a:r>
          </a:p>
          <a:p>
            <a:pPr marL="0" indent="0" algn="just">
              <a:buNone/>
            </a:pPr>
            <a:r>
              <a:rPr lang="cs-CZ" sz="2400" dirty="0" smtClean="0"/>
              <a:t>zdokonalování organizační struktury, jakož i hledání a zavádění dokonalejších postupů,  metod a technik činnosti VS.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„adaptace“:</a:t>
            </a:r>
          </a:p>
          <a:p>
            <a:pPr marL="0" indent="0" algn="just">
              <a:buNone/>
            </a:pPr>
            <a:r>
              <a:rPr lang="cs-CZ" sz="2400" dirty="0" smtClean="0"/>
              <a:t>na nové podmínky – viz příprava VS na připojení k EU ve všech potřebných souvislostech (politické, právní, ekonomické, finanční, personální,…).  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V obou případech jde o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neukončené, průběžně probíhající procesy.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80737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1048</Words>
  <Application>Microsoft Office PowerPoint</Application>
  <PresentationFormat>Předvádění na obrazovce (4:3)</PresentationFormat>
  <Paragraphs>113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 MV936K Správní věda  6. přednáška 19.5.2021  Reformní procesy ve veřejné správě. Reforma veřejné správy v ČR v evropském kontextu.  doc.JUDr. Soňa Skulová, Ph.D.</vt:lpstr>
      <vt:lpstr>Změny ve veřejné správě</vt:lpstr>
      <vt:lpstr>Transformace a reforma VS</vt:lpstr>
      <vt:lpstr>Transformace a reforma VS</vt:lpstr>
      <vt:lpstr>Transformace a reforma VS</vt:lpstr>
      <vt:lpstr>Reforma VS</vt:lpstr>
      <vt:lpstr>Hlavní cíle reforem</vt:lpstr>
      <vt:lpstr>Kritéria a témata správních reforem</vt:lpstr>
      <vt:lpstr>Související pojmy:</vt:lpstr>
      <vt:lpstr>Reformy VS na území ČR</vt:lpstr>
      <vt:lpstr>Reformy VS na území ČR</vt:lpstr>
      <vt:lpstr>Reformy VS na území ČR</vt:lpstr>
      <vt:lpstr>Změny po roce 1989</vt:lpstr>
      <vt:lpstr>Cíle reformy po roce 2000 (dle dokumentů vlády - 2002):</vt:lpstr>
      <vt:lpstr>Reforma probíhala v oblastech  (záměr z roku 2002) :</vt:lpstr>
      <vt:lpstr>Koncepce Klientsky orientovaná veřejná správa 2030 </vt:lpstr>
      <vt:lpstr>Prameny ke studiu:  </vt:lpstr>
    </vt:vector>
  </TitlesOfParts>
  <Company>KS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Reformní procesy ve veřejné správě v Evropě. Reforma veřejné správy v ČR – vývoj a současný stav</dc:title>
  <dc:creator>Jelínek Kamil</dc:creator>
  <cp:lastModifiedBy>Uzivatel</cp:lastModifiedBy>
  <cp:revision>19</cp:revision>
  <dcterms:created xsi:type="dcterms:W3CDTF">2018-05-22T13:35:26Z</dcterms:created>
  <dcterms:modified xsi:type="dcterms:W3CDTF">2021-05-19T15:21:46Z</dcterms:modified>
</cp:coreProperties>
</file>