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8" r:id="rId4"/>
  </p:sldMasterIdLst>
  <p:notesMasterIdLst>
    <p:notesMasterId r:id="rId42"/>
  </p:notesMasterIdLst>
  <p:handoutMasterIdLst>
    <p:handoutMasterId r:id="rId43"/>
  </p:handoutMasterIdLst>
  <p:sldIdLst>
    <p:sldId id="350" r:id="rId5"/>
    <p:sldId id="480" r:id="rId6"/>
    <p:sldId id="559" r:id="rId7"/>
    <p:sldId id="560" r:id="rId8"/>
    <p:sldId id="655" r:id="rId9"/>
    <p:sldId id="561" r:id="rId10"/>
    <p:sldId id="565" r:id="rId11"/>
    <p:sldId id="566" r:id="rId12"/>
    <p:sldId id="562" r:id="rId13"/>
    <p:sldId id="563" r:id="rId14"/>
    <p:sldId id="654" r:id="rId15"/>
    <p:sldId id="652" r:id="rId16"/>
    <p:sldId id="640" r:id="rId17"/>
    <p:sldId id="651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648" r:id="rId26"/>
    <p:sldId id="649" r:id="rId27"/>
    <p:sldId id="653" r:id="rId28"/>
    <p:sldId id="570" r:id="rId29"/>
    <p:sldId id="574" r:id="rId30"/>
    <p:sldId id="573" r:id="rId31"/>
    <p:sldId id="575" r:id="rId32"/>
    <p:sldId id="576" r:id="rId33"/>
    <p:sldId id="637" r:id="rId34"/>
    <p:sldId id="615" r:id="rId35"/>
    <p:sldId id="633" r:id="rId36"/>
    <p:sldId id="639" r:id="rId37"/>
    <p:sldId id="614" r:id="rId38"/>
    <p:sldId id="656" r:id="rId39"/>
    <p:sldId id="477" r:id="rId40"/>
    <p:sldId id="650" r:id="rId4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Loutocký" userId="45810d7c-c5bb-4314-8690-b3eafda1bbe4" providerId="ADAL" clId="{1F6B0080-A5F9-45C0-AC02-37DDAEEFAE7E}"/>
    <pc:docChg chg="modSld">
      <pc:chgData name="Pavel Loutocký" userId="45810d7c-c5bb-4314-8690-b3eafda1bbe4" providerId="ADAL" clId="{1F6B0080-A5F9-45C0-AC02-37DDAEEFAE7E}" dt="2019-03-13T14:00:32.211" v="5" actId="1035"/>
      <pc:docMkLst>
        <pc:docMk/>
      </pc:docMkLst>
      <pc:sldChg chg="modSp">
        <pc:chgData name="Pavel Loutocký" userId="45810d7c-c5bb-4314-8690-b3eafda1bbe4" providerId="ADAL" clId="{1F6B0080-A5F9-45C0-AC02-37DDAEEFAE7E}" dt="2019-03-13T14:00:32.211" v="5" actId="1035"/>
        <pc:sldMkLst>
          <pc:docMk/>
          <pc:sldMk cId="3457332183" sldId="574"/>
        </pc:sldMkLst>
        <pc:picChg chg="mod">
          <ac:chgData name="Pavel Loutocký" userId="45810d7c-c5bb-4314-8690-b3eafda1bbe4" providerId="ADAL" clId="{1F6B0080-A5F9-45C0-AC02-37DDAEEFAE7E}" dt="2019-03-13T14:00:32.211" v="5" actId="1035"/>
          <ac:picMkLst>
            <pc:docMk/>
            <pc:sldMk cId="3457332183" sldId="574"/>
            <ac:picMk id="2" creationId="{00000000-0000-0000-0000-000000000000}"/>
          </ac:picMkLst>
        </pc:picChg>
      </pc:sldChg>
    </pc:docChg>
  </pc:docChgLst>
  <pc:docChgLst>
    <pc:chgData name="Pavel Loutocký" userId="45810d7c-c5bb-4314-8690-b3eafda1bbe4" providerId="ADAL" clId="{82EDC1D4-E72F-47B9-B944-2D3BB4583027}"/>
    <pc:docChg chg="custSel addSld delSld modSld">
      <pc:chgData name="Pavel Loutocký" userId="45810d7c-c5bb-4314-8690-b3eafda1bbe4" providerId="ADAL" clId="{82EDC1D4-E72F-47B9-B944-2D3BB4583027}" dt="2019-04-02T16:39:06.735" v="60" actId="20577"/>
      <pc:docMkLst>
        <pc:docMk/>
      </pc:docMkLst>
      <pc:sldChg chg="add">
        <pc:chgData name="Pavel Loutocký" userId="45810d7c-c5bb-4314-8690-b3eafda1bbe4" providerId="ADAL" clId="{82EDC1D4-E72F-47B9-B944-2D3BB4583027}" dt="2019-04-02T16:38:25.247" v="1"/>
        <pc:sldMkLst>
          <pc:docMk/>
          <pc:sldMk cId="3685479081" sldId="562"/>
        </pc:sldMkLst>
      </pc:sldChg>
      <pc:sldChg chg="modSp add">
        <pc:chgData name="Pavel Loutocký" userId="45810d7c-c5bb-4314-8690-b3eafda1bbe4" providerId="ADAL" clId="{82EDC1D4-E72F-47B9-B944-2D3BB4583027}" dt="2019-04-02T16:39:06.735" v="60" actId="20577"/>
        <pc:sldMkLst>
          <pc:docMk/>
          <pc:sldMk cId="4033895437" sldId="563"/>
        </pc:sldMkLst>
        <pc:spChg chg="mod">
          <ac:chgData name="Pavel Loutocký" userId="45810d7c-c5bb-4314-8690-b3eafda1bbe4" providerId="ADAL" clId="{82EDC1D4-E72F-47B9-B944-2D3BB4583027}" dt="2019-04-02T16:39:06.735" v="60" actId="20577"/>
          <ac:spMkLst>
            <pc:docMk/>
            <pc:sldMk cId="4033895437" sldId="563"/>
            <ac:spMk id="31" creationId="{00000000-0000-0000-0000-000000000000}"/>
          </ac:spMkLst>
        </pc:spChg>
      </pc:sldChg>
      <pc:sldChg chg="add del">
        <pc:chgData name="Pavel Loutocký" userId="45810d7c-c5bb-4314-8690-b3eafda1bbe4" providerId="ADAL" clId="{82EDC1D4-E72F-47B9-B944-2D3BB4583027}" dt="2019-04-02T16:38:29.616" v="2" actId="2696"/>
        <pc:sldMkLst>
          <pc:docMk/>
          <pc:sldMk cId="1951303726" sldId="652"/>
        </pc:sldMkLst>
      </pc:sldChg>
    </pc:docChg>
  </pc:docChgLst>
  <pc:docChgLst>
    <pc:chgData name="Pavel Loutocký" userId="45810d7c-c5bb-4314-8690-b3eafda1bbe4" providerId="ADAL" clId="{0DB4DB68-00C7-45A7-9085-3A2C7E49D5F6}"/>
    <pc:docChg chg="modSld">
      <pc:chgData name="Pavel Loutocký" userId="45810d7c-c5bb-4314-8690-b3eafda1bbe4" providerId="ADAL" clId="{0DB4DB68-00C7-45A7-9085-3A2C7E49D5F6}" dt="2020-03-22T10:45:14.678" v="6" actId="20577"/>
      <pc:docMkLst>
        <pc:docMk/>
      </pc:docMkLst>
      <pc:sldChg chg="modSp">
        <pc:chgData name="Pavel Loutocký" userId="45810d7c-c5bb-4314-8690-b3eafda1bbe4" providerId="ADAL" clId="{0DB4DB68-00C7-45A7-9085-3A2C7E49D5F6}" dt="2020-03-22T10:45:14.678" v="6" actId="20577"/>
        <pc:sldMkLst>
          <pc:docMk/>
          <pc:sldMk cId="0" sldId="350"/>
        </pc:sldMkLst>
        <pc:spChg chg="mod">
          <ac:chgData name="Pavel Loutocký" userId="45810d7c-c5bb-4314-8690-b3eafda1bbe4" providerId="ADAL" clId="{0DB4DB68-00C7-45A7-9085-3A2C7E49D5F6}" dt="2020-03-22T10:45:14.678" v="6" actId="20577"/>
          <ac:spMkLst>
            <pc:docMk/>
            <pc:sldMk cId="0" sldId="350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4CF70-0063-433D-823B-1A6AF20CE249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19B44-53B8-4D97-9CE7-51852C242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67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8FAE-8A0F-4FFB-B9D2-86920012FC1B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642FE-A17F-418B-BDE6-55891AAC6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70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42FE-A17F-418B-BDE6-55891AAC618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346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73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78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580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063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644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681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177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966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780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89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13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486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24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81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0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632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06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13.04.2021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467544" y="1484784"/>
            <a:ext cx="43924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C9000A-0134-4EFE-A3B6-9B9C8107EE86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resources/pages/udrp-rules-2015-03-11-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decisions/html/2000/d2000-1769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wipo.int/amc/en/domains/decisions/html/2000/d2000-0704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decisions/html/2004/d2004-0971.html" TargetMode="External"/><Relationship Id="rId2" Type="http://schemas.openxmlformats.org/officeDocument/2006/relationships/hyperlink" Target="http://www.wipo.int/amc/en/domains/decisions/html/2002/d2002-077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amc/en/domains/decisions/html/2008/d2008-1302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decisions/html/2001/d2001-0160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search/overview3.0/" TargetMode="External"/><Relationship Id="rId2" Type="http://schemas.openxmlformats.org/officeDocument/2006/relationships/hyperlink" Target="http://www.wipo.int/amc/en/domains/search/overview2.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amc/en/domains/guide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udrp.expert4m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fe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79512" y="5157192"/>
            <a:ext cx="8784976" cy="10858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err="1"/>
              <a:t>Procedural</a:t>
            </a:r>
            <a:r>
              <a:rPr lang="cs-CZ" sz="3200" b="1" dirty="0"/>
              <a:t> </a:t>
            </a:r>
            <a:r>
              <a:rPr lang="cs-CZ" sz="3200" b="1" dirty="0" err="1"/>
              <a:t>elements</a:t>
            </a:r>
            <a:endParaRPr lang="cs-CZ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4616" y="6461720"/>
            <a:ext cx="8064896" cy="4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/>
              <a:t>JUDr. Pavel </a:t>
            </a:r>
            <a:r>
              <a:rPr lang="cs-CZ" sz="1400" dirty="0" err="1"/>
              <a:t>Loutocký</a:t>
            </a:r>
            <a:r>
              <a:rPr lang="cs-CZ" sz="1400" dirty="0"/>
              <a:t>, </a:t>
            </a:r>
            <a:r>
              <a:rPr lang="cs-CZ" sz="1400" err="1"/>
              <a:t>Ph</a:t>
            </a:r>
            <a:r>
              <a:rPr lang="cs-CZ" sz="1400"/>
              <a:t>.D., </a:t>
            </a:r>
            <a:r>
              <a:rPr lang="cs-CZ" sz="1400" dirty="0"/>
              <a:t>BA (Hons)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68" y="548680"/>
            <a:ext cx="9144000" cy="37541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en-US" b="1" dirty="0"/>
              <a:t>Problems</a:t>
            </a:r>
          </a:p>
          <a:p>
            <a:pPr algn="just"/>
            <a:endParaRPr lang="en-US" b="1" dirty="0"/>
          </a:p>
          <a:p>
            <a:pPr algn="just"/>
            <a:r>
              <a:rPr lang="en-US" dirty="0"/>
              <a:t>Case allocation bias:</a:t>
            </a:r>
          </a:p>
          <a:p>
            <a:pPr lvl="1" algn="just"/>
            <a:r>
              <a:rPr lang="en-US" dirty="0"/>
              <a:t>One panelist (83% probability to transfer domain name)</a:t>
            </a:r>
          </a:p>
          <a:p>
            <a:pPr marL="764934" lvl="2" indent="0" algn="just">
              <a:buNone/>
            </a:pPr>
            <a:r>
              <a:rPr lang="en-US" b="1" dirty="0"/>
              <a:t>vs</a:t>
            </a:r>
          </a:p>
          <a:p>
            <a:pPr lvl="1" algn="just"/>
            <a:r>
              <a:rPr lang="en-US" dirty="0"/>
              <a:t>Three member – panels (60% probability to transfer domain name)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!! 3 </a:t>
            </a:r>
            <a:r>
              <a:rPr lang="cs-CZ" dirty="0" err="1"/>
              <a:t>member</a:t>
            </a:r>
            <a:r>
              <a:rPr lang="cs-CZ" dirty="0"/>
              <a:t> panel </a:t>
            </a:r>
            <a:r>
              <a:rPr lang="cs-CZ" dirty="0" err="1"/>
              <a:t>is</a:t>
            </a:r>
            <a:r>
              <a:rPr lang="cs-CZ" dirty="0"/>
              <a:t> more </a:t>
            </a:r>
            <a:r>
              <a:rPr lang="cs-CZ" dirty="0" err="1"/>
              <a:t>expansive</a:t>
            </a:r>
            <a:r>
              <a:rPr lang="cs-CZ" dirty="0"/>
              <a:t> and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probablity</a:t>
            </a:r>
            <a:r>
              <a:rPr lang="cs-CZ" dirty="0"/>
              <a:t> to </a:t>
            </a:r>
            <a:r>
              <a:rPr lang="cs-CZ" dirty="0" err="1"/>
              <a:t>win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case !! (</a:t>
            </a:r>
            <a:r>
              <a:rPr lang="cs-CZ" dirty="0" err="1"/>
              <a:t>however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tactics</a:t>
            </a:r>
            <a:r>
              <a:rPr lang="cs-CZ" dirty="0"/>
              <a:t> !!)</a:t>
            </a:r>
          </a:p>
          <a:p>
            <a:pPr algn="just"/>
            <a:r>
              <a:rPr lang="cs-CZ" dirty="0"/>
              <a:t>3 </a:t>
            </a:r>
            <a:r>
              <a:rPr lang="cs-CZ" dirty="0" err="1"/>
              <a:t>member</a:t>
            </a:r>
            <a:r>
              <a:rPr lang="cs-CZ" dirty="0"/>
              <a:t> panel </a:t>
            </a:r>
            <a:r>
              <a:rPr lang="cs-CZ" dirty="0" err="1"/>
              <a:t>decides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10%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cases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011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proces - </a:t>
            </a:r>
            <a:r>
              <a:rPr lang="cs-CZ" dirty="0" err="1"/>
              <a:t>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89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just"/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choosing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panel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panelist</a:t>
            </a:r>
            <a:r>
              <a:rPr lang="cs-CZ" dirty="0"/>
              <a:t> – </a:t>
            </a:r>
            <a:r>
              <a:rPr lang="cs-CZ" dirty="0" err="1"/>
              <a:t>decided</a:t>
            </a:r>
            <a:r>
              <a:rPr lang="cs-CZ" dirty="0"/>
              <a:t> by ODR provider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members</a:t>
            </a:r>
            <a:r>
              <a:rPr lang="cs-CZ" dirty="0"/>
              <a:t> </a:t>
            </a:r>
          </a:p>
          <a:p>
            <a:pPr marL="800100" lvl="1" indent="-342900" algn="just"/>
            <a:r>
              <a:rPr lang="cs-CZ" dirty="0" err="1"/>
              <a:t>each</a:t>
            </a:r>
            <a:r>
              <a:rPr lang="cs-CZ" dirty="0"/>
              <a:t> party </a:t>
            </a:r>
            <a:r>
              <a:rPr lang="cs-CZ" dirty="0" err="1"/>
              <a:t>proposes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members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 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panelists</a:t>
            </a:r>
            <a:r>
              <a:rPr lang="cs-CZ" dirty="0"/>
              <a:t>; provider </a:t>
            </a:r>
            <a:r>
              <a:rPr lang="cs-CZ" dirty="0" err="1"/>
              <a:t>chooses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list</a:t>
            </a:r>
          </a:p>
          <a:p>
            <a:pPr marL="800100" lvl="1" indent="-342900" algn="just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panelist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chosen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5 </a:t>
            </a:r>
            <a:r>
              <a:rPr lang="cs-CZ" dirty="0" err="1"/>
              <a:t>panelists</a:t>
            </a:r>
            <a:r>
              <a:rPr lang="cs-CZ" dirty="0"/>
              <a:t> list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party </a:t>
            </a:r>
            <a:r>
              <a:rPr lang="cs-CZ" dirty="0" err="1"/>
              <a:t>crosses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2 </a:t>
            </a:r>
            <a:r>
              <a:rPr lang="cs-CZ" dirty="0" err="1"/>
              <a:t>panelists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remains</a:t>
            </a:r>
            <a:r>
              <a:rPr lang="cs-CZ" dirty="0"/>
              <a:t>)</a:t>
            </a:r>
          </a:p>
          <a:p>
            <a:pPr marL="342900" indent="-342900" algn="just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</a:t>
            </a:r>
            <a:r>
              <a:rPr lang="cs-CZ" dirty="0" err="1"/>
              <a:t>thus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influence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panel</a:t>
            </a:r>
          </a:p>
          <a:p>
            <a:pPr marL="342900" indent="-342900" algn="just"/>
            <a:endParaRPr lang="cs-CZ" dirty="0"/>
          </a:p>
          <a:p>
            <a:pPr marL="342900" indent="-342900" algn="just"/>
            <a:r>
              <a:rPr lang="cs-CZ" dirty="0"/>
              <a:t>UDRP </a:t>
            </a:r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exlude</a:t>
            </a:r>
            <a:r>
              <a:rPr lang="cs-CZ" dirty="0"/>
              <a:t> </a:t>
            </a:r>
            <a:r>
              <a:rPr lang="cs-CZ" dirty="0" err="1"/>
              <a:t>panelist</a:t>
            </a:r>
            <a:r>
              <a:rPr lang="cs-CZ" dirty="0"/>
              <a:t>…</a:t>
            </a:r>
          </a:p>
          <a:p>
            <a:pPr marL="342900" indent="-342900" algn="just"/>
            <a:r>
              <a:rPr lang="cs-CZ" dirty="0"/>
              <a:t>HOWEVER – </a:t>
            </a:r>
            <a:r>
              <a:rPr lang="cs-CZ" dirty="0" err="1"/>
              <a:t>usualy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panelists</a:t>
            </a:r>
            <a:r>
              <a:rPr lang="cs-CZ" dirty="0"/>
              <a:t> are </a:t>
            </a:r>
            <a:r>
              <a:rPr lang="cs-CZ" dirty="0" err="1"/>
              <a:t>lawyers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are </a:t>
            </a:r>
            <a:r>
              <a:rPr lang="cs-CZ" dirty="0" err="1"/>
              <a:t>specialists</a:t>
            </a:r>
            <a:r>
              <a:rPr lang="cs-CZ" dirty="0"/>
              <a:t> in </a:t>
            </a:r>
            <a:r>
              <a:rPr lang="cs-CZ" dirty="0" err="1"/>
              <a:t>trademarks</a:t>
            </a:r>
            <a:r>
              <a:rPr lang="cs-CZ" dirty="0"/>
              <a:t>, </a:t>
            </a:r>
            <a:r>
              <a:rPr lang="cs-CZ" dirty="0" err="1"/>
              <a:t>thus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prefer</a:t>
            </a:r>
            <a:r>
              <a:rPr lang="cs-CZ" dirty="0"/>
              <a:t> trademark </a:t>
            </a:r>
            <a:r>
              <a:rPr lang="cs-CZ" dirty="0" err="1"/>
              <a:t>protection</a:t>
            </a:r>
            <a:endParaRPr lang="cs-CZ" dirty="0"/>
          </a:p>
          <a:p>
            <a:pPr marL="800100" lvl="1" indent="-342900"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011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proces - </a:t>
            </a:r>
            <a:r>
              <a:rPr lang="cs-CZ" dirty="0" err="1"/>
              <a:t>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99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dirty="0"/>
              <a:t>Flexibility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OK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are not </a:t>
            </a:r>
            <a:r>
              <a:rPr lang="cs-CZ" dirty="0" err="1"/>
              <a:t>covering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trademarks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spreading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wider</a:t>
            </a:r>
            <a:r>
              <a:rPr lang="cs-CZ" dirty="0"/>
              <a:t> –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smtClean="0"/>
              <a:t>in </a:t>
            </a:r>
            <a:r>
              <a:rPr lang="cs-CZ" dirty="0" err="1"/>
              <a:t>geographical</a:t>
            </a:r>
            <a:r>
              <a:rPr lang="cs-CZ" dirty="0"/>
              <a:t> </a:t>
            </a:r>
            <a:r>
              <a:rPr lang="cs-CZ" dirty="0" err="1"/>
              <a:t>indications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.</a:t>
            </a:r>
            <a:r>
              <a:rPr lang="cs-CZ" dirty="0" err="1">
                <a:solidFill>
                  <a:srgbClr val="FF0000"/>
                </a:solidFill>
              </a:rPr>
              <a:t>zulu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new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gTLD</a:t>
            </a:r>
            <a:r>
              <a:rPr lang="cs-CZ" dirty="0">
                <a:solidFill>
                  <a:srgbClr val="FF0000"/>
                </a:solidFill>
              </a:rPr>
              <a:t>)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considered</a:t>
            </a:r>
            <a:r>
              <a:rPr lang="cs-CZ" dirty="0">
                <a:solidFill>
                  <a:srgbClr val="FF0000"/>
                </a:solidFill>
              </a:rPr>
              <a:t> as </a:t>
            </a:r>
            <a:r>
              <a:rPr lang="cs-CZ" dirty="0" err="1">
                <a:solidFill>
                  <a:srgbClr val="FF0000"/>
                </a:solidFill>
              </a:rPr>
              <a:t>geographical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indication</a:t>
            </a:r>
            <a:r>
              <a:rPr lang="cs-CZ" dirty="0">
                <a:solidFill>
                  <a:srgbClr val="FF0000"/>
                </a:solidFill>
              </a:rPr>
              <a:t> (but </a:t>
            </a:r>
            <a:r>
              <a:rPr lang="cs-CZ" dirty="0" err="1">
                <a:solidFill>
                  <a:srgbClr val="FF0000"/>
                </a:solidFill>
              </a:rPr>
              <a:t>it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language</a:t>
            </a:r>
            <a:r>
              <a:rPr lang="cs-CZ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decisions</a:t>
            </a:r>
            <a:r>
              <a:rPr lang="cs-CZ" dirty="0"/>
              <a:t>:</a:t>
            </a:r>
          </a:p>
          <a:p>
            <a:pPr lvl="1" algn="just"/>
            <a:r>
              <a:rPr lang="cs-CZ" b="1" dirty="0" err="1"/>
              <a:t>Domain</a:t>
            </a:r>
            <a:r>
              <a:rPr lang="cs-CZ" b="1" dirty="0"/>
              <a:t> </a:t>
            </a:r>
            <a:r>
              <a:rPr lang="cs-CZ" b="1" dirty="0" err="1"/>
              <a:t>name</a:t>
            </a:r>
            <a:r>
              <a:rPr lang="cs-CZ" b="1" dirty="0"/>
              <a:t> bodacious-tats.com </a:t>
            </a:r>
            <a:r>
              <a:rPr lang="cs-CZ" b="1" dirty="0" err="1"/>
              <a:t>was</a:t>
            </a:r>
            <a:r>
              <a:rPr lang="cs-CZ" b="1" dirty="0"/>
              <a:t> </a:t>
            </a:r>
            <a:r>
              <a:rPr lang="cs-CZ" b="1" dirty="0" err="1"/>
              <a:t>foud</a:t>
            </a:r>
            <a:r>
              <a:rPr lang="cs-CZ" b="1" dirty="0"/>
              <a:t> as </a:t>
            </a:r>
            <a:r>
              <a:rPr lang="cs-CZ" b="1" dirty="0" err="1"/>
              <a:t>confusingly</a:t>
            </a:r>
            <a:r>
              <a:rPr lang="cs-CZ" b="1" dirty="0"/>
              <a:t> </a:t>
            </a:r>
            <a:r>
              <a:rPr lang="cs-CZ" b="1" dirty="0" err="1"/>
              <a:t>similar</a:t>
            </a:r>
            <a:r>
              <a:rPr lang="cs-CZ" b="1" dirty="0"/>
              <a:t> to trademark „</a:t>
            </a:r>
            <a:r>
              <a:rPr lang="cs-CZ" b="1" dirty="0" err="1"/>
              <a:t>Tata</a:t>
            </a:r>
            <a:r>
              <a:rPr lang="cs-CZ" b="1" dirty="0"/>
              <a:t> &amp; </a:t>
            </a:r>
            <a:r>
              <a:rPr lang="cs-CZ" b="1" dirty="0" err="1"/>
              <a:t>Sons</a:t>
            </a:r>
            <a:r>
              <a:rPr lang="cs-CZ" b="1" dirty="0"/>
              <a:t>“</a:t>
            </a:r>
            <a:endParaRPr lang="en-US" b="1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011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proces - </a:t>
            </a:r>
            <a:r>
              <a:rPr lang="cs-CZ" dirty="0" err="1"/>
              <a:t>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cs-CZ" sz="3600" dirty="0" err="1"/>
              <a:t>There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not </a:t>
            </a:r>
            <a:r>
              <a:rPr lang="cs-CZ" sz="3600" dirty="0" err="1"/>
              <a:t>only</a:t>
            </a:r>
            <a:r>
              <a:rPr lang="cs-CZ" sz="3600" dirty="0"/>
              <a:t> UDRP </a:t>
            </a:r>
            <a:r>
              <a:rPr lang="cs-CZ" sz="3600" dirty="0" err="1"/>
              <a:t>itself</a:t>
            </a:r>
            <a:endParaRPr lang="cs-CZ" sz="3600" dirty="0"/>
          </a:p>
          <a:p>
            <a:pPr algn="just"/>
            <a:r>
              <a:rPr lang="cs-CZ" sz="3600" dirty="0" err="1"/>
              <a:t>There</a:t>
            </a:r>
            <a:r>
              <a:rPr lang="cs-CZ" sz="3600" dirty="0"/>
              <a:t> are </a:t>
            </a:r>
            <a:r>
              <a:rPr lang="cs-CZ" sz="3600" dirty="0" err="1"/>
              <a:t>also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r>
              <a:rPr lang="cs-CZ" sz="3600" dirty="0"/>
              <a:t> </a:t>
            </a:r>
            <a:r>
              <a:rPr lang="cs-CZ" sz="3600" dirty="0" err="1"/>
              <a:t>for</a:t>
            </a:r>
            <a:r>
              <a:rPr lang="cs-CZ" sz="3600" dirty="0"/>
              <a:t> UDRP</a:t>
            </a:r>
          </a:p>
          <a:p>
            <a:pPr algn="just"/>
            <a:r>
              <a:rPr lang="cs-CZ" sz="3600" dirty="0">
                <a:hlinkClick r:id="rId3"/>
              </a:rPr>
              <a:t>https://www.icann.org/resources/pages/udrp-rules-2015-03-11-en</a:t>
            </a:r>
            <a:endParaRPr lang="cs-CZ" sz="3600" dirty="0"/>
          </a:p>
          <a:p>
            <a:pPr algn="just"/>
            <a:endParaRPr lang="cs-CZ" sz="3600" dirty="0"/>
          </a:p>
          <a:p>
            <a:pPr algn="just"/>
            <a:r>
              <a:rPr lang="cs-CZ" sz="3600" dirty="0"/>
              <a:t>UDRP - </a:t>
            </a:r>
            <a:r>
              <a:rPr lang="cs-CZ" sz="3600" dirty="0" err="1"/>
              <a:t>substantive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r>
              <a:rPr lang="cs-CZ" sz="3600" dirty="0"/>
              <a:t> (</a:t>
            </a:r>
            <a:r>
              <a:rPr lang="cs-CZ" sz="3600" dirty="0" err="1"/>
              <a:t>mainly</a:t>
            </a:r>
            <a:r>
              <a:rPr lang="cs-CZ" sz="3600" dirty="0"/>
              <a:t>)</a:t>
            </a:r>
          </a:p>
          <a:p>
            <a:pPr algn="just"/>
            <a:r>
              <a:rPr lang="cs-CZ" sz="3600" dirty="0" err="1"/>
              <a:t>Rules</a:t>
            </a:r>
            <a:r>
              <a:rPr lang="cs-CZ" sz="3600" dirty="0"/>
              <a:t> </a:t>
            </a:r>
            <a:r>
              <a:rPr lang="cs-CZ" sz="3600" dirty="0" err="1"/>
              <a:t>for</a:t>
            </a:r>
            <a:r>
              <a:rPr lang="cs-CZ" sz="3600" dirty="0"/>
              <a:t> UDRP – </a:t>
            </a:r>
            <a:r>
              <a:rPr lang="cs-CZ" sz="3600" dirty="0" err="1"/>
              <a:t>procedural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endParaRPr lang="cs-CZ" sz="36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26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sz="3600" dirty="0"/>
              <a:t>Do </a:t>
            </a:r>
            <a:r>
              <a:rPr lang="cs-CZ" sz="3600" dirty="0" err="1"/>
              <a:t>you</a:t>
            </a:r>
            <a:r>
              <a:rPr lang="cs-CZ" sz="3600" dirty="0"/>
              <a:t> </a:t>
            </a:r>
            <a:r>
              <a:rPr lang="cs-CZ" sz="3600" dirty="0" err="1"/>
              <a:t>need</a:t>
            </a:r>
            <a:r>
              <a:rPr lang="cs-CZ" sz="3600" dirty="0"/>
              <a:t> a </a:t>
            </a:r>
            <a:r>
              <a:rPr lang="cs-CZ" sz="3600" dirty="0" err="1"/>
              <a:t>lawyer</a:t>
            </a:r>
            <a:r>
              <a:rPr lang="cs-CZ" sz="3600" dirty="0"/>
              <a:t>?</a:t>
            </a:r>
          </a:p>
          <a:p>
            <a:pPr algn="just"/>
            <a:r>
              <a:rPr lang="cs-CZ" sz="3600" dirty="0"/>
              <a:t>(And </a:t>
            </a:r>
            <a:r>
              <a:rPr lang="cs-CZ" sz="3600" dirty="0" err="1"/>
              <a:t>who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lawyer</a:t>
            </a:r>
            <a:r>
              <a:rPr lang="cs-CZ" sz="3600" dirty="0"/>
              <a:t>?)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32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No</a:t>
            </a:r>
            <a:r>
              <a:rPr lang="cs-CZ" sz="3600" dirty="0"/>
              <a:t>..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 err="1"/>
              <a:t>There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not such a </a:t>
            </a:r>
            <a:r>
              <a:rPr lang="cs-CZ" sz="3600" dirty="0" err="1"/>
              <a:t>demand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 err="1"/>
              <a:t>However</a:t>
            </a:r>
            <a:r>
              <a:rPr lang="cs-CZ" sz="3600" dirty="0"/>
              <a:t> </a:t>
            </a:r>
            <a:r>
              <a:rPr lang="cs-CZ" sz="3600" dirty="0" err="1"/>
              <a:t>it</a:t>
            </a:r>
            <a:r>
              <a:rPr lang="cs-CZ" sz="3600" dirty="0"/>
              <a:t> </a:t>
            </a:r>
            <a:r>
              <a:rPr lang="cs-CZ" sz="3600" dirty="0" err="1"/>
              <a:t>could</a:t>
            </a:r>
            <a:r>
              <a:rPr lang="cs-CZ" sz="3600" dirty="0"/>
              <a:t> </a:t>
            </a:r>
            <a:r>
              <a:rPr lang="cs-CZ" sz="3600" dirty="0" err="1"/>
              <a:t>be</a:t>
            </a:r>
            <a:r>
              <a:rPr lang="cs-CZ" sz="3600" dirty="0"/>
              <a:t> </a:t>
            </a:r>
            <a:r>
              <a:rPr lang="cs-CZ" sz="3600" dirty="0" err="1"/>
              <a:t>helpful</a:t>
            </a:r>
            <a:r>
              <a:rPr lang="cs-CZ" sz="3600" dirty="0"/>
              <a:t>..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32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sz="3600" dirty="0" err="1"/>
              <a:t>Who</a:t>
            </a:r>
            <a:r>
              <a:rPr lang="cs-CZ" sz="3600" dirty="0"/>
              <a:t> </a:t>
            </a:r>
            <a:r>
              <a:rPr lang="cs-CZ" sz="3600" dirty="0" err="1"/>
              <a:t>carries</a:t>
            </a:r>
            <a:r>
              <a:rPr lang="cs-CZ" sz="3600" dirty="0"/>
              <a:t> a </a:t>
            </a:r>
            <a:r>
              <a:rPr lang="cs-CZ" sz="3600" dirty="0" err="1"/>
              <a:t>burden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proof</a:t>
            </a:r>
            <a:r>
              <a:rPr lang="cs-CZ" sz="3600" dirty="0"/>
              <a:t>?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51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1772817"/>
            <a:ext cx="7273772" cy="4843514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the Complainant.</a:t>
            </a:r>
            <a:r>
              <a:rPr lang="cs-CZ" sz="36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/>
              <a:t>t</a:t>
            </a:r>
            <a:r>
              <a:rPr lang="en-US" sz="3600" dirty="0"/>
              <a:t>he Complainant is required to substantiate its claims beyond mere allegations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a fact is considered established when it is more likely than not that the fact is true</a:t>
            </a:r>
            <a:endParaRPr lang="cs-CZ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i="1" dirty="0" err="1"/>
              <a:t>Neusiedler</a:t>
            </a:r>
            <a:r>
              <a:rPr lang="en-US" sz="3600" i="1" dirty="0"/>
              <a:t> </a:t>
            </a:r>
            <a:r>
              <a:rPr lang="en-US" sz="3600" i="1" dirty="0" err="1"/>
              <a:t>Aktiengesellschaft</a:t>
            </a:r>
            <a:r>
              <a:rPr lang="en-US" sz="3600" i="1" dirty="0"/>
              <a:t> v. Kulkarni</a:t>
            </a:r>
            <a:r>
              <a:rPr lang="en-US" sz="3600" dirty="0"/>
              <a:t>, </a:t>
            </a:r>
            <a:r>
              <a:rPr lang="en-US" sz="3600" dirty="0">
                <a:hlinkClick r:id="rId3"/>
              </a:rPr>
              <a:t>WIPO Case No. D2000-1769</a:t>
            </a:r>
            <a:r>
              <a:rPr lang="en-US" sz="3600" dirty="0"/>
              <a:t>;</a:t>
            </a:r>
            <a:endParaRPr lang="cs-CZ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i="1" dirty="0"/>
              <a:t>Dow Jones &amp; Company and Dow Jones LP v. The Hephzibah Intro-Net Project Limited</a:t>
            </a:r>
            <a:r>
              <a:rPr lang="en-US" sz="3600" dirty="0"/>
              <a:t>, </a:t>
            </a:r>
            <a:r>
              <a:rPr lang="en-US" sz="3600" dirty="0">
                <a:hlinkClick r:id="rId4"/>
              </a:rPr>
              <a:t>WIPO Case No. D2000-0704</a:t>
            </a:r>
            <a:r>
              <a:rPr lang="en-US" sz="3600" dirty="0"/>
              <a:t>. 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cs-CZ" sz="3600" b="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48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sz="3600" dirty="0"/>
              <a:t>Are </a:t>
            </a:r>
            <a:r>
              <a:rPr lang="cs-CZ" sz="3600" dirty="0" err="1"/>
              <a:t>there</a:t>
            </a:r>
            <a:r>
              <a:rPr lang="cs-CZ" sz="3600" dirty="0"/>
              <a:t> in-person </a:t>
            </a:r>
            <a:r>
              <a:rPr lang="cs-CZ" sz="3600" dirty="0" err="1"/>
              <a:t>hearings</a:t>
            </a:r>
            <a:r>
              <a:rPr lang="cs-CZ" sz="3600" dirty="0"/>
              <a:t>?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52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Paragraph 13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r>
              <a:rPr lang="cs-CZ" sz="3600" dirty="0"/>
              <a:t> - </a:t>
            </a:r>
            <a:r>
              <a:rPr lang="en-US" sz="3600" dirty="0"/>
              <a:t>there shall be no in-person hearings (including hearings by teleconference, videoconference and web conference)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/>
              <a:t>…</a:t>
            </a:r>
            <a:r>
              <a:rPr lang="en-US" sz="3600" dirty="0"/>
              <a:t>unless the Administrative Panel determines, only as an exceptional matter, that such a hearing is necessary 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/>
              <a:t>n</a:t>
            </a:r>
            <a:r>
              <a:rPr lang="en-US" sz="3600" dirty="0"/>
              <a:t>o in-person hearing has been held in any WIPO proceeding to date</a:t>
            </a:r>
            <a:r>
              <a:rPr lang="cs-CZ" sz="3600" dirty="0"/>
              <a:t>!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86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sk-SK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755576" y="3573016"/>
            <a:ext cx="8229600" cy="4324350"/>
          </a:xfrm>
        </p:spPr>
        <p:txBody>
          <a:bodyPr/>
          <a:lstStyle/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cs-CZ" dirty="0"/>
              <a:t>First comes – first served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cs-CZ" dirty="0"/>
              <a:t>The domain name is immediately registered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cs-CZ" dirty="0"/>
              <a:t>What if the holder of domain name is not the one who should own it?</a:t>
            </a:r>
            <a:endParaRPr lang="cs-CZ" altLang="cs-CZ" dirty="0"/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 err="1"/>
              <a:t>Cybersquatting</a:t>
            </a:r>
            <a:r>
              <a:rPr lang="cs-CZ" altLang="cs-CZ" dirty="0"/>
              <a:t>, </a:t>
            </a:r>
            <a:r>
              <a:rPr lang="cs-CZ" altLang="cs-CZ" dirty="0" err="1"/>
              <a:t>typosquatting</a:t>
            </a:r>
            <a:r>
              <a:rPr lang="cs-CZ" altLang="cs-CZ" dirty="0"/>
              <a:t>, </a:t>
            </a:r>
            <a:r>
              <a:rPr lang="cs-CZ" altLang="cs-CZ" dirty="0" err="1"/>
              <a:t>etc</a:t>
            </a:r>
            <a:r>
              <a:rPr lang="cs-CZ" altLang="cs-CZ" dirty="0"/>
              <a:t>.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altLang="cs-CZ" dirty="0"/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414777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 err="1"/>
              <a:t>Is</a:t>
            </a:r>
            <a:r>
              <a:rPr lang="cs-CZ" sz="3600" dirty="0"/>
              <a:t> UDRP </a:t>
            </a:r>
            <a:r>
              <a:rPr lang="cs-CZ" sz="3600" dirty="0" err="1"/>
              <a:t>confidetial</a:t>
            </a:r>
            <a:r>
              <a:rPr lang="cs-CZ" sz="3600" dirty="0"/>
              <a:t>?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10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1988841"/>
            <a:ext cx="7273772" cy="462749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 err="1"/>
              <a:t>Paragraph</a:t>
            </a:r>
            <a:r>
              <a:rPr lang="cs-CZ" sz="3600" dirty="0"/>
              <a:t> 16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/>
              <a:t>T</a:t>
            </a:r>
            <a:r>
              <a:rPr lang="en-US" sz="3600" dirty="0"/>
              <a:t>he provider publishes the following case-related information on its web site: </a:t>
            </a:r>
            <a:endParaRPr lang="cs-CZ" sz="3600" dirty="0"/>
          </a:p>
          <a:p>
            <a:pPr marL="1028700" lvl="1" indent="-571500" algn="just"/>
            <a:r>
              <a:rPr lang="en-US" sz="3600" dirty="0"/>
              <a:t>the domain name(s) in issue, </a:t>
            </a:r>
            <a:endParaRPr lang="cs-CZ" sz="3600" dirty="0"/>
          </a:p>
          <a:p>
            <a:pPr marL="1028700" lvl="1" indent="-571500" algn="just"/>
            <a:r>
              <a:rPr lang="en-US" sz="3600" dirty="0"/>
              <a:t>the date of formal commencement of the proceeding</a:t>
            </a:r>
            <a:r>
              <a:rPr lang="cs-CZ" sz="3600" dirty="0"/>
              <a:t>,</a:t>
            </a:r>
            <a:r>
              <a:rPr lang="en-US" sz="3600" dirty="0"/>
              <a:t> </a:t>
            </a:r>
            <a:endParaRPr lang="cs-CZ" sz="3600" dirty="0"/>
          </a:p>
          <a:p>
            <a:pPr marL="1028700" lvl="1" indent="-571500" algn="just"/>
            <a:r>
              <a:rPr lang="en-US" sz="3600" dirty="0"/>
              <a:t>the case number assigned by that provider. 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Unless the Panel has decided to </a:t>
            </a:r>
            <a:r>
              <a:rPr lang="cs-CZ" sz="3600" dirty="0" err="1"/>
              <a:t>hide</a:t>
            </a:r>
            <a:r>
              <a:rPr lang="en-US" sz="3600" dirty="0"/>
              <a:t> certain portions of its findings, </a:t>
            </a:r>
            <a:r>
              <a:rPr lang="cs-CZ" sz="3600" dirty="0" err="1"/>
              <a:t>it</a:t>
            </a:r>
            <a:r>
              <a:rPr lang="en-US" sz="3600" dirty="0"/>
              <a:t> publishes in full on its web site all decisions rendered under the UDRP.</a:t>
            </a:r>
            <a:endParaRPr lang="cs-CZ" sz="36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12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sz="2400" dirty="0"/>
              <a:t>W</a:t>
            </a:r>
            <a:r>
              <a:rPr lang="en-US" sz="2400" dirty="0"/>
              <a:t>hat language </a:t>
            </a:r>
            <a:r>
              <a:rPr lang="cs-CZ" sz="2400" dirty="0" err="1"/>
              <a:t>of</a:t>
            </a:r>
            <a:r>
              <a:rPr lang="en-US" sz="2400" dirty="0"/>
              <a:t> the Complaint?</a:t>
            </a:r>
            <a:endParaRPr lang="cs-CZ" sz="36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700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276873"/>
            <a:ext cx="7273772" cy="433945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/>
              <a:t>Paragraph</a:t>
            </a:r>
            <a:r>
              <a:rPr lang="cs-CZ" sz="2400" dirty="0"/>
              <a:t> 11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Complaint must be submitted in the same language as the domain name registration agreement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/>
              <a:t>Unless</a:t>
            </a:r>
            <a:r>
              <a:rPr lang="cs-CZ" sz="2400" dirty="0"/>
              <a:t> </a:t>
            </a:r>
            <a:r>
              <a:rPr lang="cs-CZ" sz="2400" dirty="0" err="1"/>
              <a:t>agreed</a:t>
            </a:r>
            <a:r>
              <a:rPr lang="cs-CZ" sz="2400" dirty="0"/>
              <a:t> </a:t>
            </a:r>
            <a:r>
              <a:rPr lang="cs-CZ" sz="2400" dirty="0" err="1"/>
              <a:t>otherwise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Attachments to the Complaint may be in their original language</a:t>
            </a:r>
            <a:r>
              <a:rPr lang="cs-CZ" sz="2400" dirty="0"/>
              <a:t> (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ordered</a:t>
            </a:r>
            <a:r>
              <a:rPr lang="cs-CZ" sz="2400" dirty="0"/>
              <a:t> to </a:t>
            </a:r>
            <a:r>
              <a:rPr lang="cs-CZ" sz="2400" dirty="0" err="1"/>
              <a:t>translate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final authority to determine the language of the proceeding lies with the Administrative Panel.</a:t>
            </a:r>
            <a:endParaRPr lang="cs-CZ" sz="36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05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276873"/>
            <a:ext cx="7273772" cy="433945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/>
              <a:t>Problem</a:t>
            </a:r>
            <a:r>
              <a:rPr lang="cs-CZ" sz="24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/>
              <a:t>Ets</a:t>
            </a:r>
            <a:r>
              <a:rPr lang="cs-CZ" sz="2400" dirty="0"/>
              <a:t> </a:t>
            </a:r>
            <a:r>
              <a:rPr lang="cs-CZ" sz="2400" dirty="0" err="1"/>
              <a:t>Leobert</a:t>
            </a:r>
            <a:r>
              <a:rPr lang="cs-CZ" sz="2400" dirty="0"/>
              <a:t>, SARL v. </a:t>
            </a:r>
            <a:r>
              <a:rPr lang="cs-CZ" sz="2400" dirty="0" err="1"/>
              <a:t>Jeonngon</a:t>
            </a:r>
            <a:r>
              <a:rPr lang="cs-CZ" sz="2400" dirty="0"/>
              <a:t> </a:t>
            </a:r>
            <a:r>
              <a:rPr lang="cs-CZ" sz="2400" dirty="0" err="1"/>
              <a:t>Weo</a:t>
            </a:r>
            <a:endParaRPr lang="cs-CZ" sz="2400" dirty="0"/>
          </a:p>
          <a:p>
            <a:pPr marL="800100" lvl="1" indent="-342900" algn="just"/>
            <a:r>
              <a:rPr lang="cs-CZ" sz="2400" dirty="0" err="1"/>
              <a:t>Agreement</a:t>
            </a:r>
            <a:r>
              <a:rPr lang="cs-CZ" sz="2400" dirty="0"/>
              <a:t> in </a:t>
            </a:r>
            <a:r>
              <a:rPr lang="cs-CZ" sz="2400" dirty="0" err="1"/>
              <a:t>Korean</a:t>
            </a:r>
            <a:r>
              <a:rPr lang="cs-CZ" sz="2400" dirty="0"/>
              <a:t> </a:t>
            </a:r>
            <a:r>
              <a:rPr lang="cs-CZ" sz="2400" dirty="0" err="1"/>
              <a:t>language</a:t>
            </a:r>
            <a:endParaRPr lang="cs-CZ" sz="2400" dirty="0"/>
          </a:p>
          <a:p>
            <a:pPr marL="800100" lvl="1" indent="-342900" algn="just"/>
            <a:r>
              <a:rPr lang="cs-CZ" sz="2400" dirty="0"/>
              <a:t>Panel </a:t>
            </a:r>
            <a:r>
              <a:rPr lang="cs-CZ" sz="2400" dirty="0" err="1"/>
              <a:t>decided</a:t>
            </a:r>
            <a:r>
              <a:rPr lang="cs-CZ" sz="2400" dirty="0"/>
              <a:t> to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proceedings</a:t>
            </a:r>
            <a:r>
              <a:rPr lang="cs-CZ" sz="2400" dirty="0"/>
              <a:t> in </a:t>
            </a:r>
            <a:r>
              <a:rPr lang="cs-CZ" sz="2400" dirty="0" err="1"/>
              <a:t>two</a:t>
            </a:r>
            <a:r>
              <a:rPr lang="cs-CZ" sz="2400" dirty="0"/>
              <a:t> </a:t>
            </a:r>
            <a:r>
              <a:rPr lang="cs-CZ" sz="2400" dirty="0" err="1"/>
              <a:t>languages</a:t>
            </a:r>
            <a:r>
              <a:rPr lang="cs-CZ" sz="2400" dirty="0"/>
              <a:t> (to </a:t>
            </a:r>
            <a:r>
              <a:rPr lang="cs-CZ" sz="2400" dirty="0" err="1"/>
              <a:t>improve</a:t>
            </a:r>
            <a:r>
              <a:rPr lang="cs-CZ" sz="2400" dirty="0"/>
              <a:t> </a:t>
            </a:r>
            <a:r>
              <a:rPr lang="cs-CZ" sz="2400" dirty="0" err="1"/>
              <a:t>comfort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parties</a:t>
            </a:r>
            <a:r>
              <a:rPr lang="cs-CZ" sz="2400" dirty="0"/>
              <a:t> –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was</a:t>
            </a:r>
            <a:r>
              <a:rPr lang="cs-CZ" sz="2400" dirty="0"/>
              <a:t> </a:t>
            </a:r>
            <a:r>
              <a:rPr lang="cs-CZ" sz="2400" dirty="0" err="1"/>
              <a:t>however</a:t>
            </a:r>
            <a:r>
              <a:rPr lang="cs-CZ" sz="2400" dirty="0"/>
              <a:t> not </a:t>
            </a:r>
            <a:r>
              <a:rPr lang="cs-CZ" sz="2400" dirty="0" err="1"/>
              <a:t>agreed</a:t>
            </a:r>
            <a:r>
              <a:rPr lang="cs-CZ" sz="2400" dirty="0"/>
              <a:t>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LEGO </a:t>
            </a:r>
            <a:r>
              <a:rPr lang="cs-CZ" sz="2400" dirty="0" err="1"/>
              <a:t>Juris</a:t>
            </a:r>
            <a:r>
              <a:rPr lang="cs-CZ" sz="2400" dirty="0"/>
              <a:t> A/S v. </a:t>
            </a:r>
            <a:r>
              <a:rPr lang="cs-CZ" sz="2400" dirty="0" err="1"/>
              <a:t>Linecom</a:t>
            </a:r>
            <a:endParaRPr lang="cs-CZ" sz="2400" dirty="0"/>
          </a:p>
          <a:p>
            <a:pPr marL="800100" lvl="1" indent="-342900" algn="just">
              <a:spcAft>
                <a:spcPts val="600"/>
              </a:spcAft>
            </a:pPr>
            <a:r>
              <a:rPr lang="cs-CZ" sz="2400" dirty="0" err="1"/>
              <a:t>Agreement</a:t>
            </a:r>
            <a:r>
              <a:rPr lang="cs-CZ" sz="2400" dirty="0"/>
              <a:t> in </a:t>
            </a:r>
            <a:r>
              <a:rPr lang="cs-CZ" sz="2400" dirty="0" err="1"/>
              <a:t>Korean</a:t>
            </a:r>
            <a:r>
              <a:rPr lang="cs-CZ" sz="2400" dirty="0"/>
              <a:t> </a:t>
            </a:r>
            <a:r>
              <a:rPr lang="cs-CZ" sz="2400" dirty="0" err="1"/>
              <a:t>language</a:t>
            </a:r>
            <a:endParaRPr lang="cs-CZ" sz="2400" dirty="0"/>
          </a:p>
          <a:p>
            <a:pPr marL="800100" lvl="1" indent="-342900" algn="just">
              <a:spcAft>
                <a:spcPts val="600"/>
              </a:spcAft>
            </a:pPr>
            <a:r>
              <a:rPr lang="cs-CZ" sz="2400" dirty="0" err="1"/>
              <a:t>Complaint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LEGO in </a:t>
            </a:r>
            <a:r>
              <a:rPr lang="cs-CZ" sz="2400" dirty="0" err="1"/>
              <a:t>English</a:t>
            </a:r>
            <a:r>
              <a:rPr lang="cs-CZ" sz="2400" dirty="0"/>
              <a:t> and </a:t>
            </a:r>
            <a:r>
              <a:rPr lang="cs-CZ" sz="2400" dirty="0" err="1"/>
              <a:t>then</a:t>
            </a:r>
            <a:r>
              <a:rPr lang="cs-CZ" sz="2400" dirty="0"/>
              <a:t> </a:t>
            </a:r>
            <a:r>
              <a:rPr lang="cs-CZ" sz="2400" dirty="0" err="1"/>
              <a:t>whole</a:t>
            </a:r>
            <a:r>
              <a:rPr lang="cs-CZ" sz="2400" dirty="0"/>
              <a:t> </a:t>
            </a:r>
            <a:r>
              <a:rPr lang="cs-CZ" sz="2400" dirty="0" err="1"/>
              <a:t>proceedings</a:t>
            </a:r>
            <a:r>
              <a:rPr lang="cs-CZ" sz="2400" dirty="0"/>
              <a:t> in </a:t>
            </a:r>
            <a:r>
              <a:rPr lang="cs-CZ" sz="2400" dirty="0" err="1"/>
              <a:t>English</a:t>
            </a:r>
            <a:r>
              <a:rPr lang="cs-CZ" sz="2400" dirty="0"/>
              <a:t> (</a:t>
            </a:r>
            <a:r>
              <a:rPr lang="cs-CZ" sz="2400" dirty="0" err="1"/>
              <a:t>without</a:t>
            </a:r>
            <a:r>
              <a:rPr lang="cs-CZ" sz="2400" dirty="0"/>
              <a:t> </a:t>
            </a:r>
            <a:r>
              <a:rPr lang="cs-CZ" sz="2400" dirty="0" err="1"/>
              <a:t>agreement</a:t>
            </a:r>
            <a:r>
              <a:rPr lang="cs-CZ" sz="2400" dirty="0"/>
              <a:t>)</a:t>
            </a:r>
          </a:p>
          <a:p>
            <a:pPr marL="800100" lvl="1" indent="-342900" algn="just">
              <a:spcAft>
                <a:spcPts val="600"/>
              </a:spcAft>
            </a:pPr>
            <a:r>
              <a:rPr lang="cs-CZ" sz="2400" dirty="0" err="1"/>
              <a:t>The</a:t>
            </a:r>
            <a:r>
              <a:rPr lang="cs-CZ" sz="2400" dirty="0"/>
              <a:t> argument </a:t>
            </a:r>
            <a:r>
              <a:rPr lang="cs-CZ" sz="2400" dirty="0" err="1"/>
              <a:t>of</a:t>
            </a:r>
            <a:r>
              <a:rPr lang="cs-CZ" sz="2400" dirty="0"/>
              <a:t> panel </a:t>
            </a:r>
            <a:r>
              <a:rPr lang="cs-CZ" sz="2400" dirty="0" err="1"/>
              <a:t>was</a:t>
            </a:r>
            <a:r>
              <a:rPr lang="cs-CZ" sz="2400" dirty="0"/>
              <a:t>, </a:t>
            </a:r>
            <a:r>
              <a:rPr lang="cs-CZ" sz="2400" dirty="0" err="1"/>
              <a:t>that</a:t>
            </a:r>
            <a:r>
              <a:rPr lang="cs-CZ" sz="2400" dirty="0"/>
              <a:t> 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doman</a:t>
            </a:r>
            <a:r>
              <a:rPr lang="cs-CZ" sz="2400" dirty="0"/>
              <a:t> </a:t>
            </a:r>
            <a:r>
              <a:rPr lang="cs-CZ" sz="2400" dirty="0" err="1"/>
              <a:t>name</a:t>
            </a:r>
            <a:r>
              <a:rPr lang="cs-CZ" sz="2400" dirty="0"/>
              <a:t> </a:t>
            </a:r>
            <a:r>
              <a:rPr lang="cs-CZ" sz="2400" dirty="0" err="1"/>
              <a:t>consisted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English</a:t>
            </a:r>
            <a:r>
              <a:rPr lang="cs-CZ" sz="2400" dirty="0"/>
              <a:t> </a:t>
            </a:r>
            <a:r>
              <a:rPr lang="cs-CZ" sz="2400" dirty="0" err="1"/>
              <a:t>words</a:t>
            </a:r>
            <a:r>
              <a:rPr lang="cs-CZ" sz="2400" dirty="0"/>
              <a:t> (</a:t>
            </a:r>
            <a:r>
              <a:rPr lang="cs-CZ" dirty="0"/>
              <a:t>mindstormslego.com</a:t>
            </a:r>
            <a:r>
              <a:rPr lang="cs-CZ" sz="2400" dirty="0"/>
              <a:t>)</a:t>
            </a:r>
          </a:p>
          <a:p>
            <a:pPr marL="800100" lvl="1" indent="-342900" algn="just">
              <a:spcAft>
                <a:spcPts val="600"/>
              </a:spcAft>
            </a:pPr>
            <a:r>
              <a:rPr lang="cs-CZ" sz="2400" dirty="0"/>
              <a:t>At least </a:t>
            </a:r>
            <a:r>
              <a:rPr lang="cs-CZ" sz="2400" dirty="0" err="1"/>
              <a:t>there</a:t>
            </a:r>
            <a:r>
              <a:rPr lang="cs-CZ" sz="2400" dirty="0"/>
              <a:t> 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bilingual</a:t>
            </a:r>
            <a:r>
              <a:rPr lang="cs-CZ" sz="2400" dirty="0"/>
              <a:t> proces as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happened</a:t>
            </a:r>
            <a:r>
              <a:rPr lang="cs-CZ" sz="2400" dirty="0"/>
              <a:t> in </a:t>
            </a:r>
            <a:r>
              <a:rPr lang="cs-CZ" sz="2400" dirty="0" err="1"/>
              <a:t>previous</a:t>
            </a:r>
            <a:r>
              <a:rPr lang="cs-CZ" sz="2400" dirty="0"/>
              <a:t> case… </a:t>
            </a:r>
          </a:p>
          <a:p>
            <a:pPr algn="just"/>
            <a:endParaRPr lang="cs-CZ" sz="24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39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256044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8999776" cy="45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62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256044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71400"/>
            <a:ext cx="10585176" cy="71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32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164"/>
            <a:ext cx="9144000" cy="4435671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2843808" y="4149080"/>
            <a:ext cx="504056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ál 7"/>
          <p:cNvSpPr/>
          <p:nvPr/>
        </p:nvSpPr>
        <p:spPr>
          <a:xfrm>
            <a:off x="6804248" y="4653136"/>
            <a:ext cx="504056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2411760" y="594928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FF0000"/>
                </a:solidFill>
              </a:rPr>
              <a:t>Cumulative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 err="1">
                <a:solidFill>
                  <a:srgbClr val="FF0000"/>
                </a:solidFill>
              </a:rPr>
              <a:t>condition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32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3141034"/>
            <a:ext cx="7273772" cy="34752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Complainant </a:t>
            </a:r>
            <a:r>
              <a:rPr lang="cs-CZ" dirty="0"/>
              <a:t>has to</a:t>
            </a:r>
            <a:r>
              <a:rPr lang="en-US" dirty="0"/>
              <a:t> prove:</a:t>
            </a:r>
          </a:p>
          <a:p>
            <a:pPr lvl="1" algn="just"/>
            <a:r>
              <a:rPr lang="en-US" dirty="0"/>
              <a:t>Domain name is </a:t>
            </a:r>
            <a:r>
              <a:rPr lang="en-US" b="1" dirty="0"/>
              <a:t>identical or confusingly similar</a:t>
            </a:r>
            <a:r>
              <a:rPr lang="en-US" dirty="0"/>
              <a:t> to a trademark in which complainant has rights</a:t>
            </a:r>
          </a:p>
          <a:p>
            <a:pPr lvl="1" algn="just"/>
            <a:r>
              <a:rPr lang="en-US" dirty="0"/>
              <a:t>No rights or </a:t>
            </a:r>
            <a:r>
              <a:rPr lang="en-US" b="1" dirty="0" err="1"/>
              <a:t>legiti</a:t>
            </a:r>
            <a:r>
              <a:rPr lang="cs-CZ" b="1" dirty="0"/>
              <a:t>m</a:t>
            </a:r>
            <a:r>
              <a:rPr lang="en-US" b="1" dirty="0"/>
              <a:t>ate interests </a:t>
            </a:r>
            <a:r>
              <a:rPr lang="en-US" dirty="0"/>
              <a:t>in respect of current domain name</a:t>
            </a:r>
            <a:endParaRPr lang="cs-CZ" dirty="0"/>
          </a:p>
          <a:p>
            <a:pPr lvl="1" algn="just"/>
            <a:r>
              <a:rPr lang="en-US" dirty="0"/>
              <a:t>Domain name has been registered and is being used in </a:t>
            </a:r>
            <a:r>
              <a:rPr lang="en-US" b="1" dirty="0"/>
              <a:t>bad faith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256044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011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971600" y="1988840"/>
            <a:ext cx="7273772" cy="34752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test: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comparison between the trademark and the domain name itself to determine likelihood of Internet user confusion.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relevant trademark would generally need to be recognizable as such within the domain name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content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website</a:t>
            </a:r>
            <a:r>
              <a:rPr lang="cs-CZ" b="0" dirty="0"/>
              <a:t> </a:t>
            </a:r>
            <a:r>
              <a:rPr lang="cs-CZ" b="0" dirty="0" err="1"/>
              <a:t>is</a:t>
            </a:r>
            <a:r>
              <a:rPr lang="cs-CZ" b="0" dirty="0"/>
              <a:t> </a:t>
            </a:r>
            <a:r>
              <a:rPr lang="cs-CZ" b="0" dirty="0" err="1"/>
              <a:t>irrelevant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/>
              <a:t>E.g</a:t>
            </a:r>
            <a:r>
              <a:rPr lang="cs-CZ" b="0" dirty="0"/>
              <a:t>. guiness.com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349943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43291"/>
            <a:ext cx="6995120" cy="1371600"/>
          </a:xfrm>
        </p:spPr>
        <p:txBody>
          <a:bodyPr/>
          <a:lstStyle/>
          <a:p>
            <a:r>
              <a:rPr lang="cs-CZ" dirty="0"/>
              <a:t>1) </a:t>
            </a:r>
            <a:r>
              <a:rPr lang="cs-CZ" dirty="0" err="1"/>
              <a:t>Identical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confusingly</a:t>
            </a:r>
            <a:r>
              <a:rPr lang="cs-CZ" dirty="0"/>
              <a:t> </a:t>
            </a:r>
            <a:r>
              <a:rPr lang="cs-CZ" dirty="0" err="1"/>
              <a:t>similar</a:t>
            </a: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96" y="4848754"/>
            <a:ext cx="3203848" cy="20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1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35" y="283650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Line 3"/>
          <p:cNvSpPr>
            <a:spLocks noChangeShapeType="1"/>
          </p:cNvSpPr>
          <p:nvPr/>
        </p:nvSpPr>
        <p:spPr bwMode="auto">
          <a:xfrm>
            <a:off x="165325" y="4117666"/>
            <a:ext cx="83038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Oval 4"/>
          <p:cNvSpPr>
            <a:spLocks noChangeArrowheads="1"/>
          </p:cNvSpPr>
          <p:nvPr/>
        </p:nvSpPr>
        <p:spPr bwMode="auto">
          <a:xfrm>
            <a:off x="3136437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1308060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470054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1" name="Oval 7"/>
          <p:cNvSpPr>
            <a:spLocks noChangeArrowheads="1"/>
          </p:cNvSpPr>
          <p:nvPr/>
        </p:nvSpPr>
        <p:spPr bwMode="auto">
          <a:xfrm>
            <a:off x="8240656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" name="Oval 8"/>
          <p:cNvSpPr>
            <a:spLocks noChangeArrowheads="1"/>
          </p:cNvSpPr>
          <p:nvPr/>
        </p:nvSpPr>
        <p:spPr bwMode="auto">
          <a:xfrm>
            <a:off x="6488461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5574273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" name="Oval 10"/>
          <p:cNvSpPr>
            <a:spLocks noChangeArrowheads="1"/>
          </p:cNvSpPr>
          <p:nvPr/>
        </p:nvSpPr>
        <p:spPr bwMode="auto">
          <a:xfrm>
            <a:off x="4202990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Line 11"/>
          <p:cNvSpPr>
            <a:spLocks noChangeShapeType="1"/>
          </p:cNvSpPr>
          <p:nvPr/>
        </p:nvSpPr>
        <p:spPr bwMode="auto">
          <a:xfrm>
            <a:off x="622419" y="4498577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" name="Line 12"/>
          <p:cNvSpPr>
            <a:spLocks noChangeShapeType="1"/>
          </p:cNvSpPr>
          <p:nvPr/>
        </p:nvSpPr>
        <p:spPr bwMode="auto">
          <a:xfrm>
            <a:off x="698602" y="5336583"/>
            <a:ext cx="6856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V="1">
            <a:off x="1460425" y="4346213"/>
            <a:ext cx="0" cy="914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" name="Line 14"/>
          <p:cNvSpPr>
            <a:spLocks noChangeShapeType="1"/>
          </p:cNvSpPr>
          <p:nvPr/>
        </p:nvSpPr>
        <p:spPr bwMode="auto">
          <a:xfrm flipV="1">
            <a:off x="1536608" y="3355842"/>
            <a:ext cx="0" cy="4570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>
            <a:off x="1536608" y="3355842"/>
            <a:ext cx="182837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" name="Line 16"/>
          <p:cNvSpPr>
            <a:spLocks noChangeShapeType="1"/>
          </p:cNvSpPr>
          <p:nvPr/>
        </p:nvSpPr>
        <p:spPr bwMode="auto">
          <a:xfrm>
            <a:off x="3364984" y="3432024"/>
            <a:ext cx="0" cy="4570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3364984" y="4498577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" name="Line 18"/>
          <p:cNvSpPr>
            <a:spLocks noChangeShapeType="1"/>
          </p:cNvSpPr>
          <p:nvPr/>
        </p:nvSpPr>
        <p:spPr bwMode="auto">
          <a:xfrm>
            <a:off x="3441167" y="5336583"/>
            <a:ext cx="990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 flipV="1">
            <a:off x="4431538" y="4346213"/>
            <a:ext cx="0" cy="9903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V="1">
            <a:off x="4355355" y="3203477"/>
            <a:ext cx="0" cy="6094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>
            <a:off x="4355355" y="3279660"/>
            <a:ext cx="13712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" name="Line 22"/>
          <p:cNvSpPr>
            <a:spLocks noChangeShapeType="1"/>
          </p:cNvSpPr>
          <p:nvPr/>
        </p:nvSpPr>
        <p:spPr bwMode="auto">
          <a:xfrm>
            <a:off x="5726638" y="3279659"/>
            <a:ext cx="0" cy="5332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" name="Line 23"/>
          <p:cNvSpPr>
            <a:spLocks noChangeShapeType="1"/>
          </p:cNvSpPr>
          <p:nvPr/>
        </p:nvSpPr>
        <p:spPr bwMode="auto">
          <a:xfrm>
            <a:off x="5726638" y="4422395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" name="Line 24"/>
          <p:cNvSpPr>
            <a:spLocks noChangeShapeType="1"/>
          </p:cNvSpPr>
          <p:nvPr/>
        </p:nvSpPr>
        <p:spPr bwMode="auto">
          <a:xfrm>
            <a:off x="5726638" y="5260401"/>
            <a:ext cx="990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9" name="Line 25"/>
          <p:cNvSpPr>
            <a:spLocks noChangeShapeType="1"/>
          </p:cNvSpPr>
          <p:nvPr/>
        </p:nvSpPr>
        <p:spPr bwMode="auto">
          <a:xfrm flipV="1">
            <a:off x="6717008" y="4346213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" name="Line 26"/>
          <p:cNvSpPr>
            <a:spLocks noChangeShapeType="1"/>
          </p:cNvSpPr>
          <p:nvPr/>
        </p:nvSpPr>
        <p:spPr bwMode="auto">
          <a:xfrm flipV="1">
            <a:off x="6640826" y="3279659"/>
            <a:ext cx="0" cy="5332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1" name="Line 27"/>
          <p:cNvSpPr>
            <a:spLocks noChangeShapeType="1"/>
          </p:cNvSpPr>
          <p:nvPr/>
        </p:nvSpPr>
        <p:spPr bwMode="auto">
          <a:xfrm>
            <a:off x="6717009" y="3279660"/>
            <a:ext cx="17521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" name="Line 28"/>
          <p:cNvSpPr>
            <a:spLocks noChangeShapeType="1"/>
          </p:cNvSpPr>
          <p:nvPr/>
        </p:nvSpPr>
        <p:spPr bwMode="auto">
          <a:xfrm>
            <a:off x="8469203" y="3279660"/>
            <a:ext cx="0" cy="6094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" name="Rectangle 29"/>
          <p:cNvSpPr>
            <a:spLocks noChangeArrowheads="1"/>
          </p:cNvSpPr>
          <p:nvPr/>
        </p:nvSpPr>
        <p:spPr bwMode="auto">
          <a:xfrm>
            <a:off x="-63222" y="3812936"/>
            <a:ext cx="304729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ahoma" pitchFamily="34" charset="0"/>
              </a:rPr>
              <a:t>0</a:t>
            </a:r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317690" y="4193848"/>
            <a:ext cx="479507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+3</a:t>
            </a:r>
          </a:p>
        </p:txBody>
      </p:sp>
      <p:sp>
        <p:nvSpPr>
          <p:cNvPr id="115" name="Rectangle 31"/>
          <p:cNvSpPr>
            <a:spLocks noChangeArrowheads="1"/>
          </p:cNvSpPr>
          <p:nvPr/>
        </p:nvSpPr>
        <p:spPr bwMode="auto">
          <a:xfrm>
            <a:off x="1460425" y="4117665"/>
            <a:ext cx="572955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ahoma" pitchFamily="34" charset="0"/>
              </a:rPr>
              <a:t>+1</a:t>
            </a:r>
          </a:p>
        </p:txBody>
      </p:sp>
      <p:sp>
        <p:nvSpPr>
          <p:cNvPr id="116" name="Rectangle 32"/>
          <p:cNvSpPr>
            <a:spLocks noChangeArrowheads="1"/>
          </p:cNvSpPr>
          <p:nvPr/>
        </p:nvSpPr>
        <p:spPr bwMode="auto">
          <a:xfrm>
            <a:off x="3288802" y="4193848"/>
            <a:ext cx="606116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+20</a:t>
            </a:r>
          </a:p>
        </p:txBody>
      </p:sp>
      <p:sp>
        <p:nvSpPr>
          <p:cNvPr id="117" name="Rectangle 33"/>
          <p:cNvSpPr>
            <a:spLocks noChangeArrowheads="1"/>
          </p:cNvSpPr>
          <p:nvPr/>
        </p:nvSpPr>
        <p:spPr bwMode="auto">
          <a:xfrm>
            <a:off x="4583902" y="4117665"/>
            <a:ext cx="479507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+5</a:t>
            </a:r>
          </a:p>
        </p:txBody>
      </p:sp>
      <p:sp>
        <p:nvSpPr>
          <p:cNvPr id="118" name="Rectangle 34"/>
          <p:cNvSpPr>
            <a:spLocks noChangeArrowheads="1"/>
          </p:cNvSpPr>
          <p:nvPr/>
        </p:nvSpPr>
        <p:spPr bwMode="auto">
          <a:xfrm>
            <a:off x="5498090" y="4193848"/>
            <a:ext cx="606116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+14</a:t>
            </a:r>
          </a:p>
        </p:txBody>
      </p:sp>
      <p:sp>
        <p:nvSpPr>
          <p:cNvPr id="119" name="Rectangle 35"/>
          <p:cNvSpPr>
            <a:spLocks noChangeArrowheads="1"/>
          </p:cNvSpPr>
          <p:nvPr/>
        </p:nvSpPr>
        <p:spPr bwMode="auto">
          <a:xfrm>
            <a:off x="6793191" y="4193848"/>
            <a:ext cx="479507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+3</a:t>
            </a:r>
          </a:p>
        </p:txBody>
      </p:sp>
      <p:sp>
        <p:nvSpPr>
          <p:cNvPr id="120" name="Rectangle 36"/>
          <p:cNvSpPr>
            <a:spLocks noChangeArrowheads="1"/>
          </p:cNvSpPr>
          <p:nvPr/>
        </p:nvSpPr>
        <p:spPr bwMode="auto">
          <a:xfrm>
            <a:off x="8088291" y="4346212"/>
            <a:ext cx="606116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+10</a:t>
            </a:r>
          </a:p>
        </p:txBody>
      </p:sp>
      <p:sp>
        <p:nvSpPr>
          <p:cNvPr id="121" name="Rectangle 37"/>
          <p:cNvSpPr>
            <a:spLocks noChangeArrowheads="1"/>
          </p:cNvSpPr>
          <p:nvPr/>
        </p:nvSpPr>
        <p:spPr bwMode="auto">
          <a:xfrm rot="16307563">
            <a:off x="-660777" y="2504346"/>
            <a:ext cx="2048988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File complaint</a:t>
            </a:r>
            <a:endParaRPr lang="en-US" altLang="en-US" dirty="0"/>
          </a:p>
        </p:txBody>
      </p:sp>
      <p:sp>
        <p:nvSpPr>
          <p:cNvPr id="122" name="Rectangle 38"/>
          <p:cNvSpPr>
            <a:spLocks noChangeArrowheads="1"/>
          </p:cNvSpPr>
          <p:nvPr/>
        </p:nvSpPr>
        <p:spPr bwMode="auto">
          <a:xfrm rot="17759431">
            <a:off x="201830" y="2709879"/>
            <a:ext cx="2152152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000" b="1" dirty="0">
                <a:latin typeface="Tahoma" pitchFamily="34" charset="0"/>
              </a:rPr>
              <a:t>R</a:t>
            </a:r>
            <a:r>
              <a:rPr lang="en-US" altLang="en-US" sz="2000" b="1" dirty="0" err="1">
                <a:latin typeface="Tahoma" pitchFamily="34" charset="0"/>
              </a:rPr>
              <a:t>eview</a:t>
            </a:r>
            <a:endParaRPr lang="en-US" altLang="en-US" dirty="0"/>
          </a:p>
        </p:txBody>
      </p:sp>
      <p:sp>
        <p:nvSpPr>
          <p:cNvPr id="123" name="Rectangle 39"/>
          <p:cNvSpPr>
            <a:spLocks noChangeArrowheads="1"/>
          </p:cNvSpPr>
          <p:nvPr/>
        </p:nvSpPr>
        <p:spPr bwMode="auto">
          <a:xfrm rot="16237727">
            <a:off x="630356" y="5557195"/>
            <a:ext cx="2361653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 </a:t>
            </a:r>
            <a:r>
              <a:rPr lang="cs-CZ" altLang="en-US" sz="2000" b="1" dirty="0">
                <a:latin typeface="Tahoma" pitchFamily="34" charset="0"/>
              </a:rPr>
              <a:t>C</a:t>
            </a:r>
            <a:r>
              <a:rPr lang="en-US" altLang="en-US" sz="2000" b="1" dirty="0" err="1">
                <a:latin typeface="Tahoma" pitchFamily="34" charset="0"/>
              </a:rPr>
              <a:t>ommencement</a:t>
            </a:r>
            <a:endParaRPr lang="en-US" altLang="en-US" dirty="0"/>
          </a:p>
        </p:txBody>
      </p:sp>
      <p:sp>
        <p:nvSpPr>
          <p:cNvPr id="124" name="Rectangle 40"/>
          <p:cNvSpPr>
            <a:spLocks noChangeArrowheads="1"/>
          </p:cNvSpPr>
          <p:nvPr/>
        </p:nvSpPr>
        <p:spPr bwMode="auto">
          <a:xfrm rot="16151844">
            <a:off x="2442068" y="2220249"/>
            <a:ext cx="1934715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  </a:t>
            </a:r>
            <a:r>
              <a:rPr lang="cs-CZ" altLang="en-US" sz="2000" b="1" dirty="0">
                <a:latin typeface="Tahoma" pitchFamily="34" charset="0"/>
              </a:rPr>
              <a:t>R</a:t>
            </a:r>
            <a:r>
              <a:rPr lang="en-US" altLang="en-US" sz="2000" b="1" dirty="0" err="1">
                <a:latin typeface="Tahoma" pitchFamily="34" charset="0"/>
              </a:rPr>
              <a:t>esponse</a:t>
            </a:r>
            <a:endParaRPr lang="en-US" altLang="en-US" dirty="0"/>
          </a:p>
        </p:txBody>
      </p:sp>
      <p:sp>
        <p:nvSpPr>
          <p:cNvPr id="125" name="Rectangle 41"/>
          <p:cNvSpPr>
            <a:spLocks noChangeArrowheads="1"/>
          </p:cNvSpPr>
          <p:nvPr/>
        </p:nvSpPr>
        <p:spPr bwMode="auto">
          <a:xfrm rot="16099415">
            <a:off x="3741136" y="2119467"/>
            <a:ext cx="1317320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latin typeface="Tahoma" pitchFamily="34" charset="0"/>
              </a:rPr>
              <a:t>Panel</a:t>
            </a:r>
            <a:endParaRPr lang="en-US" altLang="en-US"/>
          </a:p>
        </p:txBody>
      </p:sp>
      <p:sp>
        <p:nvSpPr>
          <p:cNvPr id="126" name="Rectangle 42"/>
          <p:cNvSpPr>
            <a:spLocks noChangeArrowheads="1"/>
          </p:cNvSpPr>
          <p:nvPr/>
        </p:nvSpPr>
        <p:spPr bwMode="auto">
          <a:xfrm rot="16280895">
            <a:off x="4974337" y="2508314"/>
            <a:ext cx="1901385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000" b="1" dirty="0">
                <a:latin typeface="Tahoma" pitchFamily="34" charset="0"/>
              </a:rPr>
              <a:t>D</a:t>
            </a:r>
            <a:r>
              <a:rPr lang="en-US" altLang="en-US" sz="2000" b="1" dirty="0" err="1">
                <a:latin typeface="Tahoma" pitchFamily="34" charset="0"/>
              </a:rPr>
              <a:t>ecision</a:t>
            </a:r>
            <a:endParaRPr lang="en-US" altLang="en-US" dirty="0"/>
          </a:p>
        </p:txBody>
      </p:sp>
      <p:sp>
        <p:nvSpPr>
          <p:cNvPr id="127" name="Rectangle 43"/>
          <p:cNvSpPr>
            <a:spLocks noChangeArrowheads="1"/>
          </p:cNvSpPr>
          <p:nvPr/>
        </p:nvSpPr>
        <p:spPr bwMode="auto">
          <a:xfrm rot="16259995">
            <a:off x="5954986" y="2295236"/>
            <a:ext cx="1676411" cy="40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Notification</a:t>
            </a:r>
            <a:endParaRPr lang="en-US" altLang="en-US" dirty="0"/>
          </a:p>
        </p:txBody>
      </p:sp>
      <p:sp>
        <p:nvSpPr>
          <p:cNvPr id="128" name="Rectangle 44"/>
          <p:cNvSpPr>
            <a:spLocks noChangeArrowheads="1"/>
          </p:cNvSpPr>
          <p:nvPr/>
        </p:nvSpPr>
        <p:spPr bwMode="auto">
          <a:xfrm rot="16200000">
            <a:off x="7544697" y="2624157"/>
            <a:ext cx="2248967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Implementation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952640" y="60801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56 </a:t>
            </a:r>
            <a:r>
              <a:rPr lang="cs-CZ" sz="3600" b="1" dirty="0" err="1">
                <a:solidFill>
                  <a:schemeClr val="tx2"/>
                </a:solidFill>
              </a:rPr>
              <a:t>days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631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Mispelled</a:t>
            </a:r>
            <a:r>
              <a:rPr lang="cs-CZ" dirty="0"/>
              <a:t> IS </a:t>
            </a:r>
            <a:r>
              <a:rPr lang="cs-CZ" dirty="0" err="1"/>
              <a:t>confusingly</a:t>
            </a:r>
            <a:r>
              <a:rPr lang="cs-CZ" dirty="0"/>
              <a:t> </a:t>
            </a:r>
            <a:r>
              <a:rPr lang="cs-CZ" dirty="0" err="1"/>
              <a:t>simmilar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43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 err="1"/>
              <a:t>Wachovia</a:t>
            </a:r>
            <a:r>
              <a:rPr lang="cs-CZ" i="1" dirty="0"/>
              <a:t> </a:t>
            </a:r>
            <a:r>
              <a:rPr lang="cs-CZ" i="1" dirty="0" err="1"/>
              <a:t>Corporation</a:t>
            </a:r>
            <a:r>
              <a:rPr lang="cs-CZ" i="1" dirty="0"/>
              <a:t> v. Peter </a:t>
            </a:r>
            <a:r>
              <a:rPr lang="cs-CZ" i="1" dirty="0" err="1"/>
              <a:t>Carrington</a:t>
            </a:r>
            <a:r>
              <a:rPr lang="cs-CZ" dirty="0"/>
              <a:t>, WIPO Case No.</a:t>
            </a:r>
            <a:r>
              <a:rPr lang="cs-CZ" dirty="0">
                <a:hlinkClick r:id="rId2"/>
              </a:rPr>
              <a:t>D2002-0775</a:t>
            </a:r>
            <a:r>
              <a:rPr lang="cs-CZ" dirty="0"/>
              <a:t>, &lt;wochovia.com&gt;, </a:t>
            </a:r>
            <a:r>
              <a:rPr lang="cs-CZ" dirty="0" err="1"/>
              <a:t>Tansfer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/>
              <a:t>Fuji </a:t>
            </a:r>
            <a:r>
              <a:rPr lang="cs-CZ" i="1" dirty="0" err="1"/>
              <a:t>Photo</a:t>
            </a:r>
            <a:r>
              <a:rPr lang="cs-CZ" i="1" dirty="0"/>
              <a:t> Film U.S.A., Inc. v. </a:t>
            </a:r>
            <a:r>
              <a:rPr lang="cs-CZ" i="1" dirty="0" err="1"/>
              <a:t>LaPorte</a:t>
            </a:r>
            <a:r>
              <a:rPr lang="cs-CZ" i="1" dirty="0"/>
              <a:t> </a:t>
            </a:r>
            <a:r>
              <a:rPr lang="cs-CZ" i="1" dirty="0" err="1"/>
              <a:t>Holdings</a:t>
            </a:r>
            <a:r>
              <a:rPr lang="cs-CZ" dirty="0"/>
              <a:t>, WIPO Case No.</a:t>
            </a:r>
            <a:r>
              <a:rPr lang="cs-CZ" dirty="0">
                <a:hlinkClick r:id="rId3"/>
              </a:rPr>
              <a:t>D2004-0971</a:t>
            </a:r>
            <a:r>
              <a:rPr lang="cs-CZ" dirty="0"/>
              <a:t>, &lt;fuijifilm.com&gt;,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/>
              <a:t>Express </a:t>
            </a:r>
            <a:r>
              <a:rPr lang="cs-CZ" i="1" dirty="0" err="1"/>
              <a:t>Scripts</a:t>
            </a:r>
            <a:r>
              <a:rPr lang="cs-CZ" i="1" dirty="0"/>
              <a:t>, Inc. v. </a:t>
            </a:r>
            <a:r>
              <a:rPr lang="cs-CZ" i="1" dirty="0" err="1"/>
              <a:t>Whois</a:t>
            </a:r>
            <a:r>
              <a:rPr lang="cs-CZ" i="1" dirty="0"/>
              <a:t> </a:t>
            </a:r>
            <a:r>
              <a:rPr lang="cs-CZ" i="1" dirty="0" err="1"/>
              <a:t>Privacy</a:t>
            </a:r>
            <a:r>
              <a:rPr lang="cs-CZ" i="1" dirty="0"/>
              <a:t> </a:t>
            </a:r>
            <a:r>
              <a:rPr lang="cs-CZ" i="1" dirty="0" err="1"/>
              <a:t>Protection</a:t>
            </a:r>
            <a:r>
              <a:rPr lang="cs-CZ" i="1" dirty="0"/>
              <a:t> </a:t>
            </a:r>
            <a:r>
              <a:rPr lang="cs-CZ" i="1" dirty="0" err="1"/>
              <a:t>Service</a:t>
            </a:r>
            <a:r>
              <a:rPr lang="cs-CZ" i="1" dirty="0"/>
              <a:t>, Inc. / </a:t>
            </a:r>
            <a:r>
              <a:rPr lang="cs-CZ" i="1" dirty="0" err="1"/>
              <a:t>Domaindeals</a:t>
            </a:r>
            <a:r>
              <a:rPr lang="cs-CZ" i="1" dirty="0"/>
              <a:t>, </a:t>
            </a:r>
            <a:r>
              <a:rPr lang="cs-CZ" i="1" dirty="0" err="1"/>
              <a:t>Domain</a:t>
            </a:r>
            <a:r>
              <a:rPr lang="cs-CZ" i="1" dirty="0"/>
              <a:t> </a:t>
            </a:r>
            <a:r>
              <a:rPr lang="cs-CZ" i="1" dirty="0" err="1"/>
              <a:t>Administrator</a:t>
            </a:r>
            <a:r>
              <a:rPr lang="cs-CZ" dirty="0"/>
              <a:t>, WIPO Case No.</a:t>
            </a:r>
            <a:r>
              <a:rPr lang="cs-CZ" dirty="0">
                <a:hlinkClick r:id="rId4"/>
              </a:rPr>
              <a:t>D2008-1302</a:t>
            </a:r>
            <a:r>
              <a:rPr lang="cs-CZ" dirty="0"/>
              <a:t>, &lt;expresscripts.com&gt;, Transfer</a:t>
            </a:r>
          </a:p>
        </p:txBody>
      </p:sp>
    </p:spTree>
    <p:extLst>
      <p:ext uri="{BB962C8B-B14F-4D97-AF65-F5344CB8AC3E}">
        <p14:creationId xmlns:p14="http://schemas.microsoft.com/office/powerpoint/2010/main" val="3762084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132856"/>
            <a:ext cx="7273772" cy="448347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What is legitimate interest?</a:t>
            </a:r>
          </a:p>
          <a:p>
            <a:pPr lvl="1" algn="just"/>
            <a:r>
              <a:rPr lang="en-US" dirty="0"/>
              <a:t>Bona fide offering of goods or services</a:t>
            </a:r>
          </a:p>
          <a:p>
            <a:pPr lvl="1" algn="just"/>
            <a:r>
              <a:rPr lang="en-US" dirty="0"/>
              <a:t>Commonly known as domain</a:t>
            </a:r>
          </a:p>
          <a:p>
            <a:pPr lvl="1" algn="just"/>
            <a:r>
              <a:rPr lang="cs-CZ" sz="2400" b="1" dirty="0"/>
              <a:t>L</a:t>
            </a:r>
            <a:r>
              <a:rPr lang="en-US" sz="2400" b="1" dirty="0" err="1"/>
              <a:t>egitimate</a:t>
            </a:r>
            <a:r>
              <a:rPr lang="en-US" sz="2400" b="1" dirty="0"/>
              <a:t> noncommercial or fair use of the domain name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/>
              <a:t>without intent for commercial gain to misleadingly divert consumers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/>
              <a:t>or to tarnish the trademark or service mark at issue.</a:t>
            </a:r>
          </a:p>
          <a:p>
            <a:pPr lvl="1" algn="just"/>
            <a:endParaRPr lang="cs-CZ" dirty="0"/>
          </a:p>
          <a:p>
            <a:pPr lvl="1" algn="just"/>
            <a:r>
              <a:rPr lang="cs-CZ" dirty="0" err="1"/>
              <a:t>Article</a:t>
            </a:r>
            <a:r>
              <a:rPr lang="cs-CZ" dirty="0"/>
              <a:t> 4(c)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endParaRPr lang="cs-CZ" dirty="0"/>
          </a:p>
          <a:p>
            <a:pPr lvl="1" algn="just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i="1" dirty="0" err="1"/>
              <a:t>DaimlerChrysler</a:t>
            </a:r>
            <a:r>
              <a:rPr lang="cs-CZ" i="1" dirty="0"/>
              <a:t> A.G. v. Donald </a:t>
            </a:r>
            <a:r>
              <a:rPr lang="cs-CZ" i="1" dirty="0" err="1"/>
              <a:t>Drummonds</a:t>
            </a:r>
            <a:r>
              <a:rPr lang="cs-CZ" dirty="0"/>
              <a:t>, WIPO Case No.</a:t>
            </a:r>
            <a:r>
              <a:rPr lang="cs-CZ" dirty="0">
                <a:hlinkClick r:id="rId3"/>
              </a:rPr>
              <a:t>D2001-0160</a:t>
            </a:r>
            <a:r>
              <a:rPr lang="cs-CZ" dirty="0"/>
              <a:t>, </a:t>
            </a:r>
            <a:r>
              <a:rPr lang="cs-CZ" b="1" dirty="0"/>
              <a:t>Not </a:t>
            </a:r>
            <a:r>
              <a:rPr lang="cs-CZ" b="1" dirty="0" err="1"/>
              <a:t>transferred</a:t>
            </a:r>
            <a:endParaRPr lang="cs-CZ" b="1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349943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43291"/>
            <a:ext cx="6995120" cy="1371600"/>
          </a:xfrm>
        </p:spPr>
        <p:txBody>
          <a:bodyPr/>
          <a:lstStyle/>
          <a:p>
            <a:r>
              <a:rPr lang="cs-CZ" dirty="0"/>
              <a:t>2) </a:t>
            </a:r>
            <a:r>
              <a:rPr lang="cs-CZ" dirty="0" err="1"/>
              <a:t>Legitimate</a:t>
            </a:r>
            <a:r>
              <a:rPr lang="cs-CZ" dirty="0"/>
              <a:t> </a:t>
            </a:r>
            <a:r>
              <a:rPr lang="cs-CZ" dirty="0" err="1"/>
              <a:t>interest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702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3)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faith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3501008"/>
            <a:ext cx="7620000" cy="4373563"/>
          </a:xfrm>
        </p:spPr>
        <p:txBody>
          <a:bodyPr/>
          <a:lstStyle/>
          <a:p>
            <a:pPr algn="just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faith</a:t>
            </a:r>
            <a:r>
              <a:rPr lang="cs-CZ" dirty="0"/>
              <a:t>?</a:t>
            </a:r>
          </a:p>
          <a:p>
            <a:pPr lvl="1" algn="just"/>
            <a:r>
              <a:rPr lang="cs-CZ" dirty="0" err="1"/>
              <a:t>Attempt</a:t>
            </a:r>
            <a:r>
              <a:rPr lang="cs-CZ" dirty="0"/>
              <a:t> to </a:t>
            </a:r>
            <a:r>
              <a:rPr lang="cs-CZ" dirty="0" err="1"/>
              <a:t>sell</a:t>
            </a:r>
            <a:r>
              <a:rPr lang="cs-CZ" dirty="0"/>
              <a:t>, </a:t>
            </a:r>
            <a:r>
              <a:rPr lang="cs-CZ" dirty="0" err="1"/>
              <a:t>lease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domain</a:t>
            </a:r>
            <a:r>
              <a:rPr lang="cs-CZ" dirty="0"/>
              <a:t> (</a:t>
            </a:r>
            <a:r>
              <a:rPr lang="cs-CZ" dirty="0" err="1"/>
              <a:t>cybersqatting</a:t>
            </a:r>
            <a:r>
              <a:rPr lang="cs-CZ" dirty="0"/>
              <a:t>)</a:t>
            </a:r>
          </a:p>
          <a:p>
            <a:pPr lvl="1" algn="just"/>
            <a:r>
              <a:rPr lang="cs-CZ" dirty="0" err="1"/>
              <a:t>Disrupt</a:t>
            </a:r>
            <a:r>
              <a:rPr lang="cs-CZ" dirty="0"/>
              <a:t> </a:t>
            </a:r>
            <a:r>
              <a:rPr lang="cs-CZ" dirty="0" err="1"/>
              <a:t>competitor‘s</a:t>
            </a:r>
            <a:r>
              <a:rPr lang="cs-CZ" dirty="0"/>
              <a:t> business</a:t>
            </a:r>
          </a:p>
          <a:p>
            <a:pPr lvl="1" algn="just"/>
            <a:r>
              <a:rPr lang="cs-CZ" dirty="0" err="1"/>
              <a:t>Attract</a:t>
            </a:r>
            <a:r>
              <a:rPr lang="cs-CZ" dirty="0"/>
              <a:t> (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gain</a:t>
            </a:r>
            <a:r>
              <a:rPr lang="cs-CZ" dirty="0"/>
              <a:t>)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visitors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site</a:t>
            </a:r>
            <a:r>
              <a:rPr lang="cs-CZ" dirty="0"/>
              <a:t> via </a:t>
            </a:r>
            <a:r>
              <a:rPr lang="cs-CZ" dirty="0" err="1"/>
              <a:t>confusion</a:t>
            </a:r>
            <a:endParaRPr lang="cs-CZ" dirty="0"/>
          </a:p>
          <a:p>
            <a:pPr algn="just"/>
            <a:r>
              <a:rPr lang="cs-CZ" dirty="0" err="1"/>
              <a:t>Article</a:t>
            </a:r>
            <a:r>
              <a:rPr lang="cs-CZ" dirty="0"/>
              <a:t> 4 (b)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endParaRPr lang="cs-CZ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349943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30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3)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faith</a:t>
            </a:r>
            <a:r>
              <a:rPr lang="cs-CZ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747251" cy="491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43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MUST READ 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hlinkClick r:id="rId2"/>
            </a:endParaRPr>
          </a:p>
          <a:p>
            <a:r>
              <a:rPr lang="en-US" dirty="0"/>
              <a:t>WIPO Overview of WIPO Panel Views on Selected UDRP Questions, Third Edition</a:t>
            </a:r>
            <a:br>
              <a:rPr lang="en-US" dirty="0"/>
            </a:br>
            <a:r>
              <a:rPr lang="en-US" dirty="0"/>
              <a:t>(“WIPO Jurisprudential Overview 3.0”)</a:t>
            </a:r>
          </a:p>
          <a:p>
            <a:r>
              <a:rPr lang="cs-CZ" dirty="0">
                <a:hlinkClick r:id="rId3"/>
              </a:rPr>
              <a:t>http://www.wipo.int/amc/en/domains/search/overview3.0/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WIPO Guide to the Uniform Domain Name Dispute Resolution Policy (UDRP)</a:t>
            </a:r>
          </a:p>
          <a:p>
            <a:r>
              <a:rPr lang="cs-CZ" dirty="0">
                <a:hlinkClick r:id="rId4"/>
              </a:rPr>
              <a:t>http://www.wipo.int/amc/en/domains/guide/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0495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1th </a:t>
            </a:r>
            <a:r>
              <a:rPr lang="cs-CZ" dirty="0" err="1"/>
              <a:t>October</a:t>
            </a:r>
            <a:r>
              <a:rPr lang="cs-CZ" dirty="0"/>
              <a:t> 2016 – </a:t>
            </a:r>
            <a:r>
              <a:rPr lang="cs-CZ" dirty="0" err="1"/>
              <a:t>expiration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IANA and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Telecommunications</a:t>
            </a:r>
            <a:r>
              <a:rPr lang="cs-CZ" dirty="0"/>
              <a:t> and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Administration</a:t>
            </a:r>
            <a:r>
              <a:rPr lang="cs-CZ" dirty="0"/>
              <a:t> (Part </a:t>
            </a:r>
            <a:r>
              <a:rPr lang="cs-CZ" dirty="0" err="1"/>
              <a:t>of</a:t>
            </a:r>
            <a:r>
              <a:rPr lang="cs-CZ" dirty="0"/>
              <a:t> US 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Commerce</a:t>
            </a:r>
            <a:r>
              <a:rPr lang="cs-CZ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ICANN 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US gouvernement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More </a:t>
            </a:r>
            <a:r>
              <a:rPr lang="cs-CZ" dirty="0" err="1"/>
              <a:t>complicated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authorities</a:t>
            </a:r>
            <a:r>
              <a:rPr lang="cs-CZ" dirty="0"/>
              <a:t> and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transparency</a:t>
            </a:r>
            <a:r>
              <a:rPr lang="cs-CZ" dirty="0"/>
              <a:t> and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312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Obrázek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923" r="551" b="3923"/>
          <a:stretch>
            <a:fillRect/>
          </a:stretch>
        </p:blipFill>
        <p:spPr>
          <a:xfrm>
            <a:off x="0" y="0"/>
            <a:ext cx="8964488" cy="4869160"/>
          </a:xfrm>
        </p:spPr>
      </p:pic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755576" y="5877272"/>
            <a:ext cx="8153400" cy="457200"/>
          </a:xfrm>
        </p:spPr>
        <p:txBody>
          <a:bodyPr>
            <a:noAutofit/>
          </a:bodyPr>
          <a:lstStyle/>
          <a:p>
            <a:r>
              <a:rPr lang="cs-CZ" sz="3600" b="1" cap="small" dirty="0" err="1">
                <a:latin typeface="+mj-lt"/>
                <a:cs typeface="Times New Roman" pitchFamily="18" charset="0"/>
              </a:rPr>
              <a:t>Questions</a:t>
            </a:r>
            <a:r>
              <a:rPr lang="cs-CZ" sz="3600" b="1" cap="small" dirty="0">
                <a:latin typeface="+mj-lt"/>
                <a:cs typeface="Times New Roman" pitchFamily="18" charset="0"/>
              </a:rPr>
              <a:t>?</a:t>
            </a:r>
            <a:endParaRPr sz="3600" dirty="0">
              <a:latin typeface="+mj-lt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55576" y="5085184"/>
            <a:ext cx="8153400" cy="76200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cs typeface="Times New Roman" pitchFamily="18" charset="0"/>
              </a:rPr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92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/>
              <a:t>a case!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 smtClean="0">
                <a:hlinkClick r:id="rId2"/>
              </a:rPr>
              <a:t>udrp.expert4me.com</a:t>
            </a:r>
            <a:endParaRPr lang="cs-CZ" b="0" dirty="0" smtClean="0"/>
          </a:p>
          <a:p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 smtClean="0"/>
              <a:t>Isntructions</a:t>
            </a:r>
            <a:r>
              <a:rPr lang="cs-CZ" b="0" dirty="0" smtClean="0"/>
              <a:t> </a:t>
            </a:r>
            <a:r>
              <a:rPr lang="cs-CZ" b="0" dirty="0" err="1" smtClean="0"/>
              <a:t>will</a:t>
            </a:r>
            <a:r>
              <a:rPr lang="cs-CZ" b="0" dirty="0" smtClean="0"/>
              <a:t> </a:t>
            </a:r>
            <a:r>
              <a:rPr lang="cs-CZ" b="0" dirty="0" err="1" smtClean="0"/>
              <a:t>be</a:t>
            </a:r>
            <a:r>
              <a:rPr lang="cs-CZ" b="0" dirty="0" smtClean="0"/>
              <a:t> </a:t>
            </a:r>
            <a:r>
              <a:rPr lang="cs-CZ" b="0" dirty="0" err="1" smtClean="0"/>
              <a:t>sent</a:t>
            </a:r>
            <a:r>
              <a:rPr lang="cs-CZ" b="0" dirty="0"/>
              <a:t> </a:t>
            </a:r>
            <a:r>
              <a:rPr lang="cs-CZ" b="0" smtClean="0"/>
              <a:t>via email!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68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925060"/>
            <a:ext cx="7273772" cy="36912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dirty="0" err="1"/>
              <a:t>Criticism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 err="1"/>
              <a:t>Froomkin</a:t>
            </a:r>
            <a:r>
              <a:rPr lang="cs-CZ" b="0" dirty="0"/>
              <a:t> </a:t>
            </a:r>
            <a:r>
              <a:rPr lang="cs-CZ" b="0" dirty="0" err="1"/>
              <a:t>says</a:t>
            </a:r>
            <a:r>
              <a:rPr lang="cs-CZ" b="0" dirty="0"/>
              <a:t>, </a:t>
            </a:r>
            <a:r>
              <a:rPr lang="cs-CZ" b="0" dirty="0" err="1"/>
              <a:t>that</a:t>
            </a:r>
            <a:r>
              <a:rPr lang="cs-CZ" b="0" dirty="0"/>
              <a:t> such a </a:t>
            </a:r>
            <a:r>
              <a:rPr lang="cs-CZ" b="0" dirty="0" err="1"/>
              <a:t>short</a:t>
            </a:r>
            <a:r>
              <a:rPr lang="cs-CZ" b="0" dirty="0"/>
              <a:t> </a:t>
            </a:r>
            <a:r>
              <a:rPr lang="cs-CZ" b="0" dirty="0" err="1"/>
              <a:t>terms</a:t>
            </a:r>
            <a:r>
              <a:rPr lang="cs-CZ" b="0" dirty="0"/>
              <a:t> are in </a:t>
            </a:r>
            <a:r>
              <a:rPr lang="cs-CZ" b="0" dirty="0" err="1"/>
              <a:t>contradition</a:t>
            </a:r>
            <a:r>
              <a:rPr lang="cs-CZ" b="0" dirty="0"/>
              <a:t> </a:t>
            </a:r>
            <a:r>
              <a:rPr lang="cs-CZ" b="0" dirty="0" err="1"/>
              <a:t>with</a:t>
            </a:r>
            <a:r>
              <a:rPr lang="cs-CZ" b="0" dirty="0"/>
              <a:t> public </a:t>
            </a:r>
            <a:r>
              <a:rPr lang="cs-CZ" b="0" dirty="0" err="1"/>
              <a:t>order</a:t>
            </a:r>
            <a:endParaRPr lang="cs-CZ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/>
              <a:t>On </a:t>
            </a: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other</a:t>
            </a:r>
            <a:r>
              <a:rPr lang="cs-CZ" b="0" dirty="0"/>
              <a:t> hand </a:t>
            </a:r>
            <a:r>
              <a:rPr lang="cs-CZ" b="0" dirty="0" err="1"/>
              <a:t>some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terms</a:t>
            </a:r>
            <a:r>
              <a:rPr lang="cs-CZ" b="0" dirty="0"/>
              <a:t> </a:t>
            </a:r>
            <a:r>
              <a:rPr lang="cs-CZ" b="0" dirty="0" err="1"/>
              <a:t>can</a:t>
            </a:r>
            <a:r>
              <a:rPr lang="cs-CZ" b="0" dirty="0"/>
              <a:t> </a:t>
            </a:r>
            <a:r>
              <a:rPr lang="cs-CZ" b="0" dirty="0" err="1"/>
              <a:t>be</a:t>
            </a:r>
            <a:r>
              <a:rPr lang="cs-CZ" b="0" dirty="0"/>
              <a:t> </a:t>
            </a:r>
            <a:r>
              <a:rPr lang="cs-CZ" dirty="0" err="1"/>
              <a:t>prolonged</a:t>
            </a:r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9370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58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925060"/>
            <a:ext cx="7273772" cy="36912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Advantages:</a:t>
            </a:r>
          </a:p>
          <a:p>
            <a:pPr lvl="1" algn="just"/>
            <a:r>
              <a:rPr lang="en-US" dirty="0"/>
              <a:t>Fast – the case can be decided within 2 months</a:t>
            </a:r>
          </a:p>
          <a:p>
            <a:pPr lvl="1" algn="just"/>
            <a:r>
              <a:rPr lang="en-US" dirty="0"/>
              <a:t>Inexpensive</a:t>
            </a:r>
          </a:p>
          <a:p>
            <a:pPr lvl="1" algn="just"/>
            <a:r>
              <a:rPr lang="en-US" dirty="0"/>
              <a:t>Co - existing with local legal systems</a:t>
            </a:r>
          </a:p>
          <a:p>
            <a:pPr lvl="1" algn="just"/>
            <a:r>
              <a:rPr lang="en-US" dirty="0"/>
              <a:t>Global solution </a:t>
            </a:r>
          </a:p>
          <a:p>
            <a:pPr lvl="1" algn="just"/>
            <a:r>
              <a:rPr lang="en-US" dirty="0"/>
              <a:t>Law accessible – decisions are freely available</a:t>
            </a:r>
            <a:endParaRPr lang="cs-CZ" dirty="0"/>
          </a:p>
          <a:p>
            <a:pPr lvl="1" algn="just"/>
            <a:r>
              <a:rPr lang="cs-CZ" dirty="0" err="1"/>
              <a:t>Price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http://www.wipo.int/amc/en/domains/fees/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9370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46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3141034"/>
            <a:ext cx="7273772" cy="34752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dirty="0" err="1"/>
              <a:t>Disadvantages</a:t>
            </a:r>
            <a:r>
              <a:rPr lang="en-US" dirty="0"/>
              <a:t>:</a:t>
            </a:r>
          </a:p>
          <a:p>
            <a:pPr lvl="1" algn="just"/>
            <a:r>
              <a:rPr lang="cs-CZ" dirty="0"/>
              <a:t>Hard to </a:t>
            </a:r>
            <a:r>
              <a:rPr lang="cs-CZ" dirty="0" err="1"/>
              <a:t>control</a:t>
            </a:r>
            <a:r>
              <a:rPr lang="cs-CZ" dirty="0"/>
              <a:t> (are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decisions</a:t>
            </a:r>
            <a:r>
              <a:rPr lang="cs-CZ" dirty="0"/>
              <a:t>?)</a:t>
            </a:r>
          </a:p>
          <a:p>
            <a:pPr lvl="1" algn="just"/>
            <a:r>
              <a:rPr lang="cs-CZ" dirty="0" err="1"/>
              <a:t>Transparency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panellists</a:t>
            </a:r>
            <a:endParaRPr lang="cs-CZ" dirty="0"/>
          </a:p>
          <a:p>
            <a:pPr lvl="1" algn="just"/>
            <a:r>
              <a:rPr lang="cs-CZ" dirty="0" err="1"/>
              <a:t>Inconsistent</a:t>
            </a:r>
            <a:r>
              <a:rPr lang="cs-CZ" dirty="0"/>
              <a:t> </a:t>
            </a:r>
            <a:r>
              <a:rPr lang="cs-CZ" dirty="0" err="1"/>
              <a:t>decisions</a:t>
            </a:r>
            <a:endParaRPr lang="cs-CZ" dirty="0"/>
          </a:p>
          <a:p>
            <a:pPr lvl="1" algn="just"/>
            <a:r>
              <a:rPr lang="cs-CZ" dirty="0" err="1"/>
              <a:t>Only</a:t>
            </a:r>
            <a:r>
              <a:rPr lang="cs-CZ" dirty="0"/>
              <a:t> transfer (</a:t>
            </a:r>
            <a:r>
              <a:rPr lang="cs-CZ" dirty="0" err="1"/>
              <a:t>cancellation</a:t>
            </a:r>
            <a:r>
              <a:rPr lang="cs-CZ" dirty="0"/>
              <a:t>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domain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decided</a:t>
            </a:r>
            <a:r>
              <a:rPr lang="cs-CZ" dirty="0"/>
              <a:t> (not </a:t>
            </a:r>
            <a:r>
              <a:rPr lang="cs-CZ" dirty="0" err="1"/>
              <a:t>damages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6044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11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b="1" dirty="0" err="1"/>
              <a:t>Storey</a:t>
            </a:r>
            <a:r>
              <a:rPr lang="en-US" b="1" dirty="0"/>
              <a:t> v. Cello Holdings LLC</a:t>
            </a:r>
            <a:r>
              <a:rPr lang="cs-CZ" b="1" dirty="0"/>
              <a:t> (</a:t>
            </a:r>
            <a:r>
              <a:rPr lang="cs-CZ" b="1" dirty="0" err="1"/>
              <a:t>american</a:t>
            </a:r>
            <a:r>
              <a:rPr lang="cs-CZ" b="1" dirty="0"/>
              <a:t> </a:t>
            </a:r>
            <a:r>
              <a:rPr lang="cs-CZ" b="1" dirty="0" err="1"/>
              <a:t>court</a:t>
            </a:r>
            <a:r>
              <a:rPr lang="cs-CZ" b="1" dirty="0"/>
              <a:t> </a:t>
            </a:r>
            <a:r>
              <a:rPr lang="cs-CZ" b="1" dirty="0" err="1"/>
              <a:t>decision</a:t>
            </a:r>
            <a:r>
              <a:rPr lang="cs-CZ" b="1" dirty="0"/>
              <a:t>)</a:t>
            </a:r>
            <a:endParaRPr lang="en-US" b="1" dirty="0"/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The agreement with UDRP is implemented by chains of contracts and it is involuntary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ICANN as the only regulator does not offer any other solution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The decision is contractually binding just between the parties</a:t>
            </a:r>
            <a:r>
              <a:rPr lang="cs-CZ" b="0" dirty="0"/>
              <a:t> (</a:t>
            </a:r>
            <a:r>
              <a:rPr lang="cs-CZ" b="0" i="1" dirty="0"/>
              <a:t>no </a:t>
            </a:r>
            <a:r>
              <a:rPr lang="cs-CZ" b="0" i="1" dirty="0" err="1"/>
              <a:t>rei</a:t>
            </a:r>
            <a:r>
              <a:rPr lang="cs-CZ" b="0" i="1" dirty="0"/>
              <a:t> </a:t>
            </a:r>
            <a:r>
              <a:rPr lang="cs-CZ" b="0" i="1" dirty="0" err="1"/>
              <a:t>iudicata</a:t>
            </a:r>
            <a:r>
              <a:rPr lang="cs-CZ" b="0" dirty="0"/>
              <a:t>)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parties</a:t>
            </a:r>
            <a:r>
              <a:rPr lang="cs-CZ" b="0" dirty="0"/>
              <a:t> </a:t>
            </a:r>
            <a:r>
              <a:rPr lang="en-GB" b="0" dirty="0"/>
              <a:t>cannot be prevented from submitting their dispute to </a:t>
            </a: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en-GB" b="0" dirty="0"/>
              <a:t>court</a:t>
            </a:r>
            <a:endParaRPr lang="en-US" b="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shielded</a:t>
            </a:r>
            <a:r>
              <a:rPr lang="cs-CZ" dirty="0"/>
              <a:t> by </a:t>
            </a:r>
            <a:r>
              <a:rPr lang="cs-CZ" dirty="0" err="1"/>
              <a:t>court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91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b="1" dirty="0" err="1"/>
              <a:t>Classmates</a:t>
            </a:r>
            <a:r>
              <a:rPr lang="cs-CZ" b="1" dirty="0"/>
              <a:t> Online, Inc. v. John </a:t>
            </a:r>
            <a:r>
              <a:rPr lang="cs-CZ" b="1" dirty="0" err="1"/>
              <a:t>Zuccarini</a:t>
            </a:r>
            <a:r>
              <a:rPr lang="cs-CZ" b="1" dirty="0"/>
              <a:t> </a:t>
            </a:r>
            <a:endParaRPr lang="en-US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0" dirty="0" err="1"/>
              <a:t>Possibility</a:t>
            </a:r>
            <a:r>
              <a:rPr lang="cs-CZ" b="0" dirty="0"/>
              <a:t> </a:t>
            </a:r>
            <a:r>
              <a:rPr lang="en-GB" b="0" dirty="0"/>
              <a:t>to file additional information</a:t>
            </a:r>
            <a:r>
              <a:rPr lang="cs-CZ" b="0" dirty="0"/>
              <a:t> (</a:t>
            </a:r>
            <a:r>
              <a:rPr lang="cs-CZ" b="0" dirty="0" err="1"/>
              <a:t>an</a:t>
            </a:r>
            <a:r>
              <a:rPr lang="cs-CZ" b="0" dirty="0"/>
              <a:t> </a:t>
            </a:r>
            <a:r>
              <a:rPr lang="cs-CZ" b="0" dirty="0" err="1"/>
              <a:t>exception</a:t>
            </a:r>
            <a:r>
              <a:rPr lang="cs-CZ" b="0" dirty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b="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0" i="1" dirty="0"/>
              <a:t>„T</a:t>
            </a:r>
            <a:r>
              <a:rPr lang="en-GB" b="0" i="1" dirty="0"/>
              <a:t>o avoid any misunderstanding that t</a:t>
            </a:r>
            <a:r>
              <a:rPr lang="cs-CZ" b="0" i="1" dirty="0"/>
              <a:t>he</a:t>
            </a:r>
            <a:r>
              <a:rPr lang="en-GB" b="0" i="1" dirty="0"/>
              <a:t> decision establishes a precedent, we call for caution and recommend </a:t>
            </a:r>
            <a:r>
              <a:rPr lang="cs-CZ" b="0" i="1" dirty="0"/>
              <a:t>to</a:t>
            </a:r>
            <a:r>
              <a:rPr lang="en-GB" b="0" i="1" dirty="0"/>
              <a:t> </a:t>
            </a:r>
            <a:r>
              <a:rPr lang="cs-CZ" b="0" i="1" dirty="0" err="1"/>
              <a:t>submit</a:t>
            </a:r>
            <a:r>
              <a:rPr lang="cs-CZ" b="0" i="1" dirty="0"/>
              <a:t> </a:t>
            </a:r>
            <a:r>
              <a:rPr lang="en-GB" b="0" i="1" dirty="0"/>
              <a:t>complete documentation of the case when </a:t>
            </a:r>
            <a:r>
              <a:rPr lang="cs-CZ" b="0" i="1" dirty="0" err="1"/>
              <a:t>filing</a:t>
            </a:r>
            <a:r>
              <a:rPr lang="en-GB" b="0" i="1" dirty="0"/>
              <a:t> a complaint.</a:t>
            </a:r>
            <a:r>
              <a:rPr lang="cs-CZ" b="0" i="1" dirty="0"/>
              <a:t>“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case study</a:t>
            </a:r>
            <a:br>
              <a:rPr lang="cs-CZ" dirty="0"/>
            </a:br>
            <a:r>
              <a:rPr lang="cs-CZ" dirty="0"/>
              <a:t>in </a:t>
            </a:r>
            <a:r>
              <a:rPr lang="cs-CZ" dirty="0" err="1"/>
              <a:t>general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87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230843"/>
            <a:ext cx="7273772" cy="46271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b="1" dirty="0"/>
              <a:t>Problems: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Forum shopping:</a:t>
            </a:r>
          </a:p>
          <a:p>
            <a:pPr lvl="1" algn="just"/>
            <a:r>
              <a:rPr lang="en-US" dirty="0"/>
              <a:t>Complainant win percentages:</a:t>
            </a:r>
          </a:p>
          <a:p>
            <a:pPr lvl="2" algn="just"/>
            <a:r>
              <a:rPr lang="en-US" dirty="0"/>
              <a:t>WIPO – 82%</a:t>
            </a:r>
          </a:p>
          <a:p>
            <a:pPr lvl="2" algn="just"/>
            <a:r>
              <a:rPr lang="en-US" dirty="0"/>
              <a:t>NAF – 83%</a:t>
            </a:r>
          </a:p>
          <a:p>
            <a:pPr lvl="2" algn="just"/>
            <a:r>
              <a:rPr lang="en-US" dirty="0" err="1"/>
              <a:t>eResolution</a:t>
            </a:r>
            <a:r>
              <a:rPr lang="en-US" dirty="0"/>
              <a:t> – 63% (not working any more)</a:t>
            </a:r>
          </a:p>
          <a:p>
            <a:pPr algn="just"/>
            <a:r>
              <a:rPr lang="en-US" dirty="0"/>
              <a:t>2011 </a:t>
            </a:r>
          </a:p>
          <a:p>
            <a:pPr lvl="1" algn="just"/>
            <a:r>
              <a:rPr lang="en-US" dirty="0"/>
              <a:t>WIPO – 19.123 cases</a:t>
            </a:r>
          </a:p>
          <a:p>
            <a:pPr lvl="1" algn="just"/>
            <a:r>
              <a:rPr lang="en-US" dirty="0"/>
              <a:t>NAF – 16.134 cases</a:t>
            </a:r>
          </a:p>
          <a:p>
            <a:pPr lvl="1" algn="just"/>
            <a:r>
              <a:rPr lang="en-US" dirty="0" err="1"/>
              <a:t>eResolution</a:t>
            </a:r>
            <a:r>
              <a:rPr lang="en-US" dirty="0"/>
              <a:t> – 277 cases</a:t>
            </a:r>
          </a:p>
          <a:p>
            <a:pPr lvl="1" algn="just"/>
            <a:endParaRPr lang="en-US" dirty="0"/>
          </a:p>
          <a:p>
            <a:pPr lvl="1" algn="just"/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9370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/>
          <a:lstStyle/>
          <a:p>
            <a:r>
              <a:rPr lang="cs-CZ" dirty="0"/>
              <a:t>UDRP proces - </a:t>
            </a:r>
            <a:r>
              <a:rPr lang="cs-CZ" dirty="0" err="1"/>
              <a:t>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479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AC86D95CB3E448A802B521E235A440" ma:contentTypeVersion="0" ma:contentTypeDescription="Vytvoří nový dokument" ma:contentTypeScope="" ma:versionID="5cf2d8aa68b0428fb749dc5a30b57f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C6B8B8-8DDC-45C2-862D-95FCCFF70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BE475C-47BE-48AB-9464-3098EA55EBD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E0F7C2-919F-49EF-B515-76FECC2A53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2562</TotalTime>
  <Words>1481</Words>
  <Application>Microsoft Office PowerPoint</Application>
  <PresentationFormat>Předvádění na obrazovce (4:3)</PresentationFormat>
  <Paragraphs>232</Paragraphs>
  <Slides>37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Calibri</vt:lpstr>
      <vt:lpstr>Georgia</vt:lpstr>
      <vt:lpstr>Tahoma</vt:lpstr>
      <vt:lpstr>Times New Roman</vt:lpstr>
      <vt:lpstr>Wingdings</vt:lpstr>
      <vt:lpstr>Základní</vt:lpstr>
      <vt:lpstr>Prezentace aplikace PowerPoint</vt:lpstr>
      <vt:lpstr>MAIn principle</vt:lpstr>
      <vt:lpstr>UDRP</vt:lpstr>
      <vt:lpstr>UDRP process</vt:lpstr>
      <vt:lpstr>UDRP process</vt:lpstr>
      <vt:lpstr>UDRP process</vt:lpstr>
      <vt:lpstr>UDRP shielded by court </vt:lpstr>
      <vt:lpstr>UDRP case study in general</vt:lpstr>
      <vt:lpstr>UDRP proces - cons</vt:lpstr>
      <vt:lpstr>UDRP proces - cons</vt:lpstr>
      <vt:lpstr>UDRP proces - cons</vt:lpstr>
      <vt:lpstr>UDRP proces - cons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UDRP process</vt:lpstr>
      <vt:lpstr>UDRP process</vt:lpstr>
      <vt:lpstr>Prezentace aplikace PowerPoint</vt:lpstr>
      <vt:lpstr>UDRP process</vt:lpstr>
      <vt:lpstr>1) Identical or confusingly similar</vt:lpstr>
      <vt:lpstr>Mispelled IS confusingly simmilar</vt:lpstr>
      <vt:lpstr>2) Legitimate interest</vt:lpstr>
      <vt:lpstr>3) Bad faith </vt:lpstr>
      <vt:lpstr>3) Bad faith </vt:lpstr>
      <vt:lpstr>MUST READ !</vt:lpstr>
      <vt:lpstr>Future</vt:lpstr>
      <vt:lpstr>Thank you for your attention!</vt:lpstr>
      <vt:lpstr>File a case!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Autorskoprávní rámec pro jednotný trh</dc:title>
  <dc:creator>Pavel Loutocký</dc:creator>
  <cp:lastModifiedBy>Pavel Loutocký</cp:lastModifiedBy>
  <cp:revision>135</cp:revision>
  <cp:lastPrinted>2017-04-05T09:11:40Z</cp:lastPrinted>
  <dcterms:created xsi:type="dcterms:W3CDTF">2012-09-20T07:56:23Z</dcterms:created>
  <dcterms:modified xsi:type="dcterms:W3CDTF">2021-04-13T11:16:54Z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0x01010083AC86D95CB3E448A802B521E235A440</vt:lpwstr>
  </property>
</Properties>
</file>