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1" r:id="rId3"/>
    <p:sldId id="584" r:id="rId4"/>
    <p:sldId id="572" r:id="rId5"/>
    <p:sldId id="575" r:id="rId6"/>
    <p:sldId id="573" r:id="rId7"/>
    <p:sldId id="574" r:id="rId8"/>
    <p:sldId id="576" r:id="rId9"/>
    <p:sldId id="577" r:id="rId10"/>
    <p:sldId id="578" r:id="rId11"/>
    <p:sldId id="579" r:id="rId12"/>
    <p:sldId id="581" r:id="rId13"/>
    <p:sldId id="580" r:id="rId14"/>
    <p:sldId id="582" r:id="rId15"/>
    <p:sldId id="583" r:id="rId16"/>
    <p:sldId id="266" r:id="rId17"/>
    <p:sldId id="260" r:id="rId18"/>
    <p:sldId id="267" r:id="rId19"/>
    <p:sldId id="261" r:id="rId20"/>
    <p:sldId id="262" r:id="rId21"/>
    <p:sldId id="268" r:id="rId22"/>
    <p:sldId id="263" r:id="rId23"/>
    <p:sldId id="269" r:id="rId24"/>
    <p:sldId id="585" r:id="rId25"/>
    <p:sldId id="258" r:id="rId2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ED866-1133-43BD-A225-8B95F92C8CCE}" v="2" dt="2021-05-04T08:12:28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4" autoAdjust="0"/>
    <p:restoredTop sz="96754" autoAdjust="0"/>
  </p:normalViewPr>
  <p:slideViewPr>
    <p:cSldViewPr snapToGrid="0">
      <p:cViewPr varScale="1">
        <p:scale>
          <a:sx n="126" d="100"/>
          <a:sy n="126" d="100"/>
        </p:scale>
        <p:origin x="138" y="2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Loutocký" userId="45810d7c-c5bb-4314-8690-b3eafda1bbe4" providerId="ADAL" clId="{D788D208-A4CE-4299-BC3B-F3286CF8C217}"/>
    <pc:docChg chg="modSld">
      <pc:chgData name="Pavel Loutocký" userId="45810d7c-c5bb-4314-8690-b3eafda1bbe4" providerId="ADAL" clId="{D788D208-A4CE-4299-BC3B-F3286CF8C217}" dt="2020-11-28T11:48:36.086" v="57" actId="20577"/>
      <pc:docMkLst>
        <pc:docMk/>
      </pc:docMkLst>
      <pc:sldChg chg="modSp mod">
        <pc:chgData name="Pavel Loutocký" userId="45810d7c-c5bb-4314-8690-b3eafda1bbe4" providerId="ADAL" clId="{D788D208-A4CE-4299-BC3B-F3286CF8C217}" dt="2020-11-28T11:48:36.086" v="57" actId="20577"/>
        <pc:sldMkLst>
          <pc:docMk/>
          <pc:sldMk cId="3991308559" sldId="263"/>
        </pc:sldMkLst>
        <pc:spChg chg="mod">
          <ac:chgData name="Pavel Loutocký" userId="45810d7c-c5bb-4314-8690-b3eafda1bbe4" providerId="ADAL" clId="{D788D208-A4CE-4299-BC3B-F3286CF8C217}" dt="2020-11-28T11:48:36.086" v="57" actId="20577"/>
          <ac:spMkLst>
            <pc:docMk/>
            <pc:sldMk cId="3991308559" sldId="263"/>
            <ac:spMk id="5" creationId="{C98ABDA8-7767-3744-B019-A88DFE107396}"/>
          </ac:spMkLst>
        </pc:spChg>
      </pc:sldChg>
    </pc:docChg>
  </pc:docChgLst>
  <pc:docChgLst>
    <pc:chgData name="Pavel Loutocký" userId="45810d7c-c5bb-4314-8690-b3eafda1bbe4" providerId="ADAL" clId="{E25EA528-EB4E-4151-9500-432E753BEC74}"/>
    <pc:docChg chg="modSld">
      <pc:chgData name="Pavel Loutocký" userId="45810d7c-c5bb-4314-8690-b3eafda1bbe4" providerId="ADAL" clId="{E25EA528-EB4E-4151-9500-432E753BEC74}" dt="2020-09-17T09:49:26.102" v="5" actId="1076"/>
      <pc:docMkLst>
        <pc:docMk/>
      </pc:docMkLst>
      <pc:sldChg chg="modSp mod">
        <pc:chgData name="Pavel Loutocký" userId="45810d7c-c5bb-4314-8690-b3eafda1bbe4" providerId="ADAL" clId="{E25EA528-EB4E-4151-9500-432E753BEC74}" dt="2020-09-15T06:39:37.712" v="0" actId="20577"/>
        <pc:sldMkLst>
          <pc:docMk/>
          <pc:sldMk cId="2179047313" sldId="261"/>
        </pc:sldMkLst>
        <pc:spChg chg="mod">
          <ac:chgData name="Pavel Loutocký" userId="45810d7c-c5bb-4314-8690-b3eafda1bbe4" providerId="ADAL" clId="{E25EA528-EB4E-4151-9500-432E753BEC74}" dt="2020-09-15T06:39:37.712" v="0" actId="20577"/>
          <ac:spMkLst>
            <pc:docMk/>
            <pc:sldMk cId="2179047313" sldId="261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E25EA528-EB4E-4151-9500-432E753BEC74}" dt="2020-09-17T09:49:26.102" v="5" actId="1076"/>
        <pc:sldMkLst>
          <pc:docMk/>
          <pc:sldMk cId="3991308559" sldId="263"/>
        </pc:sldMkLst>
        <pc:spChg chg="mod">
          <ac:chgData name="Pavel Loutocký" userId="45810d7c-c5bb-4314-8690-b3eafda1bbe4" providerId="ADAL" clId="{E25EA528-EB4E-4151-9500-432E753BEC74}" dt="2020-09-17T09:49:26.102" v="5" actId="1076"/>
          <ac:spMkLst>
            <pc:docMk/>
            <pc:sldMk cId="3991308559" sldId="263"/>
            <ac:spMk id="5" creationId="{C98ABDA8-7767-3744-B019-A88DFE107396}"/>
          </ac:spMkLst>
        </pc:spChg>
      </pc:sldChg>
    </pc:docChg>
  </pc:docChgLst>
  <pc:docChgLst>
    <pc:chgData name="Pavel Loutocký" userId="45810d7c-c5bb-4314-8690-b3eafda1bbe4" providerId="ADAL" clId="{B7927055-BF7F-4484-BADF-1AD48EA2BB30}"/>
    <pc:docChg chg="undo redo custSel addSld modSld">
      <pc:chgData name="Pavel Loutocký" userId="45810d7c-c5bb-4314-8690-b3eafda1bbe4" providerId="ADAL" clId="{B7927055-BF7F-4484-BADF-1AD48EA2BB30}" dt="2020-09-22T15:27:14.376" v="1375" actId="790"/>
      <pc:docMkLst>
        <pc:docMk/>
      </pc:docMkLst>
      <pc:sldChg chg="modSp mod">
        <pc:chgData name="Pavel Loutocký" userId="45810d7c-c5bb-4314-8690-b3eafda1bbe4" providerId="ADAL" clId="{B7927055-BF7F-4484-BADF-1AD48EA2BB30}" dt="2020-09-22T15:22:14.487" v="1372" actId="20577"/>
        <pc:sldMkLst>
          <pc:docMk/>
          <pc:sldMk cId="841358173" sldId="257"/>
        </pc:sldMkLst>
        <pc:spChg chg="mod">
          <ac:chgData name="Pavel Loutocký" userId="45810d7c-c5bb-4314-8690-b3eafda1bbe4" providerId="ADAL" clId="{B7927055-BF7F-4484-BADF-1AD48EA2BB30}" dt="2020-09-22T15:11:25.486" v="714" actId="20577"/>
          <ac:spMkLst>
            <pc:docMk/>
            <pc:sldMk cId="841358173" sldId="257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22:14.487" v="1372" actId="20577"/>
          <ac:spMkLst>
            <pc:docMk/>
            <pc:sldMk cId="841358173" sldId="257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09:04.105" v="695" actId="20577"/>
        <pc:sldMkLst>
          <pc:docMk/>
          <pc:sldMk cId="3722803813" sldId="258"/>
        </pc:sldMkLst>
        <pc:spChg chg="mod">
          <ac:chgData name="Pavel Loutocký" userId="45810d7c-c5bb-4314-8690-b3eafda1bbe4" providerId="ADAL" clId="{B7927055-BF7F-4484-BADF-1AD48EA2BB30}" dt="2020-09-22T15:09:04.105" v="695" actId="20577"/>
          <ac:spMkLst>
            <pc:docMk/>
            <pc:sldMk cId="3722803813" sldId="258"/>
            <ac:spMk id="2" creationId="{9DE727C1-60EE-B14C-8120-4EC4A50B6C5B}"/>
          </ac:spMkLst>
        </pc:spChg>
        <pc:spChg chg="mod">
          <ac:chgData name="Pavel Loutocký" userId="45810d7c-c5bb-4314-8690-b3eafda1bbe4" providerId="ADAL" clId="{B7927055-BF7F-4484-BADF-1AD48EA2BB30}" dt="2020-09-22T15:08:52.357" v="672" actId="20577"/>
          <ac:spMkLst>
            <pc:docMk/>
            <pc:sldMk cId="3722803813" sldId="258"/>
            <ac:spMk id="4" creationId="{EAC62280-72C5-FE4F-9153-0B26C7A2C043}"/>
          </ac:spMkLst>
        </pc:spChg>
        <pc:spChg chg="mod">
          <ac:chgData name="Pavel Loutocký" userId="45810d7c-c5bb-4314-8690-b3eafda1bbe4" providerId="ADAL" clId="{B7927055-BF7F-4484-BADF-1AD48EA2BB30}" dt="2020-09-22T15:08:59.104" v="685" actId="20577"/>
          <ac:spMkLst>
            <pc:docMk/>
            <pc:sldMk cId="3722803813" sldId="258"/>
            <ac:spMk id="5" creationId="{BBB0B5F7-4185-6243-B68E-192E9A0DC3B7}"/>
          </ac:spMkLst>
        </pc:spChg>
      </pc:sldChg>
      <pc:sldChg chg="modSp mod">
        <pc:chgData name="Pavel Loutocký" userId="45810d7c-c5bb-4314-8690-b3eafda1bbe4" providerId="ADAL" clId="{B7927055-BF7F-4484-BADF-1AD48EA2BB30}" dt="2020-09-22T15:09:50.985" v="700" actId="790"/>
        <pc:sldMkLst>
          <pc:docMk/>
          <pc:sldMk cId="3763187543" sldId="260"/>
        </pc:sldMkLst>
        <pc:spChg chg="mod">
          <ac:chgData name="Pavel Loutocký" userId="45810d7c-c5bb-4314-8690-b3eafda1bbe4" providerId="ADAL" clId="{B7927055-BF7F-4484-BADF-1AD48EA2BB30}" dt="2020-09-22T15:09:50.985" v="700" actId="790"/>
          <ac:spMkLst>
            <pc:docMk/>
            <pc:sldMk cId="3763187543" sldId="260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26:14.934" v="1374" actId="790"/>
        <pc:sldMkLst>
          <pc:docMk/>
          <pc:sldMk cId="2179047313" sldId="261"/>
        </pc:sldMkLst>
        <pc:spChg chg="mod">
          <ac:chgData name="Pavel Loutocký" userId="45810d7c-c5bb-4314-8690-b3eafda1bbe4" providerId="ADAL" clId="{B7927055-BF7F-4484-BADF-1AD48EA2BB30}" dt="2020-09-22T15:26:14.934" v="1374" actId="790"/>
          <ac:spMkLst>
            <pc:docMk/>
            <pc:sldMk cId="2179047313" sldId="261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10:18.580" v="702" actId="790"/>
          <ac:spMkLst>
            <pc:docMk/>
            <pc:sldMk cId="2179047313" sldId="261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11:50.106" v="716" actId="20577"/>
        <pc:sldMkLst>
          <pc:docMk/>
          <pc:sldMk cId="634274858" sldId="262"/>
        </pc:sldMkLst>
        <pc:spChg chg="mod">
          <ac:chgData name="Pavel Loutocký" userId="45810d7c-c5bb-4314-8690-b3eafda1bbe4" providerId="ADAL" clId="{B7927055-BF7F-4484-BADF-1AD48EA2BB30}" dt="2020-09-22T15:08:13.941" v="623" actId="20577"/>
          <ac:spMkLst>
            <pc:docMk/>
            <pc:sldMk cId="634274858" sldId="262"/>
            <ac:spMk id="2" creationId="{FB49AE7B-C9DE-4448-954F-CAAEAB58AEFA}"/>
          </ac:spMkLst>
        </pc:spChg>
        <pc:spChg chg="mod">
          <ac:chgData name="Pavel Loutocký" userId="45810d7c-c5bb-4314-8690-b3eafda1bbe4" providerId="ADAL" clId="{B7927055-BF7F-4484-BADF-1AD48EA2BB30}" dt="2020-09-22T15:11:50.106" v="716" actId="20577"/>
          <ac:spMkLst>
            <pc:docMk/>
            <pc:sldMk cId="634274858" sldId="262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10:30.677" v="704" actId="1076"/>
          <ac:spMkLst>
            <pc:docMk/>
            <pc:sldMk cId="634274858" sldId="262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20:45.624" v="1345" actId="313"/>
        <pc:sldMkLst>
          <pc:docMk/>
          <pc:sldMk cId="3991308559" sldId="263"/>
        </pc:sldMkLst>
        <pc:spChg chg="mod">
          <ac:chgData name="Pavel Loutocký" userId="45810d7c-c5bb-4314-8690-b3eafda1bbe4" providerId="ADAL" clId="{B7927055-BF7F-4484-BADF-1AD48EA2BB30}" dt="2020-09-22T15:08:44.348" v="645" actId="20577"/>
          <ac:spMkLst>
            <pc:docMk/>
            <pc:sldMk cId="3991308559" sldId="263"/>
            <ac:spMk id="2" creationId="{FB49AE7B-C9DE-4448-954F-CAAEAB58AEFA}"/>
          </ac:spMkLst>
        </pc:spChg>
        <pc:spChg chg="mod">
          <ac:chgData name="Pavel Loutocký" userId="45810d7c-c5bb-4314-8690-b3eafda1bbe4" providerId="ADAL" clId="{B7927055-BF7F-4484-BADF-1AD48EA2BB30}" dt="2020-09-22T15:12:19.142" v="739" actId="20577"/>
          <ac:spMkLst>
            <pc:docMk/>
            <pc:sldMk cId="3991308559" sldId="263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20:45.624" v="1345" actId="313"/>
          <ac:spMkLst>
            <pc:docMk/>
            <pc:sldMk cId="3991308559" sldId="263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09:40.764" v="699" actId="790"/>
        <pc:sldMkLst>
          <pc:docMk/>
          <pc:sldMk cId="469193852" sldId="266"/>
        </pc:sldMkLst>
        <pc:spChg chg="mod">
          <ac:chgData name="Pavel Loutocký" userId="45810d7c-c5bb-4314-8690-b3eafda1bbe4" providerId="ADAL" clId="{B7927055-BF7F-4484-BADF-1AD48EA2BB30}" dt="2020-09-22T15:09:40.764" v="699" actId="790"/>
          <ac:spMkLst>
            <pc:docMk/>
            <pc:sldMk cId="469193852" sldId="266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22:39.276" v="1373" actId="313"/>
        <pc:sldMkLst>
          <pc:docMk/>
          <pc:sldMk cId="2266743839" sldId="267"/>
        </pc:sldMkLst>
        <pc:spChg chg="mod">
          <ac:chgData name="Pavel Loutocký" userId="45810d7c-c5bb-4314-8690-b3eafda1bbe4" providerId="ADAL" clId="{B7927055-BF7F-4484-BADF-1AD48EA2BB30}" dt="2020-09-22T15:22:39.276" v="1373" actId="313"/>
          <ac:spMkLst>
            <pc:docMk/>
            <pc:sldMk cId="2266743839" sldId="267"/>
            <ac:spMk id="5" creationId="{C98ABDA8-7767-3744-B019-A88DFE107396}"/>
          </ac:spMkLst>
        </pc:spChg>
      </pc:sldChg>
      <pc:sldChg chg="modSp mod">
        <pc:chgData name="Pavel Loutocký" userId="45810d7c-c5bb-4314-8690-b3eafda1bbe4" providerId="ADAL" clId="{B7927055-BF7F-4484-BADF-1AD48EA2BB30}" dt="2020-09-22T15:27:14.376" v="1375" actId="790"/>
        <pc:sldMkLst>
          <pc:docMk/>
          <pc:sldMk cId="834339704" sldId="268"/>
        </pc:sldMkLst>
        <pc:spChg chg="mod">
          <ac:chgData name="Pavel Loutocký" userId="45810d7c-c5bb-4314-8690-b3eafda1bbe4" providerId="ADAL" clId="{B7927055-BF7F-4484-BADF-1AD48EA2BB30}" dt="2020-09-22T15:08:32.748" v="634" actId="20577"/>
          <ac:spMkLst>
            <pc:docMk/>
            <pc:sldMk cId="834339704" sldId="268"/>
            <ac:spMk id="2" creationId="{FB49AE7B-C9DE-4448-954F-CAAEAB58AEFA}"/>
          </ac:spMkLst>
        </pc:spChg>
        <pc:spChg chg="mod">
          <ac:chgData name="Pavel Loutocký" userId="45810d7c-c5bb-4314-8690-b3eafda1bbe4" providerId="ADAL" clId="{B7927055-BF7F-4484-BADF-1AD48EA2BB30}" dt="2020-09-22T15:09:13.741" v="697" actId="20577"/>
          <ac:spMkLst>
            <pc:docMk/>
            <pc:sldMk cId="834339704" sldId="268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27:14.376" v="1375" actId="790"/>
          <ac:spMkLst>
            <pc:docMk/>
            <pc:sldMk cId="834339704" sldId="268"/>
            <ac:spMk id="5" creationId="{C98ABDA8-7767-3744-B019-A88DFE107396}"/>
          </ac:spMkLst>
        </pc:spChg>
      </pc:sldChg>
      <pc:sldChg chg="modSp add mod">
        <pc:chgData name="Pavel Loutocký" userId="45810d7c-c5bb-4314-8690-b3eafda1bbe4" providerId="ADAL" clId="{B7927055-BF7F-4484-BADF-1AD48EA2BB30}" dt="2020-09-22T15:17:05.349" v="1180" actId="790"/>
        <pc:sldMkLst>
          <pc:docMk/>
          <pc:sldMk cId="3800915483" sldId="269"/>
        </pc:sldMkLst>
        <pc:spChg chg="mod">
          <ac:chgData name="Pavel Loutocký" userId="45810d7c-c5bb-4314-8690-b3eafda1bbe4" providerId="ADAL" clId="{B7927055-BF7F-4484-BADF-1AD48EA2BB30}" dt="2020-09-22T15:12:13.441" v="731" actId="20577"/>
          <ac:spMkLst>
            <pc:docMk/>
            <pc:sldMk cId="3800915483" sldId="269"/>
            <ac:spMk id="4" creationId="{7F092197-E8F4-5C43-BC83-431D0FBF8A82}"/>
          </ac:spMkLst>
        </pc:spChg>
        <pc:spChg chg="mod">
          <ac:chgData name="Pavel Loutocký" userId="45810d7c-c5bb-4314-8690-b3eafda1bbe4" providerId="ADAL" clId="{B7927055-BF7F-4484-BADF-1AD48EA2BB30}" dt="2020-09-22T15:17:05.349" v="1180" actId="790"/>
          <ac:spMkLst>
            <pc:docMk/>
            <pc:sldMk cId="3800915483" sldId="269"/>
            <ac:spMk id="5" creationId="{C98ABDA8-7767-3744-B019-A88DFE107396}"/>
          </ac:spMkLst>
        </pc:spChg>
      </pc:sldChg>
    </pc:docChg>
  </pc:docChgLst>
  <pc:docChgLst>
    <pc:chgData name="Pavel Loutocký" userId="45810d7c-c5bb-4314-8690-b3eafda1bbe4" providerId="ADAL" clId="{9A6ED866-1133-43BD-A225-8B95F92C8CCE}"/>
    <pc:docChg chg="modSld">
      <pc:chgData name="Pavel Loutocký" userId="45810d7c-c5bb-4314-8690-b3eafda1bbe4" providerId="ADAL" clId="{9A6ED866-1133-43BD-A225-8B95F92C8CCE}" dt="2021-05-04T08:12:33.526" v="17" actId="404"/>
      <pc:docMkLst>
        <pc:docMk/>
      </pc:docMkLst>
      <pc:sldChg chg="modSp mod">
        <pc:chgData name="Pavel Loutocký" userId="45810d7c-c5bb-4314-8690-b3eafda1bbe4" providerId="ADAL" clId="{9A6ED866-1133-43BD-A225-8B95F92C8CCE}" dt="2021-05-04T08:12:33.526" v="17" actId="404"/>
        <pc:sldMkLst>
          <pc:docMk/>
          <pc:sldMk cId="2778505808" sldId="481"/>
        </pc:sldMkLst>
        <pc:spChg chg="mod">
          <ac:chgData name="Pavel Loutocký" userId="45810d7c-c5bb-4314-8690-b3eafda1bbe4" providerId="ADAL" clId="{9A6ED866-1133-43BD-A225-8B95F92C8CCE}" dt="2021-05-04T08:12:33.526" v="17" actId="404"/>
          <ac:spMkLst>
            <pc:docMk/>
            <pc:sldMk cId="2778505808" sldId="481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00A-0134-4EFE-A3B6-9B9C8107EE86}" type="datetimeFigureOut">
              <a:rPr lang="cs-CZ" smtClean="0"/>
              <a:pPr/>
              <a:t>05.05.2021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EB7B-411B-4A11-985E-C8AADE27BC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156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/>
              <a:pPr/>
              <a:t>05.05.2021</a:t>
            </a:fld>
            <a:endParaRPr kumimoji="0" lang="cs-CZ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700" b="1">
                <a:solidFill>
                  <a:srgbClr val="FFFFFF"/>
                </a:solidFill>
              </a:rPr>
              <a:pPr algn="ctr"/>
              <a:t>‹#›</a:t>
            </a:fld>
            <a:endParaRPr kumimoji="0" lang="cs-CZ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1541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IMZ Podhradí nad Dyjí | 25. 2.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IMZ Podhradí nad Dyjí | 25. 2. 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cannwiki.org/Trademark_Post-Delegation_Dispute_Resolution_Procedure" TargetMode="External"/><Relationship Id="rId2" Type="http://schemas.openxmlformats.org/officeDocument/2006/relationships/hyperlink" Target="https://www.worldtrademarkreview.com/brand-management/urs-procedure-what-it-and-what-it-does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loutocky@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E727C1-60EE-B14C-8120-4EC4A50B6C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Cyberspace</a:t>
            </a:r>
            <a:r>
              <a:rPr lang="cs-CZ" dirty="0"/>
              <a:t>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888523-20B8-7D4D-8E7C-8AA67955E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C62280-72C5-FE4F-9153-0B26C7A2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ADR </a:t>
            </a:r>
            <a:r>
              <a:rPr lang="cs-CZ" dirty="0" err="1"/>
              <a:t>regarding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and ODR</a:t>
            </a:r>
            <a:endParaRPr lang="x-non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B0B5F7-4185-6243-B68E-192E9A0DC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/>
              <a:t>Pavel Loutocký</a:t>
            </a:r>
          </a:p>
        </p:txBody>
      </p:sp>
    </p:spTree>
    <p:extLst>
      <p:ext uri="{BB962C8B-B14F-4D97-AF65-F5344CB8AC3E}">
        <p14:creationId xmlns:p14="http://schemas.microsoft.com/office/powerpoint/2010/main" val="359891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1.</a:t>
            </a:r>
            <a:r>
              <a:rPr lang="cs-CZ" dirty="0"/>
              <a:t> </a:t>
            </a:r>
            <a:r>
              <a:rPr lang="en-US" dirty="0"/>
              <a:t>the scope of the disputes where ODR is used</a:t>
            </a:r>
            <a:endParaRPr lang="cs-CZ" dirty="0"/>
          </a:p>
          <a:p>
            <a:pPr marL="914400" lvl="1" indent="-457200"/>
            <a:r>
              <a:rPr lang="cs-CZ" dirty="0"/>
              <a:t>e-</a:t>
            </a:r>
            <a:r>
              <a:rPr lang="cs-CZ" dirty="0" err="1"/>
              <a:t>commerce</a:t>
            </a:r>
            <a:r>
              <a:rPr lang="cs-CZ" dirty="0"/>
              <a:t> online </a:t>
            </a:r>
            <a:r>
              <a:rPr lang="cs-CZ" dirty="0" err="1"/>
              <a:t>disputes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eBay</a:t>
            </a:r>
            <a:r>
              <a:rPr lang="cs-CZ" dirty="0"/>
              <a:t> </a:t>
            </a:r>
            <a:r>
              <a:rPr lang="cs-CZ" dirty="0" err="1"/>
              <a:t>platform</a:t>
            </a:r>
            <a:endParaRPr lang="cs-CZ" dirty="0"/>
          </a:p>
          <a:p>
            <a:pPr marL="914400" lvl="1" indent="-457200"/>
            <a:r>
              <a:rPr lang="cs-CZ" dirty="0" err="1"/>
              <a:t>quite</a:t>
            </a:r>
            <a:r>
              <a:rPr lang="cs-CZ" dirty="0"/>
              <a:t> </a:t>
            </a:r>
            <a:r>
              <a:rPr lang="cs-CZ" dirty="0" err="1"/>
              <a:t>broad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2.</a:t>
            </a:r>
            <a:r>
              <a:rPr lang="cs-CZ" dirty="0"/>
              <a:t> </a:t>
            </a:r>
            <a:r>
              <a:rPr lang="en-US" dirty="0"/>
              <a:t>the position of the ODR provider</a:t>
            </a:r>
            <a:endParaRPr lang="cs-CZ" dirty="0"/>
          </a:p>
          <a:p>
            <a:pPr marL="914400" lvl="1" indent="-457200"/>
            <a:r>
              <a:rPr lang="cs-CZ" b="0" dirty="0"/>
              <a:t>very </a:t>
            </a:r>
            <a:r>
              <a:rPr lang="cs-CZ" b="0" dirty="0" err="1"/>
              <a:t>strong</a:t>
            </a:r>
            <a:r>
              <a:rPr lang="cs-CZ" b="0" dirty="0"/>
              <a:t> (</a:t>
            </a:r>
            <a:r>
              <a:rPr lang="cs-CZ" b="0" dirty="0" err="1"/>
              <a:t>PayPal</a:t>
            </a:r>
            <a:r>
              <a:rPr lang="cs-CZ" b="0" dirty="0"/>
              <a:t> </a:t>
            </a:r>
            <a:r>
              <a:rPr lang="cs-CZ" b="0" dirty="0" err="1"/>
              <a:t>does</a:t>
            </a:r>
            <a:r>
              <a:rPr lang="cs-CZ" b="0" dirty="0"/>
              <a:t> </a:t>
            </a:r>
            <a:r>
              <a:rPr lang="cs-CZ" b="0" dirty="0" err="1"/>
              <a:t>the</a:t>
            </a:r>
            <a:r>
              <a:rPr lang="cs-CZ" b="0" dirty="0"/>
              <a:t> </a:t>
            </a:r>
            <a:r>
              <a:rPr lang="cs-CZ" b="0" dirty="0" err="1"/>
              <a:t>disputes</a:t>
            </a:r>
            <a:r>
              <a:rPr lang="cs-CZ" b="0" dirty="0"/>
              <a:t>)</a:t>
            </a:r>
          </a:p>
          <a:p>
            <a:pPr marL="914400" lvl="1" indent="-457200"/>
            <a:r>
              <a:rPr lang="cs-CZ" dirty="0"/>
              <a:t>c</a:t>
            </a:r>
            <a:r>
              <a:rPr lang="cs-CZ" b="0" dirty="0"/>
              <a:t>ontrolling </a:t>
            </a:r>
            <a:r>
              <a:rPr lang="cs-CZ" b="0" dirty="0" err="1"/>
              <a:t>the</a:t>
            </a:r>
            <a:r>
              <a:rPr lang="cs-CZ" b="0" dirty="0"/>
              <a:t> </a:t>
            </a:r>
            <a:r>
              <a:rPr lang="cs-CZ" b="0" dirty="0" err="1"/>
              <a:t>behaviour</a:t>
            </a:r>
            <a:endParaRPr lang="cs-CZ" b="0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3.</a:t>
            </a:r>
            <a:r>
              <a:rPr lang="cs-CZ" dirty="0"/>
              <a:t> </a:t>
            </a:r>
            <a:r>
              <a:rPr lang="en-US" dirty="0"/>
              <a:t>the use of modern technologies</a:t>
            </a:r>
            <a:endParaRPr lang="cs-CZ" dirty="0"/>
          </a:p>
          <a:p>
            <a:pPr marL="800100" lvl="1" indent="-342900"/>
            <a:r>
              <a:rPr lang="cs-CZ" dirty="0"/>
              <a:t>full </a:t>
            </a:r>
            <a:r>
              <a:rPr lang="cs-CZ" dirty="0" err="1"/>
              <a:t>possibilites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communication</a:t>
            </a:r>
            <a:endParaRPr lang="cs-CZ" dirty="0"/>
          </a:p>
          <a:p>
            <a:pPr marL="800100" lvl="1" indent="-342900"/>
            <a:r>
              <a:rPr lang="cs-CZ" dirty="0" err="1"/>
              <a:t>automatization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4. </a:t>
            </a:r>
            <a:r>
              <a:rPr lang="en-US" dirty="0"/>
              <a:t>the use of direct or indirect private enforcement </a:t>
            </a:r>
            <a:r>
              <a:rPr lang="cs-CZ" dirty="0"/>
              <a:t>m</a:t>
            </a:r>
            <a:r>
              <a:rPr lang="en-US" dirty="0" err="1"/>
              <a:t>echanisms</a:t>
            </a:r>
            <a:endParaRPr lang="cs-CZ" dirty="0"/>
          </a:p>
          <a:p>
            <a:pPr marL="800100" lvl="1" indent="-342900"/>
            <a:r>
              <a:rPr lang="cs-CZ" dirty="0" err="1"/>
              <a:t>Reputation</a:t>
            </a:r>
            <a:r>
              <a:rPr lang="cs-CZ" dirty="0"/>
              <a:t> </a:t>
            </a:r>
            <a:r>
              <a:rPr lang="cs-CZ" dirty="0" err="1"/>
              <a:t>mechanisms</a:t>
            </a:r>
            <a:r>
              <a:rPr lang="cs-CZ" dirty="0"/>
              <a:t> (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)</a:t>
            </a:r>
          </a:p>
          <a:p>
            <a:pPr marL="800100" lvl="1" indent="-342900"/>
            <a:r>
              <a:rPr lang="cs-CZ" dirty="0" err="1"/>
              <a:t>modified</a:t>
            </a:r>
            <a:r>
              <a:rPr lang="cs-CZ" dirty="0"/>
              <a:t> </a:t>
            </a:r>
            <a:r>
              <a:rPr lang="cs-CZ" dirty="0" err="1"/>
              <a:t>escrow</a:t>
            </a:r>
            <a:r>
              <a:rPr lang="cs-CZ" dirty="0"/>
              <a:t> (direct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)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Ebay</a:t>
            </a:r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&amp; PAYPAL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486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5. </a:t>
            </a:r>
            <a:r>
              <a:rPr lang="en-US" dirty="0"/>
              <a:t>existence of other dispute resolution provider</a:t>
            </a:r>
            <a:endParaRPr lang="cs-CZ" dirty="0"/>
          </a:p>
          <a:p>
            <a:pPr marL="800100" lvl="1" indent="-342900"/>
            <a:r>
              <a:rPr lang="cs-CZ" dirty="0"/>
              <a:t>N/A (not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platforms</a:t>
            </a:r>
            <a:r>
              <a:rPr lang="cs-CZ" dirty="0"/>
              <a:t> in such </a:t>
            </a:r>
            <a:r>
              <a:rPr lang="cs-CZ" dirty="0" err="1"/>
              <a:t>broad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, </a:t>
            </a:r>
            <a:r>
              <a:rPr lang="cs-CZ" dirty="0" err="1"/>
              <a:t>others</a:t>
            </a:r>
            <a:r>
              <a:rPr lang="cs-CZ" dirty="0"/>
              <a:t> are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limited </a:t>
            </a:r>
            <a:r>
              <a:rPr lang="cs-CZ" dirty="0" err="1"/>
              <a:t>potential</a:t>
            </a:r>
            <a:r>
              <a:rPr lang="cs-CZ" dirty="0"/>
              <a:t>)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6.</a:t>
            </a:r>
            <a:r>
              <a:rPr lang="cs-CZ" dirty="0"/>
              <a:t> </a:t>
            </a:r>
            <a:r>
              <a:rPr lang="en-US" dirty="0"/>
              <a:t>legal regulation</a:t>
            </a:r>
            <a:endParaRPr lang="cs-CZ" dirty="0"/>
          </a:p>
          <a:p>
            <a:pPr marL="800100" lvl="1" indent="-342900"/>
            <a:r>
              <a:rPr lang="cs-CZ" dirty="0"/>
              <a:t>Not transparent &amp;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  <a:p>
            <a:pPr marL="800100" lvl="1" indent="-342900"/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very </a:t>
            </a:r>
            <a:r>
              <a:rPr lang="cs-CZ" dirty="0" err="1"/>
              <a:t>broad</a:t>
            </a:r>
            <a:r>
              <a:rPr lang="cs-CZ" dirty="0"/>
              <a:t> and </a:t>
            </a:r>
            <a:r>
              <a:rPr lang="cs-CZ" dirty="0" err="1"/>
              <a:t>distant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7. </a:t>
            </a:r>
            <a:r>
              <a:rPr lang="en-US" dirty="0"/>
              <a:t>the tradition in alternative dispute resolution</a:t>
            </a:r>
            <a:endParaRPr lang="cs-CZ" dirty="0"/>
          </a:p>
          <a:p>
            <a:pPr marL="800100" lvl="1" indent="-342900"/>
            <a:r>
              <a:rPr lang="cs-CZ" dirty="0"/>
              <a:t>N/A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8. </a:t>
            </a:r>
            <a:r>
              <a:rPr lang="en-US" dirty="0"/>
              <a:t>the transparency</a:t>
            </a:r>
            <a:endParaRPr lang="cs-CZ" dirty="0"/>
          </a:p>
          <a:p>
            <a:pPr marL="800100" lvl="1" indent="-342900"/>
            <a:r>
              <a:rPr lang="cs-CZ" dirty="0" err="1"/>
              <a:t>Problematic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  <a:p>
            <a:pPr marL="800100" lvl="1" indent="-342900"/>
            <a:r>
              <a:rPr lang="cs-CZ" dirty="0" err="1"/>
              <a:t>Decisions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guidelines</a:t>
            </a:r>
            <a:r>
              <a:rPr lang="cs-CZ" dirty="0"/>
              <a:t> NOT </a:t>
            </a:r>
            <a:r>
              <a:rPr lang="cs-CZ" dirty="0" err="1"/>
              <a:t>available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RESULT: VERY EFFICIENT SCHEME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EBAY &amp; PAYPAL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153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1.</a:t>
            </a:r>
            <a:r>
              <a:rPr lang="cs-CZ" dirty="0"/>
              <a:t> </a:t>
            </a:r>
            <a:r>
              <a:rPr lang="en-US" dirty="0"/>
              <a:t>the scope of the disputes where ODR is used</a:t>
            </a:r>
            <a:endParaRPr lang="cs-CZ" dirty="0"/>
          </a:p>
          <a:p>
            <a:pPr marL="914400" lvl="1" indent="-457200"/>
            <a:r>
              <a:rPr lang="cs-CZ" dirty="0"/>
              <a:t>e-</a:t>
            </a:r>
            <a:r>
              <a:rPr lang="cs-CZ" dirty="0" err="1"/>
              <a:t>commerce</a:t>
            </a:r>
            <a:r>
              <a:rPr lang="cs-CZ" dirty="0"/>
              <a:t> online </a:t>
            </a:r>
            <a:r>
              <a:rPr lang="cs-CZ" dirty="0" err="1"/>
              <a:t>disputes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online </a:t>
            </a:r>
            <a:r>
              <a:rPr lang="cs-CZ" dirty="0" err="1"/>
              <a:t>shop</a:t>
            </a:r>
            <a:endParaRPr lang="cs-CZ" dirty="0"/>
          </a:p>
          <a:p>
            <a:pPr marL="914400" lvl="1" indent="-457200"/>
            <a:r>
              <a:rPr lang="cs-CZ" dirty="0"/>
              <a:t>very </a:t>
            </a:r>
            <a:r>
              <a:rPr lang="cs-CZ" dirty="0" err="1"/>
              <a:t>broad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2.</a:t>
            </a:r>
            <a:r>
              <a:rPr lang="cs-CZ" dirty="0"/>
              <a:t> </a:t>
            </a:r>
            <a:r>
              <a:rPr lang="en-US" dirty="0"/>
              <a:t>the position of the ODR provider</a:t>
            </a:r>
            <a:endParaRPr lang="cs-CZ" dirty="0"/>
          </a:p>
          <a:p>
            <a:pPr marL="914400" lvl="1" indent="-457200"/>
            <a:r>
              <a:rPr lang="cs-CZ" b="0" dirty="0"/>
              <a:t>medium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3.</a:t>
            </a:r>
            <a:r>
              <a:rPr lang="cs-CZ" dirty="0"/>
              <a:t> </a:t>
            </a:r>
            <a:r>
              <a:rPr lang="en-US" dirty="0"/>
              <a:t>the use of modern technologies</a:t>
            </a:r>
            <a:endParaRPr lang="cs-CZ" dirty="0"/>
          </a:p>
          <a:p>
            <a:pPr marL="800100" lvl="1" indent="-342900"/>
            <a:r>
              <a:rPr lang="cs-CZ" dirty="0"/>
              <a:t>full </a:t>
            </a:r>
            <a:r>
              <a:rPr lang="cs-CZ" dirty="0" err="1"/>
              <a:t>possibilites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communication</a:t>
            </a:r>
            <a:endParaRPr lang="cs-CZ" dirty="0"/>
          </a:p>
          <a:p>
            <a:pPr marL="800100" lvl="1" indent="-342900"/>
            <a:r>
              <a:rPr lang="cs-CZ" dirty="0"/>
              <a:t>VIZUALIZATION	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4. </a:t>
            </a:r>
            <a:r>
              <a:rPr lang="en-US" dirty="0"/>
              <a:t>the use of direct or indirect private enforcement </a:t>
            </a:r>
            <a:r>
              <a:rPr lang="cs-CZ" dirty="0"/>
              <a:t>m</a:t>
            </a:r>
            <a:r>
              <a:rPr lang="en-US" dirty="0" err="1"/>
              <a:t>echanisms</a:t>
            </a:r>
            <a:endParaRPr lang="cs-CZ" dirty="0"/>
          </a:p>
          <a:p>
            <a:pPr marL="800100" lvl="1" indent="-342900"/>
            <a:r>
              <a:rPr lang="cs-CZ" dirty="0" err="1"/>
              <a:t>Youstice</a:t>
            </a:r>
            <a:r>
              <a:rPr lang="cs-CZ" dirty="0"/>
              <a:t> </a:t>
            </a:r>
            <a:r>
              <a:rPr lang="cs-CZ" dirty="0" err="1"/>
              <a:t>Trustmark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Youstice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807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5. </a:t>
            </a:r>
            <a:r>
              <a:rPr lang="en-US" dirty="0"/>
              <a:t>existence of other dispute resolution provider</a:t>
            </a:r>
            <a:endParaRPr lang="cs-CZ" dirty="0"/>
          </a:p>
          <a:p>
            <a:pPr marL="800100" lvl="1" indent="-342900"/>
            <a:r>
              <a:rPr lang="cs-CZ" dirty="0"/>
              <a:t>N/A (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)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6.</a:t>
            </a:r>
            <a:r>
              <a:rPr lang="cs-CZ" dirty="0"/>
              <a:t> </a:t>
            </a:r>
            <a:r>
              <a:rPr lang="en-US" dirty="0"/>
              <a:t>legal regulation</a:t>
            </a:r>
            <a:endParaRPr lang="cs-CZ" dirty="0"/>
          </a:p>
          <a:p>
            <a:pPr marL="800100" lvl="1" indent="-342900"/>
            <a:r>
              <a:rPr lang="cs-CZ" dirty="0"/>
              <a:t>Not transparent &amp; very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  <a:p>
            <a:pPr marL="800100" lvl="1" indent="-342900"/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very </a:t>
            </a:r>
            <a:r>
              <a:rPr lang="cs-CZ" dirty="0" err="1"/>
              <a:t>broad</a:t>
            </a:r>
            <a:r>
              <a:rPr lang="cs-CZ" dirty="0"/>
              <a:t> and </a:t>
            </a:r>
            <a:r>
              <a:rPr lang="cs-CZ" dirty="0" err="1"/>
              <a:t>distant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7. </a:t>
            </a:r>
            <a:r>
              <a:rPr lang="en-US" dirty="0"/>
              <a:t>the tradition in alternative dispute resolution</a:t>
            </a:r>
            <a:endParaRPr lang="cs-CZ" dirty="0"/>
          </a:p>
          <a:p>
            <a:pPr marL="800100" lvl="1" indent="-342900"/>
            <a:r>
              <a:rPr lang="cs-CZ" dirty="0"/>
              <a:t>N/A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8. </a:t>
            </a:r>
            <a:r>
              <a:rPr lang="en-US" dirty="0"/>
              <a:t>the transparency</a:t>
            </a:r>
            <a:endParaRPr lang="cs-CZ" dirty="0"/>
          </a:p>
          <a:p>
            <a:pPr marL="800100" lvl="1" indent="-342900"/>
            <a:r>
              <a:rPr lang="cs-CZ" dirty="0" err="1"/>
              <a:t>Problematic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  <a:p>
            <a:pPr marL="800100" lvl="1" indent="-342900"/>
            <a:r>
              <a:rPr lang="cs-CZ" dirty="0" err="1"/>
              <a:t>Decisions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guidelines</a:t>
            </a:r>
            <a:r>
              <a:rPr lang="cs-CZ" dirty="0"/>
              <a:t> NOT </a:t>
            </a:r>
            <a:r>
              <a:rPr lang="cs-CZ" dirty="0" err="1"/>
              <a:t>available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RESULT: MEDIUM EFFICIENT SCHEME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Youstice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089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8207995" cy="426720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the scope of the disputes where ODR is used</a:t>
            </a:r>
            <a:endParaRPr lang="cs-CZ" b="0" dirty="0"/>
          </a:p>
          <a:p>
            <a:pPr marL="914400" lvl="1" indent="-457200"/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matter</a:t>
            </a:r>
            <a:endParaRPr lang="cs-CZ" b="0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 position of the ODR provider</a:t>
            </a:r>
            <a:endParaRPr lang="cs-CZ" dirty="0">
              <a:solidFill>
                <a:srgbClr val="FF0000"/>
              </a:solidFill>
            </a:endParaRPr>
          </a:p>
          <a:p>
            <a:pPr marL="914400" lvl="1" indent="-457200"/>
            <a:r>
              <a:rPr lang="cs-CZ" dirty="0" err="1">
                <a:solidFill>
                  <a:srgbClr val="FF0000"/>
                </a:solidFill>
              </a:rPr>
              <a:t>strong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position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important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 use of modern technologies</a:t>
            </a:r>
            <a:endParaRPr lang="cs-CZ" dirty="0">
              <a:solidFill>
                <a:srgbClr val="FF0000"/>
              </a:solidFill>
            </a:endParaRPr>
          </a:p>
          <a:p>
            <a:pPr marL="914400" lvl="1" indent="-457200"/>
            <a:r>
              <a:rPr lang="cs-CZ" dirty="0" err="1">
                <a:solidFill>
                  <a:srgbClr val="FF0000"/>
                </a:solidFill>
              </a:rPr>
              <a:t>broad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implementation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IT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necessary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automatization</a:t>
            </a:r>
            <a:r>
              <a:rPr lang="cs-CZ" dirty="0">
                <a:solidFill>
                  <a:srgbClr val="FF0000"/>
                </a:solidFill>
              </a:rPr>
              <a:t> as </a:t>
            </a:r>
            <a:r>
              <a:rPr lang="cs-CZ" dirty="0" err="1">
                <a:solidFill>
                  <a:srgbClr val="FF0000"/>
                </a:solidFill>
              </a:rPr>
              <a:t>well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 use of direct or indirect private enforcement </a:t>
            </a: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en-US" dirty="0" err="1">
                <a:solidFill>
                  <a:srgbClr val="FF0000"/>
                </a:solidFill>
              </a:rPr>
              <a:t>echanisms</a:t>
            </a:r>
            <a:endParaRPr lang="cs-CZ" dirty="0">
              <a:solidFill>
                <a:srgbClr val="FF0000"/>
              </a:solidFill>
            </a:endParaRPr>
          </a:p>
          <a:p>
            <a:pPr marL="914400" lvl="1" indent="-457200"/>
            <a:r>
              <a:rPr lang="cs-CZ" dirty="0" err="1">
                <a:solidFill>
                  <a:srgbClr val="FF0000"/>
                </a:solidFill>
              </a:rPr>
              <a:t>crucial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effectiveness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success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</a:t>
            </a:r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735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8207995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5. </a:t>
            </a:r>
            <a:r>
              <a:rPr lang="en-US" dirty="0">
                <a:solidFill>
                  <a:srgbClr val="FF0000"/>
                </a:solidFill>
              </a:rPr>
              <a:t>existence of other dispute resolution provider</a:t>
            </a:r>
            <a:endParaRPr lang="cs-CZ" dirty="0">
              <a:solidFill>
                <a:srgbClr val="FF0000"/>
              </a:solidFill>
            </a:endParaRPr>
          </a:p>
          <a:p>
            <a:pPr marL="914400" lvl="1" indent="-457200"/>
            <a:r>
              <a:rPr lang="cs-CZ" dirty="0" err="1">
                <a:solidFill>
                  <a:srgbClr val="FF0000"/>
                </a:solidFill>
              </a:rPr>
              <a:t>should</a:t>
            </a:r>
            <a:r>
              <a:rPr lang="cs-CZ" dirty="0">
                <a:solidFill>
                  <a:srgbClr val="FF0000"/>
                </a:solidFill>
              </a:rPr>
              <a:t> NOT </a:t>
            </a:r>
            <a:r>
              <a:rPr lang="cs-CZ" dirty="0" err="1">
                <a:solidFill>
                  <a:srgbClr val="FF0000"/>
                </a:solidFill>
              </a:rPr>
              <a:t>be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overlapping</a:t>
            </a:r>
            <a:endParaRPr lang="cs-CZ" dirty="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6. </a:t>
            </a:r>
            <a:r>
              <a:rPr lang="en-US" dirty="0">
                <a:solidFill>
                  <a:srgbClr val="FF0000"/>
                </a:solidFill>
              </a:rPr>
              <a:t>legal regulation</a:t>
            </a:r>
            <a:endParaRPr lang="cs-CZ" dirty="0">
              <a:solidFill>
                <a:srgbClr val="FF0000"/>
              </a:solidFill>
            </a:endParaRPr>
          </a:p>
          <a:p>
            <a:pPr marL="914400" lvl="1" indent="-457200"/>
            <a:r>
              <a:rPr lang="cs-CZ" dirty="0" err="1">
                <a:solidFill>
                  <a:srgbClr val="FF0000"/>
                </a:solidFill>
              </a:rPr>
              <a:t>should</a:t>
            </a:r>
            <a:r>
              <a:rPr lang="cs-CZ" dirty="0">
                <a:solidFill>
                  <a:srgbClr val="FF0000"/>
                </a:solidFill>
              </a:rPr>
              <a:t> NOT </a:t>
            </a:r>
            <a:r>
              <a:rPr lang="cs-CZ" dirty="0" err="1">
                <a:solidFill>
                  <a:srgbClr val="FF0000"/>
                </a:solidFill>
              </a:rPr>
              <a:t>be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limiting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complicated</a:t>
            </a:r>
            <a:endParaRPr lang="cs-CZ" dirty="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</a:pPr>
            <a:r>
              <a:rPr lang="cs-CZ" b="0" dirty="0"/>
              <a:t>7. </a:t>
            </a:r>
            <a:r>
              <a:rPr lang="en-US" b="0" dirty="0"/>
              <a:t>the tradition in alternative dispute resolution</a:t>
            </a:r>
            <a:endParaRPr lang="cs-CZ" b="0" dirty="0"/>
          </a:p>
          <a:p>
            <a:pPr marL="914400" lvl="1" indent="-457200"/>
            <a:r>
              <a:rPr lang="cs-CZ" b="0" dirty="0"/>
              <a:t>NOT </a:t>
            </a:r>
            <a:r>
              <a:rPr lang="cs-CZ" b="0" dirty="0" err="1"/>
              <a:t>important</a:t>
            </a:r>
            <a:endParaRPr lang="cs-CZ" b="0" dirty="0"/>
          </a:p>
          <a:p>
            <a:pPr>
              <a:buClr>
                <a:schemeClr val="tx2"/>
              </a:buClr>
            </a:pPr>
            <a:r>
              <a:rPr lang="cs-CZ" b="0"/>
              <a:t>8. </a:t>
            </a:r>
            <a:r>
              <a:rPr lang="en-US" b="0"/>
              <a:t>the </a:t>
            </a:r>
            <a:r>
              <a:rPr lang="en-US" b="0" dirty="0"/>
              <a:t>transparency</a:t>
            </a:r>
            <a:endParaRPr lang="cs-CZ" b="0" dirty="0"/>
          </a:p>
          <a:p>
            <a:pPr marL="914400" lvl="1" indent="-457200"/>
            <a:r>
              <a:rPr lang="cs-CZ" sz="2400" dirty="0"/>
              <a:t>SURPRISE – NOT </a:t>
            </a:r>
            <a:r>
              <a:rPr lang="cs-CZ" sz="2400" dirty="0" err="1"/>
              <a:t>important</a:t>
            </a:r>
            <a:endParaRPr lang="cs-CZ" sz="2400" dirty="0"/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</a:t>
            </a:r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383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courts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Online court </a:t>
            </a:r>
            <a:r>
              <a:rPr lang="en-GB" sz="3600" b="1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ODR</a:t>
            </a:r>
          </a:p>
          <a:p>
            <a:pPr lvl="1"/>
            <a:r>
              <a:rPr lang="en-GB" b="1" dirty="0"/>
              <a:t>ODR</a:t>
            </a:r>
            <a:r>
              <a:rPr lang="en-GB" dirty="0"/>
              <a:t> – online dispute resolution – tools for settling the disputes (court and out-of-court)</a:t>
            </a:r>
          </a:p>
          <a:p>
            <a:pPr lvl="1"/>
            <a:r>
              <a:rPr lang="en-GB" b="1" dirty="0"/>
              <a:t>Online court </a:t>
            </a:r>
            <a:r>
              <a:rPr lang="en-GB" dirty="0"/>
              <a:t>– institution providing the opportunity to resolve disputes using online tools shielded by the public power</a:t>
            </a:r>
          </a:p>
          <a:p>
            <a:pPr lvl="1"/>
            <a:endParaRPr lang="en-GB" dirty="0"/>
          </a:p>
          <a:p>
            <a:r>
              <a:rPr lang="en-GB" dirty="0"/>
              <a:t>Incorporation of modern technologies: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Communication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Data processing (file management, big data, open data?)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Redesign of current court processes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New approaches unknown to current justice (e.g. blind bidding) or facilitation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193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0520" cy="451576"/>
          </a:xfrm>
        </p:spPr>
        <p:txBody>
          <a:bodyPr/>
          <a:lstStyle/>
          <a:p>
            <a:r>
              <a:rPr lang="cs-CZ" dirty="0" err="1"/>
              <a:t>Important</a:t>
            </a:r>
            <a:r>
              <a:rPr lang="cs-CZ" dirty="0"/>
              <a:t> to </a:t>
            </a:r>
            <a:r>
              <a:rPr lang="cs-CZ" dirty="0" err="1"/>
              <a:t>realize</a:t>
            </a:r>
            <a:r>
              <a:rPr lang="cs-CZ" dirty="0"/>
              <a:t>! (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Czechia</a:t>
            </a:r>
            <a:r>
              <a:rPr lang="cs-CZ" dirty="0"/>
              <a:t>?)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92002"/>
            <a:ext cx="11559540" cy="4139998"/>
          </a:xfrm>
        </p:spPr>
        <p:txBody>
          <a:bodyPr/>
          <a:lstStyle/>
          <a:p>
            <a:r>
              <a:rPr lang="en-GB" dirty="0"/>
              <a:t>Inclusion of out-of-court settlements</a:t>
            </a:r>
          </a:p>
          <a:p>
            <a:r>
              <a:rPr lang="en-GB" dirty="0"/>
              <a:t>Negotiation / mediation / software assistance in pre-trial proceedings</a:t>
            </a:r>
          </a:p>
          <a:p>
            <a:r>
              <a:rPr lang="en-GB" dirty="0"/>
              <a:t>Possibility of transition to classical court proceedings</a:t>
            </a:r>
          </a:p>
          <a:p>
            <a:r>
              <a:rPr lang="en-GB" dirty="0"/>
              <a:t>The whole process is shielded by binding decision-making </a:t>
            </a:r>
            <a:r>
              <a:rPr lang="en-GB" dirty="0" err="1"/>
              <a:t>proces</a:t>
            </a:r>
            <a:r>
              <a:rPr lang="cs-CZ" dirty="0"/>
              <a:t>s</a:t>
            </a:r>
            <a:r>
              <a:rPr lang="en-GB" dirty="0"/>
              <a:t> (</a:t>
            </a:r>
            <a:r>
              <a:rPr lang="en-GB" sz="1800" dirty="0"/>
              <a:t>in the case of out-of-court ODR, there was often a problem with the motivation of the parties, unless enforcement mechanisms were set up</a:t>
            </a:r>
            <a:r>
              <a:rPr lang="en-GB" dirty="0"/>
              <a:t>)</a:t>
            </a:r>
          </a:p>
          <a:p>
            <a:r>
              <a:rPr lang="en-GB" b="1" i="1" dirty="0"/>
              <a:t>Dworkin - easy X hard cases</a:t>
            </a:r>
          </a:p>
        </p:txBody>
      </p:sp>
    </p:spTree>
    <p:extLst>
      <p:ext uri="{BB962C8B-B14F-4D97-AF65-F5344CB8AC3E}">
        <p14:creationId xmlns:p14="http://schemas.microsoft.com/office/powerpoint/2010/main" val="3763187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0520" cy="451576"/>
          </a:xfrm>
        </p:spPr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eJustice</a:t>
            </a:r>
            <a:r>
              <a:rPr lang="cs-CZ" dirty="0"/>
              <a:t> in </a:t>
            </a:r>
            <a:r>
              <a:rPr lang="cs-CZ" dirty="0" err="1"/>
              <a:t>Czechia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9240"/>
            <a:ext cx="10753200" cy="4139998"/>
          </a:xfrm>
        </p:spPr>
        <p:txBody>
          <a:bodyPr/>
          <a:lstStyle/>
          <a:p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An exemplary example of an inappropriate grasp of the electronic justice system</a:t>
            </a: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The inconceivability of the approach  to the whole issue is evident from the individual fragmented strategies</a:t>
            </a: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  <a:latin typeface="+mj-lt"/>
              </a:rPr>
              <a:t>Electronization not mentioned as a separate goal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</a:rPr>
              <a:t>One of the worst countries in EU (eGovernment Benchmark 2017)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</a:rPr>
              <a:t>OECD statistics – better, but general categories (not mentioning more sophisticated implementation)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j-lt"/>
              </a:rPr>
              <a:t>eFile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 management system is trying to be complexly presented more than 10 years without greater achievement (fragmentation, different systems, different providers)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</a:rPr>
              <a:t>But in the moment, strong push on digitalization in general in eGovernment (Act on Digital Services)</a:t>
            </a:r>
          </a:p>
        </p:txBody>
      </p:sp>
    </p:spTree>
    <p:extLst>
      <p:ext uri="{BB962C8B-B14F-4D97-AF65-F5344CB8AC3E}">
        <p14:creationId xmlns:p14="http://schemas.microsoft.com/office/powerpoint/2010/main" val="2266743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to be learnt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Theoretically -  Richard Susskind</a:t>
            </a:r>
          </a:p>
          <a:p>
            <a:pPr lvl="1"/>
            <a:r>
              <a:rPr lang="en-GB" dirty="0"/>
              <a:t>3 Tiers</a:t>
            </a:r>
          </a:p>
          <a:p>
            <a:pPr lvl="1"/>
            <a:endParaRPr lang="en-GB" dirty="0"/>
          </a:p>
          <a:p>
            <a:r>
              <a:rPr lang="en-GB" dirty="0"/>
              <a:t>Practically e.g. Civil Resolution Tribunal (Canada)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Negotiation / software assistance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Mediation (mediator) or facilitation (clerk, facilitator)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GB" dirty="0"/>
              <a:t>Online court proceedings</a:t>
            </a:r>
          </a:p>
          <a:p>
            <a:pPr marL="324000" lvl="1" indent="0">
              <a:buNone/>
            </a:pPr>
            <a:endParaRPr lang="en-GB" dirty="0"/>
          </a:p>
          <a:p>
            <a:r>
              <a:rPr lang="en-GB" dirty="0"/>
              <a:t>The area of disputes is usually limited to civil disputes (but this is not the rule); but it is certainly not limited only to online disputes</a:t>
            </a:r>
          </a:p>
        </p:txBody>
      </p:sp>
    </p:spTree>
    <p:extLst>
      <p:ext uri="{BB962C8B-B14F-4D97-AF65-F5344CB8AC3E}">
        <p14:creationId xmlns:p14="http://schemas.microsoft.com/office/powerpoint/2010/main" val="21790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sz="quarter" idx="4294967295"/>
          </p:nvPr>
        </p:nvSpPr>
        <p:spPr>
          <a:xfrm>
            <a:off x="2136249" y="2349130"/>
            <a:ext cx="7274193" cy="42672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pPr marL="514247" indent="-514247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2400" smtClean="0"/>
              <a:t>URS </a:t>
            </a:r>
            <a:r>
              <a:rPr lang="cs-CZ" sz="2400" dirty="0"/>
              <a:t>= </a:t>
            </a:r>
            <a:r>
              <a:rPr lang="cs-CZ" sz="2400" dirty="0" err="1"/>
              <a:t>Uniform</a:t>
            </a:r>
            <a:r>
              <a:rPr lang="cs-CZ" sz="2400" dirty="0"/>
              <a:t> </a:t>
            </a:r>
            <a:r>
              <a:rPr lang="cs-CZ" sz="2400" dirty="0" err="1"/>
              <a:t>Radpid</a:t>
            </a:r>
            <a:r>
              <a:rPr lang="cs-CZ" sz="2400" dirty="0"/>
              <a:t> </a:t>
            </a:r>
            <a:r>
              <a:rPr lang="cs-CZ" sz="2400" dirty="0" err="1"/>
              <a:t>Suspension</a:t>
            </a:r>
            <a:r>
              <a:rPr lang="cs-CZ" sz="2400" dirty="0"/>
              <a:t> (</a:t>
            </a:r>
            <a:r>
              <a:rPr lang="cs-CZ" sz="1600" dirty="0">
                <a:hlinkClick r:id="rId2"/>
              </a:rPr>
              <a:t>https://www.worldtrademarkreview.com/</a:t>
            </a:r>
            <a:r>
              <a:rPr lang="cs-CZ" sz="1600" dirty="0" err="1">
                <a:hlinkClick r:id="rId2"/>
              </a:rPr>
              <a:t>brand</a:t>
            </a:r>
            <a:r>
              <a:rPr lang="cs-CZ" sz="1600" dirty="0">
                <a:hlinkClick r:id="rId2"/>
              </a:rPr>
              <a:t>-management/</a:t>
            </a:r>
            <a:r>
              <a:rPr lang="cs-CZ" sz="1600" dirty="0" err="1">
                <a:hlinkClick r:id="rId2"/>
              </a:rPr>
              <a:t>urs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procedure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what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it</a:t>
            </a:r>
            <a:r>
              <a:rPr lang="cs-CZ" sz="1600" dirty="0">
                <a:hlinkClick r:id="rId2"/>
              </a:rPr>
              <a:t>-and-</a:t>
            </a:r>
            <a:r>
              <a:rPr lang="cs-CZ" sz="1600" dirty="0" err="1">
                <a:hlinkClick r:id="rId2"/>
              </a:rPr>
              <a:t>what</a:t>
            </a:r>
            <a:r>
              <a:rPr lang="cs-CZ" sz="1600" dirty="0">
                <a:hlinkClick r:id="rId2"/>
              </a:rPr>
              <a:t>-</a:t>
            </a:r>
            <a:r>
              <a:rPr lang="cs-CZ" sz="1600" dirty="0" err="1">
                <a:hlinkClick r:id="rId2"/>
              </a:rPr>
              <a:t>it-does</a:t>
            </a:r>
            <a:r>
              <a:rPr lang="cs-CZ" sz="2400" dirty="0"/>
              <a:t>)</a:t>
            </a:r>
          </a:p>
          <a:p>
            <a:pPr marL="514247" indent="-514247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sz="2400" dirty="0"/>
              <a:t>PDDRP = Trademark Post </a:t>
            </a:r>
            <a:r>
              <a:rPr lang="cs-CZ" sz="2400" dirty="0" err="1"/>
              <a:t>Delegation</a:t>
            </a:r>
            <a:r>
              <a:rPr lang="cs-CZ" sz="2400" dirty="0"/>
              <a:t> </a:t>
            </a:r>
            <a:r>
              <a:rPr lang="cs-CZ" sz="2400" dirty="0" err="1"/>
              <a:t>Dispute</a:t>
            </a:r>
            <a:r>
              <a:rPr lang="cs-CZ" sz="2400" dirty="0"/>
              <a:t> </a:t>
            </a:r>
            <a:r>
              <a:rPr lang="cs-CZ" sz="2400" dirty="0" err="1"/>
              <a:t>Resolution</a:t>
            </a:r>
            <a:r>
              <a:rPr lang="cs-CZ" sz="2400" dirty="0"/>
              <a:t> </a:t>
            </a:r>
            <a:r>
              <a:rPr lang="cs-CZ" sz="2400" dirty="0" err="1"/>
              <a:t>Procedure</a:t>
            </a:r>
            <a:r>
              <a:rPr lang="cs-CZ" sz="2400" dirty="0"/>
              <a:t> (</a:t>
            </a:r>
            <a:r>
              <a:rPr lang="cs-CZ" sz="1600" dirty="0">
                <a:hlinkClick r:id="rId3"/>
              </a:rPr>
              <a:t>https://icannwiki.org/</a:t>
            </a:r>
            <a:r>
              <a:rPr lang="cs-CZ" sz="1600" dirty="0" err="1">
                <a:hlinkClick r:id="rId3"/>
              </a:rPr>
              <a:t>Trademark_Post-Delegation_Dispute_Resolution_Procedure</a:t>
            </a:r>
            <a:r>
              <a:rPr lang="cs-CZ" sz="2400" dirty="0"/>
              <a:t>)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D3AA27-A3EA-4201-B2AA-174B659F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dirty="0"/>
              <a:t>URS &amp; PDDRP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78505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Court</a:t>
            </a:r>
            <a:r>
              <a:rPr lang="cs-CZ" dirty="0"/>
              <a:t> in </a:t>
            </a:r>
            <a:r>
              <a:rPr lang="cs-CZ" dirty="0" err="1"/>
              <a:t>Czechia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14002"/>
            <a:ext cx="10753200" cy="4139998"/>
          </a:xfrm>
        </p:spPr>
        <p:txBody>
          <a:bodyPr/>
          <a:lstStyle/>
          <a:p>
            <a:r>
              <a:rPr lang="en-GB" dirty="0"/>
              <a:t>Not a rocket science – inspiration in Canada:</a:t>
            </a:r>
          </a:p>
          <a:p>
            <a:pPr lvl="1"/>
            <a:r>
              <a:rPr lang="en-GB" dirty="0"/>
              <a:t>85% of cases are solved in pre-binding (out-of-court) stages at online court</a:t>
            </a:r>
          </a:p>
          <a:p>
            <a:r>
              <a:rPr lang="en-GB" dirty="0"/>
              <a:t>In the Czech Republic, a similar construction, involvement within one specific judicial institution – e.g. the Municipal Court in Prague?</a:t>
            </a:r>
          </a:p>
        </p:txBody>
      </p:sp>
    </p:spTree>
    <p:extLst>
      <p:ext uri="{BB962C8B-B14F-4D97-AF65-F5344CB8AC3E}">
        <p14:creationId xmlns:p14="http://schemas.microsoft.com/office/powerpoint/2010/main" val="63427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Court</a:t>
            </a:r>
            <a:r>
              <a:rPr lang="cs-CZ" dirty="0"/>
              <a:t> in </a:t>
            </a:r>
            <a:r>
              <a:rPr lang="cs-CZ" dirty="0" err="1"/>
              <a:t>Czechia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74752"/>
            <a:ext cx="10753200" cy="4139998"/>
          </a:xfrm>
        </p:spPr>
        <p:txBody>
          <a:bodyPr/>
          <a:lstStyle/>
          <a:p>
            <a:r>
              <a:rPr lang="en-GB" dirty="0"/>
              <a:t>Multi-stage process (education, negotiation, software assistance, mediation / facilitation, court decision)</a:t>
            </a:r>
          </a:p>
          <a:p>
            <a:r>
              <a:rPr lang="en-GB" dirty="0"/>
              <a:t>The need for sufficiently long preparation, otherwise there are a number of risks</a:t>
            </a:r>
          </a:p>
          <a:p>
            <a:r>
              <a:rPr lang="en-GB" dirty="0"/>
              <a:t>Specialized institution partly cut off from classical court processes (and offered as something extra) is the </a:t>
            </a:r>
            <a:r>
              <a:rPr lang="en-GB" b="1" dirty="0"/>
              <a:t>KEY </a:t>
            </a:r>
            <a:r>
              <a:rPr lang="en-GB" dirty="0"/>
              <a:t>(in our opinion)</a:t>
            </a:r>
          </a:p>
          <a:p>
            <a:r>
              <a:rPr lang="en-GB" dirty="0"/>
              <a:t>It is not possible to penetrate whole justice with this process model</a:t>
            </a:r>
          </a:p>
          <a:p>
            <a:pPr marL="7200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4339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en-GB" dirty="0">
                <a:latin typeface="+mj-lt"/>
              </a:rPr>
              <a:t>Classical challenges</a:t>
            </a:r>
          </a:p>
          <a:p>
            <a:pPr lvl="1"/>
            <a:r>
              <a:rPr lang="en-GB" dirty="0">
                <a:latin typeface="+mj-lt"/>
              </a:rPr>
              <a:t>Resistance </a:t>
            </a:r>
          </a:p>
          <a:p>
            <a:pPr lvl="1"/>
            <a:r>
              <a:rPr lang="en-GB" dirty="0">
                <a:latin typeface="+mj-lt"/>
              </a:rPr>
              <a:t>Constancy </a:t>
            </a:r>
          </a:p>
          <a:p>
            <a:pPr lvl="1"/>
            <a:r>
              <a:rPr lang="en-GB" dirty="0">
                <a:latin typeface="+mj-lt"/>
              </a:rPr>
              <a:t>Fragmentation of systems (different providers, different systems)</a:t>
            </a:r>
          </a:p>
          <a:p>
            <a:pPr lvl="1"/>
            <a:r>
              <a:rPr lang="en-GB" dirty="0">
                <a:latin typeface="+mj-lt"/>
              </a:rPr>
              <a:t>Unwillingness to change something, pessimistic staff, etc.</a:t>
            </a:r>
          </a:p>
          <a:p>
            <a:r>
              <a:rPr lang="en-GB" dirty="0">
                <a:latin typeface="+mj-lt"/>
              </a:rPr>
              <a:t>More complex challenges</a:t>
            </a:r>
          </a:p>
          <a:p>
            <a:pPr lvl="1"/>
            <a:r>
              <a:rPr lang="en-GB" dirty="0">
                <a:latin typeface="+mj-lt"/>
              </a:rPr>
              <a:t>Wider use of modern technologies (more complex tools, automatization)</a:t>
            </a:r>
          </a:p>
          <a:p>
            <a:pPr lvl="1"/>
            <a:r>
              <a:rPr lang="en-GB" dirty="0">
                <a:latin typeface="+mj-lt"/>
              </a:rPr>
              <a:t>Open data</a:t>
            </a:r>
          </a:p>
          <a:p>
            <a:pPr lvl="1"/>
            <a:r>
              <a:rPr lang="en-GB" dirty="0">
                <a:latin typeface="+mj-lt"/>
              </a:rPr>
              <a:t>Problems associated with modern technologies in automation (transparency issues, human rights)</a:t>
            </a:r>
          </a:p>
          <a:p>
            <a:pPr lvl="1"/>
            <a:r>
              <a:rPr lang="en-GB" dirty="0">
                <a:latin typeface="+mj-lt"/>
              </a:rPr>
              <a:t>etc.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EU </a:t>
            </a:r>
            <a:r>
              <a:rPr lang="cs-CZ" dirty="0" err="1">
                <a:latin typeface="+mj-lt"/>
              </a:rPr>
              <a:t>regime</a:t>
            </a:r>
            <a:r>
              <a:rPr lang="cs-CZ" dirty="0">
                <a:latin typeface="+mj-lt"/>
              </a:rPr>
              <a:t> (ODR </a:t>
            </a:r>
            <a:r>
              <a:rPr lang="cs-CZ" dirty="0" err="1">
                <a:latin typeface="+mj-lt"/>
              </a:rPr>
              <a:t>platform</a:t>
            </a:r>
            <a:r>
              <a:rPr lang="cs-CZ" dirty="0">
                <a:latin typeface="+mj-lt"/>
              </a:rPr>
              <a:t>) </a:t>
            </a:r>
            <a:r>
              <a:rPr lang="cs-CZ" dirty="0" err="1">
                <a:latin typeface="+mj-lt"/>
              </a:rPr>
              <a:t>is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really</a:t>
            </a:r>
            <a:r>
              <a:rPr lang="cs-CZ" dirty="0">
                <a:latin typeface="+mj-lt"/>
              </a:rPr>
              <a:t> NOT </a:t>
            </a:r>
            <a:r>
              <a:rPr lang="cs-CZ" dirty="0" err="1">
                <a:latin typeface="+mj-lt"/>
              </a:rPr>
              <a:t>the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inspiration</a:t>
            </a:r>
            <a:endParaRPr lang="en-GB" dirty="0">
              <a:latin typeface="+mj-lt"/>
            </a:endParaRPr>
          </a:p>
          <a:p>
            <a:pPr marL="324000" lvl="1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308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45788"/>
            <a:ext cx="10753200" cy="4139998"/>
          </a:xfrm>
        </p:spPr>
        <p:txBody>
          <a:bodyPr/>
          <a:lstStyle/>
          <a:p>
            <a:pPr marL="324000" lvl="1" indent="0">
              <a:buNone/>
            </a:pPr>
            <a:endParaRPr lang="en-GB" dirty="0">
              <a:latin typeface="+mj-lt"/>
            </a:endParaRPr>
          </a:p>
          <a:p>
            <a:pPr marL="324000" lvl="1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All the problems can be overcome</a:t>
            </a:r>
          </a:p>
          <a:p>
            <a:r>
              <a:rPr lang="en-GB" dirty="0">
                <a:latin typeface="+mj-lt"/>
              </a:rPr>
              <a:t>Many arguments are faulty and arising from the unwillingness to changes (judge Briggs, legal realism etc.)</a:t>
            </a:r>
          </a:p>
          <a:p>
            <a:r>
              <a:rPr lang="en-GB" dirty="0">
                <a:latin typeface="+mj-lt"/>
              </a:rPr>
              <a:t>Necessary reaction to nowadays challenges</a:t>
            </a:r>
          </a:p>
          <a:p>
            <a:r>
              <a:rPr lang="en-GB" dirty="0">
                <a:latin typeface="+mj-lt"/>
              </a:rPr>
              <a:t>No replacement of „classical“ approaches -&gt; upgrade and utilization of the tools we already know (private ODR mechanisms)</a:t>
            </a:r>
          </a:p>
          <a:p>
            <a:r>
              <a:rPr lang="en-GB" dirty="0">
                <a:latin typeface="+mj-lt"/>
              </a:rPr>
              <a:t>etc.</a:t>
            </a:r>
          </a:p>
          <a:p>
            <a:pPr marL="324000" lvl="1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91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E625EE-B601-4C40-B21B-F483D60F9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45788"/>
            <a:ext cx="10753200" cy="4139998"/>
          </a:xfrm>
        </p:spPr>
        <p:txBody>
          <a:bodyPr/>
          <a:lstStyle/>
          <a:p>
            <a:pPr marL="324000" lvl="1" indent="0">
              <a:buNone/>
            </a:pPr>
            <a:endParaRPr lang="en-GB" dirty="0">
              <a:latin typeface="+mj-lt"/>
            </a:endParaRPr>
          </a:p>
          <a:p>
            <a:pPr marL="324000" lvl="1" indent="0">
              <a:buNone/>
            </a:pPr>
            <a:endParaRPr lang="en-GB" dirty="0">
              <a:latin typeface="+mj-lt"/>
            </a:endParaRPr>
          </a:p>
          <a:p>
            <a:endParaRPr lang="cs-CZ" dirty="0">
              <a:latin typeface="+mj-lt"/>
            </a:endParaRPr>
          </a:p>
          <a:p>
            <a:pPr marL="324000" lvl="1" indent="0">
              <a:buNone/>
            </a:pPr>
            <a:r>
              <a:rPr lang="cs-CZ" dirty="0" err="1">
                <a:latin typeface="+mj-lt"/>
              </a:rPr>
              <a:t>Examples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Online </a:t>
            </a:r>
            <a:r>
              <a:rPr lang="cs-CZ" dirty="0" err="1">
                <a:latin typeface="+mj-lt"/>
              </a:rPr>
              <a:t>courts</a:t>
            </a:r>
            <a:r>
              <a:rPr lang="cs-CZ" dirty="0">
                <a:latin typeface="+mj-lt"/>
              </a:rPr>
              <a:t>: </a:t>
            </a:r>
          </a:p>
          <a:p>
            <a:pPr lvl="1"/>
            <a:r>
              <a:rPr lang="cs-CZ" dirty="0">
                <a:latin typeface="+mj-lt"/>
              </a:rPr>
              <a:t>Civil </a:t>
            </a:r>
            <a:r>
              <a:rPr lang="cs-CZ" dirty="0" err="1">
                <a:latin typeface="+mj-lt"/>
              </a:rPr>
              <a:t>Resolution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Tribunal</a:t>
            </a:r>
            <a:r>
              <a:rPr lang="cs-CZ" dirty="0">
                <a:latin typeface="+mj-lt"/>
              </a:rPr>
              <a:t> in </a:t>
            </a:r>
            <a:r>
              <a:rPr lang="cs-CZ" dirty="0" err="1">
                <a:latin typeface="+mj-lt"/>
              </a:rPr>
              <a:t>Canada</a:t>
            </a:r>
            <a:endParaRPr lang="cs-CZ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Singapore </a:t>
            </a:r>
            <a:r>
              <a:rPr lang="cs-CZ" dirty="0" err="1">
                <a:latin typeface="+mj-lt"/>
              </a:rPr>
              <a:t>eJustice</a:t>
            </a:r>
            <a:endParaRPr lang="cs-CZ" dirty="0">
              <a:latin typeface="+mj-lt"/>
            </a:endParaRPr>
          </a:p>
          <a:p>
            <a:pPr lvl="1"/>
            <a:r>
              <a:rPr lang="cs-CZ" dirty="0" err="1">
                <a:latin typeface="+mj-lt"/>
              </a:rPr>
              <a:t>Chines</a:t>
            </a:r>
            <a:r>
              <a:rPr lang="cs-CZ" dirty="0">
                <a:latin typeface="+mj-lt"/>
              </a:rPr>
              <a:t> Internet </a:t>
            </a:r>
            <a:r>
              <a:rPr lang="cs-CZ" dirty="0" err="1">
                <a:latin typeface="+mj-lt"/>
              </a:rPr>
              <a:t>Courts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394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888523-20B8-7D4D-8E7C-8AA67955E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C62280-72C5-FE4F-9153-0B26C7A2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Tank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  <a:endParaRPr lang="x-non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B0B5F7-4185-6243-B68E-192E9A0DC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Any </a:t>
            </a:r>
            <a:r>
              <a:rPr lang="cs-CZ" dirty="0" err="1"/>
              <a:t>questions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loutocky@muni.cz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2280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sz="quarter" idx="4294967295"/>
          </p:nvPr>
        </p:nvSpPr>
        <p:spPr>
          <a:xfrm>
            <a:off x="2136249" y="2349130"/>
            <a:ext cx="7274193" cy="42672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pPr marL="514247" indent="-514247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Definitions:</a:t>
            </a:r>
          </a:p>
          <a:p>
            <a:pPr marL="896715" lvl="1" indent="-514247" algn="just">
              <a:spcBef>
                <a:spcPts val="1800"/>
              </a:spcBef>
            </a:pPr>
            <a:r>
              <a:rPr lang="en-US" i="1" dirty="0"/>
              <a:t>dispute settlement which may or may not involve a binding decision being made by a third party, implying the use of online technologies to facilitate the resolution of disputes between the parties</a:t>
            </a:r>
            <a:endParaRPr lang="cs-CZ" i="1" dirty="0"/>
          </a:p>
          <a:p>
            <a:pPr marL="896715" lvl="1" indent="-514247" algn="just">
              <a:spcBef>
                <a:spcPts val="1800"/>
              </a:spcBef>
            </a:pPr>
            <a:endParaRPr lang="cs-CZ" i="1" dirty="0"/>
          </a:p>
          <a:p>
            <a:pPr marL="514247" indent="-514247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3 aspects: </a:t>
            </a:r>
            <a:endParaRPr lang="cs-CZ" sz="2400" dirty="0"/>
          </a:p>
          <a:p>
            <a:pPr marL="971447" lvl="1" indent="-514247" algn="just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dispute settlement</a:t>
            </a:r>
            <a:endParaRPr lang="cs-CZ" sz="2400" dirty="0"/>
          </a:p>
          <a:p>
            <a:pPr marL="971447" lvl="1" indent="-514247" algn="just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distant exchange of</a:t>
            </a:r>
            <a:r>
              <a:rPr lang="cs-CZ" sz="2400" dirty="0"/>
              <a:t> </a:t>
            </a:r>
            <a:r>
              <a:rPr lang="en-US" sz="2400" dirty="0"/>
              <a:t>information</a:t>
            </a:r>
            <a:endParaRPr lang="cs-CZ" sz="2400" dirty="0"/>
          </a:p>
          <a:p>
            <a:pPr marL="971447" lvl="1" indent="-514247" algn="just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software assistance</a:t>
            </a:r>
          </a:p>
          <a:p>
            <a:pPr marL="382468" lvl="1" algn="just">
              <a:spcBef>
                <a:spcPts val="1800"/>
              </a:spcBef>
            </a:pPr>
            <a:endParaRPr lang="en-US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D3AA27-A3EA-4201-B2AA-174B659F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ODR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0841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scope of the disputes where ODR is used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position of the ODR provider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use of modern technologies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use of direct or indirect private enforcement </a:t>
            </a:r>
            <a:r>
              <a:rPr lang="cs-CZ" dirty="0"/>
              <a:t>m</a:t>
            </a:r>
            <a:r>
              <a:rPr lang="en-US" dirty="0" err="1"/>
              <a:t>echanisms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existence of other dispute resolution provider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legal regulation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tradition in alternative dispute resolution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transparency</a:t>
            </a:r>
            <a:endParaRPr lang="cs-CZ" sz="2400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FF79A2DA-3543-4B67-B0F0-D9C491DED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sz="40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 </a:t>
            </a:r>
            <a:r>
              <a:rPr lang="cs-CZ" sz="40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parametrs</a:t>
            </a:r>
            <a:r>
              <a:rPr lang="cs-CZ" sz="40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0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sz="40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0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Efficient</a:t>
            </a:r>
            <a:r>
              <a:rPr lang="cs-CZ" sz="40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ODR </a:t>
            </a:r>
            <a:r>
              <a:rPr lang="cs-CZ" sz="40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</a:t>
            </a:r>
            <a:endParaRPr lang="en-US" sz="40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63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8424019" cy="426720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200" dirty="0"/>
              <a:t>EU </a:t>
            </a:r>
            <a:r>
              <a:rPr lang="cs-CZ" sz="3200" dirty="0" err="1"/>
              <a:t>Consumer</a:t>
            </a:r>
            <a:r>
              <a:rPr lang="cs-CZ" sz="3200" dirty="0"/>
              <a:t> ODR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dirty="0"/>
              <a:t>UDRP (</a:t>
            </a:r>
            <a:r>
              <a:rPr lang="cs-CZ" sz="3200" dirty="0" err="1"/>
              <a:t>domain</a:t>
            </a:r>
            <a:r>
              <a:rPr lang="cs-CZ" sz="3200" dirty="0"/>
              <a:t> </a:t>
            </a:r>
            <a:r>
              <a:rPr lang="cs-CZ" sz="3200" dirty="0" err="1"/>
              <a:t>name</a:t>
            </a:r>
            <a:r>
              <a:rPr lang="cs-CZ" sz="3200" dirty="0"/>
              <a:t> </a:t>
            </a:r>
            <a:r>
              <a:rPr lang="cs-CZ" sz="3200" dirty="0" err="1"/>
              <a:t>dispute</a:t>
            </a:r>
            <a:r>
              <a:rPr lang="cs-CZ" sz="3200" dirty="0"/>
              <a:t> </a:t>
            </a:r>
            <a:r>
              <a:rPr lang="cs-CZ" sz="3200" dirty="0" err="1"/>
              <a:t>resoution</a:t>
            </a:r>
            <a:r>
              <a:rPr lang="cs-CZ" sz="32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dirty="0" err="1"/>
              <a:t>eBay</a:t>
            </a:r>
            <a:r>
              <a:rPr lang="cs-CZ" sz="3200" dirty="0"/>
              <a:t> &amp; </a:t>
            </a:r>
            <a:r>
              <a:rPr lang="cs-CZ" sz="3200" dirty="0" err="1"/>
              <a:t>PayPal</a:t>
            </a:r>
            <a:endParaRPr lang="cs-CZ" sz="3200" dirty="0"/>
          </a:p>
          <a:p>
            <a:pPr marL="457200" indent="-457200">
              <a:buFont typeface="+mj-lt"/>
              <a:buAutoNum type="arabicPeriod"/>
            </a:pPr>
            <a:r>
              <a:rPr lang="cs-CZ" sz="3200" dirty="0" err="1"/>
              <a:t>Youstice</a:t>
            </a:r>
            <a:endParaRPr lang="cs-CZ" sz="3600" dirty="0"/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 case </a:t>
            </a:r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studies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32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1.</a:t>
            </a:r>
            <a:r>
              <a:rPr lang="cs-CZ" dirty="0"/>
              <a:t> </a:t>
            </a:r>
            <a:r>
              <a:rPr lang="en-US" dirty="0"/>
              <a:t>the scope of the disputes where ODR is used</a:t>
            </a:r>
            <a:endParaRPr lang="cs-CZ" dirty="0"/>
          </a:p>
          <a:p>
            <a:pPr marL="914400" lvl="1" indent="-457200"/>
            <a:r>
              <a:rPr lang="cs-CZ" dirty="0"/>
              <a:t>online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disputes</a:t>
            </a:r>
            <a:r>
              <a:rPr lang="cs-CZ" dirty="0"/>
              <a:t> (</a:t>
            </a:r>
            <a:r>
              <a:rPr lang="cs-CZ" dirty="0" err="1"/>
              <a:t>goods</a:t>
            </a:r>
            <a:r>
              <a:rPr lang="cs-CZ" dirty="0"/>
              <a:t> &amp; </a:t>
            </a:r>
            <a:r>
              <a:rPr lang="cs-CZ" dirty="0" err="1"/>
              <a:t>services</a:t>
            </a:r>
            <a:r>
              <a:rPr lang="cs-CZ" dirty="0"/>
              <a:t>)</a:t>
            </a:r>
          </a:p>
          <a:p>
            <a:pPr marL="914400" lvl="1" indent="-457200"/>
            <a:r>
              <a:rPr lang="cs-CZ" dirty="0" err="1"/>
              <a:t>quite</a:t>
            </a:r>
            <a:r>
              <a:rPr lang="cs-CZ" dirty="0"/>
              <a:t> </a:t>
            </a:r>
            <a:r>
              <a:rPr lang="cs-CZ" dirty="0" err="1"/>
              <a:t>broad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2.</a:t>
            </a:r>
            <a:r>
              <a:rPr lang="cs-CZ" dirty="0"/>
              <a:t> </a:t>
            </a:r>
            <a:r>
              <a:rPr lang="en-US" dirty="0"/>
              <a:t>the position of the ODR provider</a:t>
            </a:r>
            <a:endParaRPr lang="cs-CZ" dirty="0"/>
          </a:p>
          <a:p>
            <a:pPr marL="914400" lvl="1" indent="-457200"/>
            <a:r>
              <a:rPr lang="cs-CZ" b="0" dirty="0"/>
              <a:t>ODR </a:t>
            </a:r>
            <a:r>
              <a:rPr lang="cs-CZ" b="0" dirty="0" err="1"/>
              <a:t>platform</a:t>
            </a:r>
            <a:r>
              <a:rPr lang="cs-CZ" b="0" dirty="0"/>
              <a:t> </a:t>
            </a:r>
            <a:r>
              <a:rPr lang="cs-CZ" b="0" dirty="0" err="1"/>
              <a:t>is</a:t>
            </a:r>
            <a:r>
              <a:rPr lang="cs-CZ" b="0" dirty="0"/>
              <a:t> </a:t>
            </a:r>
            <a:r>
              <a:rPr lang="cs-CZ" b="0" dirty="0" err="1"/>
              <a:t>only</a:t>
            </a:r>
            <a:r>
              <a:rPr lang="cs-CZ" b="0" dirty="0"/>
              <a:t> </a:t>
            </a:r>
            <a:r>
              <a:rPr lang="cs-CZ" b="0" i="1" dirty="0"/>
              <a:t>clearing house</a:t>
            </a:r>
            <a:endParaRPr lang="cs-CZ" b="0" dirty="0"/>
          </a:p>
          <a:p>
            <a:pPr marL="914400" lvl="1" indent="-457200"/>
            <a:r>
              <a:rPr lang="cs-CZ" b="0" dirty="0"/>
              <a:t>in </a:t>
            </a:r>
            <a:r>
              <a:rPr lang="cs-CZ" b="0" dirty="0" err="1"/>
              <a:t>fact</a:t>
            </a:r>
            <a:r>
              <a:rPr lang="cs-CZ" b="0" dirty="0"/>
              <a:t> no </a:t>
            </a:r>
            <a:r>
              <a:rPr lang="cs-CZ" b="0" dirty="0" err="1"/>
              <a:t>dispute</a:t>
            </a:r>
            <a:r>
              <a:rPr lang="cs-CZ" b="0" dirty="0"/>
              <a:t> settlement</a:t>
            </a:r>
          </a:p>
          <a:p>
            <a:pPr marL="914400" lvl="1" indent="-457200"/>
            <a:r>
              <a:rPr lang="cs-CZ" b="0" dirty="0" err="1"/>
              <a:t>dispute</a:t>
            </a:r>
            <a:r>
              <a:rPr lang="cs-CZ" b="0" dirty="0"/>
              <a:t> settlement </a:t>
            </a:r>
            <a:r>
              <a:rPr lang="cs-CZ" b="0" dirty="0" err="1"/>
              <a:t>is</a:t>
            </a:r>
            <a:r>
              <a:rPr lang="cs-CZ" b="0" dirty="0"/>
              <a:t> </a:t>
            </a:r>
            <a:r>
              <a:rPr lang="cs-CZ" b="0" dirty="0" err="1"/>
              <a:t>left</a:t>
            </a:r>
            <a:r>
              <a:rPr lang="cs-CZ" b="0" dirty="0"/>
              <a:t> to </a:t>
            </a:r>
            <a:r>
              <a:rPr lang="cs-CZ" b="0" dirty="0" err="1"/>
              <a:t>the</a:t>
            </a:r>
            <a:r>
              <a:rPr lang="cs-CZ" b="0" dirty="0"/>
              <a:t> ADR </a:t>
            </a:r>
            <a:r>
              <a:rPr lang="cs-CZ" b="0" dirty="0" err="1"/>
              <a:t>entities</a:t>
            </a:r>
            <a:endParaRPr lang="cs-CZ" b="0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3.</a:t>
            </a:r>
            <a:r>
              <a:rPr lang="cs-CZ" dirty="0"/>
              <a:t> </a:t>
            </a:r>
            <a:r>
              <a:rPr lang="en-US" dirty="0"/>
              <a:t>the use of modern technologies</a:t>
            </a:r>
            <a:endParaRPr lang="cs-CZ" dirty="0"/>
          </a:p>
          <a:p>
            <a:pPr marL="800100" lvl="1" indent="-342900"/>
            <a:r>
              <a:rPr lang="cs-CZ" dirty="0"/>
              <a:t>very limited</a:t>
            </a:r>
          </a:p>
          <a:p>
            <a:pPr marL="800100" lvl="1" indent="-342900"/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no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processing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4. </a:t>
            </a:r>
            <a:r>
              <a:rPr lang="en-US" dirty="0"/>
              <a:t>the use of direct or indirect private enforcement </a:t>
            </a:r>
            <a:r>
              <a:rPr lang="cs-CZ" dirty="0"/>
              <a:t>m</a:t>
            </a:r>
            <a:r>
              <a:rPr lang="en-US" dirty="0" err="1"/>
              <a:t>echanisms</a:t>
            </a:r>
            <a:endParaRPr lang="cs-CZ" dirty="0"/>
          </a:p>
          <a:p>
            <a:pPr marL="800100" lvl="1" indent="-342900"/>
            <a:r>
              <a:rPr lang="cs-CZ" dirty="0"/>
              <a:t>no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enforcement</a:t>
            </a:r>
            <a:r>
              <a:rPr lang="cs-CZ" dirty="0"/>
              <a:t> </a:t>
            </a:r>
            <a:r>
              <a:rPr lang="cs-CZ" dirty="0" err="1"/>
              <a:t>mechanisms</a:t>
            </a:r>
            <a:endParaRPr lang="cs-CZ" dirty="0"/>
          </a:p>
          <a:p>
            <a:pPr marL="800100" lvl="1" indent="-342900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supporting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ODR </a:t>
            </a:r>
            <a:r>
              <a:rPr lang="cs-CZ" dirty="0" err="1"/>
              <a:t>platform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 </a:t>
            </a:r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Consumer</a:t>
            </a:r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ODR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102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5. </a:t>
            </a:r>
            <a:r>
              <a:rPr lang="en-US" dirty="0"/>
              <a:t>existence of other dispute resolution provider</a:t>
            </a:r>
            <a:endParaRPr lang="cs-CZ" dirty="0"/>
          </a:p>
          <a:p>
            <a:pPr marL="800100" lvl="1" indent="-342900"/>
            <a:r>
              <a:rPr lang="cs-CZ" dirty="0"/>
              <a:t>many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schemes</a:t>
            </a:r>
            <a:endParaRPr lang="cs-CZ" dirty="0"/>
          </a:p>
          <a:p>
            <a:pPr marL="800100" lvl="1" indent="-342900"/>
            <a:r>
              <a:rPr lang="cs-CZ" dirty="0" err="1"/>
              <a:t>overlapping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6.</a:t>
            </a:r>
            <a:r>
              <a:rPr lang="cs-CZ" dirty="0"/>
              <a:t> </a:t>
            </a:r>
            <a:r>
              <a:rPr lang="en-US" dirty="0"/>
              <a:t>legal regulation</a:t>
            </a:r>
            <a:endParaRPr lang="cs-CZ" dirty="0"/>
          </a:p>
          <a:p>
            <a:pPr marL="800100" lvl="1" indent="-342900"/>
            <a:r>
              <a:rPr lang="cs-CZ" dirty="0"/>
              <a:t>very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regulation</a:t>
            </a:r>
            <a:endParaRPr lang="cs-CZ" dirty="0"/>
          </a:p>
          <a:p>
            <a:pPr marL="800100" lvl="1" indent="-342900"/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consumers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7. </a:t>
            </a:r>
            <a:r>
              <a:rPr lang="en-US" dirty="0"/>
              <a:t>the tradition in alternative dispute resolution</a:t>
            </a:r>
            <a:endParaRPr lang="cs-CZ" dirty="0"/>
          </a:p>
          <a:p>
            <a:pPr marL="800100" lvl="1" indent="-342900"/>
            <a:r>
              <a:rPr lang="cs-CZ" dirty="0" err="1"/>
              <a:t>building</a:t>
            </a:r>
            <a:r>
              <a:rPr lang="cs-CZ" dirty="0"/>
              <a:t> on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experience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8. </a:t>
            </a:r>
            <a:r>
              <a:rPr lang="en-US" dirty="0"/>
              <a:t>the transparency</a:t>
            </a:r>
            <a:endParaRPr lang="cs-CZ" dirty="0"/>
          </a:p>
          <a:p>
            <a:pPr marL="800100" lvl="1" indent="-342900"/>
            <a:r>
              <a:rPr lang="cs-CZ" dirty="0"/>
              <a:t>No </a:t>
            </a:r>
            <a:r>
              <a:rPr lang="cs-CZ" dirty="0" err="1"/>
              <a:t>possibility</a:t>
            </a:r>
            <a:r>
              <a:rPr lang="cs-CZ" dirty="0"/>
              <a:t> to </a:t>
            </a:r>
            <a:r>
              <a:rPr lang="cs-CZ" dirty="0" err="1"/>
              <a:t>verify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RESULT: NOT WORKING SCHEME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 </a:t>
            </a:r>
            <a:r>
              <a:rPr lang="cs-CZ" sz="3200" b="1" cap="all" spc="-6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Consumer</a:t>
            </a:r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ODR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097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1.</a:t>
            </a:r>
            <a:r>
              <a:rPr lang="cs-CZ" dirty="0"/>
              <a:t> </a:t>
            </a:r>
            <a:r>
              <a:rPr lang="en-US" dirty="0"/>
              <a:t>the scope of the disputes where ODR is used</a:t>
            </a:r>
            <a:endParaRPr lang="cs-CZ" dirty="0"/>
          </a:p>
          <a:p>
            <a:pPr marL="914400" lvl="1" indent="-457200"/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disputes</a:t>
            </a:r>
            <a:endParaRPr lang="cs-CZ" dirty="0"/>
          </a:p>
          <a:p>
            <a:pPr marL="914400" lvl="1" indent="-457200"/>
            <a:r>
              <a:rPr lang="cs-CZ" dirty="0"/>
              <a:t>very limited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2.</a:t>
            </a:r>
            <a:r>
              <a:rPr lang="cs-CZ" dirty="0"/>
              <a:t> </a:t>
            </a:r>
            <a:r>
              <a:rPr lang="en-US" dirty="0"/>
              <a:t>the position of the ODR provider</a:t>
            </a:r>
            <a:endParaRPr lang="cs-CZ" dirty="0"/>
          </a:p>
          <a:p>
            <a:pPr marL="914400" lvl="1" indent="-457200"/>
            <a:r>
              <a:rPr lang="cs-CZ" b="0" dirty="0"/>
              <a:t>very </a:t>
            </a:r>
            <a:r>
              <a:rPr lang="cs-CZ" b="0" dirty="0" err="1"/>
              <a:t>strong</a:t>
            </a:r>
            <a:endParaRPr lang="cs-CZ" b="0" dirty="0"/>
          </a:p>
          <a:p>
            <a:pPr marL="914400" lvl="1" indent="-457200"/>
            <a:r>
              <a:rPr lang="cs-CZ" b="0" dirty="0"/>
              <a:t>ICANN (</a:t>
            </a:r>
            <a:r>
              <a:rPr lang="cs-CZ" b="0" dirty="0" err="1"/>
              <a:t>national</a:t>
            </a:r>
            <a:r>
              <a:rPr lang="cs-CZ" b="0" dirty="0"/>
              <a:t> </a:t>
            </a:r>
            <a:r>
              <a:rPr lang="cs-CZ" b="0" dirty="0" err="1"/>
              <a:t>authorities</a:t>
            </a:r>
            <a:r>
              <a:rPr lang="cs-CZ" b="0" dirty="0"/>
              <a:t>) are controlling </a:t>
            </a:r>
            <a:r>
              <a:rPr lang="cs-CZ" b="0" dirty="0" err="1"/>
              <a:t>the</a:t>
            </a:r>
            <a:r>
              <a:rPr lang="cs-CZ" b="0" dirty="0"/>
              <a:t> </a:t>
            </a:r>
            <a:r>
              <a:rPr lang="cs-CZ" b="1" dirty="0"/>
              <a:t>CODE</a:t>
            </a:r>
            <a:r>
              <a:rPr lang="cs-CZ" b="0" dirty="0"/>
              <a:t> (</a:t>
            </a:r>
            <a:r>
              <a:rPr lang="cs-CZ" b="0" dirty="0" err="1"/>
              <a:t>infrastructure</a:t>
            </a:r>
            <a:r>
              <a:rPr lang="cs-CZ" b="0" dirty="0"/>
              <a:t>)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3.</a:t>
            </a:r>
            <a:r>
              <a:rPr lang="cs-CZ" dirty="0"/>
              <a:t> </a:t>
            </a:r>
            <a:r>
              <a:rPr lang="en-US" dirty="0"/>
              <a:t>the use of modern technologies</a:t>
            </a:r>
            <a:endParaRPr lang="cs-CZ" dirty="0"/>
          </a:p>
          <a:p>
            <a:pPr marL="800100" lvl="1" indent="-342900"/>
            <a:r>
              <a:rPr lang="cs-CZ" dirty="0"/>
              <a:t>full </a:t>
            </a:r>
            <a:r>
              <a:rPr lang="cs-CZ" dirty="0" err="1"/>
              <a:t>possibilites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communication</a:t>
            </a:r>
            <a:endParaRPr lang="cs-CZ" dirty="0"/>
          </a:p>
          <a:p>
            <a:pPr marL="800100" lvl="1" indent="-342900"/>
            <a:r>
              <a:rPr lang="cs-CZ" dirty="0"/>
              <a:t>online </a:t>
            </a:r>
            <a:r>
              <a:rPr lang="cs-CZ" dirty="0" err="1"/>
              <a:t>form</a:t>
            </a:r>
            <a:r>
              <a:rPr lang="cs-CZ" dirty="0"/>
              <a:t> to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4. </a:t>
            </a:r>
            <a:r>
              <a:rPr lang="en-US" dirty="0"/>
              <a:t>the use of direct or indirect private enforcement </a:t>
            </a:r>
            <a:r>
              <a:rPr lang="cs-CZ" dirty="0"/>
              <a:t>m</a:t>
            </a:r>
            <a:r>
              <a:rPr lang="en-US" dirty="0" err="1"/>
              <a:t>echanisms</a:t>
            </a:r>
            <a:endParaRPr lang="cs-CZ" dirty="0"/>
          </a:p>
          <a:p>
            <a:pPr marL="800100" lvl="1" indent="-342900"/>
            <a:r>
              <a:rPr lang="cs-CZ" dirty="0"/>
              <a:t>ICANN (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authorities</a:t>
            </a:r>
            <a:r>
              <a:rPr lang="cs-CZ" dirty="0"/>
              <a:t>) are controlling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CODE</a:t>
            </a:r>
            <a:r>
              <a:rPr lang="cs-CZ" dirty="0"/>
              <a:t> </a:t>
            </a:r>
          </a:p>
          <a:p>
            <a:pPr marL="800100" lvl="1" indent="-342900"/>
            <a:r>
              <a:rPr lang="cs-CZ" dirty="0"/>
              <a:t>non-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arbitration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UDRP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6739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36477" y="934891"/>
            <a:ext cx="184688" cy="553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999" dirty="0"/>
          </a:p>
        </p:txBody>
      </p:sp>
      <p:sp>
        <p:nvSpPr>
          <p:cNvPr id="6" name="Rectangle 2"/>
          <p:cNvSpPr>
            <a:spLocks noGrp="1"/>
          </p:cNvSpPr>
          <p:nvPr>
            <p:ph sz="quarter" idx="13"/>
          </p:nvPr>
        </p:nvSpPr>
        <p:spPr>
          <a:xfrm>
            <a:off x="2136477" y="2349130"/>
            <a:ext cx="7991038" cy="4267200"/>
          </a:xfrm>
        </p:spPr>
        <p:txBody>
          <a:bodyPr anchor="ctr">
            <a:normAutofit/>
          </a:bodyPr>
          <a:lstStyle/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5. </a:t>
            </a:r>
            <a:r>
              <a:rPr lang="en-US" dirty="0"/>
              <a:t>existence of other dispute resolution provider</a:t>
            </a:r>
            <a:endParaRPr lang="cs-CZ" dirty="0"/>
          </a:p>
          <a:p>
            <a:pPr marL="800100" lvl="1" indent="-342900"/>
            <a:r>
              <a:rPr lang="cs-CZ" dirty="0"/>
              <a:t>N/A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6.</a:t>
            </a:r>
            <a:r>
              <a:rPr lang="cs-CZ" dirty="0"/>
              <a:t> </a:t>
            </a:r>
            <a:r>
              <a:rPr lang="en-US" dirty="0"/>
              <a:t>legal regulation</a:t>
            </a:r>
            <a:endParaRPr lang="cs-CZ" dirty="0"/>
          </a:p>
          <a:p>
            <a:pPr marL="800100" lvl="1" indent="-342900"/>
            <a:r>
              <a:rPr lang="cs-CZ" dirty="0"/>
              <a:t>transparent </a:t>
            </a:r>
            <a:r>
              <a:rPr lang="cs-CZ" dirty="0" err="1"/>
              <a:t>rules</a:t>
            </a:r>
            <a:endParaRPr lang="cs-CZ" dirty="0"/>
          </a:p>
          <a:p>
            <a:pPr marL="800100" lvl="1" indent="-342900"/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very </a:t>
            </a:r>
            <a:r>
              <a:rPr lang="cs-CZ" dirty="0" err="1"/>
              <a:t>broad</a:t>
            </a:r>
            <a:r>
              <a:rPr lang="cs-CZ" dirty="0"/>
              <a:t> and </a:t>
            </a:r>
            <a:r>
              <a:rPr lang="cs-CZ" dirty="0" err="1"/>
              <a:t>distant</a:t>
            </a:r>
            <a:endParaRPr lang="cs-CZ" dirty="0"/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7. </a:t>
            </a:r>
            <a:r>
              <a:rPr lang="en-US" dirty="0"/>
              <a:t>the tradition in alternative dispute resolution</a:t>
            </a:r>
            <a:endParaRPr lang="cs-CZ" dirty="0"/>
          </a:p>
          <a:p>
            <a:pPr marL="800100" lvl="1" indent="-342900"/>
            <a:r>
              <a:rPr lang="cs-CZ" dirty="0"/>
              <a:t>N/A</a:t>
            </a:r>
          </a:p>
          <a:p>
            <a:pPr>
              <a:buClr>
                <a:schemeClr val="tx2"/>
              </a:buClr>
            </a:pPr>
            <a:r>
              <a:rPr lang="cs-CZ" dirty="0">
                <a:solidFill>
                  <a:srgbClr val="FF0000"/>
                </a:solidFill>
              </a:rPr>
              <a:t>8. </a:t>
            </a:r>
            <a:r>
              <a:rPr lang="en-US" dirty="0"/>
              <a:t>the transparency</a:t>
            </a:r>
            <a:endParaRPr lang="cs-CZ" dirty="0"/>
          </a:p>
          <a:p>
            <a:pPr marL="800100" lvl="1" indent="-342900"/>
            <a:r>
              <a:rPr lang="cs-CZ" dirty="0" err="1"/>
              <a:t>Rules</a:t>
            </a:r>
            <a:r>
              <a:rPr lang="cs-CZ" dirty="0"/>
              <a:t>, </a:t>
            </a:r>
            <a:r>
              <a:rPr lang="cs-CZ" dirty="0" err="1"/>
              <a:t>decisions</a:t>
            </a:r>
            <a:r>
              <a:rPr lang="cs-CZ" dirty="0"/>
              <a:t>, </a:t>
            </a:r>
            <a:r>
              <a:rPr lang="cs-CZ" dirty="0" err="1"/>
              <a:t>guidelines</a:t>
            </a:r>
            <a:r>
              <a:rPr lang="cs-CZ" dirty="0"/>
              <a:t> </a:t>
            </a:r>
            <a:r>
              <a:rPr lang="cs-CZ" dirty="0" err="1"/>
              <a:t>available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RESULT: VERY EFFICIENT SCHEME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136478" y="549347"/>
            <a:ext cx="7415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UDRP</a:t>
            </a:r>
            <a:endParaRPr lang="en-US" sz="3200" b="1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8046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129</TotalTime>
  <Words>1416</Words>
  <Application>Microsoft Office PowerPoint</Application>
  <PresentationFormat>Širokoúhlá obrazovka</PresentationFormat>
  <Paragraphs>236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Other types of ADR regarding domain names and ODR</vt:lpstr>
      <vt:lpstr>URS &amp; PDDRP</vt:lpstr>
      <vt:lpstr>What is ODR</vt:lpstr>
      <vt:lpstr>8 parametrs of Efficient ODR system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Online courts</vt:lpstr>
      <vt:lpstr>Important to realize! (especially for Czechia?)</vt:lpstr>
      <vt:lpstr>State of eJustice in Czechia</vt:lpstr>
      <vt:lpstr>Lessons to be learnt</vt:lpstr>
      <vt:lpstr>Project of Online Court in Czechia</vt:lpstr>
      <vt:lpstr>Project of Online Court in Czechia</vt:lpstr>
      <vt:lpstr>Problems</vt:lpstr>
      <vt:lpstr>Conclusion</vt:lpstr>
      <vt:lpstr>Conclusion</vt:lpstr>
      <vt:lpstr>Tank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důkazy – novinky a spolupráce</dc:title>
  <dc:creator>Václav Stupka</dc:creator>
  <cp:lastModifiedBy>Pavel Loutocký</cp:lastModifiedBy>
  <cp:revision>36</cp:revision>
  <cp:lastPrinted>2020-11-27T12:06:03Z</cp:lastPrinted>
  <dcterms:created xsi:type="dcterms:W3CDTF">2020-02-24T19:33:06Z</dcterms:created>
  <dcterms:modified xsi:type="dcterms:W3CDTF">2021-05-05T14:38:04Z</dcterms:modified>
</cp:coreProperties>
</file>