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91" r:id="rId3"/>
    <p:sldId id="286" r:id="rId4"/>
    <p:sldId id="287" r:id="rId5"/>
    <p:sldId id="280" r:id="rId6"/>
    <p:sldId id="285" r:id="rId7"/>
    <p:sldId id="281" r:id="rId8"/>
    <p:sldId id="282" r:id="rId9"/>
    <p:sldId id="263" r:id="rId10"/>
    <p:sldId id="258" r:id="rId11"/>
    <p:sldId id="259" r:id="rId12"/>
    <p:sldId id="260" r:id="rId13"/>
    <p:sldId id="257" r:id="rId14"/>
    <p:sldId id="271" r:id="rId15"/>
    <p:sldId id="294" r:id="rId16"/>
    <p:sldId id="261" r:id="rId17"/>
    <p:sldId id="288" r:id="rId18"/>
    <p:sldId id="295" r:id="rId19"/>
    <p:sldId id="296" r:id="rId20"/>
    <p:sldId id="289" r:id="rId21"/>
    <p:sldId id="283" r:id="rId22"/>
    <p:sldId id="290" r:id="rId23"/>
    <p:sldId id="274" r:id="rId24"/>
    <p:sldId id="275" r:id="rId25"/>
    <p:sldId id="276" r:id="rId26"/>
    <p:sldId id="284" r:id="rId27"/>
    <p:sldId id="277" r:id="rId28"/>
    <p:sldId id="278" r:id="rId29"/>
    <p:sldId id="292" r:id="rId30"/>
    <p:sldId id="293" r:id="rId31"/>
    <p:sldId id="265" r:id="rId32"/>
    <p:sldId id="279" r:id="rId33"/>
    <p:sldId id="26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8DA46-B91E-4160-8B82-D39C3F6FC082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0B53B-4BB2-4B7A-A6E2-08E8EB8866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98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0B53B-4BB2-4B7A-A6E2-08E8EB88666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154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0B53B-4BB2-4B7A-A6E2-08E8EB88666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0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0B53B-4BB2-4B7A-A6E2-08E8EB88666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032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32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41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675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816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892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186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619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003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06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64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53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69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2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79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7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18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56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1E6FDA4-BD89-469C-8985-74549EEBB76D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9993B55-6D68-40CC-9B04-52A4162E8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73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63339" y="1249827"/>
            <a:ext cx="10843080" cy="3627454"/>
          </a:xfrm>
        </p:spPr>
        <p:txBody>
          <a:bodyPr/>
          <a:lstStyle/>
          <a:p>
            <a:pPr algn="ctr"/>
            <a:r>
              <a:rPr lang="cs-CZ" dirty="0" smtClean="0"/>
              <a:t>Právní status </a:t>
            </a:r>
            <a:r>
              <a:rPr lang="cs-CZ" dirty="0" err="1" smtClean="0"/>
              <a:t>nascitura</a:t>
            </a:r>
            <a:r>
              <a:rPr lang="cs-CZ" dirty="0" smtClean="0"/>
              <a:t> či uměle počatého dítěte a související otázky vývoje biomedicínských technologií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572050" y="5695676"/>
            <a:ext cx="8825658" cy="77804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cs-CZ" sz="1400" cap="none" dirty="0" smtClean="0"/>
              <a:t>JUDr. Bc. Jakub </a:t>
            </a:r>
            <a:r>
              <a:rPr lang="cs-CZ" sz="1400" cap="none" dirty="0" err="1" smtClean="0"/>
              <a:t>Valc</a:t>
            </a:r>
            <a:r>
              <a:rPr lang="cs-CZ" sz="1400" cap="none" dirty="0" smtClean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6077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embryo: někdo nebo něco?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045" y="2975061"/>
            <a:ext cx="12385963" cy="34163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Rovina biologická  						</a:t>
            </a:r>
            <a:r>
              <a:rPr lang="cs-CZ" sz="1600" dirty="0" smtClean="0"/>
              <a:t>Kdy začíná lidský život? Jak se vyvíjí?</a:t>
            </a:r>
          </a:p>
          <a:p>
            <a:pPr marL="0" indent="0">
              <a:buNone/>
            </a:pPr>
            <a:endParaRPr lang="cs-CZ" sz="1600" dirty="0"/>
          </a:p>
          <a:p>
            <a:endParaRPr lang="cs-CZ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Rovina filozofická						</a:t>
            </a:r>
            <a:r>
              <a:rPr lang="cs-CZ" sz="1600" dirty="0" smtClean="0"/>
              <a:t>ontologické X funkcionální pojetí osoby</a:t>
            </a:r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 smtClean="0"/>
              <a:t>								</a:t>
            </a:r>
          </a:p>
          <a:p>
            <a:pPr marL="0" indent="0">
              <a:buNone/>
            </a:pPr>
            <a:endParaRPr lang="cs-CZ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Rovina právní							 </a:t>
            </a:r>
            <a:r>
              <a:rPr lang="cs-CZ" sz="1600" dirty="0" smtClean="0"/>
              <a:t>právní ochrana nenarozeného dítěte de lege lata a de lege </a:t>
            </a:r>
            <a:r>
              <a:rPr lang="cs-CZ" sz="1600" dirty="0" err="1" smtClean="0"/>
              <a:t>ferenda</a:t>
            </a:r>
            <a:endParaRPr lang="cs-CZ" sz="1600" b="1" dirty="0"/>
          </a:p>
        </p:txBody>
      </p:sp>
      <p:sp>
        <p:nvSpPr>
          <p:cNvPr id="7" name="Šipka dolů 6"/>
          <p:cNvSpPr/>
          <p:nvPr/>
        </p:nvSpPr>
        <p:spPr>
          <a:xfrm rot="16200000">
            <a:off x="3498892" y="2859279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rot="16200000">
            <a:off x="3498893" y="3975949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 rot="16200000">
            <a:off x="3498893" y="5105712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2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embryo: někdo nebo něco?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818" y="2603499"/>
            <a:ext cx="11291455" cy="39635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Jaký je biologický status Zygoty?</a:t>
            </a:r>
          </a:p>
          <a:p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Proces </a:t>
            </a:r>
            <a:r>
              <a:rPr lang="cs-CZ" sz="1600" dirty="0"/>
              <a:t>oplození --&gt; spojení pohlavních buněk může a ženy--&gt; vznik </a:t>
            </a:r>
            <a:r>
              <a:rPr lang="cs-CZ" sz="1600" dirty="0" smtClean="0"/>
              <a:t>jedinečné </a:t>
            </a:r>
            <a:r>
              <a:rPr lang="cs-CZ" sz="1600" dirty="0"/>
              <a:t>diploidní buňky </a:t>
            </a:r>
            <a:r>
              <a:rPr lang="cs-CZ" sz="1600" dirty="0" smtClean="0"/>
              <a:t>(</a:t>
            </a:r>
            <a:r>
              <a:rPr lang="cs-CZ" sz="1600" dirty="0"/>
              <a:t>zygoty) --&gt; následný </a:t>
            </a:r>
            <a:r>
              <a:rPr lang="cs-CZ" sz="1600" dirty="0" smtClean="0"/>
              <a:t>vývoj </a:t>
            </a:r>
            <a:r>
              <a:rPr lang="cs-CZ" sz="1600" dirty="0"/>
              <a:t>přes </a:t>
            </a:r>
            <a:r>
              <a:rPr lang="cs-CZ" sz="1600" dirty="0" smtClean="0"/>
              <a:t>embryonální </a:t>
            </a:r>
            <a:r>
              <a:rPr lang="cs-CZ" sz="1600" dirty="0"/>
              <a:t>a fetální fáze až do okamžiku porodu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Zygota </a:t>
            </a:r>
            <a:r>
              <a:rPr lang="cs-CZ" sz="1600" dirty="0"/>
              <a:t>je nositel jedinečné kombinace genetických informací </a:t>
            </a:r>
            <a:r>
              <a:rPr lang="cs-CZ" sz="1600" dirty="0" smtClean="0"/>
              <a:t>předaných matkou a otcem.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Zygota </a:t>
            </a:r>
            <a:r>
              <a:rPr lang="cs-CZ" sz="1600" dirty="0"/>
              <a:t>je živým autonomním </a:t>
            </a:r>
            <a:r>
              <a:rPr lang="cs-CZ" sz="1600" dirty="0" smtClean="0"/>
              <a:t>organismem s vlastním </a:t>
            </a:r>
            <a:r>
              <a:rPr lang="cs-CZ" sz="1600" dirty="0"/>
              <a:t>g</a:t>
            </a:r>
            <a:r>
              <a:rPr lang="cs-CZ" sz="1600" dirty="0" smtClean="0"/>
              <a:t>enomem, </a:t>
            </a:r>
            <a:r>
              <a:rPr lang="cs-CZ" sz="1600" dirty="0"/>
              <a:t>který je nepochybně </a:t>
            </a:r>
            <a:r>
              <a:rPr lang="cs-CZ" sz="1600" dirty="0" smtClean="0"/>
              <a:t>příslušníkem </a:t>
            </a:r>
            <a:r>
              <a:rPr lang="cs-CZ" sz="1600" dirty="0"/>
              <a:t>lidského druhu</a:t>
            </a:r>
            <a:r>
              <a:rPr lang="cs-CZ" sz="1600" dirty="0" smtClean="0"/>
              <a:t>. ---</a:t>
            </a:r>
            <a:r>
              <a:rPr lang="cs-CZ" sz="1600" dirty="0" smtClean="0">
                <a:latin typeface="Times New Roman"/>
                <a:cs typeface="Times New Roman"/>
              </a:rPr>
              <a:t>˃ </a:t>
            </a:r>
            <a:r>
              <a:rPr lang="cs-CZ" sz="1600" dirty="0" smtClean="0">
                <a:latin typeface="+mj-lt"/>
                <a:cs typeface="Times New Roman"/>
              </a:rPr>
              <a:t>aktivní potence dalšího vývoje. </a:t>
            </a:r>
            <a:endParaRPr lang="cs-CZ" sz="1600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03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embryo: někdo nebo něco?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528" y="2493818"/>
            <a:ext cx="12140956" cy="43641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>
                <a:latin typeface="+mj-lt"/>
              </a:rPr>
              <a:t>Je nenarozené dítěte osobou?</a:t>
            </a:r>
          </a:p>
          <a:p>
            <a:pPr marL="0" indent="0">
              <a:buNone/>
            </a:pPr>
            <a:endParaRPr lang="cs-CZ" sz="1600" b="1" dirty="0" smtClean="0">
              <a:latin typeface="+mj-lt"/>
            </a:endParaRPr>
          </a:p>
          <a:p>
            <a:pPr marL="0" indent="0">
              <a:buNone/>
            </a:pPr>
            <a:endParaRPr lang="cs-CZ" sz="1600" b="1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</a:rPr>
              <a:t>Ontologický přístup		</a:t>
            </a:r>
            <a:r>
              <a:rPr lang="cs-CZ" sz="1600" dirty="0">
                <a:latin typeface="+mj-lt"/>
              </a:rPr>
              <a:t> </a:t>
            </a:r>
            <a:r>
              <a:rPr lang="cs-CZ" sz="1600" dirty="0" smtClean="0">
                <a:latin typeface="+mj-lt"/>
              </a:rPr>
              <a:t>            l. živočich = osoba (teologická východiska X genetika a důstojnost)</a:t>
            </a:r>
            <a:endParaRPr lang="cs-CZ" sz="1600" dirty="0">
              <a:latin typeface="+mj-lt"/>
            </a:endParaRPr>
          </a:p>
          <a:p>
            <a:pPr marL="0" indent="0">
              <a:buNone/>
            </a:pPr>
            <a:endParaRPr lang="cs-CZ" sz="1600" dirty="0" smtClean="0">
              <a:latin typeface="+mj-lt"/>
            </a:endParaRPr>
          </a:p>
          <a:p>
            <a:pPr marL="0" indent="0">
              <a:buNone/>
            </a:pPr>
            <a:endParaRPr lang="cs-CZ" sz="1600" b="1" dirty="0" smtClean="0">
              <a:latin typeface="+mj-lt"/>
            </a:endParaRPr>
          </a:p>
          <a:p>
            <a:pPr marL="0" indent="0">
              <a:buNone/>
            </a:pPr>
            <a:endParaRPr lang="cs-CZ" sz="1600" b="1" dirty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</a:rPr>
              <a:t>Funkcionální přístup	      </a:t>
            </a:r>
            <a:r>
              <a:rPr lang="cs-CZ" sz="1600" b="1" i="1" dirty="0" smtClean="0">
                <a:latin typeface="+mj-lt"/>
              </a:rPr>
              <a:t>		</a:t>
            </a:r>
            <a:r>
              <a:rPr lang="cs-CZ" sz="1600" b="1" i="1" dirty="0">
                <a:latin typeface="+mj-lt"/>
              </a:rPr>
              <a:t> </a:t>
            </a:r>
            <a:r>
              <a:rPr lang="cs-CZ" sz="1600" b="1" i="1" dirty="0" smtClean="0">
                <a:latin typeface="+mj-lt"/>
              </a:rPr>
              <a:t>    </a:t>
            </a:r>
            <a:r>
              <a:rPr lang="cs-CZ" sz="1600" dirty="0" smtClean="0">
                <a:latin typeface="+mj-lt"/>
              </a:rPr>
              <a:t>l</a:t>
            </a:r>
            <a:r>
              <a:rPr lang="cs-CZ" sz="1600" dirty="0">
                <a:latin typeface="+mj-lt"/>
              </a:rPr>
              <a:t>. živočich  </a:t>
            </a:r>
            <a:r>
              <a:rPr lang="cs-CZ" sz="1600" dirty="0" smtClean="0">
                <a:latin typeface="+mj-lt"/>
                <a:cs typeface="Times New Roman" panose="02020603050405020304" pitchFamily="18" charset="0"/>
              </a:rPr>
              <a:t>≠ </a:t>
            </a:r>
            <a:r>
              <a:rPr lang="cs-CZ" sz="1600" dirty="0" smtClean="0">
                <a:latin typeface="+mj-lt"/>
              </a:rPr>
              <a:t>osoba (absence těla, mozku, skokový vývoj, závislost na matce apod.)</a:t>
            </a:r>
            <a:endParaRPr lang="cs-CZ" sz="1600" dirty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1600" dirty="0" smtClean="0">
              <a:latin typeface="+mj-lt"/>
            </a:endParaRP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Šipka dolů 6"/>
          <p:cNvSpPr/>
          <p:nvPr/>
        </p:nvSpPr>
        <p:spPr>
          <a:xfrm rot="16200000">
            <a:off x="2960119" y="3515471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rot="16200000">
            <a:off x="2920014" y="4989018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život v mezinárodních </a:t>
            </a:r>
            <a:r>
              <a:rPr lang="cs-CZ" dirty="0" smtClean="0"/>
              <a:t>dokumentech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945" y="2355273"/>
            <a:ext cx="11623963" cy="450272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3 Všeobecné deklarace lidských práv:</a:t>
            </a:r>
          </a:p>
          <a:p>
            <a:pPr marL="0" indent="0">
              <a:buNone/>
            </a:pPr>
            <a:r>
              <a:rPr lang="cs-CZ" sz="1600" i="1" dirty="0"/>
              <a:t>„</a:t>
            </a:r>
            <a:r>
              <a:rPr lang="cs-CZ" sz="1600" i="1" u="sng" dirty="0"/>
              <a:t>Každý</a:t>
            </a:r>
            <a:r>
              <a:rPr lang="cs-CZ" sz="1600" i="1" dirty="0"/>
              <a:t> má právo na život, svobodu a osobní bezpečnost</a:t>
            </a:r>
            <a:r>
              <a:rPr lang="cs-CZ" sz="1600" i="1" dirty="0" smtClean="0"/>
              <a:t>.“</a:t>
            </a:r>
          </a:p>
          <a:p>
            <a:pPr marL="0" indent="0">
              <a:buNone/>
            </a:pPr>
            <a:endParaRPr lang="cs-CZ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2 odst. 1 Úmluvy o ochraně lidských práv a základních svobod:</a:t>
            </a:r>
          </a:p>
          <a:p>
            <a:pPr marL="0" indent="0" algn="just">
              <a:buNone/>
            </a:pPr>
            <a:r>
              <a:rPr lang="cs-CZ" sz="1600" i="1" dirty="0"/>
              <a:t>„Právo </a:t>
            </a:r>
            <a:r>
              <a:rPr lang="cs-CZ" sz="1600" i="1" u="sng" dirty="0"/>
              <a:t>každého</a:t>
            </a:r>
            <a:r>
              <a:rPr lang="cs-CZ" sz="1600" i="1" dirty="0"/>
              <a:t> na život je chráněno zákonem. Nikdo nesmí </a:t>
            </a:r>
            <a:r>
              <a:rPr lang="cs-CZ" sz="1600" i="1" dirty="0" smtClean="0"/>
              <a:t>být úmyslně </a:t>
            </a:r>
            <a:r>
              <a:rPr lang="cs-CZ" sz="1600" i="1" dirty="0"/>
              <a:t>zbaven života kromě výkonu soudem uloženého </a:t>
            </a:r>
            <a:r>
              <a:rPr lang="cs-CZ" sz="1600" i="1" dirty="0" smtClean="0"/>
              <a:t>trestu následujícího </a:t>
            </a:r>
            <a:r>
              <a:rPr lang="cs-CZ" sz="1600" i="1" dirty="0"/>
              <a:t>po uznání viny za spáchání trestného činu, pro </a:t>
            </a:r>
            <a:r>
              <a:rPr lang="cs-CZ" sz="1600" i="1" dirty="0" smtClean="0"/>
              <a:t>který zákon </a:t>
            </a:r>
            <a:r>
              <a:rPr lang="cs-CZ" sz="1600" i="1" dirty="0"/>
              <a:t>ukládá tento trest</a:t>
            </a:r>
            <a:r>
              <a:rPr lang="cs-CZ" sz="1600" i="1" dirty="0" smtClean="0"/>
              <a:t>.“</a:t>
            </a:r>
          </a:p>
          <a:p>
            <a:pPr marL="0" indent="0" algn="just">
              <a:buNone/>
            </a:pPr>
            <a:endParaRPr lang="cs-CZ" sz="1600" i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6 odst. 1 Mezinárodního paktu o občanských a politických právech:</a:t>
            </a:r>
          </a:p>
          <a:p>
            <a:pPr marL="0" indent="0" algn="just">
              <a:buNone/>
            </a:pPr>
            <a:r>
              <a:rPr lang="cs-CZ" sz="1600" i="1" dirty="0"/>
              <a:t>„</a:t>
            </a:r>
            <a:r>
              <a:rPr lang="cs-CZ" sz="1600" i="1" u="sng" dirty="0"/>
              <a:t>Každá lidská bytost</a:t>
            </a:r>
            <a:r>
              <a:rPr lang="cs-CZ" sz="1600" i="1" dirty="0"/>
              <a:t> má právo na život. Toto právo je chráněno zákonem. Nikdo nebude </a:t>
            </a:r>
            <a:r>
              <a:rPr lang="cs-CZ" sz="1600" i="1" dirty="0" smtClean="0"/>
              <a:t>svévolně zbaven </a:t>
            </a:r>
            <a:r>
              <a:rPr lang="cs-CZ" sz="1600" i="1" dirty="0"/>
              <a:t>života</a:t>
            </a:r>
            <a:r>
              <a:rPr lang="cs-CZ" sz="1600" i="1" dirty="0" smtClean="0"/>
              <a:t>.“</a:t>
            </a:r>
          </a:p>
          <a:p>
            <a:pPr marL="0" indent="0" algn="just">
              <a:buNone/>
            </a:pPr>
            <a:endParaRPr lang="cs-CZ" sz="1600" i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2 odst. 1 Listiny základních práv Evropské unie:</a:t>
            </a:r>
          </a:p>
          <a:p>
            <a:pPr marL="0" indent="0" algn="just">
              <a:buNone/>
            </a:pPr>
            <a:r>
              <a:rPr lang="cs-CZ" sz="1600" i="1" dirty="0" smtClean="0"/>
              <a:t>„</a:t>
            </a:r>
            <a:r>
              <a:rPr lang="cs-CZ" sz="1600" i="1" u="sng" dirty="0" smtClean="0"/>
              <a:t>Každý</a:t>
            </a:r>
            <a:r>
              <a:rPr lang="cs-CZ" sz="1600" i="1" dirty="0" smtClean="0"/>
              <a:t> má právo na život.“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45964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139922"/>
            <a:ext cx="8761413" cy="706964"/>
          </a:xfrm>
        </p:spPr>
        <p:txBody>
          <a:bodyPr/>
          <a:lstStyle/>
          <a:p>
            <a:r>
              <a:rPr lang="cs-CZ" dirty="0"/>
              <a:t>Judikatura v otázkách právního statusu nenarozeného dítěte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954" y="2576944"/>
            <a:ext cx="11397264" cy="40732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1600" b="1" dirty="0" smtClean="0"/>
              <a:t>Rozsudek ESLP ve věci </a:t>
            </a:r>
            <a:r>
              <a:rPr lang="cs-CZ" sz="1600" b="1" dirty="0" err="1" smtClean="0"/>
              <a:t>Vo</a:t>
            </a:r>
            <a:r>
              <a:rPr lang="cs-CZ" sz="1600" b="1" dirty="0" smtClean="0"/>
              <a:t> proti Francii, stížnost č</a:t>
            </a:r>
            <a:r>
              <a:rPr lang="cs-CZ" sz="1600" b="1" dirty="0"/>
              <a:t>. </a:t>
            </a:r>
            <a:r>
              <a:rPr lang="cs-CZ" sz="1600" b="1" dirty="0" smtClean="0"/>
              <a:t>53924/00</a:t>
            </a:r>
          </a:p>
          <a:p>
            <a:pPr marL="0" indent="0" algn="ctr">
              <a:buNone/>
            </a:pPr>
            <a:r>
              <a:rPr lang="cs-CZ" sz="1600" b="1" dirty="0" smtClean="0"/>
              <a:t>Rozsudek ESLP ve věci Evansová proti Spojenému království</a:t>
            </a:r>
            <a:r>
              <a:rPr lang="cs-CZ" sz="1600" b="1" dirty="0"/>
              <a:t>, </a:t>
            </a:r>
            <a:r>
              <a:rPr lang="cs-CZ" sz="1600" b="1" dirty="0" smtClean="0"/>
              <a:t>stížnost </a:t>
            </a:r>
            <a:r>
              <a:rPr lang="cs-CZ" sz="1600" b="1" dirty="0"/>
              <a:t>č. </a:t>
            </a:r>
            <a:r>
              <a:rPr lang="cs-CZ" sz="1600" b="1" dirty="0" smtClean="0"/>
              <a:t>6339/05</a:t>
            </a:r>
          </a:p>
          <a:p>
            <a:pPr marL="0" indent="0" algn="ctr">
              <a:buNone/>
            </a:pPr>
            <a:r>
              <a:rPr lang="cs-CZ" sz="1600" b="1" dirty="0"/>
              <a:t>R</a:t>
            </a:r>
            <a:r>
              <a:rPr lang="cs-CZ" sz="1600" b="1" dirty="0" smtClean="0"/>
              <a:t>ozsudek </a:t>
            </a:r>
            <a:r>
              <a:rPr lang="cs-CZ" sz="1600" b="1" dirty="0"/>
              <a:t>Velkého senátu Soudního dvora Evropské unie ze dne 18. 10. 2011, C34/10, věc Oliver </a:t>
            </a:r>
            <a:r>
              <a:rPr lang="cs-CZ" sz="1600" b="1" dirty="0" err="1"/>
              <a:t>Brüstle</a:t>
            </a:r>
            <a:r>
              <a:rPr lang="cs-CZ" sz="1600" b="1" dirty="0"/>
              <a:t> proti Greenpeace</a:t>
            </a:r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  <a:p>
            <a:pPr marL="0" indent="0">
              <a:buNone/>
            </a:pPr>
            <a:endParaRPr lang="cs-CZ" sz="1600" b="1" dirty="0"/>
          </a:p>
          <a:p>
            <a:pPr marL="0" indent="0" algn="ctr">
              <a:buNone/>
            </a:pPr>
            <a:r>
              <a:rPr lang="cs-CZ" sz="1600" b="1" dirty="0" smtClean="0"/>
              <a:t>Nenarozené dítě není nositelem absolutního práva na život (ohrožení matky)</a:t>
            </a:r>
          </a:p>
          <a:p>
            <a:pPr marL="0" indent="0" algn="ctr">
              <a:buNone/>
            </a:pPr>
            <a:r>
              <a:rPr lang="cs-CZ" sz="1600" b="1" dirty="0" smtClean="0"/>
              <a:t>Právní ochrana nenarozeného dítěte je primárně záležitostí členských států (doktrína volného uvážení)</a:t>
            </a:r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r>
              <a:rPr lang="cs-CZ" sz="1600" b="1" dirty="0" smtClean="0"/>
              <a:t>Nejednotnost právní regulace (restriktivní/liberální)</a:t>
            </a:r>
          </a:p>
          <a:p>
            <a:pPr marL="0" indent="0" algn="ctr">
              <a:buNone/>
            </a:pPr>
            <a:endParaRPr lang="cs-CZ" sz="1600" b="1" dirty="0" smtClean="0"/>
          </a:p>
        </p:txBody>
      </p:sp>
      <p:sp>
        <p:nvSpPr>
          <p:cNvPr id="4" name="Šipka dolů 3"/>
          <p:cNvSpPr/>
          <p:nvPr/>
        </p:nvSpPr>
        <p:spPr>
          <a:xfrm>
            <a:off x="5887537" y="3810009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5905806" y="5412900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03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6408" y="2714337"/>
            <a:ext cx="11286428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000" b="1" dirty="0" smtClean="0"/>
              <a:t>Jaký je podle Vašeho názoru současný právní status </a:t>
            </a:r>
            <a:r>
              <a:rPr lang="cs-CZ" sz="2000" b="1" dirty="0" err="1" smtClean="0"/>
              <a:t>nascitura</a:t>
            </a:r>
            <a:r>
              <a:rPr lang="cs-CZ" sz="2000" b="1" dirty="0" smtClean="0"/>
              <a:t> v České republice?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50268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Ústavněprávní ochrana lidského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8655" y="2521527"/>
            <a:ext cx="11582399" cy="45442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Preambule Listiny základních lidských práv a svobod:</a:t>
            </a:r>
          </a:p>
          <a:p>
            <a:pPr marL="0" indent="0">
              <a:buNone/>
            </a:pPr>
            <a:r>
              <a:rPr lang="cs-CZ" sz="1600" dirty="0" smtClean="0"/>
              <a:t>„…uznávajíc </a:t>
            </a:r>
            <a:r>
              <a:rPr lang="cs-CZ" sz="1600" u="sng" dirty="0"/>
              <a:t>neporušitelnost přirozených práv člověka</a:t>
            </a:r>
            <a:r>
              <a:rPr lang="cs-CZ" sz="1600" dirty="0"/>
              <a:t>, práv </a:t>
            </a:r>
            <a:r>
              <a:rPr lang="cs-CZ" sz="1600" dirty="0" smtClean="0"/>
              <a:t>občana…“</a:t>
            </a:r>
          </a:p>
          <a:p>
            <a:pPr marL="0" indent="0">
              <a:buNone/>
            </a:pPr>
            <a:endParaRPr lang="cs-CZ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1 Listiny základních lidských práv a svobod:</a:t>
            </a:r>
          </a:p>
          <a:p>
            <a:pPr marL="0" indent="0">
              <a:buNone/>
            </a:pPr>
            <a:r>
              <a:rPr lang="cs-CZ" sz="1600" dirty="0"/>
              <a:t>„Lidé jsou svobodní </a:t>
            </a:r>
            <a:r>
              <a:rPr lang="cs-CZ" sz="1600" dirty="0" smtClean="0"/>
              <a:t>a </a:t>
            </a:r>
            <a:r>
              <a:rPr lang="cs-CZ" sz="1600" u="sng" dirty="0" smtClean="0"/>
              <a:t>rovní v důstojnosti i v právech</a:t>
            </a:r>
            <a:r>
              <a:rPr lang="cs-CZ" sz="1600" dirty="0" smtClean="0"/>
              <a:t>. </a:t>
            </a:r>
            <a:r>
              <a:rPr lang="cs-CZ" sz="1600" dirty="0"/>
              <a:t>Základní práva a svobody jsou nezadatelné, nezcizitelné, </a:t>
            </a:r>
            <a:r>
              <a:rPr lang="cs-CZ" sz="1600" dirty="0" smtClean="0"/>
              <a:t>nepromlčitelné </a:t>
            </a:r>
            <a:r>
              <a:rPr lang="cs-CZ" sz="1600" dirty="0"/>
              <a:t>a nezrušitelné</a:t>
            </a:r>
            <a:r>
              <a:rPr lang="cs-CZ" sz="1600" dirty="0" smtClean="0"/>
              <a:t>.“</a:t>
            </a:r>
          </a:p>
          <a:p>
            <a:pPr marL="0" indent="0">
              <a:buNone/>
            </a:pPr>
            <a:endParaRPr lang="cs-CZ" sz="16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Čl. 6 odst. 1 Listiny základních práv a svobod: </a:t>
            </a:r>
          </a:p>
          <a:p>
            <a:pPr marL="0" indent="0">
              <a:buNone/>
            </a:pPr>
            <a:r>
              <a:rPr lang="cs-CZ" sz="1600" dirty="0" smtClean="0"/>
              <a:t>„</a:t>
            </a:r>
            <a:r>
              <a:rPr lang="cs-CZ" sz="1600" dirty="0"/>
              <a:t>Každý má právo na život. Lidský život je </a:t>
            </a:r>
            <a:r>
              <a:rPr lang="cs-CZ" sz="1600" u="sng" dirty="0"/>
              <a:t>hoden ochrany již před narozením</a:t>
            </a:r>
            <a:r>
              <a:rPr lang="cs-CZ" sz="1600" dirty="0" smtClean="0"/>
              <a:t>.“ + koncepce souvisejících zákonů </a:t>
            </a:r>
            <a:endParaRPr lang="cs-CZ" sz="1600" dirty="0"/>
          </a:p>
          <a:p>
            <a:pPr marL="0" indent="0" algn="ctr">
              <a:buNone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600" dirty="0" smtClean="0">
                <a:solidFill>
                  <a:srgbClr val="FF0000"/>
                </a:solidFill>
              </a:rPr>
              <a:t>Jaký je tedy právní status nenarozeného dítěte?</a:t>
            </a:r>
          </a:p>
          <a:p>
            <a:pPr marL="0" indent="0">
              <a:buNone/>
            </a:pPr>
            <a:r>
              <a:rPr lang="cs-CZ" sz="1600" dirty="0" smtClean="0"/>
              <a:t>								   (nález ÚS SR – </a:t>
            </a:r>
            <a:r>
              <a:rPr lang="cs-CZ" sz="1600" dirty="0" err="1" smtClean="0"/>
              <a:t>sp</a:t>
            </a:r>
            <a:r>
              <a:rPr lang="cs-CZ" sz="1600" dirty="0" smtClean="0"/>
              <a:t>. zn</a:t>
            </a:r>
            <a:r>
              <a:rPr lang="cs-CZ" sz="1600" dirty="0"/>
              <a:t>. PL. ÚS. </a:t>
            </a:r>
            <a:r>
              <a:rPr lang="cs-CZ" sz="1600" dirty="0" smtClean="0"/>
              <a:t>12/01)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10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status </a:t>
            </a:r>
            <a:r>
              <a:rPr lang="cs-CZ" dirty="0" err="1" smtClean="0"/>
              <a:t>nascitura</a:t>
            </a:r>
            <a:r>
              <a:rPr lang="cs-CZ" dirty="0" smtClean="0"/>
              <a:t>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395681"/>
            <a:ext cx="12067309" cy="42267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Soukromoprávní postavení: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§ </a:t>
            </a:r>
            <a:r>
              <a:rPr lang="cs-CZ" dirty="0"/>
              <a:t>25 NOZ</a:t>
            </a:r>
            <a:r>
              <a:rPr lang="cs-CZ" dirty="0" smtClean="0"/>
              <a:t>: </a:t>
            </a:r>
            <a:r>
              <a:rPr lang="cs-CZ" i="1" dirty="0" smtClean="0"/>
              <a:t>„</a:t>
            </a:r>
            <a:r>
              <a:rPr lang="cs-CZ" i="1" dirty="0"/>
              <a:t>Na počaté dítě se hledí jako na již narozené, pokud to vyhovuje jeho zájmům. Má se za to, že se dítě narodilo živé. Nenarodí-li se však živé, hledí se na ně, jako by nikdy nebylo.“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Co z uvedeného ustanovení vyplývá? Co je v zájmu </a:t>
            </a:r>
            <a:r>
              <a:rPr lang="cs-CZ" dirty="0" err="1" smtClean="0"/>
              <a:t>nascitura</a:t>
            </a:r>
            <a:r>
              <a:rPr lang="cs-CZ" dirty="0" smtClean="0"/>
              <a:t>? Jaké může mít daná právní konstrukce vliv na ochranu embrya a plodu v soukromém právu 		      </a:t>
            </a:r>
            <a:r>
              <a:rPr lang="cs-CZ" b="1" dirty="0" smtClean="0"/>
              <a:t>vztah k veřejnoprávní regulaci a nepostižitelnosti 													      matky dítěte?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		Postmortální ochrana</a:t>
            </a:r>
            <a:r>
              <a:rPr lang="cs-CZ" b="1" dirty="0" smtClean="0"/>
              <a:t>:	</a:t>
            </a:r>
            <a:r>
              <a:rPr lang="cs-CZ" dirty="0" smtClean="0"/>
              <a:t>	 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 - narození živého/mrtvého dítěte			</a:t>
            </a:r>
            <a:r>
              <a:rPr lang="cs-CZ" dirty="0"/>
              <a:t>příloha vyhlášky </a:t>
            </a:r>
            <a:r>
              <a:rPr lang="cs-CZ" dirty="0" smtClean="0"/>
              <a:t>č</a:t>
            </a:r>
            <a:r>
              <a:rPr lang="cs-CZ" dirty="0"/>
              <a:t>. 297/2012 Sb</a:t>
            </a:r>
            <a:r>
              <a:rPr lang="cs-CZ" dirty="0" smtClean="0"/>
              <a:t>., o Listu o prohlídce zemřelého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-  nakládání s lidskými pozůstatky a ostatky (</a:t>
            </a:r>
            <a:r>
              <a:rPr lang="cs-CZ" b="1" dirty="0" smtClean="0"/>
              <a:t>plod po potratu a mrtvě narozené dítě</a:t>
            </a:r>
            <a:r>
              <a:rPr lang="cs-CZ" dirty="0" smtClean="0"/>
              <a:t>)				</a:t>
            </a:r>
          </a:p>
          <a:p>
            <a:pPr marL="0" indent="0">
              <a:buNone/>
            </a:pPr>
            <a:r>
              <a:rPr lang="cs-CZ" dirty="0" smtClean="0"/>
              <a:t>												   Novela zákona o pohřebnictví a zákona o ZS</a:t>
            </a:r>
            <a:endParaRPr lang="de-DE" dirty="0"/>
          </a:p>
        </p:txBody>
      </p:sp>
      <p:sp>
        <p:nvSpPr>
          <p:cNvPr id="4" name="Šipka doprava 3"/>
          <p:cNvSpPr/>
          <p:nvPr/>
        </p:nvSpPr>
        <p:spPr>
          <a:xfrm>
            <a:off x="207815" y="4599712"/>
            <a:ext cx="683899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Šipka doprava 5"/>
          <p:cNvSpPr/>
          <p:nvPr/>
        </p:nvSpPr>
        <p:spPr>
          <a:xfrm>
            <a:off x="4916616" y="6165274"/>
            <a:ext cx="683899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Šipka doprava 6"/>
          <p:cNvSpPr/>
          <p:nvPr/>
        </p:nvSpPr>
        <p:spPr>
          <a:xfrm>
            <a:off x="4121877" y="5140043"/>
            <a:ext cx="683899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Šipka doprava 8"/>
          <p:cNvSpPr/>
          <p:nvPr/>
        </p:nvSpPr>
        <p:spPr>
          <a:xfrm>
            <a:off x="5580865" y="3823854"/>
            <a:ext cx="683899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825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pojmu mrtvě narozené dítě a plod po potratu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091" y="2326408"/>
            <a:ext cx="11914909" cy="4531592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Příloha vyhlášky č. </a:t>
            </a:r>
            <a:r>
              <a:rPr lang="cs-CZ" b="1" dirty="0" smtClean="0"/>
              <a:t>297/2012 </a:t>
            </a:r>
            <a:r>
              <a:rPr lang="cs-CZ" b="1" dirty="0"/>
              <a:t>Sb</a:t>
            </a:r>
            <a:r>
              <a:rPr lang="cs-CZ" b="1" dirty="0" smtClean="0"/>
              <a:t>., o Listu o prohlídce zemřelého, ve znění pozdějších předpisů:</a:t>
            </a:r>
          </a:p>
          <a:p>
            <a:pPr marL="0" indent="0">
              <a:buNone/>
            </a:pPr>
            <a:r>
              <a:rPr lang="cs-CZ" sz="1600" i="1" dirty="0" smtClean="0"/>
              <a:t>„…za </a:t>
            </a:r>
            <a:r>
              <a:rPr lang="cs-CZ" sz="1600" b="1" i="1" dirty="0" smtClean="0"/>
              <a:t>narození živého dítěte </a:t>
            </a:r>
            <a:r>
              <a:rPr lang="cs-CZ" sz="1600" i="1" dirty="0" smtClean="0"/>
              <a:t>se považuje úplné vypuzení nebo vynětí plodu z těla matčina, bez ohledu na délku těhotenství, jestliže plod dýchá nebo projevuje alespoň jednu ze známek života, to je srdeční činnost, pulzaci pupečníku nebo nesporný pohyb kosterního svalstva…“</a:t>
            </a:r>
          </a:p>
          <a:p>
            <a:pPr marL="0" indent="0">
              <a:buNone/>
            </a:pPr>
            <a:r>
              <a:rPr lang="cs-CZ" sz="1600" i="1" dirty="0" smtClean="0"/>
              <a:t>„Pro potřeby vyplnění listu o prohlídce zemřelého se </a:t>
            </a:r>
            <a:r>
              <a:rPr lang="cs-CZ" sz="1600" b="1" i="1" dirty="0" smtClean="0"/>
              <a:t>mrtvě narozeným dítětem </a:t>
            </a:r>
            <a:r>
              <a:rPr lang="cs-CZ" sz="1600" i="1" dirty="0" smtClean="0"/>
              <a:t>rozumí plod narozený bez známek života, jehož hmotnost 500 g a více, nelze-li porodní hmotnost určit, narozený po dvacátém druhém dokončeném týdnu těhotenství, a nelze-li délku těhotenství určit, nejméně 25 cm dlouhý, a to od temene hlavy k patě.“ </a:t>
            </a:r>
          </a:p>
          <a:p>
            <a:pPr marL="0" indent="0">
              <a:buNone/>
            </a:pPr>
            <a:r>
              <a:rPr lang="cs-CZ" b="1" dirty="0" smtClean="0"/>
              <a:t>§ 82 odst. 2 zákona č</a:t>
            </a:r>
            <a:r>
              <a:rPr lang="cs-CZ" b="1" dirty="0"/>
              <a:t>. </a:t>
            </a:r>
            <a:r>
              <a:rPr lang="cs-CZ" b="1" dirty="0" smtClean="0"/>
              <a:t>372/2011 </a:t>
            </a:r>
            <a:r>
              <a:rPr lang="cs-CZ" b="1" dirty="0"/>
              <a:t>Sb</a:t>
            </a:r>
            <a:r>
              <a:rPr lang="cs-CZ" b="1" dirty="0" smtClean="0"/>
              <a:t>., o zdravotních službách, ve znění pozdějších předpisů:</a:t>
            </a:r>
          </a:p>
          <a:p>
            <a:pPr marL="0" indent="0">
              <a:buNone/>
            </a:pPr>
            <a:r>
              <a:rPr lang="cs-CZ" sz="1600" i="1" dirty="0" smtClean="0"/>
              <a:t>„</a:t>
            </a:r>
            <a:r>
              <a:rPr lang="de-DE" sz="1600" b="1" i="1" dirty="0" err="1" smtClean="0"/>
              <a:t>Plodem</a:t>
            </a:r>
            <a:r>
              <a:rPr lang="de-DE" sz="1600" b="1" i="1" dirty="0" smtClean="0"/>
              <a:t> </a:t>
            </a:r>
            <a:r>
              <a:rPr lang="de-DE" sz="1600" b="1" i="1" dirty="0" err="1"/>
              <a:t>po</a:t>
            </a:r>
            <a:r>
              <a:rPr lang="de-DE" sz="1600" b="1" i="1" dirty="0"/>
              <a:t> </a:t>
            </a:r>
            <a:r>
              <a:rPr lang="de-DE" sz="1600" b="1" i="1" dirty="0" err="1"/>
              <a:t>potratu</a:t>
            </a:r>
            <a:r>
              <a:rPr lang="de-DE" sz="1600" b="1" i="1" dirty="0"/>
              <a:t> </a:t>
            </a:r>
            <a:r>
              <a:rPr lang="de-DE" sz="1600" i="1" dirty="0"/>
              <a:t>se </a:t>
            </a:r>
            <a:r>
              <a:rPr lang="de-DE" sz="1600" i="1" dirty="0" err="1"/>
              <a:t>rozumí</a:t>
            </a:r>
            <a:r>
              <a:rPr lang="de-DE" sz="1600" i="1" dirty="0"/>
              <a:t> </a:t>
            </a:r>
            <a:r>
              <a:rPr lang="de-DE" sz="1600" i="1" dirty="0" err="1"/>
              <a:t>plod</a:t>
            </a:r>
            <a:r>
              <a:rPr lang="de-DE" sz="1600" i="1" dirty="0"/>
              <a:t>, </a:t>
            </a:r>
            <a:r>
              <a:rPr lang="de-DE" sz="1600" i="1" dirty="0" err="1"/>
              <a:t>který</a:t>
            </a:r>
            <a:r>
              <a:rPr lang="de-DE" sz="1600" i="1" dirty="0"/>
              <a:t> </a:t>
            </a:r>
            <a:r>
              <a:rPr lang="de-DE" sz="1600" i="1" dirty="0" err="1"/>
              <a:t>po</a:t>
            </a:r>
            <a:r>
              <a:rPr lang="de-DE" sz="1600" i="1" dirty="0"/>
              <a:t> </a:t>
            </a:r>
            <a:r>
              <a:rPr lang="de-DE" sz="1600" i="1" dirty="0" err="1"/>
              <a:t>úplném</a:t>
            </a:r>
            <a:r>
              <a:rPr lang="de-DE" sz="1600" i="1" dirty="0"/>
              <a:t> </a:t>
            </a:r>
            <a:r>
              <a:rPr lang="de-DE" sz="1600" i="1" dirty="0" err="1"/>
              <a:t>vypuzení</a:t>
            </a:r>
            <a:r>
              <a:rPr lang="de-DE" sz="1600" i="1" dirty="0"/>
              <a:t> </a:t>
            </a:r>
            <a:r>
              <a:rPr lang="de-DE" sz="1600" i="1" dirty="0" err="1"/>
              <a:t>nebo</a:t>
            </a:r>
            <a:r>
              <a:rPr lang="de-DE" sz="1600" i="1" dirty="0"/>
              <a:t> </a:t>
            </a:r>
            <a:r>
              <a:rPr lang="de-DE" sz="1600" i="1" dirty="0" err="1"/>
              <a:t>vynětí</a:t>
            </a:r>
            <a:r>
              <a:rPr lang="de-DE" sz="1600" i="1" dirty="0"/>
              <a:t> z </a:t>
            </a:r>
            <a:r>
              <a:rPr lang="de-DE" sz="1600" i="1" dirty="0" err="1"/>
              <a:t>těla</a:t>
            </a:r>
            <a:r>
              <a:rPr lang="de-DE" sz="1600" i="1" dirty="0"/>
              <a:t> </a:t>
            </a:r>
            <a:r>
              <a:rPr lang="de-DE" sz="1600" i="1" dirty="0" err="1"/>
              <a:t>matčina</a:t>
            </a:r>
            <a:r>
              <a:rPr lang="de-DE" sz="1600" i="1" dirty="0"/>
              <a:t> </a:t>
            </a:r>
            <a:r>
              <a:rPr lang="de-DE" sz="1600" i="1" dirty="0" err="1"/>
              <a:t>neprojevuje</a:t>
            </a:r>
            <a:r>
              <a:rPr lang="de-DE" sz="1600" i="1" dirty="0"/>
              <a:t> </a:t>
            </a:r>
            <a:r>
              <a:rPr lang="de-DE" sz="1600" i="1" dirty="0" err="1"/>
              <a:t>ani</a:t>
            </a:r>
            <a:r>
              <a:rPr lang="de-DE" sz="1600" i="1" dirty="0"/>
              <a:t> </a:t>
            </a:r>
            <a:r>
              <a:rPr lang="de-DE" sz="1600" i="1" dirty="0" err="1"/>
              <a:t>jednu</a:t>
            </a:r>
            <a:r>
              <a:rPr lang="de-DE" sz="1600" i="1" dirty="0"/>
              <a:t> </a:t>
            </a:r>
            <a:r>
              <a:rPr lang="de-DE" sz="1600" i="1" dirty="0" err="1"/>
              <a:t>ze</a:t>
            </a:r>
            <a:r>
              <a:rPr lang="de-DE" sz="1600" i="1" dirty="0"/>
              <a:t> </a:t>
            </a:r>
            <a:r>
              <a:rPr lang="de-DE" sz="1600" i="1" dirty="0" err="1"/>
              <a:t>známek</a:t>
            </a:r>
            <a:r>
              <a:rPr lang="de-DE" sz="1600" i="1" dirty="0"/>
              <a:t> </a:t>
            </a:r>
            <a:r>
              <a:rPr lang="de-DE" sz="1600" i="1" dirty="0" err="1"/>
              <a:t>života</a:t>
            </a:r>
            <a:r>
              <a:rPr lang="de-DE" sz="1600" i="1" dirty="0"/>
              <a:t> a </a:t>
            </a:r>
            <a:r>
              <a:rPr lang="de-DE" sz="1600" i="1" dirty="0" err="1"/>
              <a:t>současně</a:t>
            </a:r>
            <a:r>
              <a:rPr lang="de-DE" sz="1600" i="1" dirty="0"/>
              <a:t> </a:t>
            </a:r>
            <a:r>
              <a:rPr lang="de-DE" sz="1600" i="1" dirty="0" err="1"/>
              <a:t>jeho</a:t>
            </a:r>
            <a:r>
              <a:rPr lang="de-DE" sz="1600" i="1" dirty="0"/>
              <a:t> </a:t>
            </a:r>
            <a:r>
              <a:rPr lang="de-DE" sz="1600" i="1" dirty="0" err="1"/>
              <a:t>porodní</a:t>
            </a:r>
            <a:r>
              <a:rPr lang="de-DE" sz="1600" i="1" dirty="0"/>
              <a:t> </a:t>
            </a:r>
            <a:r>
              <a:rPr lang="de-DE" sz="1600" i="1" dirty="0" err="1"/>
              <a:t>hmotnost</a:t>
            </a:r>
            <a:r>
              <a:rPr lang="de-DE" sz="1600" i="1" dirty="0"/>
              <a:t> je </a:t>
            </a:r>
            <a:r>
              <a:rPr lang="de-DE" sz="1600" i="1" dirty="0" err="1"/>
              <a:t>nižší</a:t>
            </a:r>
            <a:r>
              <a:rPr lang="de-DE" sz="1600" i="1" dirty="0"/>
              <a:t> </a:t>
            </a:r>
            <a:r>
              <a:rPr lang="de-DE" sz="1600" i="1" dirty="0" err="1"/>
              <a:t>než</a:t>
            </a:r>
            <a:r>
              <a:rPr lang="de-DE" sz="1600" i="1" dirty="0"/>
              <a:t> 500 g, a </a:t>
            </a:r>
            <a:r>
              <a:rPr lang="de-DE" sz="1600" i="1" dirty="0" err="1"/>
              <a:t>pokud</a:t>
            </a:r>
            <a:r>
              <a:rPr lang="de-DE" sz="1600" i="1" dirty="0"/>
              <a:t> </a:t>
            </a:r>
            <a:r>
              <a:rPr lang="de-DE" sz="1600" i="1" dirty="0" err="1"/>
              <a:t>ji</a:t>
            </a:r>
            <a:r>
              <a:rPr lang="de-DE" sz="1600" i="1" dirty="0"/>
              <a:t> </a:t>
            </a:r>
            <a:r>
              <a:rPr lang="de-DE" sz="1600" i="1" dirty="0" err="1"/>
              <a:t>nelze</a:t>
            </a:r>
            <a:r>
              <a:rPr lang="de-DE" sz="1600" i="1" dirty="0"/>
              <a:t> </a:t>
            </a:r>
            <a:r>
              <a:rPr lang="de-DE" sz="1600" i="1" dirty="0" err="1"/>
              <a:t>zjistit</a:t>
            </a:r>
            <a:r>
              <a:rPr lang="de-DE" sz="1600" i="1" dirty="0"/>
              <a:t>, </a:t>
            </a:r>
            <a:r>
              <a:rPr lang="de-DE" sz="1600" i="1" dirty="0" err="1"/>
              <a:t>jestliže</a:t>
            </a:r>
            <a:r>
              <a:rPr lang="de-DE" sz="1600" i="1" dirty="0"/>
              <a:t> je </a:t>
            </a:r>
            <a:r>
              <a:rPr lang="de-DE" sz="1600" i="1" dirty="0" err="1"/>
              <a:t>těhotenství</a:t>
            </a:r>
            <a:r>
              <a:rPr lang="de-DE" sz="1600" i="1" dirty="0"/>
              <a:t> </a:t>
            </a:r>
            <a:r>
              <a:rPr lang="de-DE" sz="1600" i="1" dirty="0" err="1"/>
              <a:t>kratší</a:t>
            </a:r>
            <a:r>
              <a:rPr lang="de-DE" sz="1600" i="1" dirty="0"/>
              <a:t> </a:t>
            </a:r>
            <a:r>
              <a:rPr lang="de-DE" sz="1600" i="1" dirty="0" err="1"/>
              <a:t>než</a:t>
            </a:r>
            <a:r>
              <a:rPr lang="de-DE" sz="1600" i="1" dirty="0"/>
              <a:t> 22 </a:t>
            </a:r>
            <a:r>
              <a:rPr lang="de-DE" sz="1600" i="1" dirty="0" err="1" smtClean="0"/>
              <a:t>týdny</a:t>
            </a:r>
            <a:r>
              <a:rPr lang="cs-CZ" sz="1600" i="1" dirty="0" smtClean="0"/>
              <a:t>…“</a:t>
            </a:r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608938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Vymezení</a:t>
            </a:r>
            <a:r>
              <a:rPr lang="de-DE" dirty="0"/>
              <a:t> </a:t>
            </a:r>
            <a:r>
              <a:rPr lang="de-DE" dirty="0" err="1"/>
              <a:t>pojmu</a:t>
            </a:r>
            <a:r>
              <a:rPr lang="de-DE" dirty="0"/>
              <a:t> </a:t>
            </a:r>
            <a:r>
              <a:rPr lang="de-DE" dirty="0" err="1"/>
              <a:t>mrtvě</a:t>
            </a:r>
            <a:r>
              <a:rPr lang="de-DE" dirty="0"/>
              <a:t> </a:t>
            </a:r>
            <a:r>
              <a:rPr lang="de-DE" dirty="0" err="1"/>
              <a:t>narozené</a:t>
            </a:r>
            <a:r>
              <a:rPr lang="de-DE" dirty="0"/>
              <a:t> </a:t>
            </a:r>
            <a:r>
              <a:rPr lang="de-DE" dirty="0" err="1"/>
              <a:t>dítě</a:t>
            </a:r>
            <a:r>
              <a:rPr lang="de-DE" dirty="0"/>
              <a:t> a </a:t>
            </a:r>
            <a:r>
              <a:rPr lang="de-DE" dirty="0" err="1"/>
              <a:t>plod</a:t>
            </a:r>
            <a:r>
              <a:rPr lang="de-DE" dirty="0"/>
              <a:t> </a:t>
            </a:r>
            <a:r>
              <a:rPr lang="de-DE" dirty="0" err="1"/>
              <a:t>po</a:t>
            </a:r>
            <a:r>
              <a:rPr lang="de-DE" dirty="0"/>
              <a:t> </a:t>
            </a:r>
            <a:r>
              <a:rPr lang="de-DE" dirty="0" err="1"/>
              <a:t>potratu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910" y="2354119"/>
            <a:ext cx="11707090" cy="45038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z="2100" b="1" dirty="0"/>
              <a:t>§ 2</a:t>
            </a:r>
            <a:r>
              <a:rPr lang="cs-CZ" sz="2100" b="1" dirty="0"/>
              <a:t> zákona č. 256/2001 Sb., o pohřebnictvím, ve znění pozdějších předpisů</a:t>
            </a:r>
            <a:r>
              <a:rPr lang="cs-CZ" sz="2100" b="1" dirty="0" smtClean="0"/>
              <a:t>:</a:t>
            </a:r>
            <a:endParaRPr lang="cs-CZ" sz="2100" dirty="0" smtClean="0"/>
          </a:p>
          <a:p>
            <a:pPr marL="0" indent="0">
              <a:buNone/>
            </a:pPr>
            <a:r>
              <a:rPr lang="cs-CZ" sz="1900" i="1" dirty="0" smtClean="0"/>
              <a:t>„</a:t>
            </a:r>
            <a:r>
              <a:rPr lang="de-DE" sz="1900" i="1" dirty="0" smtClean="0"/>
              <a:t>Pro </a:t>
            </a:r>
            <a:r>
              <a:rPr lang="de-DE" sz="1900" i="1" dirty="0" err="1"/>
              <a:t>účely</a:t>
            </a:r>
            <a:r>
              <a:rPr lang="de-DE" sz="1900" i="1" dirty="0"/>
              <a:t> </a:t>
            </a:r>
            <a:r>
              <a:rPr lang="de-DE" sz="1900" i="1" dirty="0" err="1"/>
              <a:t>tohoto</a:t>
            </a:r>
            <a:r>
              <a:rPr lang="de-DE" sz="1900" i="1" dirty="0"/>
              <a:t> </a:t>
            </a:r>
            <a:r>
              <a:rPr lang="de-DE" sz="1900" i="1" dirty="0" err="1"/>
              <a:t>zákona</a:t>
            </a:r>
            <a:r>
              <a:rPr lang="de-DE" sz="1900" i="1" dirty="0"/>
              <a:t> se </a:t>
            </a:r>
            <a:r>
              <a:rPr lang="de-DE" sz="1900" i="1" dirty="0" err="1"/>
              <a:t>rozumí</a:t>
            </a:r>
            <a:endParaRPr lang="de-DE" sz="1900" i="1" dirty="0"/>
          </a:p>
          <a:p>
            <a:pPr marL="0" indent="0">
              <a:buNone/>
            </a:pPr>
            <a:r>
              <a:rPr lang="de-DE" sz="1900" i="1" dirty="0" smtClean="0"/>
              <a:t>a</a:t>
            </a:r>
            <a:r>
              <a:rPr lang="de-DE" sz="1900" i="1" dirty="0"/>
              <a:t>) </a:t>
            </a:r>
            <a:r>
              <a:rPr lang="de-DE" sz="1900" i="1" dirty="0" err="1"/>
              <a:t>tělem</a:t>
            </a:r>
            <a:r>
              <a:rPr lang="de-DE" sz="1900" i="1" dirty="0"/>
              <a:t> </a:t>
            </a:r>
            <a:r>
              <a:rPr lang="de-DE" sz="1900" i="1" dirty="0" err="1"/>
              <a:t>zemřelého</a:t>
            </a:r>
            <a:r>
              <a:rPr lang="de-DE" sz="1900" i="1" dirty="0"/>
              <a:t> </a:t>
            </a:r>
            <a:r>
              <a:rPr lang="de-DE" sz="1900" i="1" dirty="0" err="1"/>
              <a:t>mrtvé</a:t>
            </a:r>
            <a:r>
              <a:rPr lang="de-DE" sz="1900" i="1" dirty="0"/>
              <a:t> </a:t>
            </a:r>
            <a:r>
              <a:rPr lang="de-DE" sz="1900" i="1" dirty="0" err="1"/>
              <a:t>lidské</a:t>
            </a:r>
            <a:r>
              <a:rPr lang="de-DE" sz="1900" i="1" dirty="0"/>
              <a:t> </a:t>
            </a:r>
            <a:r>
              <a:rPr lang="de-DE" sz="1900" i="1" dirty="0" err="1"/>
              <a:t>tělo</a:t>
            </a:r>
            <a:r>
              <a:rPr lang="de-DE" sz="1900" i="1" dirty="0"/>
              <a:t> </a:t>
            </a:r>
            <a:r>
              <a:rPr lang="de-DE" sz="1900" i="1" dirty="0" err="1"/>
              <a:t>nebo</a:t>
            </a:r>
            <a:r>
              <a:rPr lang="de-DE" sz="1900" i="1" dirty="0"/>
              <a:t> </a:t>
            </a:r>
            <a:r>
              <a:rPr lang="de-DE" sz="1900" i="1" dirty="0" err="1"/>
              <a:t>jeho</a:t>
            </a:r>
            <a:r>
              <a:rPr lang="de-DE" sz="1900" i="1" dirty="0"/>
              <a:t> </a:t>
            </a:r>
            <a:r>
              <a:rPr lang="de-DE" sz="1900" i="1" dirty="0" err="1"/>
              <a:t>části</a:t>
            </a:r>
            <a:r>
              <a:rPr lang="de-DE" sz="1900" i="1" dirty="0"/>
              <a:t> do </a:t>
            </a:r>
            <a:r>
              <a:rPr lang="de-DE" sz="1900" i="1" dirty="0" err="1"/>
              <a:t>pohřbení</a:t>
            </a:r>
            <a:r>
              <a:rPr lang="de-DE" sz="1900" i="1" dirty="0"/>
              <a:t>, </a:t>
            </a:r>
            <a:r>
              <a:rPr lang="de-DE" sz="1900" i="1" dirty="0" err="1"/>
              <a:t>pokud</a:t>
            </a:r>
            <a:r>
              <a:rPr lang="de-DE" sz="1900" i="1" dirty="0"/>
              <a:t> </a:t>
            </a:r>
            <a:r>
              <a:rPr lang="de-DE" sz="1900" i="1" dirty="0" err="1"/>
              <a:t>není</a:t>
            </a:r>
            <a:r>
              <a:rPr lang="de-DE" sz="1900" i="1" dirty="0"/>
              <a:t> </a:t>
            </a:r>
            <a:r>
              <a:rPr lang="de-DE" sz="1900" i="1" dirty="0" err="1"/>
              <a:t>za</a:t>
            </a:r>
            <a:r>
              <a:rPr lang="de-DE" sz="1900" i="1" dirty="0"/>
              <a:t> </a:t>
            </a:r>
            <a:r>
              <a:rPr lang="de-DE" sz="1900" i="1" dirty="0" err="1"/>
              <a:t>podmínek</a:t>
            </a:r>
            <a:r>
              <a:rPr lang="de-DE" sz="1900" i="1" dirty="0"/>
              <a:t> </a:t>
            </a:r>
            <a:r>
              <a:rPr lang="de-DE" sz="1900" i="1" dirty="0" err="1"/>
              <a:t>stanovených</a:t>
            </a:r>
            <a:r>
              <a:rPr lang="de-DE" sz="1900" i="1" dirty="0"/>
              <a:t> </a:t>
            </a:r>
            <a:r>
              <a:rPr lang="de-DE" sz="1900" i="1" dirty="0" err="1"/>
              <a:t>zvláštním</a:t>
            </a:r>
            <a:r>
              <a:rPr lang="de-DE" sz="1900" i="1" dirty="0"/>
              <a:t> </a:t>
            </a:r>
            <a:r>
              <a:rPr lang="de-DE" sz="1900" i="1" dirty="0" err="1"/>
              <a:t>právním</a:t>
            </a:r>
            <a:r>
              <a:rPr lang="de-DE" sz="1900" i="1" dirty="0"/>
              <a:t> předpisem</a:t>
            </a:r>
            <a:r>
              <a:rPr lang="de-DE" sz="1900" i="1" baseline="30000" dirty="0"/>
              <a:t>26)</a:t>
            </a:r>
            <a:r>
              <a:rPr lang="de-DE" sz="1900" i="1" dirty="0"/>
              <a:t> </a:t>
            </a:r>
            <a:r>
              <a:rPr lang="de-DE" sz="1900" i="1" dirty="0" err="1"/>
              <a:t>použito</a:t>
            </a:r>
            <a:r>
              <a:rPr lang="de-DE" sz="1900" i="1" dirty="0"/>
              <a:t> pro </a:t>
            </a:r>
            <a:r>
              <a:rPr lang="de-DE" sz="1900" i="1" dirty="0" err="1"/>
              <a:t>potřeby</a:t>
            </a:r>
            <a:r>
              <a:rPr lang="de-DE" sz="1900" i="1" dirty="0"/>
              <a:t> </a:t>
            </a:r>
            <a:r>
              <a:rPr lang="de-DE" sz="1900" i="1" dirty="0" err="1"/>
              <a:t>lékařské</a:t>
            </a:r>
            <a:r>
              <a:rPr lang="de-DE" sz="1900" i="1" dirty="0"/>
              <a:t> </a:t>
            </a:r>
            <a:r>
              <a:rPr lang="de-DE" sz="1900" i="1" dirty="0" err="1"/>
              <a:t>vědy</a:t>
            </a:r>
            <a:r>
              <a:rPr lang="de-DE" sz="1900" i="1" dirty="0"/>
              <a:t>, </a:t>
            </a:r>
            <a:r>
              <a:rPr lang="de-DE" sz="1900" i="1" dirty="0" err="1"/>
              <a:t>výzkumu</a:t>
            </a:r>
            <a:r>
              <a:rPr lang="de-DE" sz="1900" i="1" dirty="0"/>
              <a:t> </a:t>
            </a:r>
            <a:r>
              <a:rPr lang="de-DE" sz="1900" i="1" dirty="0" err="1"/>
              <a:t>nebo</a:t>
            </a:r>
            <a:r>
              <a:rPr lang="de-DE" sz="1900" i="1" dirty="0"/>
              <a:t> k </a:t>
            </a:r>
            <a:r>
              <a:rPr lang="de-DE" sz="1900" i="1" dirty="0" err="1"/>
              <a:t>výukovým</a:t>
            </a:r>
            <a:r>
              <a:rPr lang="de-DE" sz="1900" i="1" dirty="0"/>
              <a:t> </a:t>
            </a:r>
            <a:r>
              <a:rPr lang="de-DE" sz="1900" i="1" dirty="0" err="1"/>
              <a:t>účelům</a:t>
            </a:r>
            <a:r>
              <a:rPr lang="de-DE" sz="1900" i="1" dirty="0"/>
              <a:t>; </a:t>
            </a:r>
            <a:r>
              <a:rPr lang="de-DE" sz="1900" i="1" u="sng" dirty="0" err="1"/>
              <a:t>tělem</a:t>
            </a:r>
            <a:r>
              <a:rPr lang="de-DE" sz="1900" i="1" u="sng" dirty="0"/>
              <a:t> </a:t>
            </a:r>
            <a:r>
              <a:rPr lang="de-DE" sz="1900" i="1" u="sng" dirty="0" err="1"/>
              <a:t>zemřelého</a:t>
            </a:r>
            <a:r>
              <a:rPr lang="de-DE" sz="1900" i="1" u="sng" dirty="0"/>
              <a:t> je i </a:t>
            </a:r>
            <a:r>
              <a:rPr lang="de-DE" sz="1900" i="1" u="sng" dirty="0" err="1"/>
              <a:t>tělo</a:t>
            </a:r>
            <a:r>
              <a:rPr lang="de-DE" sz="1900" i="1" u="sng" dirty="0"/>
              <a:t> </a:t>
            </a:r>
            <a:r>
              <a:rPr lang="de-DE" sz="1900" i="1" u="sng" dirty="0" err="1"/>
              <a:t>mrtvě</a:t>
            </a:r>
            <a:r>
              <a:rPr lang="de-DE" sz="1900" i="1" u="sng" dirty="0"/>
              <a:t> </a:t>
            </a:r>
            <a:r>
              <a:rPr lang="de-DE" sz="1900" i="1" u="sng" dirty="0" err="1"/>
              <a:t>narozeného</a:t>
            </a:r>
            <a:r>
              <a:rPr lang="de-DE" sz="1900" i="1" u="sng" dirty="0"/>
              <a:t> </a:t>
            </a:r>
            <a:r>
              <a:rPr lang="de-DE" sz="1900" i="1" u="sng" dirty="0" err="1"/>
              <a:t>dítěte</a:t>
            </a:r>
            <a:r>
              <a:rPr lang="de-DE" sz="1900" i="1" dirty="0"/>
              <a:t>,</a:t>
            </a:r>
          </a:p>
          <a:p>
            <a:pPr marL="0" indent="0">
              <a:buNone/>
            </a:pPr>
            <a:r>
              <a:rPr lang="de-DE" sz="1900" i="1" dirty="0" smtClean="0"/>
              <a:t>b</a:t>
            </a:r>
            <a:r>
              <a:rPr lang="de-DE" sz="1900" i="1" dirty="0"/>
              <a:t>) </a:t>
            </a:r>
            <a:r>
              <a:rPr lang="de-DE" sz="1900" i="1" dirty="0" err="1"/>
              <a:t>jinými</a:t>
            </a:r>
            <a:r>
              <a:rPr lang="de-DE" sz="1900" i="1" dirty="0"/>
              <a:t> </a:t>
            </a:r>
            <a:r>
              <a:rPr lang="de-DE" sz="1900" i="1" dirty="0" err="1"/>
              <a:t>lidskými</a:t>
            </a:r>
            <a:r>
              <a:rPr lang="de-DE" sz="1900" i="1" dirty="0"/>
              <a:t> </a:t>
            </a:r>
            <a:r>
              <a:rPr lang="de-DE" sz="1900" i="1" dirty="0" err="1"/>
              <a:t>pozůstatky</a:t>
            </a:r>
            <a:r>
              <a:rPr lang="de-DE" sz="1900" i="1" dirty="0"/>
              <a:t> </a:t>
            </a:r>
            <a:r>
              <a:rPr lang="de-DE" sz="1900" i="1" u="sng" dirty="0" err="1"/>
              <a:t>plod</a:t>
            </a:r>
            <a:r>
              <a:rPr lang="de-DE" sz="1900" i="1" u="sng" dirty="0"/>
              <a:t> </a:t>
            </a:r>
            <a:r>
              <a:rPr lang="de-DE" sz="1900" i="1" u="sng" dirty="0" err="1"/>
              <a:t>po</a:t>
            </a:r>
            <a:r>
              <a:rPr lang="de-DE" sz="1900" i="1" u="sng" dirty="0"/>
              <a:t> </a:t>
            </a:r>
            <a:r>
              <a:rPr lang="de-DE" sz="1900" i="1" u="sng" dirty="0" err="1"/>
              <a:t>potratu</a:t>
            </a:r>
            <a:r>
              <a:rPr lang="de-DE" sz="1900" i="1" dirty="0"/>
              <a:t>, </a:t>
            </a:r>
            <a:r>
              <a:rPr lang="de-DE" sz="1900" i="1" dirty="0" err="1"/>
              <a:t>včetně</a:t>
            </a:r>
            <a:r>
              <a:rPr lang="de-DE" sz="1900" i="1" dirty="0"/>
              <a:t> </a:t>
            </a:r>
            <a:r>
              <a:rPr lang="de-DE" sz="1900" i="1" dirty="0" err="1"/>
              <a:t>biologických</a:t>
            </a:r>
            <a:r>
              <a:rPr lang="de-DE" sz="1900" i="1" dirty="0"/>
              <a:t> </a:t>
            </a:r>
            <a:r>
              <a:rPr lang="de-DE" sz="1900" i="1" dirty="0" err="1"/>
              <a:t>zbytků</a:t>
            </a:r>
            <a:r>
              <a:rPr lang="de-DE" sz="1900" i="1" dirty="0"/>
              <a:t> </a:t>
            </a:r>
            <a:r>
              <a:rPr lang="de-DE" sz="1900" i="1" dirty="0" err="1"/>
              <a:t>potratu</a:t>
            </a:r>
            <a:r>
              <a:rPr lang="de-DE" sz="1900" i="1" dirty="0"/>
              <a:t>, </a:t>
            </a:r>
            <a:r>
              <a:rPr lang="de-DE" sz="1900" i="1" dirty="0" err="1"/>
              <a:t>není</a:t>
            </a:r>
            <a:r>
              <a:rPr lang="de-DE" sz="1900" i="1" dirty="0"/>
              <a:t>-li </a:t>
            </a:r>
            <a:r>
              <a:rPr lang="de-DE" sz="1900" i="1" dirty="0" err="1"/>
              <a:t>možné</a:t>
            </a:r>
            <a:r>
              <a:rPr lang="de-DE" sz="1900" i="1" dirty="0"/>
              <a:t> je </a:t>
            </a:r>
            <a:r>
              <a:rPr lang="de-DE" sz="1900" i="1" dirty="0" err="1"/>
              <a:t>od</a:t>
            </a:r>
            <a:r>
              <a:rPr lang="de-DE" sz="1900" i="1" dirty="0"/>
              <a:t> </a:t>
            </a:r>
            <a:r>
              <a:rPr lang="de-DE" sz="1900" i="1" dirty="0" err="1"/>
              <a:t>plodu</a:t>
            </a:r>
            <a:r>
              <a:rPr lang="de-DE" sz="1900" i="1" dirty="0"/>
              <a:t> </a:t>
            </a:r>
            <a:r>
              <a:rPr lang="de-DE" sz="1900" i="1" dirty="0" err="1"/>
              <a:t>oddělit</a:t>
            </a:r>
            <a:r>
              <a:rPr lang="de-DE" sz="1900" i="1" dirty="0"/>
              <a:t>, </a:t>
            </a:r>
            <a:r>
              <a:rPr lang="de-DE" sz="1900" i="1" dirty="0" err="1"/>
              <a:t>podle</a:t>
            </a:r>
            <a:r>
              <a:rPr lang="de-DE" sz="1900" i="1" dirty="0"/>
              <a:t> </a:t>
            </a:r>
            <a:r>
              <a:rPr lang="de-DE" sz="1900" i="1" dirty="0" err="1"/>
              <a:t>zvláštního</a:t>
            </a:r>
            <a:r>
              <a:rPr lang="de-DE" sz="1900" i="1" dirty="0"/>
              <a:t> </a:t>
            </a:r>
            <a:r>
              <a:rPr lang="de-DE" sz="1900" i="1" dirty="0" err="1"/>
              <a:t>právního</a:t>
            </a:r>
            <a:r>
              <a:rPr lang="de-DE" sz="1900" i="1" dirty="0"/>
              <a:t> </a:t>
            </a:r>
            <a:r>
              <a:rPr lang="de-DE" sz="1900" i="1" dirty="0" err="1"/>
              <a:t>předpisu</a:t>
            </a:r>
            <a:r>
              <a:rPr lang="de-DE" sz="1900" i="1" dirty="0"/>
              <a:t>; </a:t>
            </a:r>
            <a:r>
              <a:rPr lang="de-DE" sz="1900" i="1" dirty="0" err="1"/>
              <a:t>jiným</a:t>
            </a:r>
            <a:r>
              <a:rPr lang="de-DE" sz="1900" i="1" dirty="0"/>
              <a:t> </a:t>
            </a:r>
            <a:r>
              <a:rPr lang="de-DE" sz="1900" i="1" dirty="0" err="1"/>
              <a:t>lidským</a:t>
            </a:r>
            <a:r>
              <a:rPr lang="de-DE" sz="1900" i="1" dirty="0"/>
              <a:t> </a:t>
            </a:r>
            <a:r>
              <a:rPr lang="de-DE" sz="1900" i="1" dirty="0" err="1"/>
              <a:t>pozůstatkem</a:t>
            </a:r>
            <a:r>
              <a:rPr lang="de-DE" sz="1900" i="1" dirty="0"/>
              <a:t> je </a:t>
            </a:r>
            <a:r>
              <a:rPr lang="de-DE" sz="1900" i="1" dirty="0" err="1"/>
              <a:t>vždy</a:t>
            </a:r>
            <a:r>
              <a:rPr lang="de-DE" sz="1900" i="1" dirty="0"/>
              <a:t> </a:t>
            </a:r>
            <a:r>
              <a:rPr lang="de-DE" sz="1900" i="1" dirty="0" err="1"/>
              <a:t>plod</a:t>
            </a:r>
            <a:r>
              <a:rPr lang="de-DE" sz="1900" i="1" dirty="0"/>
              <a:t> </a:t>
            </a:r>
            <a:r>
              <a:rPr lang="de-DE" sz="1900" i="1" dirty="0" err="1"/>
              <a:t>po</a:t>
            </a:r>
            <a:r>
              <a:rPr lang="de-DE" sz="1900" i="1" dirty="0"/>
              <a:t> </a:t>
            </a:r>
            <a:r>
              <a:rPr lang="de-DE" sz="1900" i="1" dirty="0" err="1"/>
              <a:t>umělém</a:t>
            </a:r>
            <a:r>
              <a:rPr lang="de-DE" sz="1900" i="1" dirty="0"/>
              <a:t> </a:t>
            </a:r>
            <a:r>
              <a:rPr lang="de-DE" sz="1900" i="1" dirty="0" err="1"/>
              <a:t>přerušení</a:t>
            </a:r>
            <a:r>
              <a:rPr lang="de-DE" sz="1900" i="1" dirty="0"/>
              <a:t> </a:t>
            </a:r>
            <a:r>
              <a:rPr lang="de-DE" sz="1900" i="1" dirty="0" err="1"/>
              <a:t>těhotenství</a:t>
            </a:r>
            <a:r>
              <a:rPr lang="de-DE" sz="1900" i="1" dirty="0"/>
              <a:t>,</a:t>
            </a:r>
          </a:p>
          <a:p>
            <a:pPr marL="0" indent="0">
              <a:buNone/>
            </a:pPr>
            <a:r>
              <a:rPr lang="de-DE" sz="2100" b="1" dirty="0" smtClean="0"/>
              <a:t>§</a:t>
            </a:r>
            <a:r>
              <a:rPr lang="cs-CZ" sz="2100" b="1" dirty="0" smtClean="0"/>
              <a:t> 82 odst. 1 zákona o zdravotních službách:</a:t>
            </a:r>
            <a:endParaRPr lang="cs-CZ" sz="2100" i="1" dirty="0" smtClean="0"/>
          </a:p>
          <a:p>
            <a:pPr marL="0" indent="0">
              <a:buNone/>
            </a:pPr>
            <a:r>
              <a:rPr lang="cs-CZ" sz="1900" i="1" dirty="0" smtClean="0"/>
              <a:t>„</a:t>
            </a:r>
            <a:r>
              <a:rPr lang="cs-CZ" sz="1900" i="1" dirty="0"/>
              <a:t>Při nakládání s plodem po potratu, který nebyl jako jiný lidský pozůstatek vydán k pohřbení postupem podle zákona o pohřebnictví, a dále s plodovým vejcem bez plodu, plodovým lůžkem (placentou) nebo těhotenskou sliznicí, které byly vyňaty nebo vypuzeny z těla ženy, se obdobně použijí ustanovení § 81 s tím, že plod po potratu lze použít pouze pro potřeby vědy, výzkumu nebo k výukovým účelům</a:t>
            </a:r>
            <a:r>
              <a:rPr lang="cs-CZ" sz="1900" i="1" dirty="0" smtClean="0"/>
              <a:t>.“</a:t>
            </a:r>
          </a:p>
          <a:p>
            <a:pPr marL="0" indent="0">
              <a:buNone/>
            </a:pPr>
            <a:r>
              <a:rPr lang="cs-CZ" sz="1900" dirty="0"/>
              <a:t>Plody po potratu, které nebyly jako jiné lidské pozůstatky vydány k pohřbení postupem podle zákona o pohřebnictví, se zpopelňují v krematoriu </a:t>
            </a:r>
            <a:r>
              <a:rPr lang="cs-CZ" sz="1900" u="sng" dirty="0"/>
              <a:t>odděleně od anatomicko-patologického odpadu</a:t>
            </a:r>
            <a:r>
              <a:rPr lang="cs-CZ" sz="1900" dirty="0"/>
              <a:t>, a to na základě smlouvy uzavřené mezi poskytovatelem a provozovatelem krematoria</a:t>
            </a:r>
            <a:r>
              <a:rPr lang="cs-CZ" sz="1900" dirty="0" smtClean="0"/>
              <a:t>.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</a:t>
            </a:r>
            <a:r>
              <a:rPr lang="cs-CZ" sz="1900" b="1" i="1" dirty="0" smtClean="0"/>
              <a:t>Stav po novele			      Posílení postmortální ochrany</a:t>
            </a:r>
            <a:endParaRPr lang="de-DE" sz="1900" b="1" i="1" dirty="0"/>
          </a:p>
        </p:txBody>
      </p:sp>
      <p:sp>
        <p:nvSpPr>
          <p:cNvPr id="4" name="Šipka doprava 3"/>
          <p:cNvSpPr/>
          <p:nvPr/>
        </p:nvSpPr>
        <p:spPr>
          <a:xfrm>
            <a:off x="872842" y="6206835"/>
            <a:ext cx="817418" cy="2909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 doprava 4"/>
          <p:cNvSpPr/>
          <p:nvPr/>
        </p:nvSpPr>
        <p:spPr>
          <a:xfrm>
            <a:off x="3976261" y="6192979"/>
            <a:ext cx="817418" cy="2909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73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2045" y="2326409"/>
            <a:ext cx="8825659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dirty="0"/>
              <a:t>Část </a:t>
            </a:r>
            <a:r>
              <a:rPr lang="cs-CZ" sz="4800" dirty="0" smtClean="0"/>
              <a:t>I</a:t>
            </a:r>
            <a:endParaRPr lang="cs-CZ" sz="48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101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cs-CZ" dirty="0" err="1" smtClean="0"/>
              <a:t>Veřejno</a:t>
            </a:r>
            <a:r>
              <a:rPr lang="cs-CZ" dirty="0" smtClean="0"/>
              <a:t>)právní status </a:t>
            </a:r>
            <a:r>
              <a:rPr lang="cs-CZ" dirty="0" err="1"/>
              <a:t>nascitura</a:t>
            </a:r>
            <a:r>
              <a:rPr lang="cs-CZ" dirty="0"/>
              <a:t> 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964" y="2492663"/>
            <a:ext cx="11998036" cy="3880427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Veřejnoprávní postavení:</a:t>
            </a:r>
          </a:p>
          <a:p>
            <a:pPr marL="0" indent="0">
              <a:buNone/>
            </a:pPr>
            <a:r>
              <a:rPr lang="cs-CZ" i="1" dirty="0" smtClean="0"/>
              <a:t>Zákon č. 40/2009 Sb., trestní zákoník:</a:t>
            </a:r>
          </a:p>
          <a:p>
            <a:pPr>
              <a:buFontTx/>
              <a:buChar char="-"/>
            </a:pPr>
            <a:r>
              <a:rPr lang="cs-CZ" dirty="0" smtClean="0"/>
              <a:t>Trestné činy proti těhotenství ženy (§ 159 a násl.)			</a:t>
            </a:r>
            <a:r>
              <a:rPr lang="cs-CZ" b="1" dirty="0" smtClean="0"/>
              <a:t>Absolutní beztrestnost ženy + podmínky</a:t>
            </a:r>
          </a:p>
          <a:p>
            <a:pPr>
              <a:buFontTx/>
              <a:buChar char="-"/>
            </a:pPr>
            <a:r>
              <a:rPr lang="cs-CZ" dirty="0" smtClean="0"/>
              <a:t>Trestné činy nakládání s lidským embryem a genomem (§ 167 a násl.)		     </a:t>
            </a:r>
            <a:r>
              <a:rPr lang="cs-CZ" b="1" dirty="0" smtClean="0"/>
              <a:t>Ochrana embrya?</a:t>
            </a:r>
          </a:p>
          <a:p>
            <a:pPr marL="457200" lvl="1" indent="0">
              <a:buNone/>
            </a:pPr>
            <a:r>
              <a:rPr lang="cs-CZ" b="1" dirty="0" smtClean="0"/>
              <a:t> </a:t>
            </a:r>
          </a:p>
          <a:p>
            <a:pPr marL="457200" lvl="1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</a:t>
            </a:r>
            <a:r>
              <a:rPr lang="cs-CZ" sz="1800" b="1" dirty="0" smtClean="0"/>
              <a:t>Vazba na zvláštní právní předpisy (stanovení zákonných podmínek „usmrcení embrya/plodu):</a:t>
            </a:r>
          </a:p>
          <a:p>
            <a:pPr>
              <a:buFontTx/>
              <a:buChar char="-"/>
            </a:pPr>
            <a:r>
              <a:rPr lang="cs-CZ" dirty="0"/>
              <a:t>zákon  č. 66/1986 Sb</a:t>
            </a:r>
            <a:r>
              <a:rPr lang="cs-CZ" dirty="0" smtClean="0"/>
              <a:t>., o umělém přerušení těhotenství + prováděcí právní předpis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 smtClean="0"/>
              <a:t>(odstupňovaná úroveň ochrany – 12/24/narození)</a:t>
            </a:r>
          </a:p>
          <a:p>
            <a:pPr marL="0" indent="0">
              <a:buNone/>
            </a:pPr>
            <a:r>
              <a:rPr lang="cs-CZ" dirty="0" smtClean="0"/>
              <a:t>- Právní předpisy v oblasti asistované reprodukce a výzkumného využití embryí (viz předchozí výklad)</a:t>
            </a:r>
          </a:p>
          <a:p>
            <a:pPr marL="0" indent="0">
              <a:buNone/>
            </a:pPr>
            <a:endParaRPr lang="de-DE" b="1" dirty="0"/>
          </a:p>
        </p:txBody>
      </p:sp>
      <p:sp>
        <p:nvSpPr>
          <p:cNvPr id="4" name="Šipka doprava 3"/>
          <p:cNvSpPr/>
          <p:nvPr/>
        </p:nvSpPr>
        <p:spPr>
          <a:xfrm>
            <a:off x="8465127" y="3782291"/>
            <a:ext cx="568037" cy="221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 doprava 4"/>
          <p:cNvSpPr/>
          <p:nvPr/>
        </p:nvSpPr>
        <p:spPr>
          <a:xfrm>
            <a:off x="6192982" y="3366654"/>
            <a:ext cx="568037" cy="221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Šipka doprava 5"/>
          <p:cNvSpPr/>
          <p:nvPr/>
        </p:nvSpPr>
        <p:spPr>
          <a:xfrm>
            <a:off x="180109" y="4516005"/>
            <a:ext cx="568037" cy="221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362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927" y="2675689"/>
            <a:ext cx="11470104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000" b="1" dirty="0" smtClean="0"/>
              <a:t>Musíme respektovat důstojnost a hodnotu lidského života při aplikaci biomedicínských technologií výhradně s odkazem na získání statusu osoby?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47628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5281" y="2409536"/>
            <a:ext cx="8825659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800" dirty="0" smtClean="0"/>
              <a:t>Část II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074212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167632"/>
            <a:ext cx="8761413" cy="706964"/>
          </a:xfrm>
        </p:spPr>
        <p:txBody>
          <a:bodyPr/>
          <a:lstStyle/>
          <a:p>
            <a:r>
              <a:rPr lang="pl-PL" dirty="0"/>
              <a:t>Umělá reprodukce: kdo je rodičem dítěte?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892" y="2603500"/>
            <a:ext cx="9398722" cy="399126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b="1" dirty="0" smtClean="0"/>
              <a:t>Genetický rodič: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Genetickou matkou je žena, z jejíchž vajíčka bylo dítě počato.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Genetickým otcem je muž, z jehož spermie bylo </a:t>
            </a:r>
            <a:r>
              <a:rPr lang="cs-CZ" sz="1700" smtClean="0"/>
              <a:t>dítě počato.</a:t>
            </a:r>
            <a:endParaRPr lang="cs-CZ" sz="17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 smtClean="0"/>
              <a:t>Biologický rodič: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Biologickou matkou je žena, která dítě odnosila a porodila.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Biologickým otcem je ten, kdo je geneticky spojen s dítětem.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 smtClean="0"/>
              <a:t>Právní rodič: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Právní matkou dítěte je žena, která dítě porodila </a:t>
            </a:r>
            <a:r>
              <a:rPr lang="cs-CZ" sz="1700" dirty="0"/>
              <a:t>(§ </a:t>
            </a:r>
            <a:r>
              <a:rPr lang="cs-CZ" sz="1700" dirty="0" smtClean="0"/>
              <a:t>775 NOZ).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Právním otcem je ten, na koho ukazují vyvratitelné domněnky (776 NOZ).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b="1" dirty="0" smtClean="0"/>
              <a:t>Sociální rodič: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Rozhodující je prostředí, ve kterém dítě vyrůstá (psychosociální hledisko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7935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4954" y="1181486"/>
            <a:ext cx="8761413" cy="706964"/>
          </a:xfrm>
        </p:spPr>
        <p:txBody>
          <a:bodyPr/>
          <a:lstStyle/>
          <a:p>
            <a:r>
              <a:rPr lang="cs-CZ" dirty="0"/>
              <a:t>Anonymní dárcovství: identita </a:t>
            </a:r>
            <a:r>
              <a:rPr lang="cs-CZ" dirty="0" smtClean="0"/>
              <a:t>vs. anonymita?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545" y="2369127"/>
            <a:ext cx="12053455" cy="437803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Absence právní úpravy na úrovni Evropské unie 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 smtClean="0"/>
              <a:t>		Směrnice Evropského parlamentu </a:t>
            </a:r>
            <a:r>
              <a:rPr lang="cs-CZ" sz="1600" dirty="0"/>
              <a:t>a rady 2004/23/ES </a:t>
            </a:r>
            <a:r>
              <a:rPr lang="cs-CZ" sz="1600" dirty="0" smtClean="0"/>
              <a:t>(požadavek dobrovolnosti, bezplatnosti a uchování údajů 		o zdravotním stavu dárce alespoň 30 let)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Nejednotná právní úprava v jednotlivých státech (anonymní/neanonymní)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V České republice je obligatorní anonymita dárcovství 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i="1" dirty="0" smtClean="0"/>
              <a:t>„</a:t>
            </a:r>
            <a:r>
              <a:rPr lang="cs-CZ" sz="1400" i="1" dirty="0" smtClean="0"/>
              <a:t>Poskytovatel</a:t>
            </a:r>
            <a:r>
              <a:rPr lang="cs-CZ" sz="1400" i="1" dirty="0"/>
              <a:t>, který je oprávněn provádět metody a postupy asistované reprodukce, je povinen zajistit </a:t>
            </a:r>
            <a:r>
              <a:rPr lang="cs-CZ" sz="1400" i="1" u="sng" dirty="0"/>
              <a:t>zachování vzájemné anonymity anonymního dárce a neplodného páru a anonymity anonymního dárce a dítěte narozeného z asistované </a:t>
            </a:r>
            <a:r>
              <a:rPr lang="cs-CZ" sz="1400" i="1" u="sng" dirty="0" smtClean="0"/>
              <a:t>reprodukce</a:t>
            </a:r>
            <a:r>
              <a:rPr lang="cs-CZ" sz="1400" i="1" dirty="0" smtClean="0"/>
              <a:t>.“  </a:t>
            </a:r>
            <a:r>
              <a:rPr lang="cs-CZ" sz="1400" dirty="0" smtClean="0"/>
              <a:t>(§ 10 odst. 1 zákona o specifických zdravotních službách)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 smtClean="0"/>
              <a:t>„Poskytovatel je povinen údaje o zdravotním stavu anonymního dárce uchovat po dobu 30 let od provedení umělého oplodnění a </a:t>
            </a:r>
            <a:r>
              <a:rPr lang="cs-CZ" sz="1400" i="1" u="sng" dirty="0" smtClean="0"/>
              <a:t>na základě písemné žádosti předat neplodnému páru nebo zletilé osobě narozené z asistované reprodukce informaci o zdravotním stavu anonymního </a:t>
            </a:r>
            <a:r>
              <a:rPr lang="cs-CZ" sz="1400" i="1" u="sng" dirty="0"/>
              <a:t>dárce</a:t>
            </a:r>
            <a:r>
              <a:rPr lang="cs-CZ" sz="1400" i="1" dirty="0" smtClean="0"/>
              <a:t>.“ </a:t>
            </a:r>
            <a:r>
              <a:rPr lang="cs-CZ" sz="1400" dirty="0" smtClean="0"/>
              <a:t>(§ </a:t>
            </a:r>
            <a:r>
              <a:rPr lang="cs-CZ" sz="1400" dirty="0"/>
              <a:t>10 odst. </a:t>
            </a:r>
            <a:r>
              <a:rPr lang="cs-CZ" sz="1400" dirty="0" smtClean="0"/>
              <a:t>2 </a:t>
            </a:r>
            <a:r>
              <a:rPr lang="cs-CZ" sz="1400" dirty="0"/>
              <a:t>zákona o specifických zdravotních službách</a:t>
            </a:r>
            <a:r>
              <a:rPr lang="cs-CZ" sz="14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 smtClean="0"/>
              <a:t>„Poskytovatelé </a:t>
            </a:r>
            <a:r>
              <a:rPr lang="cs-CZ" sz="1400" i="1" dirty="0"/>
              <a:t>zacházející s tkáněmi a buňkami </a:t>
            </a:r>
            <a:r>
              <a:rPr lang="cs-CZ" sz="1400" i="1" dirty="0" smtClean="0"/>
              <a:t>zajistí…</a:t>
            </a:r>
            <a:r>
              <a:rPr lang="cs-CZ" sz="1400" i="1" dirty="0" err="1" smtClean="0"/>
              <a:t>anonymizaci</a:t>
            </a:r>
            <a:r>
              <a:rPr lang="cs-CZ" sz="1400" i="1" dirty="0" smtClean="0"/>
              <a:t> </a:t>
            </a:r>
            <a:r>
              <a:rPr lang="cs-CZ" sz="1400" i="1" dirty="0"/>
              <a:t>a ochranu údajů, včetně genetických informací…vedení a uchování záznamů o tkáních a buňkách a zacházení s nimi…kterým není porušena ochrana údajů…sledovatelnost je nutno zajistit po dobu nejméně 30 let od použití tkání a </a:t>
            </a:r>
            <a:r>
              <a:rPr lang="cs-CZ" sz="1400" i="1" dirty="0" smtClean="0"/>
              <a:t>buněk.“</a:t>
            </a:r>
            <a:r>
              <a:rPr lang="cs-CZ" sz="1400" dirty="0" smtClean="0"/>
              <a:t> (§ 3 odst. 3 písm. c) a d) zákona o lidských tkáních a buňkách)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„Dárci </a:t>
            </a:r>
            <a:r>
              <a:rPr lang="cs-CZ" sz="1400" dirty="0"/>
              <a:t>se vybírají podle věku, který stanoví jiný právní předpis, podle zdravotního stavu, lékařského a laboratorního vyšetření, lékařské anamnézy a anamnézy chování uvedených v dotazníku a na základě osobního </a:t>
            </a:r>
            <a:r>
              <a:rPr lang="cs-CZ" sz="1400" dirty="0" smtClean="0"/>
              <a:t>pohovoru…“ (příloha č. </a:t>
            </a:r>
            <a:r>
              <a:rPr lang="cs-CZ" sz="1400" dirty="0"/>
              <a:t>5 vyhlášky č. č. 422/2008 Sb</a:t>
            </a:r>
            <a:r>
              <a:rPr lang="cs-CZ" sz="1400" dirty="0" smtClean="0"/>
              <a:t>.)</a:t>
            </a:r>
          </a:p>
          <a:p>
            <a:pPr marL="0" indent="0">
              <a:buNone/>
            </a:pPr>
            <a:endParaRPr lang="cs-CZ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i="1" dirty="0" smtClean="0"/>
          </a:p>
        </p:txBody>
      </p:sp>
      <p:sp>
        <p:nvSpPr>
          <p:cNvPr id="5" name="Šipka dolů 4"/>
          <p:cNvSpPr/>
          <p:nvPr/>
        </p:nvSpPr>
        <p:spPr>
          <a:xfrm rot="16200000">
            <a:off x="627993" y="2684111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6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Anonymní dárcovství: identita </a:t>
            </a:r>
            <a:r>
              <a:rPr lang="cs-CZ" dirty="0" err="1"/>
              <a:t>vs</a:t>
            </a:r>
            <a:r>
              <a:rPr lang="cs-CZ" dirty="0"/>
              <a:t> anonymita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492664"/>
            <a:ext cx="12192000" cy="4365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b="1" dirty="0" smtClean="0"/>
              <a:t>Anonymita dárcovství = dítě nebude nikdy znát genetické rodiče </a:t>
            </a:r>
          </a:p>
          <a:p>
            <a:pPr marL="0" indent="0" algn="ctr">
              <a:buNone/>
            </a:pPr>
            <a:r>
              <a:rPr lang="cs-CZ" sz="1400" dirty="0" smtClean="0"/>
              <a:t>(právo znát svůj původ VERSUS právo na ochranu soukromí)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sz="1600" b="1" dirty="0"/>
              <a:t>Judikatura ESLP ve věci určování otcovství a anonymních porodů </a:t>
            </a:r>
            <a:r>
              <a:rPr lang="cs-CZ" sz="1600" b="1" dirty="0" smtClean="0"/>
              <a:t>(právo na soukromý a rodinný život)</a:t>
            </a:r>
            <a:endParaRPr lang="cs-CZ" sz="1600" b="1" dirty="0"/>
          </a:p>
          <a:p>
            <a:pPr marL="0" indent="0" algn="ctr">
              <a:buNone/>
            </a:pPr>
            <a:r>
              <a:rPr lang="cs-CZ" sz="1400" dirty="0"/>
              <a:t>(</a:t>
            </a:r>
            <a:r>
              <a:rPr lang="cs-CZ" sz="1400" dirty="0" err="1"/>
              <a:t>Mikulić</a:t>
            </a:r>
            <a:r>
              <a:rPr lang="cs-CZ" sz="1400" dirty="0"/>
              <a:t> proti Chorvatsku, stížnost č. 53176/99; </a:t>
            </a:r>
            <a:r>
              <a:rPr lang="cs-CZ" sz="1400" dirty="0" err="1"/>
              <a:t>Mizzi</a:t>
            </a:r>
            <a:r>
              <a:rPr lang="cs-CZ" sz="1400" dirty="0"/>
              <a:t> proti Maltě, stížnost č. 26111/02; </a:t>
            </a:r>
            <a:r>
              <a:rPr lang="cs-CZ" sz="1400" dirty="0" err="1"/>
              <a:t>Godelli</a:t>
            </a:r>
            <a:r>
              <a:rPr lang="cs-CZ" sz="1400" dirty="0"/>
              <a:t> proti Itálii, stížnost č. 33783/09; </a:t>
            </a:r>
            <a:r>
              <a:rPr lang="cs-CZ" sz="1400" dirty="0" err="1"/>
              <a:t>Odièvre</a:t>
            </a:r>
            <a:r>
              <a:rPr lang="cs-CZ" sz="1400" dirty="0"/>
              <a:t> proti Francii, stížnost č. č. </a:t>
            </a:r>
            <a:r>
              <a:rPr lang="cs-CZ" sz="1400" dirty="0" smtClean="0"/>
              <a:t>42326/98) + </a:t>
            </a:r>
            <a:r>
              <a:rPr lang="cs-CZ" sz="1400" b="1" dirty="0" smtClean="0"/>
              <a:t>nové tendence k „</a:t>
            </a:r>
            <a:r>
              <a:rPr lang="cs-CZ" sz="1400" b="1" dirty="0" err="1" smtClean="0"/>
              <a:t>odanomyzování</a:t>
            </a:r>
            <a:r>
              <a:rPr lang="cs-CZ" sz="1400" b="1" dirty="0"/>
              <a:t>“ (</a:t>
            </a:r>
            <a:r>
              <a:rPr lang="cs-CZ" sz="1400" b="1" dirty="0" err="1"/>
              <a:t>Recommendation</a:t>
            </a:r>
            <a:r>
              <a:rPr lang="cs-CZ" sz="1400" b="1" dirty="0"/>
              <a:t> 2156 (2019</a:t>
            </a:r>
            <a:r>
              <a:rPr lang="cs-CZ" sz="1400" b="1" dirty="0" smtClean="0"/>
              <a:t>) a změna směrnice o </a:t>
            </a:r>
            <a:r>
              <a:rPr lang="cs-CZ" sz="1400" b="1" dirty="0" err="1" smtClean="0"/>
              <a:t>LTaB</a:t>
            </a:r>
            <a:endParaRPr lang="cs-CZ" sz="1400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1400" b="1" dirty="0" smtClean="0"/>
              <a:t>		čl. 7 Úmluvy o </a:t>
            </a:r>
            <a:r>
              <a:rPr lang="cs-CZ" sz="1400" b="1" dirty="0"/>
              <a:t>právech dítěte: </a:t>
            </a:r>
            <a:r>
              <a:rPr lang="cs-CZ" sz="1400" i="1" dirty="0" smtClean="0"/>
              <a:t>„</a:t>
            </a:r>
            <a:r>
              <a:rPr lang="cs-CZ" sz="1400" i="1" dirty="0"/>
              <a:t>Každé dítě je registrováno ihned po narození a má od narození právo na jméno, právo na </a:t>
            </a:r>
            <a:r>
              <a:rPr lang="cs-CZ" sz="1400" i="1" dirty="0" smtClean="0"/>
              <a:t>				státní </a:t>
            </a:r>
            <a:r>
              <a:rPr lang="cs-CZ" sz="1400" i="1" dirty="0"/>
              <a:t>příslušnost, a pokud to je možné, </a:t>
            </a:r>
            <a:r>
              <a:rPr lang="cs-CZ" sz="1400" i="1" u="sng" dirty="0"/>
              <a:t>právo znát své rodiče a právo na jejich </a:t>
            </a:r>
            <a:r>
              <a:rPr lang="cs-CZ" sz="1400" i="1" u="sng" dirty="0" smtClean="0"/>
              <a:t>péči.</a:t>
            </a:r>
          </a:p>
          <a:p>
            <a:pPr marL="0" indent="0">
              <a:buNone/>
            </a:pPr>
            <a:r>
              <a:rPr lang="cs-CZ" sz="1400" dirty="0" smtClean="0"/>
              <a:t>		</a:t>
            </a:r>
            <a:r>
              <a:rPr lang="cs-CZ" sz="1400" b="1" dirty="0" smtClean="0"/>
              <a:t>čl. 3 odst. 1 </a:t>
            </a:r>
            <a:r>
              <a:rPr lang="cs-CZ" sz="1400" b="1" dirty="0"/>
              <a:t>Úmluvy o právech dítěte</a:t>
            </a:r>
            <a:r>
              <a:rPr lang="cs-CZ" sz="1400" i="1" dirty="0"/>
              <a:t>: „Zájem dítěte musí být předním hlediskem při jakékoli činnosti týkající se dětí, ať </a:t>
            </a:r>
            <a:r>
              <a:rPr lang="cs-CZ" sz="1400" i="1" dirty="0" smtClean="0"/>
              <a:t>už 				uskutečňované veřejnými </a:t>
            </a:r>
            <a:r>
              <a:rPr lang="cs-CZ" sz="1400" i="1" dirty="0"/>
              <a:t>nebo soukromými zařízeními sociální péče, správními </a:t>
            </a:r>
            <a:r>
              <a:rPr lang="cs-CZ" sz="1400" i="1" dirty="0" smtClean="0"/>
              <a:t>nebo zákonodárnými </a:t>
            </a:r>
            <a:r>
              <a:rPr lang="cs-CZ" sz="1400" i="1" dirty="0"/>
              <a:t>orgány. </a:t>
            </a:r>
            <a:endParaRPr lang="cs-CZ" sz="1400" i="1" dirty="0" smtClean="0"/>
          </a:p>
        </p:txBody>
      </p:sp>
      <p:sp>
        <p:nvSpPr>
          <p:cNvPr id="4" name="Šipka dolů 3"/>
          <p:cNvSpPr/>
          <p:nvPr/>
        </p:nvSpPr>
        <p:spPr>
          <a:xfrm>
            <a:off x="5968152" y="3286692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5966617" y="5002708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 rot="16200000">
            <a:off x="256927" y="5766378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68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5222" y="2270991"/>
            <a:ext cx="10908632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Myslíte, že by měla být právní úprava anonymního dárcovství zachována? Co může způsobit „</a:t>
            </a:r>
            <a:r>
              <a:rPr lang="cs-CZ" b="1" dirty="0" err="1" smtClean="0"/>
              <a:t>odanonymizování</a:t>
            </a:r>
            <a:r>
              <a:rPr lang="cs-CZ" b="1" dirty="0" smtClean="0"/>
              <a:t>“. Bude právo znát svůj původ vždy v zájmu dítěte?</a:t>
            </a:r>
            <a:endParaRPr lang="cs-CZ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Může být právní úprava dárcovství pohlavních buněk nastavena proporcionálním způsobem? Co to prakticky znamená?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19504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mateřství: dítě jako komodita?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15171" y="2798618"/>
            <a:ext cx="8825659" cy="43918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b="1" dirty="0" smtClean="0"/>
              <a:t>Co je to náhradní mateřství?</a:t>
            </a:r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r>
              <a:rPr lang="cs-CZ" sz="1600" b="1" dirty="0" smtClean="0"/>
              <a:t>Jaké může mít formy? </a:t>
            </a:r>
          </a:p>
          <a:p>
            <a:pPr marL="0" indent="0" algn="ctr">
              <a:buNone/>
            </a:pPr>
            <a:r>
              <a:rPr lang="cs-CZ" sz="1600" b="1" dirty="0" smtClean="0"/>
              <a:t>(tradiční/gestační + altruistické/komerční)</a:t>
            </a:r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r>
              <a:rPr lang="cs-CZ" sz="1600" b="1" dirty="0" smtClean="0"/>
              <a:t>V čem mohou být dána zásadní rizika či eticko-právní problémy související s jeho realizací?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6731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mateřství: dítě jako komodita?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506518"/>
            <a:ext cx="12192000" cy="435148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r>
              <a:rPr lang="cs-CZ" sz="1600" b="1" dirty="0"/>
              <a:t>Úmluva o lidských právech a biomedicíně</a:t>
            </a:r>
          </a:p>
          <a:p>
            <a:pPr marL="0" indent="0" algn="ctr">
              <a:buNone/>
            </a:pPr>
            <a:r>
              <a:rPr lang="cs-CZ" sz="1600" dirty="0"/>
              <a:t>(Čl. 21: </a:t>
            </a:r>
            <a:r>
              <a:rPr lang="cs-CZ" sz="1600" i="1" dirty="0"/>
              <a:t>„Lidské tělo a jeho části nesmí být jako takové zdrojem finančního prospěchu.“</a:t>
            </a:r>
            <a:r>
              <a:rPr lang="cs-CZ" sz="1600" dirty="0"/>
              <a:t>) </a:t>
            </a:r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r>
              <a:rPr lang="cs-CZ" sz="1600" b="1" dirty="0" smtClean="0"/>
              <a:t>Nejednotnost právní regulace = „baby turistika“ + ohrožení stability výchovného prostředí dítěte</a:t>
            </a:r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sz="1600" b="1" dirty="0" smtClean="0"/>
              <a:t>Judikatura ESLP ponechává regulaci na členských státech a individuálně akcentuje nejlepší zájem dítěte </a:t>
            </a:r>
          </a:p>
          <a:p>
            <a:pPr marL="0" indent="0" algn="ctr">
              <a:buNone/>
            </a:pPr>
            <a:r>
              <a:rPr lang="cs-CZ" sz="1600" b="1" dirty="0" smtClean="0"/>
              <a:t>(Prolamování národních předpisů? </a:t>
            </a:r>
            <a:r>
              <a:rPr lang="cs-CZ" sz="1600" b="1" dirty="0"/>
              <a:t>N</a:t>
            </a:r>
            <a:r>
              <a:rPr lang="cs-CZ" sz="1600" b="1" dirty="0" smtClean="0"/>
              <a:t>utnost uplatnění výhrady veřejného pořádku?)</a:t>
            </a:r>
          </a:p>
          <a:p>
            <a:pPr marL="0" indent="0" algn="ctr">
              <a:buNone/>
            </a:pPr>
            <a:r>
              <a:rPr lang="cs-CZ" sz="1400" dirty="0" smtClean="0"/>
              <a:t>(</a:t>
            </a:r>
            <a:r>
              <a:rPr lang="it-IT" sz="1400" dirty="0"/>
              <a:t>Mennesson proti </a:t>
            </a:r>
            <a:r>
              <a:rPr lang="it-IT" sz="1400" dirty="0" smtClean="0"/>
              <a:t>Francii</a:t>
            </a:r>
            <a:r>
              <a:rPr lang="cs-CZ" sz="1400" dirty="0" smtClean="0"/>
              <a:t>, č</a:t>
            </a:r>
            <a:r>
              <a:rPr lang="it-IT" sz="1400" dirty="0" smtClean="0"/>
              <a:t>. 65192/11</a:t>
            </a:r>
            <a:r>
              <a:rPr lang="cs-CZ" sz="1400" dirty="0" smtClean="0"/>
              <a:t>; </a:t>
            </a:r>
            <a:r>
              <a:rPr lang="it-IT" sz="1400" dirty="0"/>
              <a:t>Labassee proti </a:t>
            </a:r>
            <a:r>
              <a:rPr lang="it-IT" sz="1400" dirty="0" smtClean="0"/>
              <a:t>Francii.</a:t>
            </a:r>
            <a:r>
              <a:rPr lang="cs-CZ" sz="1400" dirty="0" smtClean="0"/>
              <a:t>, č</a:t>
            </a:r>
            <a:r>
              <a:rPr lang="it-IT" sz="1400" dirty="0" smtClean="0"/>
              <a:t>. 65941/11</a:t>
            </a:r>
            <a:r>
              <a:rPr lang="cs-CZ" sz="1400" dirty="0" smtClean="0"/>
              <a:t>; </a:t>
            </a:r>
            <a:r>
              <a:rPr lang="it-IT" sz="1400" dirty="0"/>
              <a:t>D. a další proti </a:t>
            </a:r>
            <a:r>
              <a:rPr lang="it-IT" sz="1400" dirty="0" smtClean="0"/>
              <a:t>Belgii</a:t>
            </a:r>
            <a:r>
              <a:rPr lang="cs-CZ" sz="1400" dirty="0" smtClean="0"/>
              <a:t>, č</a:t>
            </a:r>
            <a:r>
              <a:rPr lang="it-IT" sz="1400" dirty="0" smtClean="0"/>
              <a:t>. 29176/13</a:t>
            </a:r>
            <a:r>
              <a:rPr lang="cs-CZ" sz="1400" dirty="0" smtClean="0"/>
              <a:t>; </a:t>
            </a:r>
            <a:r>
              <a:rPr lang="it-IT" sz="1400" dirty="0"/>
              <a:t>Paradiso a Campanelli proti </a:t>
            </a:r>
            <a:r>
              <a:rPr lang="it-IT" sz="1400" dirty="0" smtClean="0"/>
              <a:t>Itálii</a:t>
            </a:r>
            <a:r>
              <a:rPr lang="cs-CZ" sz="1400" dirty="0" smtClean="0"/>
              <a:t>, č</a:t>
            </a:r>
            <a:r>
              <a:rPr lang="it-IT" sz="1400" dirty="0" smtClean="0"/>
              <a:t>. </a:t>
            </a:r>
            <a:r>
              <a:rPr lang="it-IT" sz="1400" dirty="0"/>
              <a:t>25358/12 </a:t>
            </a:r>
            <a:endParaRPr lang="cs-CZ" sz="1400" dirty="0" smtClean="0"/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</p:txBody>
      </p:sp>
      <p:sp>
        <p:nvSpPr>
          <p:cNvPr id="5" name="Šipka dolů 4"/>
          <p:cNvSpPr/>
          <p:nvPr/>
        </p:nvSpPr>
        <p:spPr>
          <a:xfrm>
            <a:off x="5785529" y="3640374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5756361" y="4915722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2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tendence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764" y="2603499"/>
            <a:ext cx="11513127" cy="3866573"/>
          </a:xfrm>
        </p:spPr>
        <p:txBody>
          <a:bodyPr/>
          <a:lstStyle/>
          <a:p>
            <a:r>
              <a:rPr lang="cs-CZ" dirty="0" smtClean="0"/>
              <a:t>Omezování přístupu k náhradnímu mateřství ve státech, které byly dříve „rájem“ pro neplodné páry a umožňovaly komerční formu </a:t>
            </a:r>
            <a:r>
              <a:rPr lang="cs-CZ" dirty="0" err="1" smtClean="0"/>
              <a:t>surrogace</a:t>
            </a:r>
            <a:r>
              <a:rPr lang="cs-CZ" dirty="0" smtClean="0"/>
              <a:t>. </a:t>
            </a:r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r>
              <a:rPr lang="cs-CZ" sz="1800" b="1" dirty="0" smtClean="0"/>
              <a:t>Indie</a:t>
            </a:r>
            <a:r>
              <a:rPr lang="cs-CZ" sz="1800" dirty="0" smtClean="0"/>
              <a:t> (2016), </a:t>
            </a:r>
            <a:r>
              <a:rPr lang="cs-CZ" sz="1800" b="1" dirty="0" smtClean="0"/>
              <a:t>Rusko </a:t>
            </a:r>
            <a:r>
              <a:rPr lang="cs-CZ" sz="1800" dirty="0" smtClean="0"/>
              <a:t>(2021?)			Jen vlastní občané, sezdané páry</a:t>
            </a:r>
            <a:endParaRPr lang="cs-CZ" sz="1800" dirty="0"/>
          </a:p>
          <a:p>
            <a:pPr marL="1371600" lvl="3" indent="0">
              <a:buNone/>
            </a:pPr>
            <a:endParaRPr lang="cs-CZ" sz="1800" dirty="0" smtClean="0"/>
          </a:p>
          <a:p>
            <a:pPr marL="1371600" lvl="3" indent="0">
              <a:buNone/>
            </a:pPr>
            <a:r>
              <a:rPr lang="cs-CZ" sz="1800" dirty="0" smtClean="0"/>
              <a:t>Proč dané státy k tomuto kroku </a:t>
            </a:r>
            <a:r>
              <a:rPr lang="cs-CZ" sz="1800" dirty="0" err="1" smtClean="0"/>
              <a:t>přistpoupily</a:t>
            </a:r>
            <a:r>
              <a:rPr lang="cs-CZ" sz="1800" dirty="0" smtClean="0"/>
              <a:t>/přistupují?</a:t>
            </a:r>
          </a:p>
          <a:p>
            <a:pPr marL="1371600" lvl="3" indent="0">
              <a:buNone/>
            </a:pPr>
            <a:endParaRPr lang="cs-CZ" sz="1800" dirty="0"/>
          </a:p>
          <a:p>
            <a:pPr marL="1371600" lvl="3" indent="0">
              <a:buNone/>
            </a:pPr>
            <a:r>
              <a:rPr lang="cs-CZ" sz="1800" dirty="0" smtClean="0"/>
              <a:t>X	</a:t>
            </a:r>
            <a:r>
              <a:rPr lang="cs-CZ" sz="1800" b="1" dirty="0" smtClean="0"/>
              <a:t>New York </a:t>
            </a:r>
            <a:r>
              <a:rPr lang="cs-CZ" sz="1800" dirty="0" smtClean="0"/>
              <a:t>(2021)			     nově uzákonění komerční formy náhradního mateřství</a:t>
            </a:r>
            <a:endParaRPr lang="cs-CZ" sz="1800" dirty="0"/>
          </a:p>
        </p:txBody>
      </p:sp>
      <p:sp>
        <p:nvSpPr>
          <p:cNvPr id="4" name="Šipka doprava 3"/>
          <p:cNvSpPr/>
          <p:nvPr/>
        </p:nvSpPr>
        <p:spPr>
          <a:xfrm>
            <a:off x="997527" y="3616044"/>
            <a:ext cx="678873" cy="277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 doprava 4"/>
          <p:cNvSpPr/>
          <p:nvPr/>
        </p:nvSpPr>
        <p:spPr>
          <a:xfrm>
            <a:off x="5196223" y="3629906"/>
            <a:ext cx="678873" cy="277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Šipka doprava 5"/>
          <p:cNvSpPr/>
          <p:nvPr/>
        </p:nvSpPr>
        <p:spPr>
          <a:xfrm>
            <a:off x="4483482" y="5237033"/>
            <a:ext cx="678873" cy="277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85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 zpochybňování morálního a právního statusu embrya (plodu)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943" y="2603500"/>
            <a:ext cx="11804073" cy="3416300"/>
          </a:xfrm>
        </p:spPr>
        <p:txBody>
          <a:bodyPr/>
          <a:lstStyle/>
          <a:p>
            <a:r>
              <a:rPr lang="cs-CZ" b="1" dirty="0" smtClean="0"/>
              <a:t>Interrupce 			</a:t>
            </a:r>
            <a:r>
              <a:rPr lang="cs-CZ" dirty="0" smtClean="0"/>
              <a:t>život dítěte vs. ochrana zájmů matky (život, soukromí) a společnosti?</a:t>
            </a:r>
          </a:p>
          <a:p>
            <a:endParaRPr lang="cs-CZ" dirty="0"/>
          </a:p>
          <a:p>
            <a:r>
              <a:rPr lang="cs-CZ" b="1" dirty="0" smtClean="0"/>
              <a:t>Asistovaná reprodukce			</a:t>
            </a:r>
            <a:r>
              <a:rPr lang="cs-CZ" dirty="0" smtClean="0"/>
              <a:t>právo na (geneticky zdravé) dítě		kolize různých zájmů</a:t>
            </a:r>
          </a:p>
          <a:p>
            <a:endParaRPr lang="cs-CZ" dirty="0"/>
          </a:p>
          <a:p>
            <a:r>
              <a:rPr lang="cs-CZ" b="1" dirty="0" smtClean="0"/>
              <a:t>Výzkumné a terapeutické využití embryí 		    </a:t>
            </a:r>
            <a:r>
              <a:rPr lang="cs-CZ" dirty="0" smtClean="0"/>
              <a:t>lidský život vs. veřejný zájem (buněčná terapie)</a:t>
            </a:r>
            <a:endParaRPr lang="de-DE" dirty="0"/>
          </a:p>
        </p:txBody>
      </p:sp>
      <p:sp>
        <p:nvSpPr>
          <p:cNvPr id="4" name="Šipka doprava 3"/>
          <p:cNvSpPr/>
          <p:nvPr/>
        </p:nvSpPr>
        <p:spPr>
          <a:xfrm>
            <a:off x="2230585" y="2701635"/>
            <a:ext cx="484909" cy="180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Šipka doprava 4"/>
          <p:cNvSpPr/>
          <p:nvPr/>
        </p:nvSpPr>
        <p:spPr>
          <a:xfrm>
            <a:off x="3699161" y="3491345"/>
            <a:ext cx="484909" cy="180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Šipka doprava 5"/>
          <p:cNvSpPr/>
          <p:nvPr/>
        </p:nvSpPr>
        <p:spPr>
          <a:xfrm>
            <a:off x="8382000" y="3491345"/>
            <a:ext cx="484909" cy="180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Šipka doprava 6"/>
          <p:cNvSpPr/>
          <p:nvPr/>
        </p:nvSpPr>
        <p:spPr>
          <a:xfrm>
            <a:off x="5444832" y="4311650"/>
            <a:ext cx="484909" cy="1801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7607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2882" y="2631209"/>
            <a:ext cx="8825659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000" b="1" dirty="0" smtClean="0"/>
              <a:t>Je náhradní mateřství uzákoněno v České republice?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6765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449" y="1075170"/>
            <a:ext cx="10336224" cy="706964"/>
          </a:xfrm>
        </p:spPr>
        <p:txBody>
          <a:bodyPr/>
          <a:lstStyle/>
          <a:p>
            <a:r>
              <a:rPr lang="cs-CZ" dirty="0" smtClean="0"/>
              <a:t>(Ne)regulace náhradního mateřství</a:t>
            </a:r>
            <a:r>
              <a:rPr lang="cs-CZ" dirty="0"/>
              <a:t> </a:t>
            </a:r>
            <a:r>
              <a:rPr lang="cs-CZ" dirty="0" smtClean="0"/>
              <a:t> v ČR </a:t>
            </a:r>
            <a:br>
              <a:rPr lang="cs-CZ" dirty="0" smtClean="0"/>
            </a:br>
            <a:r>
              <a:rPr lang="cs-CZ" dirty="0" smtClean="0"/>
              <a:t>a otázka legality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862" y="2231312"/>
            <a:ext cx="11998036" cy="4682835"/>
          </a:xfrm>
        </p:spPr>
        <p:txBody>
          <a:bodyPr>
            <a:normAutofit fontScale="92500" lnSpcReduction="20000"/>
          </a:bodyPr>
          <a:lstStyle/>
          <a:p>
            <a:r>
              <a:rPr lang="cs-CZ" sz="1600" b="1" dirty="0"/>
              <a:t>§ 804 NOZ:</a:t>
            </a:r>
          </a:p>
          <a:p>
            <a:pPr marL="0" indent="0">
              <a:buNone/>
            </a:pPr>
            <a:r>
              <a:rPr lang="cs-CZ" sz="1600" i="1" dirty="0"/>
              <a:t>„Osvojení je vyloučeno mezi osobami spolu příbuznými v přímé linii a mezi sourozenci. To neplatí v případě </a:t>
            </a:r>
            <a:r>
              <a:rPr lang="cs-CZ" sz="1600" i="1" u="sng" dirty="0"/>
              <a:t>náhradního mateřství</a:t>
            </a:r>
            <a:r>
              <a:rPr lang="cs-CZ" sz="1600" i="1" dirty="0" smtClean="0"/>
              <a:t>.“</a:t>
            </a:r>
            <a:endParaRPr lang="cs-CZ" sz="1600" b="1" dirty="0"/>
          </a:p>
          <a:p>
            <a:r>
              <a:rPr lang="cs-CZ" sz="1600" b="1" dirty="0" smtClean="0"/>
              <a:t>Čl. 2 odst. 4 Ústavy České republiky (srov. čl. 2 odst. 3 Listiny základních lidských práv a svobod):</a:t>
            </a:r>
          </a:p>
          <a:p>
            <a:pPr marL="0" indent="0">
              <a:buNone/>
            </a:pPr>
            <a:r>
              <a:rPr lang="cs-CZ" sz="1600" i="1" dirty="0"/>
              <a:t>„Každý občan může činit, co není zákonem zakázáno, a nikdo nesmí být nucen činit, co zákon neukládá</a:t>
            </a:r>
            <a:r>
              <a:rPr lang="cs-CZ" sz="1600" i="1" dirty="0" smtClean="0"/>
              <a:t>.“ </a:t>
            </a:r>
            <a:r>
              <a:rPr lang="cs-CZ" sz="1600" dirty="0" smtClean="0"/>
              <a:t>(ZÁSADA LEGÁLNÍ LICENCE)</a:t>
            </a:r>
          </a:p>
          <a:p>
            <a:r>
              <a:rPr lang="cs-CZ" sz="1600" b="1" dirty="0"/>
              <a:t>§ 169 trestního </a:t>
            </a:r>
            <a:r>
              <a:rPr lang="cs-CZ" sz="1600" b="1" dirty="0" smtClean="0"/>
              <a:t>zákoníku:</a:t>
            </a:r>
          </a:p>
          <a:p>
            <a:pPr marL="0" indent="0">
              <a:buNone/>
            </a:pPr>
            <a:r>
              <a:rPr lang="cs-CZ" sz="1600" i="1" dirty="0"/>
              <a:t>„Kdo za odměnu svěří dítě do moci jiného za účelem adopce nebo pro jiný obdobný účel, bude potrestán odnětím svobody až na tři léta nebo zákazem činnosti</a:t>
            </a:r>
            <a:r>
              <a:rPr lang="cs-CZ" sz="1600" i="1" dirty="0" smtClean="0"/>
              <a:t>.“</a:t>
            </a:r>
            <a:endParaRPr lang="cs-CZ" sz="1600" i="1" dirty="0"/>
          </a:p>
          <a:p>
            <a:r>
              <a:rPr lang="cs-CZ" sz="1600" b="1" dirty="0" smtClean="0"/>
              <a:t>§ 25 NOZ:</a:t>
            </a:r>
          </a:p>
          <a:p>
            <a:pPr marL="0" indent="0">
              <a:buNone/>
            </a:pPr>
            <a:r>
              <a:rPr lang="cs-CZ" sz="1600" i="1" dirty="0" smtClean="0"/>
              <a:t>„Na </a:t>
            </a:r>
            <a:r>
              <a:rPr lang="cs-CZ" sz="1600" i="1" dirty="0"/>
              <a:t>počaté dítě se hledí jako na již narozené, pokud to vyhovuje jeho zájmům. Má se za to, že se dítě narodilo živé. Nenarodí-li se však živé, hledí se na ně, jako by nikdy nebylo</a:t>
            </a:r>
            <a:r>
              <a:rPr lang="cs-CZ" sz="1600" i="1" dirty="0" smtClean="0"/>
              <a:t>.“</a:t>
            </a:r>
          </a:p>
          <a:p>
            <a:pPr marL="0" indent="0">
              <a:buNone/>
            </a:pPr>
            <a:r>
              <a:rPr lang="cs-CZ" sz="1600" b="1" dirty="0"/>
              <a:t>§ </a:t>
            </a:r>
            <a:r>
              <a:rPr lang="cs-CZ" sz="1600" b="1" dirty="0" smtClean="0"/>
              <a:t>1 odst. 2 </a:t>
            </a:r>
            <a:r>
              <a:rPr lang="cs-CZ" sz="1600" b="1" dirty="0"/>
              <a:t>NOZ:</a:t>
            </a:r>
          </a:p>
          <a:p>
            <a:pPr marL="0" indent="0">
              <a:buNone/>
            </a:pPr>
            <a:r>
              <a:rPr lang="cs-CZ" sz="1600" i="1" dirty="0"/>
              <a:t>„Nezakazuje-li to zákon výslovně, mohou si osoby ujednat práva a povinnosti odchylně od zákona; zakázána jsou ujednání porušující dobré mravy, veřejný pořádek nebo </a:t>
            </a:r>
            <a:r>
              <a:rPr lang="cs-CZ" sz="1600" i="1" u="sng" dirty="0"/>
              <a:t>právo týkající se postavení osob, včetně práva na ochranu osobnosti</a:t>
            </a:r>
            <a:r>
              <a:rPr lang="cs-CZ" sz="1600" i="1" dirty="0" smtClean="0"/>
              <a:t>.“ 		</a:t>
            </a:r>
          </a:p>
          <a:p>
            <a:pPr marL="0" indent="0">
              <a:buNone/>
            </a:pPr>
            <a:r>
              <a:rPr lang="cs-CZ" sz="1600" b="1" i="1" dirty="0"/>
              <a:t>	</a:t>
            </a:r>
            <a:r>
              <a:rPr lang="cs-CZ" sz="1600" b="1" i="1" dirty="0" smtClean="0"/>
              <a:t>ZÁKAZ INSTRUMENTALIZACE + MOŽNOST OCHRANY PROTI „NEDESTRUKTIVNÍM“ ZÁSAHŮM</a:t>
            </a:r>
          </a:p>
          <a:p>
            <a:pPr marL="0" indent="0">
              <a:buNone/>
            </a:pPr>
            <a:r>
              <a:rPr lang="cs-CZ" sz="1600" dirty="0" smtClean="0"/>
              <a:t>+ zákon o specifických zdravotních službách (anonymita dárkyně), právní úprava osvojení (NOZ) atd</a:t>
            </a:r>
            <a:r>
              <a:rPr lang="cs-CZ" sz="1600" dirty="0"/>
              <a:t>.</a:t>
            </a:r>
            <a:endParaRPr lang="cs-CZ" sz="16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36881" y="6248400"/>
            <a:ext cx="433137" cy="2165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54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39335" y="2964307"/>
            <a:ext cx="12635345" cy="4374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r>
              <a:rPr lang="cs-CZ" sz="2000" b="1" dirty="0" smtClean="0"/>
              <a:t>Je zákaz nebo dokonce kriminalizace náhradního mateřství ze strany zákonodárce adekvátním řešením? </a:t>
            </a:r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2000" b="1" dirty="0" smtClean="0"/>
              <a:t>Jaké problémy mohou v současné době vznikat v rámci mezinárodní </a:t>
            </a:r>
            <a:r>
              <a:rPr lang="cs-CZ" sz="2000" b="1" dirty="0" err="1" smtClean="0"/>
              <a:t>surrogace</a:t>
            </a:r>
            <a:r>
              <a:rPr lang="cs-CZ" sz="2000" b="1" dirty="0" smtClean="0"/>
              <a:t>?</a:t>
            </a:r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endParaRPr lang="cs-CZ" sz="1600" b="1" dirty="0" smtClean="0"/>
          </a:p>
          <a:p>
            <a:pPr marL="0" indent="0" algn="ctr">
              <a:buNone/>
            </a:pP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3301699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9136" y="3698009"/>
            <a:ext cx="8825659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dirty="0" smtClean="0"/>
              <a:t>Děkuji Vám za pozornost.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33397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6009" y="2866736"/>
            <a:ext cx="8825659" cy="34163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000" b="1" dirty="0" smtClean="0"/>
              <a:t>Jsou interrupce již překonaným tématem? </a:t>
            </a:r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2000" b="1" dirty="0" smtClean="0"/>
              <a:t>Jaké jsou současné tendence u nás a v zahraničí (např. situace v Polsku, Irsku a na Slovensku)?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272041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49" y="893458"/>
            <a:ext cx="10483593" cy="706964"/>
          </a:xfrm>
        </p:spPr>
        <p:txBody>
          <a:bodyPr/>
          <a:lstStyle/>
          <a:p>
            <a:r>
              <a:rPr lang="cs-CZ" dirty="0" smtClean="0"/>
              <a:t>Asistovaná reprodukce: vývoj, podstata          a regulace </a:t>
            </a:r>
            <a:r>
              <a:rPr lang="cs-CZ" dirty="0"/>
              <a:t>IVF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1" y="2630905"/>
            <a:ext cx="11646568" cy="4612105"/>
          </a:xfrm>
        </p:spPr>
        <p:txBody>
          <a:bodyPr>
            <a:normAutofit/>
          </a:bodyPr>
          <a:lstStyle/>
          <a:p>
            <a:r>
              <a:rPr lang="cs-CZ" i="1" dirty="0"/>
              <a:t>„všechny procesy nebo léčebné postupy, které in vitro pracují s lidskými </a:t>
            </a:r>
            <a:r>
              <a:rPr lang="cs-CZ" i="1" dirty="0" err="1"/>
              <a:t>oocyty</a:t>
            </a:r>
            <a:r>
              <a:rPr lang="cs-CZ" i="1" dirty="0"/>
              <a:t> a spermiemi nebo embryi s cílem dosáhnout těhotenství</a:t>
            </a:r>
            <a:r>
              <a:rPr lang="cs-CZ" i="1" dirty="0" smtClean="0"/>
              <a:t>“ (</a:t>
            </a:r>
            <a:r>
              <a:rPr lang="cs-CZ" dirty="0" smtClean="0"/>
              <a:t>definice Světové zdravotnické organizace</a:t>
            </a:r>
            <a:r>
              <a:rPr lang="cs-CZ" i="1" dirty="0" smtClean="0"/>
              <a:t>)</a:t>
            </a:r>
          </a:p>
          <a:p>
            <a:endParaRPr lang="cs-CZ" i="1" dirty="0"/>
          </a:p>
          <a:p>
            <a:r>
              <a:rPr lang="cs-CZ" dirty="0" smtClean="0"/>
              <a:t>Jedna z nejvíce kontroverzních a používaných metod je umělé oplodnění (IVF – in vitro </a:t>
            </a:r>
            <a:r>
              <a:rPr lang="cs-CZ" dirty="0" err="1" smtClean="0"/>
              <a:t>fertilization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Narození prvního dítěte pomocí metody IVF bylo dosaženo roku 1978 ve Velké Británii. Následně rozvoj v dalších státech, např. v Brně již od 1982.</a:t>
            </a:r>
          </a:p>
          <a:p>
            <a:endParaRPr lang="cs-CZ" dirty="0"/>
          </a:p>
          <a:p>
            <a:r>
              <a:rPr lang="cs-CZ" b="1" dirty="0" smtClean="0"/>
              <a:t>Postup:</a:t>
            </a:r>
          </a:p>
          <a:p>
            <a:pPr marL="0" indent="0">
              <a:buNone/>
            </a:pPr>
            <a:r>
              <a:rPr lang="cs-CZ" dirty="0" smtClean="0"/>
              <a:t>(hormonální stimulace – odebrání vajíček – oplodnění vajíčka spermií ve skle – kultivace  - transfer)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5768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197" y="877416"/>
            <a:ext cx="9368666" cy="706964"/>
          </a:xfrm>
        </p:spPr>
        <p:txBody>
          <a:bodyPr/>
          <a:lstStyle/>
          <a:p>
            <a:r>
              <a:rPr lang="cs-CZ" dirty="0"/>
              <a:t>Asistovaná reprodukce: vývoj, </a:t>
            </a:r>
            <a:r>
              <a:rPr lang="cs-CZ" dirty="0" smtClean="0"/>
              <a:t>podstata a </a:t>
            </a:r>
            <a:r>
              <a:rPr lang="cs-CZ" dirty="0"/>
              <a:t>regulace IVF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052" y="2310063"/>
            <a:ext cx="12171948" cy="46281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Absence komplexní a jednotné právní regulace na evropské a mezinárodní úrovni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b="1" dirty="0" smtClean="0"/>
              <a:t>Vliv judikatury ESLP ve vztahu k ochraně soukromého a rodinného života + zásada volného uvážení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dirty="0"/>
              <a:t> </a:t>
            </a:r>
            <a:r>
              <a:rPr lang="cs-CZ" dirty="0" smtClean="0"/>
              <a:t>    (např. rozhodnutí ve věci Evansová v. UK, S.H. a další v. Rakousko, </a:t>
            </a:r>
            <a:r>
              <a:rPr lang="cs-CZ" dirty="0" err="1" smtClean="0"/>
              <a:t>Dickson</a:t>
            </a:r>
            <a:r>
              <a:rPr lang="cs-CZ" dirty="0" smtClean="0"/>
              <a:t> v. UK)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 úrovni jednotlivých států regulováno prostřednictvím směrnic, profesních standardů a obecné nebo speciální právní úpravy.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     </a:t>
            </a:r>
            <a:r>
              <a:rPr lang="cs-CZ" b="1" dirty="0" smtClean="0"/>
              <a:t>V České republice primárně upraveno zákonem č. 373/2011, o specifických zdravotních službách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Základní podmínky: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Výhradně léčba neplodnosti nebo prevence genetických vad dítěte.</a:t>
            </a:r>
          </a:p>
          <a:p>
            <a:pPr marL="0" indent="0">
              <a:buNone/>
            </a:pPr>
            <a:r>
              <a:rPr lang="cs-CZ" dirty="0" smtClean="0"/>
              <a:t> - Jen pro heterosexuální páry  - nezkoumání povahy vztahu (možnost </a:t>
            </a:r>
            <a:r>
              <a:rPr lang="cs-CZ" dirty="0"/>
              <a:t>obcházení</a:t>
            </a:r>
            <a:r>
              <a:rPr lang="cs-CZ" dirty="0" smtClean="0"/>
              <a:t>?)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Požadavek písemné žádosti páru – ne starší než 6 měsíců + informovaný souhlas </a:t>
            </a:r>
          </a:p>
          <a:p>
            <a:pPr marL="0" indent="0">
              <a:buNone/>
            </a:pPr>
            <a:r>
              <a:rPr lang="cs-CZ" dirty="0" smtClean="0"/>
              <a:t>     Rámcová regulace 	     soudní spory (nejen náhrada škody/újmy)           </a:t>
            </a:r>
            <a:r>
              <a:rPr lang="cs-CZ" b="1" dirty="0" smtClean="0"/>
              <a:t>NS ČR (</a:t>
            </a:r>
            <a:r>
              <a:rPr lang="cs-CZ" b="1" dirty="0" err="1" smtClean="0"/>
              <a:t>sp</a:t>
            </a:r>
            <a:r>
              <a:rPr lang="cs-CZ" b="1" dirty="0" smtClean="0"/>
              <a:t>. zn. 21 </a:t>
            </a:r>
            <a:r>
              <a:rPr lang="cs-CZ" b="1" dirty="0" err="1"/>
              <a:t>Cdo</a:t>
            </a:r>
            <a:r>
              <a:rPr lang="cs-CZ" b="1" dirty="0"/>
              <a:t> </a:t>
            </a:r>
            <a:r>
              <a:rPr lang="cs-CZ" b="1" dirty="0" smtClean="0"/>
              <a:t>4020/2017)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b="1" dirty="0"/>
              <a:t>	</a:t>
            </a:r>
            <a:r>
              <a:rPr lang="cs-CZ" b="1" dirty="0" smtClean="0"/>
              <a:t>																	  ÚS	ČR (</a:t>
            </a:r>
            <a:r>
              <a:rPr lang="cs-CZ" b="1" dirty="0" err="1" smtClean="0"/>
              <a:t>sp</a:t>
            </a:r>
            <a:r>
              <a:rPr lang="cs-CZ" b="1" dirty="0" smtClean="0"/>
              <a:t>. </a:t>
            </a:r>
            <a:r>
              <a:rPr lang="cs-CZ" b="1" dirty="0"/>
              <a:t>zn. I. ÚS </a:t>
            </a:r>
            <a:r>
              <a:rPr lang="cs-CZ" b="1" dirty="0" smtClean="0"/>
              <a:t>1099/18)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0" y="2823412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  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0052" y="4259178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7936827" y="6288499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-1" y="6280478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2667010" y="6280477"/>
            <a:ext cx="360947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78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2028" y="981689"/>
            <a:ext cx="8761413" cy="706964"/>
          </a:xfrm>
        </p:spPr>
        <p:txBody>
          <a:bodyPr/>
          <a:lstStyle/>
          <a:p>
            <a:r>
              <a:rPr lang="cs-CZ" dirty="0" smtClean="0"/>
              <a:t>Hlavní problémy související s umělým oplodněním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1264" y="2787984"/>
            <a:ext cx="11710736" cy="4070016"/>
          </a:xfrm>
        </p:spPr>
        <p:txBody>
          <a:bodyPr>
            <a:normAutofit/>
          </a:bodyPr>
          <a:lstStyle/>
          <a:p>
            <a:r>
              <a:rPr lang="cs-CZ" b="1" dirty="0" smtClean="0"/>
              <a:t>Období prenatálního vývoje: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 err="1"/>
              <a:t>P</a:t>
            </a:r>
            <a:r>
              <a:rPr lang="cs-CZ" dirty="0" err="1" smtClean="0"/>
              <a:t>reimplantační</a:t>
            </a:r>
            <a:r>
              <a:rPr lang="cs-CZ" dirty="0" smtClean="0"/>
              <a:t> </a:t>
            </a:r>
            <a:r>
              <a:rPr lang="cs-CZ" dirty="0"/>
              <a:t>genetická diagnostika – </a:t>
            </a:r>
            <a:r>
              <a:rPr lang="cs-CZ" dirty="0" smtClean="0"/>
              <a:t>PGD (PGS)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	- </a:t>
            </a:r>
            <a:r>
              <a:rPr lang="cs-CZ" dirty="0" smtClean="0"/>
              <a:t>Vytváření nadbytečných embryí (skladování, destrukce, výzkum)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    </a:t>
            </a:r>
            <a:r>
              <a:rPr lang="cs-CZ" b="1" dirty="0" smtClean="0"/>
              <a:t>Otázky </a:t>
            </a:r>
            <a:r>
              <a:rPr lang="cs-CZ" b="1" dirty="0"/>
              <a:t>související s naplněním účelu </a:t>
            </a:r>
            <a:r>
              <a:rPr lang="cs-CZ" b="1" dirty="0" smtClean="0"/>
              <a:t>IVF a statusem embrya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Období postnatálního vývoje: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Anonymní dárcovství pohlavních buněk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Náhradní mateřství</a:t>
            </a:r>
          </a:p>
          <a:p>
            <a:pPr marL="0" indent="0">
              <a:buNone/>
            </a:pPr>
            <a:r>
              <a:rPr lang="cs-CZ" dirty="0" smtClean="0"/>
              <a:t>				   </a:t>
            </a:r>
            <a:r>
              <a:rPr lang="cs-CZ" b="1" dirty="0" smtClean="0"/>
              <a:t>Problémy sociálního charakteru a ochrany osobnosti dospívajícího dítěte</a:t>
            </a:r>
            <a:endParaRPr lang="cs-CZ" b="1" dirty="0"/>
          </a:p>
        </p:txBody>
      </p:sp>
      <p:sp>
        <p:nvSpPr>
          <p:cNvPr id="4" name="Šipka doprava 3"/>
          <p:cNvSpPr/>
          <p:nvPr/>
        </p:nvSpPr>
        <p:spPr>
          <a:xfrm>
            <a:off x="2157662" y="4090736"/>
            <a:ext cx="385010" cy="192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085471" y="6087978"/>
            <a:ext cx="385010" cy="192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2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Nadprodukce a selekce embryí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326" y="2603500"/>
            <a:ext cx="11510211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DŮVOD:</a:t>
            </a:r>
          </a:p>
          <a:p>
            <a:r>
              <a:rPr lang="cs-CZ" dirty="0" smtClean="0"/>
              <a:t>Primárním účelem je deklarované zvýšení efektivnosti IVF (ne vždy je embryo úspěšně počato).</a:t>
            </a:r>
          </a:p>
          <a:p>
            <a:pPr marL="0" indent="0">
              <a:buNone/>
            </a:pPr>
            <a:r>
              <a:rPr lang="cs-CZ" dirty="0" smtClean="0"/>
              <a:t>	        </a:t>
            </a:r>
            <a:r>
              <a:rPr lang="cs-CZ" b="1" dirty="0" smtClean="0"/>
              <a:t>Zákonem není počet vytvářených embryí regulován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Důsledky:</a:t>
            </a:r>
          </a:p>
          <a:p>
            <a:r>
              <a:rPr lang="cs-CZ" dirty="0"/>
              <a:t>Embrya jsou </a:t>
            </a:r>
            <a:r>
              <a:rPr lang="cs-CZ" dirty="0" smtClean="0"/>
              <a:t>podrobena </a:t>
            </a:r>
            <a:r>
              <a:rPr lang="cs-CZ" dirty="0"/>
              <a:t>genetickému vyšetření – cílená </a:t>
            </a:r>
            <a:r>
              <a:rPr lang="cs-CZ" dirty="0" smtClean="0"/>
              <a:t>selekce (X prenatální diagnostika)</a:t>
            </a:r>
            <a:endParaRPr lang="cs-CZ" b="1" dirty="0" smtClean="0"/>
          </a:p>
          <a:p>
            <a:r>
              <a:rPr lang="cs-CZ" dirty="0" smtClean="0"/>
              <a:t>Všechna embrya již nejsou do dělohy přenášena (riziko vícečetného těhotenství + redukce)</a:t>
            </a:r>
          </a:p>
          <a:p>
            <a:r>
              <a:rPr lang="cs-CZ" dirty="0" smtClean="0"/>
              <a:t>Jak může být tedy naloženo s těmi, která nebyla pro reprodukci bezprostředně použita?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86590" y="3493168"/>
            <a:ext cx="401053" cy="184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38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344879"/>
            <a:ext cx="12192000" cy="51504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600" b="1" dirty="0" smtClean="0"/>
              <a:t>Při asistované reprodukci předvídán vznik nadbytečných embryí (§ 9 zákona o specifických zdravotních službách):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Možnost zamrazení pomocí tekutého dusíku a uchování teoreticky až na desítky let (riziko poškození – SOUDNÍ SPORY, opuštění neplodným párem – otázka koncepce smluvního ujednání + zákonná doba 10 let)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Možnost dalšího použití či darování jinému páru (musí splňovat podmínky pro dárce)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Možnost destrukce, přímo nebo se souhlasem neplodného páru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Možnost použití pro účely výzkumu v režimu zákona č</a:t>
            </a:r>
            <a:r>
              <a:rPr lang="cs-CZ" dirty="0"/>
              <a:t>. 227/2006 Sb</a:t>
            </a:r>
            <a:r>
              <a:rPr lang="cs-CZ" dirty="0" smtClean="0"/>
              <a:t>., o výzkumu na lidských embryonálních kmenových buňkách, a to se souhlasem neplodného páru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/>
              <a:t>Embryonální kmenové buňky jsou pro svoje jedinečné vlastnosti využívány pro rozvoj vědy v oblasti buněčné terapie. Při jejich získání však dochází k destrukci embrya (stáří do 7 dnů) ---</a:t>
            </a:r>
            <a:r>
              <a:rPr lang="cs-CZ" sz="1600" dirty="0" smtClean="0">
                <a:latin typeface="Times New Roman"/>
                <a:cs typeface="Times New Roman"/>
              </a:rPr>
              <a:t>˃ </a:t>
            </a:r>
            <a:r>
              <a:rPr lang="cs-CZ" sz="1600" b="1" dirty="0" smtClean="0">
                <a:latin typeface="+mj-lt"/>
                <a:cs typeface="Times New Roman"/>
              </a:rPr>
              <a:t>ochrana jednotlivce vs. zájem společnosti? Jsou to </a:t>
            </a:r>
            <a:r>
              <a:rPr lang="cs-CZ" sz="1600" b="1" dirty="0">
                <a:latin typeface="+mj-lt"/>
                <a:cs typeface="Times New Roman"/>
              </a:rPr>
              <a:t>n</a:t>
            </a:r>
            <a:r>
              <a:rPr lang="cs-CZ" sz="1600" b="1" dirty="0" smtClean="0">
                <a:latin typeface="+mj-lt"/>
                <a:cs typeface="Times New Roman"/>
              </a:rPr>
              <a:t>adbytečná nebo pokusná embrya? Existují alternativní způsoby?</a:t>
            </a:r>
            <a:r>
              <a:rPr lang="cs-CZ" dirty="0" smtClean="0">
                <a:latin typeface="+mj-lt"/>
              </a:rPr>
              <a:t>	</a:t>
            </a:r>
            <a:r>
              <a:rPr lang="cs-CZ" dirty="0" smtClean="0"/>
              <a:t>		</a:t>
            </a:r>
            <a:endParaRPr lang="cs-CZ" sz="1600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 smtClean="0"/>
              <a:t>		X </a:t>
            </a:r>
            <a:r>
              <a:rPr lang="cs-CZ" sz="1400" b="1" dirty="0" smtClean="0"/>
              <a:t>Úmluva o lidských právech a biomedicíně: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</a:t>
            </a:r>
            <a:r>
              <a:rPr lang="cs-CZ" sz="1400" dirty="0" smtClean="0"/>
              <a:t>	čl. </a:t>
            </a:r>
            <a:r>
              <a:rPr lang="cs-CZ" sz="1400" dirty="0"/>
              <a:t>2: </a:t>
            </a:r>
            <a:r>
              <a:rPr lang="cs-CZ" sz="1400" i="1" dirty="0"/>
              <a:t>„Zájmy a blaho lidské bytosti jsou nadřazeny zájmům společnosti nebo vědy</a:t>
            </a:r>
            <a:r>
              <a:rPr lang="cs-CZ" sz="1400" i="1" dirty="0" smtClean="0"/>
              <a:t>.“</a:t>
            </a:r>
          </a:p>
          <a:p>
            <a:pPr marL="0" indent="0">
              <a:buNone/>
            </a:pPr>
            <a:r>
              <a:rPr lang="cs-CZ" sz="1400" dirty="0"/>
              <a:t>		</a:t>
            </a:r>
            <a:r>
              <a:rPr lang="cs-CZ" sz="1400" dirty="0" smtClean="0"/>
              <a:t>čl</a:t>
            </a:r>
            <a:r>
              <a:rPr lang="cs-CZ" sz="1400" dirty="0"/>
              <a:t>. </a:t>
            </a:r>
            <a:r>
              <a:rPr lang="cs-CZ" sz="1400" dirty="0" smtClean="0"/>
              <a:t>18: </a:t>
            </a:r>
            <a:r>
              <a:rPr lang="cs-CZ" sz="1400" i="1" dirty="0" smtClean="0"/>
              <a:t>„Pokud </a:t>
            </a:r>
            <a:r>
              <a:rPr lang="cs-CZ" sz="1400" i="1" dirty="0"/>
              <a:t>zákon umožňuje provádět výzkum na embryích in vitro, musí být zákonem </a:t>
            </a:r>
            <a:r>
              <a:rPr lang="cs-CZ" sz="1400" i="1" dirty="0" smtClean="0"/>
              <a:t>zajištěna odpovídající </a:t>
            </a:r>
            <a:r>
              <a:rPr lang="cs-CZ" sz="1400" i="1" dirty="0"/>
              <a:t>ochrana embrya. </a:t>
            </a:r>
            <a:r>
              <a:rPr lang="cs-CZ" sz="1400" i="1" dirty="0" smtClean="0"/>
              <a:t>			Vytváření </a:t>
            </a:r>
            <a:r>
              <a:rPr lang="cs-CZ" sz="1400" i="1" dirty="0"/>
              <a:t>lidských embryí pro výzkumné účely je zakázáno</a:t>
            </a:r>
            <a:r>
              <a:rPr lang="cs-CZ" sz="1400" i="1" dirty="0" smtClean="0"/>
              <a:t>.“    </a:t>
            </a:r>
          </a:p>
          <a:p>
            <a:pPr marL="0" indent="0">
              <a:buNone/>
            </a:pPr>
            <a:endParaRPr lang="cs-CZ" sz="1400" i="1" dirty="0" smtClean="0"/>
          </a:p>
        </p:txBody>
      </p:sp>
      <p:sp>
        <p:nvSpPr>
          <p:cNvPr id="6" name="Šipka dolů 5"/>
          <p:cNvSpPr/>
          <p:nvPr/>
        </p:nvSpPr>
        <p:spPr>
          <a:xfrm rot="16200000">
            <a:off x="340057" y="5891073"/>
            <a:ext cx="371560" cy="581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010745" y="1181486"/>
            <a:ext cx="8761413" cy="706964"/>
          </a:xfrm>
        </p:spPr>
        <p:txBody>
          <a:bodyPr/>
          <a:lstStyle/>
          <a:p>
            <a:r>
              <a:rPr lang="cs-CZ" dirty="0"/>
              <a:t>Nadbytečná embrya: pouhý výzkumný materiál k buněčné terapii?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64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795</TotalTime>
  <Words>2182</Words>
  <Application>Microsoft Office PowerPoint</Application>
  <PresentationFormat>Širokoúhlá obrazovka</PresentationFormat>
  <Paragraphs>284</Paragraphs>
  <Slides>33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Century Gothic</vt:lpstr>
      <vt:lpstr>Times New Roman</vt:lpstr>
      <vt:lpstr>Wingdings</vt:lpstr>
      <vt:lpstr>Wingdings 3</vt:lpstr>
      <vt:lpstr>Zasedací místnost Ion</vt:lpstr>
      <vt:lpstr>Právní status nascitura či uměle počatého dítěte a související otázky vývoje biomedicínských technologií</vt:lpstr>
      <vt:lpstr>Prezentace aplikace PowerPoint</vt:lpstr>
      <vt:lpstr>Východiska zpochybňování morálního a právního statusu embrya (plodu)</vt:lpstr>
      <vt:lpstr>Prezentace aplikace PowerPoint</vt:lpstr>
      <vt:lpstr>Asistovaná reprodukce: vývoj, podstata          a regulace IVF</vt:lpstr>
      <vt:lpstr>Asistovaná reprodukce: vývoj, podstata a regulace IVF</vt:lpstr>
      <vt:lpstr>Hlavní problémy související s umělým oplodněním</vt:lpstr>
      <vt:lpstr>Nadprodukce a selekce embryí</vt:lpstr>
      <vt:lpstr>Nadbytečná embrya: pouhý výzkumný materiál k buněčné terapii? </vt:lpstr>
      <vt:lpstr>Lidské embryo: někdo nebo něco?</vt:lpstr>
      <vt:lpstr>Lidské embryo: někdo nebo něco?</vt:lpstr>
      <vt:lpstr>Lidské embryo: někdo nebo něco?</vt:lpstr>
      <vt:lpstr>Právo na život v mezinárodních dokumentech  </vt:lpstr>
      <vt:lpstr>Judikatura v otázkách právního statusu nenarozeného dítěte </vt:lpstr>
      <vt:lpstr>Prezentace aplikace PowerPoint</vt:lpstr>
      <vt:lpstr>Ústavněprávní ochrana lidského života</vt:lpstr>
      <vt:lpstr>Právní status nascitura </vt:lpstr>
      <vt:lpstr>Vymezení pojmu mrtvě narozené dítě a plod po potratu</vt:lpstr>
      <vt:lpstr>Vymezení pojmu mrtvě narozené dítě a plod po potratu</vt:lpstr>
      <vt:lpstr>(Veřejno)právní status nascitura </vt:lpstr>
      <vt:lpstr>Prezentace aplikace PowerPoint</vt:lpstr>
      <vt:lpstr>Prezentace aplikace PowerPoint</vt:lpstr>
      <vt:lpstr>Umělá reprodukce: kdo je rodičem dítěte? </vt:lpstr>
      <vt:lpstr>Anonymní dárcovství: identita vs. anonymita? </vt:lpstr>
      <vt:lpstr>Anonymní dárcovství: identita vs anonymita</vt:lpstr>
      <vt:lpstr>Prezentace aplikace PowerPoint</vt:lpstr>
      <vt:lpstr>Náhradní mateřství: dítě jako komodita?</vt:lpstr>
      <vt:lpstr>Náhradní mateřství: dítě jako komodita?</vt:lpstr>
      <vt:lpstr>Současné tendence</vt:lpstr>
      <vt:lpstr>Prezentace aplikace PowerPoint</vt:lpstr>
      <vt:lpstr>(Ne)regulace náhradního mateřství  v ČR  a otázka legality 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status nenarozeného dítěte</dc:title>
  <dc:creator>Jakub</dc:creator>
  <cp:lastModifiedBy>Admin</cp:lastModifiedBy>
  <cp:revision>121</cp:revision>
  <dcterms:created xsi:type="dcterms:W3CDTF">2017-03-27T20:21:03Z</dcterms:created>
  <dcterms:modified xsi:type="dcterms:W3CDTF">2021-04-06T15:06:21Z</dcterms:modified>
</cp:coreProperties>
</file>