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7"/>
  </p:notesMasterIdLst>
  <p:handoutMasterIdLst>
    <p:handoutMasterId r:id="rId28"/>
  </p:handoutMasterIdLst>
  <p:sldIdLst>
    <p:sldId id="256" r:id="rId2"/>
    <p:sldId id="275" r:id="rId3"/>
    <p:sldId id="319" r:id="rId4"/>
    <p:sldId id="312" r:id="rId5"/>
    <p:sldId id="277" r:id="rId6"/>
    <p:sldId id="292" r:id="rId7"/>
    <p:sldId id="278" r:id="rId8"/>
    <p:sldId id="297" r:id="rId9"/>
    <p:sldId id="293" r:id="rId10"/>
    <p:sldId id="294" r:id="rId11"/>
    <p:sldId id="295" r:id="rId12"/>
    <p:sldId id="298" r:id="rId13"/>
    <p:sldId id="299" r:id="rId14"/>
    <p:sldId id="302" r:id="rId15"/>
    <p:sldId id="315" r:id="rId16"/>
    <p:sldId id="303" r:id="rId17"/>
    <p:sldId id="304" r:id="rId18"/>
    <p:sldId id="308" r:id="rId19"/>
    <p:sldId id="281" r:id="rId20"/>
    <p:sldId id="311" r:id="rId21"/>
    <p:sldId id="316" r:id="rId22"/>
    <p:sldId id="317" r:id="rId23"/>
    <p:sldId id="318" r:id="rId24"/>
    <p:sldId id="320" r:id="rId25"/>
    <p:sldId id="321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111" d="100"/>
          <a:sy n="111" d="100"/>
        </p:scale>
        <p:origin x="-1008" y="-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EB1C646-FBC7-47F3-9FB4-814D669E5E76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 smtClean="0"/>
              <a:t>Klepnutím lze upravit styly předlohy textu.</a:t>
            </a:r>
          </a:p>
          <a:p>
            <a:pPr lvl="1"/>
            <a:r>
              <a:rPr lang="cs-CZ" altLang="cs-CZ" noProof="0" smtClean="0"/>
              <a:t>Druhá úroveň</a:t>
            </a:r>
          </a:p>
          <a:p>
            <a:pPr lvl="2"/>
            <a:r>
              <a:rPr lang="cs-CZ" altLang="cs-CZ" noProof="0" smtClean="0"/>
              <a:t>Třetí úroveň</a:t>
            </a:r>
          </a:p>
          <a:p>
            <a:pPr lvl="3"/>
            <a:r>
              <a:rPr lang="cs-CZ" altLang="cs-CZ" noProof="0" smtClean="0"/>
              <a:t>Čtvrtá úroveň</a:t>
            </a:r>
          </a:p>
          <a:p>
            <a:pPr lvl="4"/>
            <a:r>
              <a:rPr lang="cs-CZ" altLang="cs-CZ" noProof="0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479F409B-3172-41DA-8BE4-AD13A011A00E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  <a:endParaRPr lang="cs-CZ" altLang="cs-CZ" noProof="0" dirty="0" smtClean="0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F3BDA73-4876-4844-B728-17F7C2AC6E6E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7F29D4-5C06-472A-8166-9DA2BFAB78A9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E65E2D-3ACD-49B1-AF16-5ED00E10BD2C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DFB2DA-DC06-481A-AF93-0640963FB856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754BF2-FFB0-42EC-9D70-5DCB902B305D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523F14-D1B4-425B-AE8B-48231FBD29C4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F413D2-EB47-47A9-81EB-1D5BEC7E813B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958F2D-DFE6-45E8-8D75-F6DA88FAE7B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F725AB-06EE-4EFE-9DF1-03A2169C5843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F4C9F6-BC22-4CD1-81C1-8DF7223B1215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6A2850-6DBE-441A-8BB0-517375E04DBF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8" y="1125538"/>
            <a:ext cx="80867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8" y="2017713"/>
            <a:ext cx="808196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275" y="6248400"/>
            <a:ext cx="630555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969696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5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969696"/>
                </a:solidFill>
                <a:latin typeface="Arial" charset="0"/>
              </a:defRPr>
            </a:lvl1pPr>
          </a:lstStyle>
          <a:p>
            <a:fld id="{AE6FF3A2-017F-429B-9E1A-3983CEB41C63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58000" y="6248400"/>
            <a:ext cx="1833563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A5295491-931D-4990-95F4-752152365597}" type="slidenum">
              <a:rPr lang="cs-CZ" altLang="cs-CZ"/>
              <a:pPr/>
              <a:t>1</a:t>
            </a:fld>
            <a:endParaRPr lang="cs-CZ" altLang="cs-CZ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2675" y="2565400"/>
            <a:ext cx="7518400" cy="2663825"/>
          </a:xfrm>
        </p:spPr>
        <p:txBody>
          <a:bodyPr/>
          <a:lstStyle/>
          <a:p>
            <a:pPr eaLnBrk="1" hangingPunct="1"/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800" dirty="0" smtClean="0"/>
              <a:t>Kontrola </a:t>
            </a:r>
            <a:r>
              <a:rPr lang="cs-CZ" altLang="cs-CZ" sz="2800" dirty="0" smtClean="0"/>
              <a:t>veřejné správy. </a:t>
            </a: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800" dirty="0" smtClean="0"/>
              <a:t>Systém </a:t>
            </a:r>
            <a:r>
              <a:rPr lang="cs-CZ" altLang="cs-CZ" sz="2800" dirty="0" smtClean="0"/>
              <a:t>kontroly veřejné správy. </a:t>
            </a:r>
            <a:r>
              <a:rPr lang="cs-CZ" altLang="cs-CZ" sz="2800" dirty="0" smtClean="0"/>
              <a:t>Odpovědnost </a:t>
            </a:r>
            <a:r>
              <a:rPr lang="cs-CZ" altLang="cs-CZ" sz="2800" dirty="0" smtClean="0"/>
              <a:t>veřejné správy. </a:t>
            </a:r>
            <a:r>
              <a:rPr lang="cs-CZ" altLang="cs-CZ" sz="2800" dirty="0" smtClean="0">
                <a:solidFill>
                  <a:srgbClr val="7030A0"/>
                </a:solidFill>
              </a:rPr>
              <a:t/>
            </a:r>
            <a:br>
              <a:rPr lang="cs-CZ" altLang="cs-CZ" sz="2800" dirty="0" smtClean="0">
                <a:solidFill>
                  <a:srgbClr val="7030A0"/>
                </a:solidFill>
              </a:rPr>
            </a:br>
            <a:r>
              <a:rPr lang="cs-CZ" altLang="cs-CZ" sz="2000" dirty="0" smtClean="0">
                <a:solidFill>
                  <a:schemeClr val="tx1"/>
                </a:solidFill>
              </a:rPr>
              <a:t>NP201Zk Činnost </a:t>
            </a:r>
            <a:r>
              <a:rPr lang="cs-CZ" altLang="cs-CZ" sz="2000" dirty="0" smtClean="0">
                <a:solidFill>
                  <a:schemeClr val="tx1"/>
                </a:solidFill>
              </a:rPr>
              <a:t>veřejné správy </a:t>
            </a:r>
            <a:r>
              <a:rPr lang="cs-CZ" altLang="cs-CZ" sz="2000" dirty="0" smtClean="0">
                <a:solidFill>
                  <a:srgbClr val="7030A0"/>
                </a:solidFill>
              </a:rPr>
              <a:t/>
            </a:r>
            <a:br>
              <a:rPr lang="cs-CZ" altLang="cs-CZ" sz="2000" dirty="0" smtClean="0">
                <a:solidFill>
                  <a:srgbClr val="7030A0"/>
                </a:solidFill>
              </a:rPr>
            </a:br>
            <a:r>
              <a:rPr lang="cs-CZ" altLang="cs-CZ" sz="2000" dirty="0" smtClean="0">
                <a:solidFill>
                  <a:schemeClr val="tx1"/>
                </a:solidFill>
              </a:rPr>
              <a:t>VI</a:t>
            </a:r>
            <a:r>
              <a:rPr lang="cs-CZ" altLang="cs-CZ" sz="2000" dirty="0" smtClean="0">
                <a:solidFill>
                  <a:schemeClr val="tx1"/>
                </a:solidFill>
              </a:rPr>
              <a:t>. kolektivní konzultace </a:t>
            </a:r>
            <a:r>
              <a:rPr lang="cs-CZ" altLang="cs-CZ" sz="2000" dirty="0" smtClean="0">
                <a:solidFill>
                  <a:schemeClr val="tx1"/>
                </a:solidFill>
              </a:rPr>
              <a:t>9. 4. 2021 (10,00 – </a:t>
            </a:r>
            <a:r>
              <a:rPr lang="cs-CZ" altLang="cs-CZ" sz="2000" dirty="0" smtClean="0">
                <a:solidFill>
                  <a:schemeClr val="tx1"/>
                </a:solidFill>
              </a:rPr>
              <a:t>11,40) </a:t>
            </a:r>
            <a:r>
              <a:rPr lang="cs-CZ" altLang="cs-CZ" sz="2800" b="0" dirty="0" smtClean="0">
                <a:solidFill>
                  <a:srgbClr val="7030A0"/>
                </a:solidFill>
              </a:rPr>
              <a:t/>
            </a:r>
            <a:br>
              <a:rPr lang="cs-CZ" altLang="cs-CZ" sz="2800" b="0" dirty="0" smtClean="0">
                <a:solidFill>
                  <a:srgbClr val="7030A0"/>
                </a:solidFill>
              </a:rPr>
            </a:br>
            <a:r>
              <a:rPr lang="cs-CZ" altLang="cs-CZ" sz="2000" b="0" dirty="0" smtClean="0">
                <a:solidFill>
                  <a:schemeClr val="tx1"/>
                </a:solidFill>
              </a:rPr>
              <a:t>Mgr. Tomáš </a:t>
            </a:r>
            <a:r>
              <a:rPr lang="cs-CZ" altLang="cs-CZ" sz="2000" b="0" dirty="0" smtClean="0">
                <a:solidFill>
                  <a:schemeClr val="tx1"/>
                </a:solidFill>
              </a:rPr>
              <a:t>Svoboda </a:t>
            </a:r>
            <a:r>
              <a:rPr lang="cs-CZ" altLang="cs-CZ" sz="2000" b="0" dirty="0" err="1" smtClean="0">
                <a:solidFill>
                  <a:schemeClr val="tx1"/>
                </a:solidFill>
              </a:rPr>
              <a:t>Ph.D</a:t>
            </a:r>
            <a:r>
              <a:rPr lang="cs-CZ" altLang="cs-CZ" sz="2000" b="0" dirty="0" smtClean="0">
                <a:solidFill>
                  <a:schemeClr val="tx1"/>
                </a:solidFill>
              </a:rPr>
              <a:t>.</a:t>
            </a:r>
            <a:endParaRPr lang="cs-CZ" altLang="cs-CZ" sz="2800" b="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 smtClean="0"/>
              <a:t>Kontrola VS - struktura, formy kontroly VS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1800" b="1" i="1" dirty="0" smtClean="0"/>
              <a:t>P</a:t>
            </a:r>
            <a:r>
              <a:rPr lang="cs-CZ" altLang="cs-CZ" sz="1800" b="1" i="1" dirty="0" smtClean="0"/>
              <a:t>okud </a:t>
            </a:r>
            <a:r>
              <a:rPr lang="cs-CZ" altLang="cs-CZ" sz="1800" b="1" i="1" dirty="0" smtClean="0"/>
              <a:t>je VS kontrolována, </a:t>
            </a:r>
            <a:r>
              <a:rPr lang="cs-CZ" altLang="cs-CZ" sz="1800" i="1" dirty="0" smtClean="0"/>
              <a:t>dělení v závislosti na </a:t>
            </a:r>
            <a:r>
              <a:rPr lang="cs-CZ" altLang="cs-CZ" sz="1800" i="1" dirty="0" smtClean="0"/>
              <a:t>tom </a:t>
            </a:r>
            <a:r>
              <a:rPr lang="cs-CZ" altLang="cs-CZ" sz="1800" i="1" dirty="0" smtClean="0"/>
              <a:t>„</a:t>
            </a:r>
            <a:r>
              <a:rPr lang="cs-CZ" altLang="cs-CZ" sz="1800" b="1" i="1" dirty="0" smtClean="0"/>
              <a:t>kým“:</a:t>
            </a:r>
          </a:p>
          <a:p>
            <a:pPr eaLnBrk="1" hangingPunct="1"/>
            <a:endParaRPr lang="cs-CZ" altLang="cs-CZ" sz="1800" dirty="0" smtClean="0"/>
          </a:p>
          <a:p>
            <a:pPr eaLnBrk="1" hangingPunct="1"/>
            <a:r>
              <a:rPr lang="cs-CZ" altLang="cs-CZ" sz="1800" b="1" i="1" u="sng" dirty="0" smtClean="0">
                <a:solidFill>
                  <a:srgbClr val="7030A0"/>
                </a:solidFill>
              </a:rPr>
              <a:t>V</a:t>
            </a:r>
            <a:r>
              <a:rPr lang="cs-CZ" altLang="cs-CZ" sz="1800" b="1" i="1" u="sng" dirty="0" smtClean="0">
                <a:solidFill>
                  <a:srgbClr val="7030A0"/>
                </a:solidFill>
              </a:rPr>
              <a:t>nitřní </a:t>
            </a:r>
            <a:r>
              <a:rPr lang="cs-CZ" altLang="cs-CZ" sz="1800" b="1" i="1" u="sng" dirty="0" smtClean="0">
                <a:solidFill>
                  <a:srgbClr val="7030A0"/>
                </a:solidFill>
              </a:rPr>
              <a:t>kontrola VS</a:t>
            </a:r>
          </a:p>
          <a:p>
            <a:pPr lvl="1" eaLnBrk="1" hangingPunct="1"/>
            <a:r>
              <a:rPr lang="cs-CZ" altLang="cs-CZ" sz="1800" b="1" dirty="0" smtClean="0"/>
              <a:t>= kontrola orgány VS </a:t>
            </a:r>
            <a:r>
              <a:rPr lang="cs-CZ" altLang="cs-CZ" sz="1800" dirty="0" smtClean="0"/>
              <a:t>(tedy: VS kontroluje „sama sebe“)</a:t>
            </a:r>
          </a:p>
          <a:p>
            <a:pPr lvl="1" eaLnBrk="1" hangingPunct="1"/>
            <a:r>
              <a:rPr lang="cs-CZ" sz="1800" b="1" u="sng" dirty="0" smtClean="0">
                <a:solidFill>
                  <a:srgbClr val="C00000"/>
                </a:solidFill>
              </a:rPr>
              <a:t>formy</a:t>
            </a:r>
            <a:r>
              <a:rPr lang="cs-CZ" sz="1800" b="1" dirty="0" smtClean="0">
                <a:solidFill>
                  <a:srgbClr val="C00000"/>
                </a:solidFill>
              </a:rPr>
              <a:t> kontroly VS:</a:t>
            </a:r>
          </a:p>
          <a:p>
            <a:pPr lvl="1" eaLnBrk="1" hangingPunct="1"/>
            <a:r>
              <a:rPr lang="cs-CZ" sz="1800" dirty="0" smtClean="0"/>
              <a:t>obecně </a:t>
            </a:r>
            <a:r>
              <a:rPr lang="cs-CZ" sz="1800" b="1" i="1" dirty="0" smtClean="0">
                <a:solidFill>
                  <a:srgbClr val="00287D"/>
                </a:solidFill>
              </a:rPr>
              <a:t>služební dozor</a:t>
            </a:r>
            <a:endParaRPr lang="cs-CZ" sz="1800" dirty="0" smtClean="0">
              <a:solidFill>
                <a:srgbClr val="00287D"/>
              </a:solidFill>
            </a:endParaRP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/>
              <a:t>řídící pravomoci a působnosti ve VS na </a:t>
            </a:r>
            <a:r>
              <a:rPr lang="cs-CZ" sz="1800" b="1" dirty="0" smtClean="0"/>
              <a:t>hierarchické bázi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/>
              <a:t>kontrola v rámci vztahu nadřízenosti a podřízenosti mezi orgány VS</a:t>
            </a:r>
          </a:p>
          <a:p>
            <a:pPr lvl="1" eaLnBrk="1" hangingPunct="1"/>
            <a:r>
              <a:rPr lang="cs-CZ" sz="1800" dirty="0" smtClean="0"/>
              <a:t>specificky pak </a:t>
            </a:r>
            <a:r>
              <a:rPr lang="cs-CZ" sz="1800" b="1" i="1" dirty="0" smtClean="0">
                <a:solidFill>
                  <a:srgbClr val="00287D"/>
                </a:solidFill>
              </a:rPr>
              <a:t>instanční kontrola 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/>
              <a:t>v rámci </a:t>
            </a:r>
            <a:r>
              <a:rPr lang="cs-CZ" sz="1800" b="1" dirty="0" smtClean="0"/>
              <a:t>správních postupů </a:t>
            </a:r>
            <a:r>
              <a:rPr lang="cs-CZ" sz="1800" dirty="0" smtClean="0"/>
              <a:t>(zejména rozhodování VS) 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/>
              <a:t>např. při odvolání proti správnímu rozhodnutí</a:t>
            </a:r>
            <a:endParaRPr lang="cs-CZ" altLang="cs-CZ" sz="1800" dirty="0" smtClean="0"/>
          </a:p>
          <a:p>
            <a:pPr lvl="1" eaLnBrk="1" hangingPunct="1"/>
            <a:r>
              <a:rPr lang="cs-CZ" altLang="cs-CZ" sz="1800" dirty="0" smtClean="0"/>
              <a:t>ale také </a:t>
            </a:r>
            <a:r>
              <a:rPr lang="cs-CZ" altLang="cs-CZ" sz="1800" b="1" i="1" dirty="0" smtClean="0">
                <a:solidFill>
                  <a:srgbClr val="00287D"/>
                </a:solidFill>
              </a:rPr>
              <a:t>jiné formy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altLang="cs-CZ" sz="1800" dirty="0" smtClean="0"/>
              <a:t>audity, dozor podle obecního a krajského zřízení,…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Kontrola veřejné správy. Systém kontroly veřejné správy. Odpovědnost veřejné správy.</a:t>
            </a:r>
            <a:endParaRPr lang="cs-CZ" altLang="cs-CZ" dirty="0" smtClean="0"/>
          </a:p>
        </p:txBody>
      </p:sp>
      <p:sp>
        <p:nvSpPr>
          <p:cNvPr id="819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AAE2DB9-DCD5-4F85-8A2D-19C99AFC2CDA}" type="slidenum">
              <a:rPr lang="cs-CZ" altLang="cs-CZ"/>
              <a:pPr/>
              <a:t>10</a:t>
            </a:fld>
            <a:endParaRPr lang="cs-CZ" alt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 smtClean="0"/>
              <a:t>Kontrola VS - struktura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1800" b="1" i="1" u="sng" dirty="0" smtClean="0">
                <a:solidFill>
                  <a:srgbClr val="7030A0"/>
                </a:solidFill>
              </a:rPr>
              <a:t>V</a:t>
            </a:r>
            <a:r>
              <a:rPr lang="cs-CZ" altLang="cs-CZ" sz="1800" b="1" i="1" u="sng" dirty="0" smtClean="0">
                <a:solidFill>
                  <a:srgbClr val="7030A0"/>
                </a:solidFill>
              </a:rPr>
              <a:t>nější </a:t>
            </a:r>
            <a:r>
              <a:rPr lang="cs-CZ" altLang="cs-CZ" sz="1800" b="1" i="1" u="sng" dirty="0" smtClean="0">
                <a:solidFill>
                  <a:srgbClr val="7030A0"/>
                </a:solidFill>
              </a:rPr>
              <a:t>kontrola VS</a:t>
            </a:r>
          </a:p>
          <a:p>
            <a:pPr lvl="1" eaLnBrk="1" hangingPunct="1"/>
            <a:r>
              <a:rPr lang="cs-CZ" altLang="cs-CZ" sz="1800" dirty="0" smtClean="0"/>
              <a:t>= kontrola orgány či </a:t>
            </a:r>
            <a:r>
              <a:rPr lang="cs-CZ" altLang="cs-CZ" sz="1800" b="1" dirty="0" smtClean="0"/>
              <a:t>subjekty stojícími mimo VS</a:t>
            </a:r>
          </a:p>
          <a:p>
            <a:pPr lvl="1" eaLnBrk="1" hangingPunct="1"/>
            <a:r>
              <a:rPr lang="cs-CZ" altLang="cs-CZ" sz="1800" dirty="0" smtClean="0"/>
              <a:t>zpravidla řazena </a:t>
            </a:r>
            <a:r>
              <a:rPr lang="cs-CZ" altLang="cs-CZ" sz="1800" b="1" dirty="0" smtClean="0"/>
              <a:t>kontrola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altLang="cs-CZ" sz="1800" i="1" dirty="0" smtClean="0">
                <a:solidFill>
                  <a:srgbClr val="00287D"/>
                </a:solidFill>
              </a:rPr>
              <a:t>zastupitelskými orgány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altLang="cs-CZ" sz="1800" i="1" dirty="0" smtClean="0">
                <a:solidFill>
                  <a:srgbClr val="00287D"/>
                </a:solidFill>
              </a:rPr>
              <a:t>NKÚ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altLang="cs-CZ" sz="1800" i="1" dirty="0" smtClean="0">
                <a:solidFill>
                  <a:srgbClr val="00287D"/>
                </a:solidFill>
              </a:rPr>
              <a:t>VOP 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altLang="cs-CZ" sz="1800" i="1" dirty="0" smtClean="0">
                <a:solidFill>
                  <a:srgbClr val="00287D"/>
                </a:solidFill>
              </a:rPr>
              <a:t>soudy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altLang="cs-CZ" sz="1800" i="1" dirty="0" smtClean="0">
                <a:solidFill>
                  <a:srgbClr val="00287D"/>
                </a:solidFill>
              </a:rPr>
              <a:t>někdy také kontrola občany                                                                   	</a:t>
            </a:r>
            <a:r>
              <a:rPr lang="cs-CZ" altLang="cs-CZ" sz="1800" dirty="0" smtClean="0"/>
              <a:t>- právo na informace + petice s stížnosti ve VS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Kontrola veřejné správy. Systém kontroly veřejné správy. Odpovědnost veřejné správy.</a:t>
            </a:r>
            <a:endParaRPr lang="cs-CZ" altLang="cs-CZ" dirty="0" smtClean="0"/>
          </a:p>
        </p:txBody>
      </p:sp>
      <p:sp>
        <p:nvSpPr>
          <p:cNvPr id="819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AAE2DB9-DCD5-4F85-8A2D-19C99AFC2CDA}" type="slidenum">
              <a:rPr lang="cs-CZ" altLang="cs-CZ"/>
              <a:pPr/>
              <a:t>11</a:t>
            </a:fld>
            <a:endParaRPr lang="cs-CZ" alt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 smtClean="0"/>
              <a:t>Kontrola VS zastupitelskými orgány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 eaLnBrk="1" hangingPunct="1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</a:pPr>
            <a:r>
              <a:rPr lang="cs-CZ" altLang="cs-CZ" sz="1800" b="1" i="1" dirty="0" smtClean="0">
                <a:solidFill>
                  <a:srgbClr val="7030A0"/>
                </a:solidFill>
              </a:rPr>
              <a:t>P</a:t>
            </a:r>
            <a:r>
              <a:rPr lang="cs-CZ" altLang="cs-CZ" sz="1800" b="1" i="1" dirty="0" smtClean="0">
                <a:solidFill>
                  <a:srgbClr val="7030A0"/>
                </a:solidFill>
              </a:rPr>
              <a:t>arlamentní </a:t>
            </a:r>
            <a:r>
              <a:rPr lang="cs-CZ" altLang="cs-CZ" sz="1800" b="1" i="1" dirty="0" smtClean="0">
                <a:solidFill>
                  <a:srgbClr val="7030A0"/>
                </a:solidFill>
              </a:rPr>
              <a:t>kontrola</a:t>
            </a:r>
            <a:endParaRPr lang="cs-CZ" altLang="cs-CZ" sz="1000" i="1" dirty="0" smtClean="0">
              <a:solidFill>
                <a:srgbClr val="7030A0"/>
              </a:solidFill>
            </a:endParaRPr>
          </a:p>
          <a:p>
            <a:pPr lvl="1" eaLnBrk="1" hangingPunct="1"/>
            <a:r>
              <a:rPr lang="cs-CZ" altLang="cs-CZ" sz="1800" dirty="0" smtClean="0"/>
              <a:t>vychází z </a:t>
            </a:r>
            <a:r>
              <a:rPr lang="cs-CZ" altLang="cs-CZ" sz="1800" b="1" dirty="0" smtClean="0"/>
              <a:t>dělby moci</a:t>
            </a:r>
          </a:p>
          <a:p>
            <a:pPr lvl="1" eaLnBrk="1" hangingPunct="1"/>
            <a:r>
              <a:rPr lang="cs-CZ" altLang="cs-CZ" sz="1800" dirty="0" smtClean="0"/>
              <a:t>realizuje </a:t>
            </a:r>
            <a:r>
              <a:rPr lang="cs-CZ" altLang="cs-CZ" sz="1800" b="1" dirty="0" smtClean="0"/>
              <a:t>vrcholný zastupitelský sbor </a:t>
            </a:r>
            <a:r>
              <a:rPr lang="cs-CZ" altLang="cs-CZ" sz="1800" dirty="0" smtClean="0"/>
              <a:t>směrem k vládě</a:t>
            </a:r>
          </a:p>
          <a:p>
            <a:pPr lvl="1" eaLnBrk="1" hangingPunct="1"/>
            <a:r>
              <a:rPr lang="cs-CZ" altLang="cs-CZ" sz="1800" dirty="0" smtClean="0"/>
              <a:t>do znační míry oblast politické odpovědnosti</a:t>
            </a:r>
          </a:p>
          <a:p>
            <a:pPr lvl="1" eaLnBrk="1" hangingPunct="1"/>
            <a:r>
              <a:rPr lang="cs-CZ" altLang="cs-CZ" sz="1800" dirty="0" smtClean="0"/>
              <a:t>ale také </a:t>
            </a:r>
            <a:r>
              <a:rPr lang="cs-CZ" altLang="cs-CZ" sz="1800" b="1" dirty="0" smtClean="0">
                <a:solidFill>
                  <a:srgbClr val="C00000"/>
                </a:solidFill>
              </a:rPr>
              <a:t>právní nástroje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altLang="cs-CZ" sz="1800" i="1" dirty="0" smtClean="0">
                <a:solidFill>
                  <a:srgbClr val="00287D"/>
                </a:solidFill>
              </a:rPr>
              <a:t>schvalování rozpočtu a kontrola čerpání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altLang="cs-CZ" sz="1800" i="1" dirty="0" smtClean="0">
                <a:solidFill>
                  <a:srgbClr val="00287D"/>
                </a:solidFill>
              </a:rPr>
              <a:t>pravomoc zřizovat </a:t>
            </a:r>
            <a:r>
              <a:rPr lang="cs-CZ" altLang="cs-CZ" sz="1800" i="1" dirty="0" smtClean="0"/>
              <a:t>vyšetřovací komise či jiné kontrolní orgány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altLang="cs-CZ" sz="1800" i="1" dirty="0" smtClean="0">
                <a:solidFill>
                  <a:srgbClr val="00287D"/>
                </a:solidFill>
              </a:rPr>
              <a:t>interpelační právo </a:t>
            </a:r>
            <a:r>
              <a:rPr lang="cs-CZ" altLang="cs-CZ" sz="1800" i="1" dirty="0" smtClean="0"/>
              <a:t>(sněmovna)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altLang="cs-CZ" sz="1800" i="1" dirty="0" smtClean="0">
                <a:solidFill>
                  <a:srgbClr val="00287D"/>
                </a:solidFill>
              </a:rPr>
              <a:t>právo vyslovit nedůvěru vládě </a:t>
            </a:r>
            <a:r>
              <a:rPr lang="cs-CZ" altLang="cs-CZ" sz="1800" i="1" dirty="0" smtClean="0"/>
              <a:t>(sněmovna)</a:t>
            </a:r>
          </a:p>
          <a:p>
            <a:pPr lvl="1" eaLnBrk="1" hangingPunct="1"/>
            <a:endParaRPr lang="cs-CZ" altLang="cs-CZ" sz="1800" dirty="0" smtClean="0"/>
          </a:p>
          <a:p>
            <a:pPr eaLnBrk="1" hangingPunct="1"/>
            <a:r>
              <a:rPr lang="cs-CZ" altLang="cs-CZ" sz="1800" dirty="0" smtClean="0"/>
              <a:t>O</a:t>
            </a:r>
            <a:r>
              <a:rPr lang="cs-CZ" altLang="cs-CZ" sz="1800" dirty="0" smtClean="0"/>
              <a:t>bdobně </a:t>
            </a:r>
            <a:r>
              <a:rPr lang="cs-CZ" altLang="cs-CZ" sz="1800" dirty="0" smtClean="0"/>
              <a:t>také </a:t>
            </a:r>
            <a:r>
              <a:rPr lang="cs-CZ" altLang="cs-CZ" sz="1800" b="1" i="1" dirty="0" smtClean="0">
                <a:solidFill>
                  <a:srgbClr val="7030A0"/>
                </a:solidFill>
              </a:rPr>
              <a:t>kontrola zastupitelské sbory ÚSC</a:t>
            </a:r>
          </a:p>
          <a:p>
            <a:pPr lvl="1" eaLnBrk="1" hangingPunct="1"/>
            <a:r>
              <a:rPr lang="cs-CZ" altLang="cs-CZ" sz="1800" dirty="0" smtClean="0"/>
              <a:t>zejména kontrola rady zastupitelstvem (u ÚSC nikoli „dělba moci“)</a:t>
            </a:r>
          </a:p>
          <a:p>
            <a:pPr lvl="2" eaLnBrk="1" hangingPunct="1"/>
            <a:endParaRPr lang="cs-CZ" altLang="cs-CZ" sz="1800" dirty="0" smtClean="0"/>
          </a:p>
          <a:p>
            <a:pPr lvl="1" eaLnBrk="1" hangingPunct="1"/>
            <a:endParaRPr lang="cs-CZ" alt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Kontrola veřejné správy. Systém kontroly veřejné správy. Odpovědnost veřejné správy.</a:t>
            </a:r>
            <a:endParaRPr lang="cs-CZ" altLang="cs-CZ" dirty="0" smtClean="0"/>
          </a:p>
        </p:txBody>
      </p:sp>
      <p:sp>
        <p:nvSpPr>
          <p:cNvPr id="819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AAE2DB9-DCD5-4F85-8A2D-19C99AFC2CDA}" type="slidenum">
              <a:rPr lang="cs-CZ" altLang="cs-CZ"/>
              <a:pPr/>
              <a:t>12</a:t>
            </a:fld>
            <a:endParaRPr lang="cs-CZ" alt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/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800" dirty="0" smtClean="0"/>
              <a:t>Majetková a účetní kontrola VS </a:t>
            </a:r>
            <a:r>
              <a:rPr lang="cs-CZ" altLang="cs-CZ" sz="2800" dirty="0" smtClean="0"/>
              <a:t>(NKÚ</a:t>
            </a:r>
            <a:r>
              <a:rPr lang="cs-CZ" altLang="cs-CZ" sz="2800" dirty="0" smtClean="0"/>
              <a:t>)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 eaLnBrk="1" hangingPunct="1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</a:pPr>
            <a:r>
              <a:rPr lang="cs-CZ" altLang="cs-CZ" sz="1800" dirty="0" smtClean="0"/>
              <a:t>V</a:t>
            </a:r>
            <a:r>
              <a:rPr lang="cs-CZ" altLang="cs-CZ" sz="1800" dirty="0" smtClean="0"/>
              <a:t>ěcí </a:t>
            </a:r>
            <a:r>
              <a:rPr lang="cs-CZ" altLang="cs-CZ" sz="1800" dirty="0" smtClean="0"/>
              <a:t>orgánu typu </a:t>
            </a:r>
            <a:r>
              <a:rPr lang="cs-CZ" altLang="cs-CZ" sz="1800" b="1" i="1" dirty="0" smtClean="0">
                <a:solidFill>
                  <a:srgbClr val="7030A0"/>
                </a:solidFill>
              </a:rPr>
              <a:t>„účetního dvora“</a:t>
            </a:r>
          </a:p>
          <a:p>
            <a:pPr lvl="1" eaLnBrk="1" hangingPunct="1"/>
            <a:r>
              <a:rPr lang="cs-CZ" altLang="cs-CZ" sz="1800" dirty="0" smtClean="0"/>
              <a:t>nezávislý orgán</a:t>
            </a:r>
          </a:p>
          <a:p>
            <a:pPr lvl="1" eaLnBrk="1" hangingPunct="1"/>
            <a:r>
              <a:rPr lang="cs-CZ" altLang="cs-CZ" sz="1800" dirty="0" smtClean="0"/>
              <a:t>zaměření na </a:t>
            </a:r>
            <a:r>
              <a:rPr lang="cs-CZ" altLang="cs-CZ" sz="1800" b="1" dirty="0" smtClean="0"/>
              <a:t>tzv. veřejný majetek</a:t>
            </a:r>
            <a:r>
              <a:rPr lang="cs-CZ" altLang="cs-CZ" sz="1800" dirty="0" smtClean="0"/>
              <a:t>, zejména na „rozpočtovou sféru“</a:t>
            </a:r>
          </a:p>
          <a:p>
            <a:pPr lvl="1" eaLnBrk="1" hangingPunct="1"/>
            <a:r>
              <a:rPr lang="cs-CZ" altLang="cs-CZ" sz="1800" dirty="0" smtClean="0"/>
              <a:t>hlediska hospodárnosti a účelnosti (případně také efektivnosti)</a:t>
            </a:r>
          </a:p>
          <a:p>
            <a:pPr eaLnBrk="1" hangingPunct="1"/>
            <a:endParaRPr lang="cs-CZ" altLang="cs-CZ" sz="1800" dirty="0" smtClean="0"/>
          </a:p>
          <a:p>
            <a:pPr eaLnBrk="1" hangingPunct="1"/>
            <a:r>
              <a:rPr lang="cs-CZ" altLang="cs-CZ" sz="1800" b="1" dirty="0" smtClean="0">
                <a:solidFill>
                  <a:srgbClr val="C00000"/>
                </a:solidFill>
              </a:rPr>
              <a:t>V</a:t>
            </a:r>
            <a:r>
              <a:rPr lang="cs-CZ" altLang="cs-CZ" sz="1800" b="1" dirty="0" smtClean="0">
                <a:solidFill>
                  <a:srgbClr val="C00000"/>
                </a:solidFill>
              </a:rPr>
              <a:t> </a:t>
            </a:r>
            <a:r>
              <a:rPr lang="cs-CZ" altLang="cs-CZ" sz="1800" b="1" dirty="0" smtClean="0">
                <a:solidFill>
                  <a:srgbClr val="C00000"/>
                </a:solidFill>
              </a:rPr>
              <a:t>ČR Nejvyšší kontrolní úřad</a:t>
            </a:r>
          </a:p>
          <a:p>
            <a:pPr lvl="1" eaLnBrk="1" hangingPunct="1"/>
            <a:r>
              <a:rPr lang="cs-CZ" altLang="cs-CZ" sz="1800" dirty="0" smtClean="0"/>
              <a:t>zakotven v čl. 97 Ústavy + zákon o NKÚ (č. 166/1993 Sb.)</a:t>
            </a:r>
          </a:p>
          <a:p>
            <a:pPr lvl="1" eaLnBrk="1" hangingPunct="1"/>
            <a:r>
              <a:rPr lang="cs-CZ" altLang="cs-CZ" sz="1800" dirty="0" smtClean="0"/>
              <a:t>vrcholný orgán „kontrolní moci“ (v zásadě mimo moc výkonnou)</a:t>
            </a:r>
          </a:p>
          <a:p>
            <a:pPr lvl="1" eaLnBrk="1" hangingPunct="1"/>
            <a:r>
              <a:rPr lang="cs-CZ" altLang="cs-CZ" sz="1800" b="1" dirty="0" smtClean="0"/>
              <a:t>zaměření kontroly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altLang="cs-CZ" sz="1800" i="1" dirty="0" smtClean="0">
                <a:solidFill>
                  <a:srgbClr val="00287D"/>
                </a:solidFill>
              </a:rPr>
              <a:t>hospodaření s majetkem státu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altLang="cs-CZ" sz="1800" i="1" dirty="0" smtClean="0">
                <a:solidFill>
                  <a:srgbClr val="00287D"/>
                </a:solidFill>
              </a:rPr>
              <a:t>plnění státního rozpočtu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altLang="cs-CZ" sz="1800" dirty="0" smtClean="0"/>
              <a:t>zvažována i kontrola majetku (rozpočtů) jiných                       veřejných subjektů (ÚSC)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Kontrola veřejné správy. Systém kontroly veřejné správy. Odpovědnost veřejné správy.</a:t>
            </a:r>
            <a:endParaRPr lang="cs-CZ" altLang="cs-CZ" dirty="0" smtClean="0"/>
          </a:p>
        </p:txBody>
      </p:sp>
      <p:sp>
        <p:nvSpPr>
          <p:cNvPr id="819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AAE2DB9-DCD5-4F85-8A2D-19C99AFC2CDA}" type="slidenum">
              <a:rPr lang="cs-CZ" altLang="cs-CZ"/>
              <a:pPr/>
              <a:t>13</a:t>
            </a:fld>
            <a:endParaRPr lang="cs-CZ" alt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/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800" dirty="0" smtClean="0"/>
              <a:t>Kontrola VS veřejným ochráncem </a:t>
            </a:r>
            <a:r>
              <a:rPr lang="cs-CZ" altLang="cs-CZ" sz="2800" dirty="0" smtClean="0"/>
              <a:t>práv (VOP)</a:t>
            </a:r>
            <a:endParaRPr lang="cs-CZ" altLang="cs-CZ" sz="2800" dirty="0" smtClean="0"/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1800" b="1" i="1" dirty="0" smtClean="0">
                <a:solidFill>
                  <a:srgbClr val="7030A0"/>
                </a:solidFill>
              </a:rPr>
              <a:t>O</a:t>
            </a:r>
            <a:r>
              <a:rPr lang="cs-CZ" altLang="cs-CZ" sz="1800" b="1" i="1" dirty="0" smtClean="0">
                <a:solidFill>
                  <a:srgbClr val="7030A0"/>
                </a:solidFill>
              </a:rPr>
              <a:t>mbudsmanská </a:t>
            </a:r>
            <a:r>
              <a:rPr lang="cs-CZ" altLang="cs-CZ" sz="1800" b="1" i="1" dirty="0" smtClean="0">
                <a:solidFill>
                  <a:srgbClr val="7030A0"/>
                </a:solidFill>
              </a:rPr>
              <a:t>instituce </a:t>
            </a:r>
            <a:r>
              <a:rPr lang="cs-CZ" altLang="cs-CZ" sz="1800" dirty="0" smtClean="0"/>
              <a:t>= </a:t>
            </a:r>
            <a:r>
              <a:rPr lang="cs-CZ" altLang="cs-CZ" sz="1800" b="1" dirty="0" smtClean="0"/>
              <a:t>specifický státní orgán</a:t>
            </a:r>
          </a:p>
          <a:p>
            <a:pPr eaLnBrk="1" hangingPunct="1"/>
            <a:endParaRPr lang="cs-CZ" altLang="cs-CZ" sz="1800" b="1" dirty="0" smtClean="0">
              <a:solidFill>
                <a:srgbClr val="C00000"/>
              </a:solidFill>
            </a:endParaRPr>
          </a:p>
          <a:p>
            <a:pPr eaLnBrk="1" hangingPunct="1"/>
            <a:r>
              <a:rPr lang="cs-CZ" altLang="cs-CZ" sz="1800" b="1" dirty="0" smtClean="0">
                <a:solidFill>
                  <a:srgbClr val="C00000"/>
                </a:solidFill>
              </a:rPr>
              <a:t>O</a:t>
            </a:r>
            <a:r>
              <a:rPr lang="cs-CZ" altLang="cs-CZ" sz="1800" b="1" dirty="0" smtClean="0">
                <a:solidFill>
                  <a:srgbClr val="C00000"/>
                </a:solidFill>
              </a:rPr>
              <a:t>becná </a:t>
            </a:r>
            <a:r>
              <a:rPr lang="cs-CZ" altLang="cs-CZ" sz="1800" b="1" dirty="0" smtClean="0">
                <a:solidFill>
                  <a:srgbClr val="C00000"/>
                </a:solidFill>
              </a:rPr>
              <a:t>charakteristika </a:t>
            </a:r>
            <a:r>
              <a:rPr lang="cs-CZ" altLang="cs-CZ" sz="1800" b="1" dirty="0" err="1" smtClean="0">
                <a:solidFill>
                  <a:srgbClr val="C00000"/>
                </a:solidFill>
              </a:rPr>
              <a:t>obudsmana</a:t>
            </a:r>
            <a:endParaRPr lang="cs-CZ" altLang="cs-CZ" sz="1800" b="1" dirty="0" smtClean="0">
              <a:solidFill>
                <a:srgbClr val="C00000"/>
              </a:solidFill>
            </a:endParaRPr>
          </a:p>
          <a:p>
            <a:pPr lvl="1" eaLnBrk="1" hangingPunct="1"/>
            <a:r>
              <a:rPr lang="cs-CZ" altLang="cs-CZ" sz="1800" b="1" dirty="0" smtClean="0"/>
              <a:t>ochrana jednotlivců </a:t>
            </a:r>
            <a:r>
              <a:rPr lang="cs-CZ" altLang="cs-CZ" sz="1800" dirty="0" smtClean="0"/>
              <a:t>před úřady, byrokracií…</a:t>
            </a:r>
          </a:p>
          <a:p>
            <a:pPr lvl="1" eaLnBrk="1" hangingPunct="1"/>
            <a:r>
              <a:rPr lang="cs-CZ" altLang="cs-CZ" sz="1800" dirty="0" smtClean="0"/>
              <a:t>případně „stížnostní místo“</a:t>
            </a:r>
          </a:p>
          <a:p>
            <a:pPr lvl="1" eaLnBrk="1" hangingPunct="1"/>
            <a:r>
              <a:rPr lang="cs-CZ" altLang="cs-CZ" sz="1800" b="1" dirty="0" smtClean="0"/>
              <a:t>nezávislost</a:t>
            </a:r>
          </a:p>
          <a:p>
            <a:pPr lvl="1" eaLnBrk="1" hangingPunct="1"/>
            <a:r>
              <a:rPr lang="cs-CZ" altLang="cs-CZ" sz="1800" b="1" dirty="0" smtClean="0"/>
              <a:t>neformálnost</a:t>
            </a:r>
            <a:r>
              <a:rPr lang="cs-CZ" altLang="cs-CZ" sz="1800" dirty="0" smtClean="0"/>
              <a:t>, rychlost, „lidskost“,…</a:t>
            </a:r>
          </a:p>
          <a:p>
            <a:pPr lvl="1" eaLnBrk="1" hangingPunct="1"/>
            <a:r>
              <a:rPr lang="cs-CZ" altLang="cs-CZ" sz="1800" dirty="0" smtClean="0"/>
              <a:t>zaměřuje se (také) na </a:t>
            </a:r>
            <a:r>
              <a:rPr lang="cs-CZ" altLang="cs-CZ" sz="1800" b="1" dirty="0" smtClean="0"/>
              <a:t>drobnější pochybení</a:t>
            </a:r>
          </a:p>
          <a:p>
            <a:pPr lvl="1" eaLnBrk="1" hangingPunct="1"/>
            <a:r>
              <a:rPr lang="cs-CZ" altLang="cs-CZ" sz="1800" dirty="0" smtClean="0"/>
              <a:t>jen určité </a:t>
            </a:r>
            <a:r>
              <a:rPr lang="cs-CZ" altLang="cs-CZ" sz="1800" b="1" dirty="0" smtClean="0"/>
              <a:t>vyšetřovací pravomoci </a:t>
            </a:r>
            <a:r>
              <a:rPr lang="cs-CZ" altLang="cs-CZ" sz="1800" dirty="0" smtClean="0"/>
              <a:t>(nerozhoduje, nenařizuje…)</a:t>
            </a:r>
          </a:p>
          <a:p>
            <a:pPr lvl="1" eaLnBrk="1" hangingPunct="1"/>
            <a:r>
              <a:rPr lang="cs-CZ" altLang="cs-CZ" sz="1800" dirty="0" smtClean="0"/>
              <a:t>spíše </a:t>
            </a:r>
            <a:r>
              <a:rPr lang="cs-CZ" altLang="cs-CZ" sz="1800" b="1" dirty="0" smtClean="0"/>
              <a:t>„</a:t>
            </a:r>
            <a:r>
              <a:rPr lang="cs-CZ" altLang="cs-CZ" sz="1800" b="1" dirty="0" err="1" smtClean="0"/>
              <a:t>mediátor</a:t>
            </a:r>
            <a:r>
              <a:rPr lang="cs-CZ" altLang="cs-CZ" sz="1800" b="1" dirty="0" smtClean="0"/>
              <a:t>“ </a:t>
            </a:r>
            <a:r>
              <a:rPr lang="cs-CZ" altLang="cs-CZ" sz="1800" dirty="0" smtClean="0"/>
              <a:t>mezi úřadem a stěžovatelem</a:t>
            </a:r>
          </a:p>
          <a:p>
            <a:pPr lvl="1" eaLnBrk="1" hangingPunct="1"/>
            <a:r>
              <a:rPr lang="cs-CZ" altLang="cs-CZ" sz="1800" dirty="0" smtClean="0"/>
              <a:t>tedy předpoklad autority představitele instituce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Kontrola veřejné správy. Systém kontroly veřejné správy. Odpovědnost veřejné správy.</a:t>
            </a:r>
            <a:endParaRPr lang="cs-CZ" altLang="cs-CZ" dirty="0" smtClean="0"/>
          </a:p>
        </p:txBody>
      </p:sp>
      <p:sp>
        <p:nvSpPr>
          <p:cNvPr id="819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AAE2DB9-DCD5-4F85-8A2D-19C99AFC2CDA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/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sz="2800" dirty="0" smtClean="0"/>
              <a:t>Kontrola VS veřejným ochráncem </a:t>
            </a:r>
            <a:r>
              <a:rPr lang="cs-CZ" altLang="cs-CZ" sz="2800" dirty="0" smtClean="0"/>
              <a:t>práv (VOP)</a:t>
            </a:r>
            <a:endParaRPr lang="cs-CZ" altLang="cs-CZ" dirty="0" smtClean="0"/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1800" dirty="0" smtClean="0"/>
              <a:t>V</a:t>
            </a:r>
            <a:r>
              <a:rPr lang="cs-CZ" altLang="cs-CZ" sz="1800" dirty="0" smtClean="0"/>
              <a:t> </a:t>
            </a:r>
            <a:r>
              <a:rPr lang="cs-CZ" altLang="cs-CZ" sz="1800" dirty="0" smtClean="0"/>
              <a:t>případě </a:t>
            </a:r>
            <a:r>
              <a:rPr lang="cs-CZ" altLang="cs-CZ" sz="1800" b="1" dirty="0" smtClean="0">
                <a:solidFill>
                  <a:srgbClr val="C00000"/>
                </a:solidFill>
              </a:rPr>
              <a:t>VOP</a:t>
            </a:r>
            <a:r>
              <a:rPr lang="cs-CZ" altLang="cs-CZ" sz="1800" dirty="0" smtClean="0"/>
              <a:t> </a:t>
            </a:r>
            <a:r>
              <a:rPr lang="cs-CZ" altLang="cs-CZ" sz="1800" dirty="0" smtClean="0">
                <a:solidFill>
                  <a:srgbClr val="C00000"/>
                </a:solidFill>
              </a:rPr>
              <a:t>parlamentní ombudsman </a:t>
            </a:r>
            <a:r>
              <a:rPr lang="cs-CZ" altLang="cs-CZ" sz="1800" dirty="0" smtClean="0"/>
              <a:t>(orgán moci zákonodárné)</a:t>
            </a:r>
          </a:p>
          <a:p>
            <a:pPr lvl="1" eaLnBrk="1" hangingPunct="1"/>
            <a:r>
              <a:rPr lang="cs-CZ" altLang="cs-CZ" sz="1800" dirty="0" smtClean="0"/>
              <a:t>návaznost: </a:t>
            </a:r>
            <a:r>
              <a:rPr lang="cs-CZ" altLang="cs-CZ" sz="1800" i="1" dirty="0" smtClean="0">
                <a:solidFill>
                  <a:srgbClr val="00287D"/>
                </a:solidFill>
              </a:rPr>
              <a:t>ustavení do funkce, pravidelné informování, odpovědnost</a:t>
            </a:r>
            <a:r>
              <a:rPr lang="cs-CZ" altLang="cs-CZ" sz="1800" dirty="0" smtClean="0"/>
              <a:t>…</a:t>
            </a:r>
          </a:p>
          <a:p>
            <a:pPr lvl="1" eaLnBrk="1" hangingPunct="1"/>
            <a:r>
              <a:rPr lang="cs-CZ" altLang="cs-CZ" sz="1800" dirty="0" smtClean="0"/>
              <a:t>jinak také ombudsman moci výkonné (ovšem otázka nezávislosti)</a:t>
            </a:r>
            <a:endParaRPr lang="cs-CZ" altLang="cs-CZ" sz="1800" b="1" dirty="0" smtClean="0"/>
          </a:p>
          <a:p>
            <a:pPr eaLnBrk="1" hangingPunct="1"/>
            <a:r>
              <a:rPr lang="cs-CZ" altLang="cs-CZ" sz="1800" b="1" i="1" dirty="0" smtClean="0">
                <a:solidFill>
                  <a:srgbClr val="00287D"/>
                </a:solidFill>
              </a:rPr>
              <a:t>H</a:t>
            </a:r>
            <a:r>
              <a:rPr lang="cs-CZ" altLang="cs-CZ" sz="1800" b="1" i="1" dirty="0" smtClean="0">
                <a:solidFill>
                  <a:srgbClr val="00287D"/>
                </a:solidFill>
              </a:rPr>
              <a:t>lavní </a:t>
            </a:r>
            <a:r>
              <a:rPr lang="cs-CZ" altLang="cs-CZ" sz="1800" b="1" i="1" dirty="0" smtClean="0">
                <a:solidFill>
                  <a:srgbClr val="00287D"/>
                </a:solidFill>
              </a:rPr>
              <a:t>působnost VOP </a:t>
            </a:r>
          </a:p>
          <a:p>
            <a:pPr lvl="1" eaLnBrk="1" hangingPunct="1"/>
            <a:r>
              <a:rPr lang="cs-CZ" altLang="cs-CZ" sz="1800" b="1" dirty="0" smtClean="0"/>
              <a:t>= šetření pochybení státních orgánů </a:t>
            </a:r>
            <a:r>
              <a:rPr lang="cs-CZ" altLang="cs-CZ" sz="1800" dirty="0" smtClean="0"/>
              <a:t>(ne všech)</a:t>
            </a:r>
          </a:p>
          <a:p>
            <a:pPr lvl="1" eaLnBrk="1" hangingPunct="1"/>
            <a:r>
              <a:rPr lang="cs-CZ" altLang="cs-CZ" sz="1800" dirty="0" smtClean="0"/>
              <a:t>hlediska souladu s právem, ale také s </a:t>
            </a:r>
            <a:r>
              <a:rPr lang="cs-CZ" altLang="cs-CZ" sz="1800" dirty="0" smtClean="0">
                <a:solidFill>
                  <a:srgbClr val="C00000"/>
                </a:solidFill>
              </a:rPr>
              <a:t>principy dobré správy</a:t>
            </a:r>
          </a:p>
          <a:p>
            <a:pPr lvl="1" eaLnBrk="1" hangingPunct="1"/>
            <a:r>
              <a:rPr lang="cs-CZ" altLang="cs-CZ" sz="1800" dirty="0" smtClean="0"/>
              <a:t>provádí šetření a komunikuje s úřadek a stěžovatelem</a:t>
            </a:r>
          </a:p>
          <a:p>
            <a:pPr eaLnBrk="1" hangingPunct="1"/>
            <a:r>
              <a:rPr lang="cs-CZ" altLang="cs-CZ" sz="1800" b="1" i="1" dirty="0" smtClean="0">
                <a:solidFill>
                  <a:srgbClr val="00287D"/>
                </a:solidFill>
              </a:rPr>
              <a:t>„Vedlejší</a:t>
            </a:r>
            <a:r>
              <a:rPr lang="cs-CZ" altLang="cs-CZ" sz="1800" b="1" i="1" dirty="0" smtClean="0">
                <a:solidFill>
                  <a:srgbClr val="00287D"/>
                </a:solidFill>
              </a:rPr>
              <a:t>“ působnost VOP</a:t>
            </a:r>
          </a:p>
          <a:p>
            <a:pPr lvl="1" eaLnBrk="1" hangingPunct="1"/>
            <a:r>
              <a:rPr lang="cs-CZ" altLang="cs-CZ" sz="1800" dirty="0" smtClean="0"/>
              <a:t>přidány, zejména tzv. </a:t>
            </a:r>
            <a:r>
              <a:rPr lang="cs-CZ" altLang="cs-CZ" sz="1800" b="1" dirty="0" smtClean="0"/>
              <a:t>systematické návštěvy zařízení                     </a:t>
            </a:r>
            <a:r>
              <a:rPr lang="cs-CZ" altLang="cs-CZ" sz="1800" dirty="0" smtClean="0"/>
              <a:t>(osoby zbavené svobody nebo závislé na poskytované péči)</a:t>
            </a:r>
          </a:p>
          <a:p>
            <a:pPr eaLnBrk="1" hangingPunct="1"/>
            <a:r>
              <a:rPr lang="cs-CZ" altLang="cs-CZ" sz="1800" dirty="0" smtClean="0"/>
              <a:t>T</a:t>
            </a:r>
            <a:r>
              <a:rPr lang="cs-CZ" altLang="cs-CZ" sz="1800" dirty="0" smtClean="0"/>
              <a:t>aké </a:t>
            </a:r>
            <a:r>
              <a:rPr lang="cs-CZ" altLang="cs-CZ" sz="1800" dirty="0" smtClean="0"/>
              <a:t>některá </a:t>
            </a:r>
            <a:r>
              <a:rPr lang="cs-CZ" altLang="cs-CZ" sz="1800" dirty="0" smtClean="0">
                <a:solidFill>
                  <a:srgbClr val="00287D"/>
                </a:solidFill>
              </a:rPr>
              <a:t>zvláštní oprávnění </a:t>
            </a:r>
            <a:r>
              <a:rPr lang="cs-CZ" altLang="cs-CZ" sz="1800" dirty="0" smtClean="0"/>
              <a:t>(např. žaloba ve veřejném zájmu)</a:t>
            </a:r>
          </a:p>
          <a:p>
            <a:pPr eaLnBrk="1" hangingPunct="1"/>
            <a:r>
              <a:rPr lang="cs-CZ" altLang="cs-CZ" sz="1800" dirty="0" smtClean="0"/>
              <a:t>N</a:t>
            </a:r>
            <a:r>
              <a:rPr lang="cs-CZ" altLang="cs-CZ" sz="1800" dirty="0" smtClean="0"/>
              <a:t>ení </a:t>
            </a:r>
            <a:r>
              <a:rPr lang="cs-CZ" altLang="cs-CZ" sz="1800" dirty="0" smtClean="0"/>
              <a:t>upraven v Ústavě, pouze </a:t>
            </a:r>
            <a:r>
              <a:rPr lang="cs-CZ" altLang="cs-CZ" sz="1800" b="1" dirty="0" smtClean="0"/>
              <a:t>zákon č. 349/1999 Sb.</a:t>
            </a:r>
          </a:p>
          <a:p>
            <a:pPr eaLnBrk="1" hangingPunct="1"/>
            <a:r>
              <a:rPr lang="cs-CZ" altLang="cs-CZ" sz="1800" dirty="0" smtClean="0"/>
              <a:t>S</a:t>
            </a:r>
            <a:r>
              <a:rPr lang="cs-CZ" altLang="cs-CZ" sz="1800" dirty="0" smtClean="0"/>
              <a:t>ídlo </a:t>
            </a:r>
            <a:r>
              <a:rPr lang="cs-CZ" altLang="cs-CZ" sz="1800" dirty="0" smtClean="0"/>
              <a:t>v Brně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Kontrola veřejné správy. Systém kontroly veřejné správy. Odpovědnost veřejné správy.</a:t>
            </a:r>
            <a:endParaRPr lang="cs-CZ" altLang="cs-CZ" dirty="0" smtClean="0"/>
          </a:p>
        </p:txBody>
      </p:sp>
      <p:sp>
        <p:nvSpPr>
          <p:cNvPr id="819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AAE2DB9-DCD5-4F85-8A2D-19C99AFC2CDA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 smtClean="0"/>
              <a:t>Soudní kontrola VS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1800" dirty="0" smtClean="0"/>
              <a:t>P</a:t>
            </a:r>
            <a:r>
              <a:rPr lang="cs-CZ" altLang="cs-CZ" sz="1800" dirty="0" smtClean="0"/>
              <a:t>lyne </a:t>
            </a:r>
            <a:r>
              <a:rPr lang="cs-CZ" altLang="cs-CZ" sz="1800" b="1" dirty="0" smtClean="0"/>
              <a:t>z dělby moci</a:t>
            </a:r>
          </a:p>
          <a:p>
            <a:pPr eaLnBrk="1" hangingPunct="1"/>
            <a:r>
              <a:rPr lang="cs-CZ" altLang="cs-CZ" sz="1800" dirty="0" smtClean="0"/>
              <a:t>K</a:t>
            </a:r>
            <a:r>
              <a:rPr lang="cs-CZ" altLang="cs-CZ" sz="1800" dirty="0" smtClean="0"/>
              <a:t>ontrola </a:t>
            </a:r>
            <a:r>
              <a:rPr lang="cs-CZ" altLang="cs-CZ" sz="1800" dirty="0" smtClean="0"/>
              <a:t>VS prováděná soudy</a:t>
            </a:r>
          </a:p>
          <a:p>
            <a:pPr eaLnBrk="1" hangingPunct="1"/>
            <a:endParaRPr lang="cs-CZ" altLang="cs-CZ" sz="1800" dirty="0" smtClean="0"/>
          </a:p>
          <a:p>
            <a:pPr eaLnBrk="1" hangingPunct="1"/>
            <a:r>
              <a:rPr lang="cs-CZ" altLang="cs-CZ" sz="1800" dirty="0" smtClean="0">
                <a:solidFill>
                  <a:srgbClr val="7030A0"/>
                </a:solidFill>
              </a:rPr>
              <a:t>U</a:t>
            </a:r>
            <a:r>
              <a:rPr lang="cs-CZ" altLang="cs-CZ" sz="1800" dirty="0" smtClean="0">
                <a:solidFill>
                  <a:srgbClr val="7030A0"/>
                </a:solidFill>
              </a:rPr>
              <a:t>rčitý </a:t>
            </a:r>
            <a:r>
              <a:rPr lang="cs-CZ" altLang="cs-CZ" sz="1800" dirty="0" smtClean="0">
                <a:solidFill>
                  <a:srgbClr val="7030A0"/>
                </a:solidFill>
              </a:rPr>
              <a:t>provázaný </a:t>
            </a:r>
            <a:r>
              <a:rPr lang="cs-CZ" altLang="cs-CZ" sz="1800" b="1" i="1" dirty="0" smtClean="0">
                <a:solidFill>
                  <a:srgbClr val="7030A0"/>
                </a:solidFill>
              </a:rPr>
              <a:t>systém</a:t>
            </a:r>
            <a:r>
              <a:rPr lang="cs-CZ" altLang="cs-CZ" sz="1800" b="1" dirty="0" smtClean="0">
                <a:solidFill>
                  <a:srgbClr val="7030A0"/>
                </a:solidFill>
              </a:rPr>
              <a:t> </a:t>
            </a:r>
            <a:r>
              <a:rPr lang="cs-CZ" altLang="cs-CZ" sz="1800" dirty="0" smtClean="0">
                <a:solidFill>
                  <a:srgbClr val="7030A0"/>
                </a:solidFill>
              </a:rPr>
              <a:t>s více prvky</a:t>
            </a:r>
            <a:endParaRPr lang="cs-CZ" altLang="cs-CZ" sz="1800" dirty="0">
              <a:solidFill>
                <a:srgbClr val="7030A0"/>
              </a:solidFill>
            </a:endParaRPr>
          </a:p>
          <a:p>
            <a:pPr lvl="1" eaLnBrk="1" hangingPunct="1"/>
            <a:r>
              <a:rPr lang="cs-CZ" altLang="cs-CZ" sz="1800" i="1" dirty="0" smtClean="0">
                <a:solidFill>
                  <a:srgbClr val="C00000"/>
                </a:solidFill>
              </a:rPr>
              <a:t>správní soudnictví                                                                               </a:t>
            </a:r>
            <a:r>
              <a:rPr lang="cs-CZ" altLang="cs-CZ" sz="1800" dirty="0" smtClean="0"/>
              <a:t>(zákon č. 150/2002 Sb., </a:t>
            </a:r>
            <a:r>
              <a:rPr lang="cs-CZ" altLang="cs-CZ" sz="1800" b="1" dirty="0" smtClean="0"/>
              <a:t>soudní řád správní</a:t>
            </a:r>
            <a:r>
              <a:rPr lang="cs-CZ" altLang="cs-CZ" sz="1800" dirty="0" smtClean="0"/>
              <a:t>)</a:t>
            </a:r>
          </a:p>
          <a:p>
            <a:pPr lvl="1" eaLnBrk="1" hangingPunct="1"/>
            <a:r>
              <a:rPr lang="cs-CZ" altLang="cs-CZ" sz="1800" i="1" dirty="0" smtClean="0">
                <a:solidFill>
                  <a:srgbClr val="C00000"/>
                </a:solidFill>
              </a:rPr>
              <a:t>obecné (civilní) soudnictví                                                                   </a:t>
            </a:r>
            <a:r>
              <a:rPr lang="cs-CZ" altLang="cs-CZ" sz="1800" dirty="0" smtClean="0"/>
              <a:t>(zákon č . 99/1963 Sb., </a:t>
            </a:r>
            <a:r>
              <a:rPr lang="cs-CZ" altLang="cs-CZ" sz="1800" b="1" dirty="0" smtClean="0"/>
              <a:t>občanský soudní řád </a:t>
            </a:r>
            <a:r>
              <a:rPr lang="cs-CZ" altLang="cs-CZ" sz="1800" dirty="0" smtClean="0"/>
              <a:t>- část V.)</a:t>
            </a:r>
          </a:p>
          <a:p>
            <a:pPr lvl="1" eaLnBrk="1" hangingPunct="1"/>
            <a:r>
              <a:rPr lang="cs-CZ" altLang="cs-CZ" sz="1800" dirty="0" smtClean="0">
                <a:solidFill>
                  <a:srgbClr val="C00000"/>
                </a:solidFill>
              </a:rPr>
              <a:t>případně ústavní soudnictví, </a:t>
            </a:r>
            <a:r>
              <a:rPr lang="cs-CZ" altLang="cs-CZ" sz="1800" dirty="0" smtClean="0"/>
              <a:t>došlo-li k porušení základních práv</a:t>
            </a:r>
            <a:r>
              <a:rPr lang="cs-CZ" altLang="cs-CZ" sz="1800" dirty="0" smtClean="0">
                <a:solidFill>
                  <a:srgbClr val="C00000"/>
                </a:solidFill>
              </a:rPr>
              <a:t>                                                 </a:t>
            </a:r>
            <a:r>
              <a:rPr lang="cs-CZ" altLang="cs-CZ" sz="1800" dirty="0" smtClean="0"/>
              <a:t>(zákon č. 182/1993 Sb., </a:t>
            </a:r>
            <a:r>
              <a:rPr lang="cs-CZ" altLang="cs-CZ" sz="1800" b="1" dirty="0" smtClean="0"/>
              <a:t>zákon o ústavním soudu</a:t>
            </a:r>
            <a:r>
              <a:rPr lang="cs-CZ" altLang="cs-CZ" sz="1800" dirty="0" smtClean="0"/>
              <a:t>)</a:t>
            </a:r>
          </a:p>
          <a:p>
            <a:pPr lvl="1" eaLnBrk="1" hangingPunct="1"/>
            <a:endParaRPr lang="cs-CZ" altLang="cs-CZ" sz="1800" dirty="0" smtClean="0"/>
          </a:p>
          <a:p>
            <a:pPr lvl="1" eaLnBrk="1" hangingPunct="1"/>
            <a:r>
              <a:rPr lang="cs-CZ" altLang="cs-CZ" sz="1800" dirty="0" smtClean="0"/>
              <a:t>či na </a:t>
            </a:r>
            <a:r>
              <a:rPr lang="cs-CZ" altLang="cs-CZ" sz="1800" dirty="0" smtClean="0">
                <a:solidFill>
                  <a:srgbClr val="C00000"/>
                </a:solidFill>
              </a:rPr>
              <a:t>mezinárodní úrovni </a:t>
            </a:r>
            <a:r>
              <a:rPr lang="cs-CZ" altLang="cs-CZ" sz="1800" dirty="0" smtClean="0"/>
              <a:t>případně také</a:t>
            </a:r>
            <a:r>
              <a:rPr lang="cs-CZ" altLang="cs-CZ" sz="1800" b="1" dirty="0" smtClean="0"/>
              <a:t> </a:t>
            </a:r>
            <a:r>
              <a:rPr lang="cs-CZ" altLang="cs-CZ" sz="1800" b="1" i="1" dirty="0" smtClean="0"/>
              <a:t>ESLP</a:t>
            </a:r>
            <a:r>
              <a:rPr lang="cs-CZ" altLang="cs-CZ" sz="1800" b="1" dirty="0" smtClean="0"/>
              <a:t> </a:t>
            </a:r>
            <a:r>
              <a:rPr lang="cs-CZ" altLang="cs-CZ" sz="1800" dirty="0" smtClean="0"/>
              <a:t>či </a:t>
            </a:r>
            <a:r>
              <a:rPr lang="cs-CZ" altLang="cs-CZ" sz="1800" b="1" i="1" dirty="0" smtClean="0"/>
              <a:t>SDEU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Kontrola veřejné správy. Systém kontroly veřejné správy. Odpovědnost veřejné správy.</a:t>
            </a:r>
            <a:endParaRPr lang="cs-CZ" altLang="cs-CZ" dirty="0" smtClean="0"/>
          </a:p>
        </p:txBody>
      </p:sp>
      <p:sp>
        <p:nvSpPr>
          <p:cNvPr id="1536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C4B9BC8-92DB-473F-9FD1-58308ACD00CC}" type="slidenum">
              <a:rPr lang="cs-CZ" altLang="cs-CZ"/>
              <a:pPr/>
              <a:t>16</a:t>
            </a:fld>
            <a:endParaRPr lang="cs-CZ" alt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 smtClean="0"/>
              <a:t>Soudní kontrola VS - správní soudnictví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1800" dirty="0" smtClean="0"/>
              <a:t>O</a:t>
            </a:r>
            <a:r>
              <a:rPr lang="cs-CZ" altLang="cs-CZ" sz="1800" dirty="0" smtClean="0"/>
              <a:t>chrana </a:t>
            </a:r>
            <a:r>
              <a:rPr lang="cs-CZ" altLang="cs-CZ" sz="1800" b="1" dirty="0" smtClean="0">
                <a:solidFill>
                  <a:srgbClr val="7030A0"/>
                </a:solidFill>
              </a:rPr>
              <a:t>veřejných </a:t>
            </a:r>
            <a:r>
              <a:rPr lang="cs-CZ" altLang="cs-CZ" sz="1800" dirty="0" smtClean="0">
                <a:solidFill>
                  <a:srgbClr val="7030A0"/>
                </a:solidFill>
              </a:rPr>
              <a:t>subjektivních práv</a:t>
            </a:r>
          </a:p>
          <a:p>
            <a:pPr eaLnBrk="1" hangingPunct="1"/>
            <a:r>
              <a:rPr lang="cs-CZ" altLang="cs-CZ" sz="1800" dirty="0" smtClean="0"/>
              <a:t>„Soustava</a:t>
            </a:r>
            <a:r>
              <a:rPr lang="cs-CZ" altLang="cs-CZ" sz="1800" dirty="0" smtClean="0"/>
              <a:t>“ = </a:t>
            </a:r>
            <a:r>
              <a:rPr lang="cs-CZ" altLang="cs-CZ" sz="1800" b="1" dirty="0" smtClean="0"/>
              <a:t>NSS</a:t>
            </a:r>
            <a:r>
              <a:rPr lang="cs-CZ" altLang="cs-CZ" sz="1800" dirty="0" smtClean="0"/>
              <a:t> a specializované </a:t>
            </a:r>
            <a:r>
              <a:rPr lang="cs-CZ" altLang="cs-CZ" sz="1800" b="1" dirty="0" smtClean="0"/>
              <a:t>senáty KS </a:t>
            </a:r>
            <a:r>
              <a:rPr lang="cs-CZ" altLang="cs-CZ" sz="1800" dirty="0" smtClean="0"/>
              <a:t>(tzv. smíšený model)</a:t>
            </a:r>
          </a:p>
          <a:p>
            <a:pPr eaLnBrk="1" hangingPunct="1"/>
            <a:r>
              <a:rPr lang="cs-CZ" altLang="cs-CZ" sz="1800" dirty="0" smtClean="0"/>
              <a:t>P</a:t>
            </a:r>
            <a:r>
              <a:rPr lang="cs-CZ" altLang="cs-CZ" sz="1800" dirty="0" smtClean="0"/>
              <a:t>rincip </a:t>
            </a:r>
            <a:r>
              <a:rPr lang="cs-CZ" altLang="cs-CZ" sz="1800" b="1" dirty="0" smtClean="0"/>
              <a:t>subsidiarity</a:t>
            </a:r>
            <a:r>
              <a:rPr lang="cs-CZ" altLang="cs-CZ" sz="1800" dirty="0" smtClean="0"/>
              <a:t> (nutnost vyčerpat jiné prostředky)</a:t>
            </a:r>
          </a:p>
          <a:p>
            <a:pPr eaLnBrk="1" hangingPunct="1"/>
            <a:endParaRPr lang="cs-CZ" altLang="cs-CZ" sz="1800" b="1" dirty="0" smtClean="0"/>
          </a:p>
          <a:p>
            <a:pPr eaLnBrk="1" hangingPunct="1"/>
            <a:r>
              <a:rPr lang="cs-CZ" altLang="cs-CZ" sz="1800" b="1" dirty="0" smtClean="0">
                <a:solidFill>
                  <a:srgbClr val="C00000"/>
                </a:solidFill>
              </a:rPr>
              <a:t>Z</a:t>
            </a:r>
            <a:r>
              <a:rPr lang="cs-CZ" altLang="cs-CZ" sz="1800" b="1" dirty="0" smtClean="0">
                <a:solidFill>
                  <a:srgbClr val="C00000"/>
                </a:solidFill>
              </a:rPr>
              <a:t>ákladní řízení </a:t>
            </a:r>
            <a:r>
              <a:rPr lang="cs-CZ" altLang="cs-CZ" sz="1800" dirty="0" smtClean="0">
                <a:solidFill>
                  <a:srgbClr val="C00000"/>
                </a:solidFill>
              </a:rPr>
              <a:t>(žalobní typy):</a:t>
            </a:r>
            <a:endParaRPr lang="cs-CZ" altLang="cs-CZ" sz="1800" dirty="0" smtClean="0">
              <a:solidFill>
                <a:srgbClr val="C00000"/>
              </a:solidFill>
            </a:endParaRPr>
          </a:p>
          <a:p>
            <a:pPr lvl="1" eaLnBrk="1" hangingPunct="1"/>
            <a:r>
              <a:rPr lang="cs-CZ" altLang="cs-CZ" sz="1800" i="1" dirty="0" smtClean="0">
                <a:solidFill>
                  <a:srgbClr val="00287D"/>
                </a:solidFill>
              </a:rPr>
              <a:t>řízení o žalobě </a:t>
            </a:r>
            <a:r>
              <a:rPr lang="cs-CZ" altLang="cs-CZ" sz="1800" b="1" i="1" dirty="0" smtClean="0">
                <a:solidFill>
                  <a:srgbClr val="00287D"/>
                </a:solidFill>
              </a:rPr>
              <a:t>proti rozhodnutí </a:t>
            </a:r>
            <a:r>
              <a:rPr lang="cs-CZ" altLang="cs-CZ" sz="1800" i="1" dirty="0" smtClean="0">
                <a:solidFill>
                  <a:srgbClr val="00287D"/>
                </a:solidFill>
              </a:rPr>
              <a:t>správního orgánu</a:t>
            </a:r>
          </a:p>
          <a:p>
            <a:pPr lvl="1" eaLnBrk="1" hangingPunct="1"/>
            <a:r>
              <a:rPr lang="cs-CZ" altLang="cs-CZ" sz="1800" i="1" dirty="0">
                <a:solidFill>
                  <a:srgbClr val="00287D"/>
                </a:solidFill>
              </a:rPr>
              <a:t>o</a:t>
            </a:r>
            <a:r>
              <a:rPr lang="cs-CZ" altLang="cs-CZ" sz="1800" i="1" dirty="0" smtClean="0">
                <a:solidFill>
                  <a:srgbClr val="00287D"/>
                </a:solidFill>
              </a:rPr>
              <a:t>chrana </a:t>
            </a:r>
            <a:r>
              <a:rPr lang="cs-CZ" altLang="cs-CZ" sz="1800" b="1" i="1" dirty="0" smtClean="0">
                <a:solidFill>
                  <a:srgbClr val="00287D"/>
                </a:solidFill>
              </a:rPr>
              <a:t>proti nečinnosti </a:t>
            </a:r>
            <a:r>
              <a:rPr lang="cs-CZ" altLang="cs-CZ" sz="1800" i="1" dirty="0" smtClean="0">
                <a:solidFill>
                  <a:srgbClr val="00287D"/>
                </a:solidFill>
              </a:rPr>
              <a:t>správního orgánu</a:t>
            </a:r>
          </a:p>
          <a:p>
            <a:pPr lvl="1" eaLnBrk="1" hangingPunct="1"/>
            <a:r>
              <a:rPr lang="cs-CZ" altLang="cs-CZ" sz="1800" i="1" dirty="0" smtClean="0">
                <a:solidFill>
                  <a:srgbClr val="00287D"/>
                </a:solidFill>
              </a:rPr>
              <a:t>řízení o ochraně </a:t>
            </a:r>
            <a:r>
              <a:rPr lang="cs-CZ" altLang="cs-CZ" sz="1800" b="1" i="1" dirty="0" smtClean="0">
                <a:solidFill>
                  <a:srgbClr val="00287D"/>
                </a:solidFill>
              </a:rPr>
              <a:t>před nezákonným zásahem</a:t>
            </a:r>
            <a:r>
              <a:rPr lang="cs-CZ" altLang="cs-CZ" sz="1800" i="1" dirty="0" smtClean="0">
                <a:solidFill>
                  <a:srgbClr val="00287D"/>
                </a:solidFill>
              </a:rPr>
              <a:t>, pokynem nebo donucením správního orgánu</a:t>
            </a:r>
          </a:p>
          <a:p>
            <a:pPr lvl="1" eaLnBrk="1" hangingPunct="1"/>
            <a:endParaRPr lang="cs-CZ" altLang="cs-CZ" sz="1800" b="1" dirty="0" smtClean="0"/>
          </a:p>
          <a:p>
            <a:pPr eaLnBrk="1" hangingPunct="1"/>
            <a:r>
              <a:rPr lang="cs-CZ" altLang="cs-CZ" sz="1800" dirty="0" smtClean="0"/>
              <a:t>A</a:t>
            </a:r>
            <a:r>
              <a:rPr lang="cs-CZ" altLang="cs-CZ" sz="1800" dirty="0" smtClean="0"/>
              <a:t>le </a:t>
            </a:r>
            <a:r>
              <a:rPr lang="cs-CZ" altLang="cs-CZ" sz="1800" dirty="0" smtClean="0"/>
              <a:t>také </a:t>
            </a:r>
            <a:r>
              <a:rPr lang="cs-CZ" altLang="cs-CZ" sz="1800" b="1" dirty="0" smtClean="0"/>
              <a:t>řada dalších řízení</a:t>
            </a:r>
            <a:r>
              <a:rPr lang="cs-CZ" altLang="cs-CZ" sz="1800" dirty="0" smtClean="0"/>
              <a:t>: </a:t>
            </a:r>
            <a:r>
              <a:rPr lang="cs-CZ" altLang="cs-CZ" sz="1800" dirty="0" smtClean="0">
                <a:solidFill>
                  <a:srgbClr val="00287D"/>
                </a:solidFill>
              </a:rPr>
              <a:t>zrušení OOP, volební věci a místní a krajská referenda, ve věcech politických stran</a:t>
            </a:r>
          </a:p>
          <a:p>
            <a:pPr eaLnBrk="1" hangingPunct="1"/>
            <a:r>
              <a:rPr lang="cs-CZ" altLang="cs-CZ" sz="1800" dirty="0" smtClean="0"/>
              <a:t>T</a:t>
            </a:r>
            <a:r>
              <a:rPr lang="cs-CZ" altLang="cs-CZ" sz="1800" dirty="0" smtClean="0"/>
              <a:t>aké </a:t>
            </a:r>
            <a:r>
              <a:rPr lang="cs-CZ" altLang="cs-CZ" sz="1800" dirty="0" smtClean="0">
                <a:solidFill>
                  <a:srgbClr val="00287D"/>
                </a:solidFill>
              </a:rPr>
              <a:t>kompetenční spory </a:t>
            </a:r>
            <a:r>
              <a:rPr lang="cs-CZ" altLang="cs-CZ" sz="1800" dirty="0" smtClean="0"/>
              <a:t>mezi správními orgány (pozitivní/negativní)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Kontrola veřejné správy. Systém kontroly veřejné správy. Odpovědnost veřejné správy.</a:t>
            </a:r>
            <a:endParaRPr lang="cs-CZ" altLang="cs-CZ" dirty="0" smtClean="0"/>
          </a:p>
        </p:txBody>
      </p:sp>
      <p:sp>
        <p:nvSpPr>
          <p:cNvPr id="1638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1A9DE74-D433-4960-B261-1D313B7CA8AA}" type="slidenum">
              <a:rPr lang="cs-CZ" altLang="cs-CZ"/>
              <a:pPr/>
              <a:t>17</a:t>
            </a:fld>
            <a:endParaRPr lang="cs-CZ" alt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 smtClean="0"/>
              <a:t>Soudní kontrola VS - civilní soudnictví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1800" dirty="0" smtClean="0"/>
              <a:t>O</a:t>
            </a:r>
            <a:r>
              <a:rPr lang="cs-CZ" altLang="cs-CZ" sz="1800" dirty="0" smtClean="0"/>
              <a:t>chrana </a:t>
            </a:r>
            <a:r>
              <a:rPr lang="cs-CZ" altLang="cs-CZ" sz="1800" dirty="0" smtClean="0"/>
              <a:t>před civilními soudy poskytována v případech, kdy správní orgány rozhodují o </a:t>
            </a:r>
            <a:r>
              <a:rPr lang="cs-CZ" altLang="cs-CZ" sz="1800" b="1" dirty="0" smtClean="0">
                <a:solidFill>
                  <a:srgbClr val="C00000"/>
                </a:solidFill>
              </a:rPr>
              <a:t>soukromých </a:t>
            </a:r>
            <a:r>
              <a:rPr lang="cs-CZ" altLang="cs-CZ" sz="1800" b="1" dirty="0" smtClean="0"/>
              <a:t>subjektivních právech</a:t>
            </a:r>
          </a:p>
          <a:p>
            <a:pPr lvl="1" eaLnBrk="1" hangingPunct="1"/>
            <a:r>
              <a:rPr lang="cs-CZ" altLang="cs-CZ" sz="1800" dirty="0" smtClean="0"/>
              <a:t>„režim“ přezkumu tedy v závislosti na povaze </a:t>
            </a:r>
            <a:r>
              <a:rPr lang="cs-CZ" altLang="cs-CZ" sz="1800" dirty="0" err="1" smtClean="0"/>
              <a:t>subj</a:t>
            </a:r>
            <a:r>
              <a:rPr lang="cs-CZ" altLang="cs-CZ" sz="1800" dirty="0" smtClean="0"/>
              <a:t>. práva</a:t>
            </a:r>
          </a:p>
          <a:p>
            <a:pPr lvl="1" eaLnBrk="1" hangingPunct="1"/>
            <a:r>
              <a:rPr lang="cs-CZ" altLang="cs-CZ" sz="1800" dirty="0" smtClean="0"/>
              <a:t>úprava kompetenčních konfliktů (zákon č. 131/2002 Sb.)</a:t>
            </a:r>
          </a:p>
          <a:p>
            <a:pPr eaLnBrk="1" hangingPunct="1"/>
            <a:r>
              <a:rPr lang="cs-CZ" altLang="cs-CZ" sz="1800" dirty="0" smtClean="0"/>
              <a:t>Ú</a:t>
            </a:r>
            <a:r>
              <a:rPr lang="cs-CZ" altLang="cs-CZ" sz="1800" dirty="0" smtClean="0"/>
              <a:t>prava </a:t>
            </a:r>
            <a:r>
              <a:rPr lang="cs-CZ" altLang="cs-CZ" sz="1800" dirty="0" smtClean="0"/>
              <a:t>obsažena v </a:t>
            </a:r>
            <a:r>
              <a:rPr lang="cs-CZ" altLang="cs-CZ" sz="1800" b="1" dirty="0" smtClean="0"/>
              <a:t>části V. občanského soudního řádu                             </a:t>
            </a:r>
            <a:r>
              <a:rPr lang="cs-CZ" altLang="cs-CZ" sz="1800" dirty="0" smtClean="0"/>
              <a:t>(řízení ve věcech, o nichž bylo rozhodnuto jiným orgánem)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Kontrola veřejné správy. Systém kontroly veřejné správy. Odpovědnost veřejné správy.</a:t>
            </a:r>
            <a:endParaRPr lang="cs-CZ" altLang="cs-CZ" dirty="0" smtClean="0"/>
          </a:p>
        </p:txBody>
      </p:sp>
      <p:sp>
        <p:nvSpPr>
          <p:cNvPr id="2048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C79EB36-0DEC-4E2E-BE10-141186DF04BC}" type="slidenum">
              <a:rPr lang="cs-CZ" altLang="cs-CZ"/>
              <a:pPr/>
              <a:t>18</a:t>
            </a:fld>
            <a:endParaRPr lang="cs-CZ" alt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 smtClean="0"/>
              <a:t>Kontrola VS občany - Právo na informace ve VS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1800" dirty="0" smtClean="0"/>
              <a:t>Ú</a:t>
            </a:r>
            <a:r>
              <a:rPr lang="cs-CZ" altLang="cs-CZ" sz="1800" dirty="0" smtClean="0"/>
              <a:t>stavně </a:t>
            </a:r>
            <a:r>
              <a:rPr lang="cs-CZ" altLang="cs-CZ" sz="1800" dirty="0" smtClean="0"/>
              <a:t>zaručené </a:t>
            </a:r>
            <a:r>
              <a:rPr lang="cs-CZ" altLang="cs-CZ" sz="1800" b="1" dirty="0" smtClean="0">
                <a:solidFill>
                  <a:srgbClr val="7030A0"/>
                </a:solidFill>
              </a:rPr>
              <a:t>politické právo </a:t>
            </a:r>
            <a:r>
              <a:rPr lang="cs-CZ" altLang="cs-CZ" sz="1800" dirty="0" smtClean="0">
                <a:solidFill>
                  <a:srgbClr val="7030A0"/>
                </a:solidFill>
              </a:rPr>
              <a:t> </a:t>
            </a:r>
            <a:r>
              <a:rPr lang="cs-CZ" altLang="cs-CZ" sz="1800" dirty="0" smtClean="0"/>
              <a:t>- </a:t>
            </a:r>
            <a:r>
              <a:rPr lang="cs-CZ" altLang="cs-CZ" sz="1800" b="1" dirty="0" smtClean="0">
                <a:solidFill>
                  <a:srgbClr val="C00000"/>
                </a:solidFill>
              </a:rPr>
              <a:t>čl. 17 LZPS</a:t>
            </a:r>
            <a:r>
              <a:rPr lang="cs-CZ" altLang="cs-CZ" sz="1800" dirty="0" smtClean="0"/>
              <a:t>, zejm.:</a:t>
            </a:r>
          </a:p>
          <a:p>
            <a:pPr lvl="1" eaLnBrk="1" hangingPunct="1"/>
            <a:r>
              <a:rPr lang="cs-CZ" sz="1800" i="1" dirty="0" smtClean="0"/>
              <a:t>(1) Svoboda projevu a </a:t>
            </a:r>
            <a:r>
              <a:rPr lang="cs-CZ" sz="1800" i="1" dirty="0" smtClean="0">
                <a:solidFill>
                  <a:srgbClr val="C00000"/>
                </a:solidFill>
              </a:rPr>
              <a:t>právo na informace jsou zaručeny</a:t>
            </a:r>
            <a:r>
              <a:rPr lang="cs-CZ" sz="1800" i="1" dirty="0" smtClean="0"/>
              <a:t>.</a:t>
            </a:r>
          </a:p>
          <a:p>
            <a:pPr lvl="1" eaLnBrk="1" hangingPunct="1"/>
            <a:r>
              <a:rPr lang="cs-CZ" sz="1800" i="1" dirty="0" smtClean="0"/>
              <a:t>(5) Státní orgány a orgány územní samosprávy jsou </a:t>
            </a:r>
            <a:r>
              <a:rPr lang="cs-CZ" sz="1800" i="1" dirty="0" smtClean="0">
                <a:solidFill>
                  <a:srgbClr val="C00000"/>
                </a:solidFill>
              </a:rPr>
              <a:t>povinny přiměřeným způsobem poskytovat informace o své činnosti</a:t>
            </a:r>
            <a:r>
              <a:rPr lang="cs-CZ" sz="1800" i="1" dirty="0" smtClean="0"/>
              <a:t>. Podmínky a provedení stanoví zákon.</a:t>
            </a:r>
            <a:endParaRPr lang="cs-CZ" altLang="cs-CZ" sz="1800" i="1" dirty="0" smtClean="0"/>
          </a:p>
          <a:p>
            <a:pPr eaLnBrk="1" hangingPunct="1"/>
            <a:endParaRPr lang="cs-CZ" altLang="cs-CZ" sz="1800" dirty="0" smtClean="0"/>
          </a:p>
          <a:p>
            <a:pPr eaLnBrk="1" hangingPunct="1"/>
            <a:r>
              <a:rPr lang="cs-CZ" altLang="cs-CZ" sz="1800" b="1" dirty="0" smtClean="0"/>
              <a:t>P</a:t>
            </a:r>
            <a:r>
              <a:rPr lang="cs-CZ" altLang="cs-CZ" sz="1800" b="1" dirty="0" smtClean="0"/>
              <a:t>odrobnosti </a:t>
            </a:r>
            <a:r>
              <a:rPr lang="cs-CZ" altLang="cs-CZ" sz="1800" b="1" dirty="0" smtClean="0"/>
              <a:t>zákony</a:t>
            </a:r>
          </a:p>
          <a:p>
            <a:pPr lvl="1" eaLnBrk="1" hangingPunct="1"/>
            <a:r>
              <a:rPr lang="cs-CZ" altLang="cs-CZ" sz="1800" b="1" dirty="0" smtClean="0">
                <a:solidFill>
                  <a:srgbClr val="00287D"/>
                </a:solidFill>
              </a:rPr>
              <a:t>č. 106/1999 Sb</a:t>
            </a:r>
            <a:r>
              <a:rPr lang="cs-CZ" altLang="cs-CZ" sz="1800" dirty="0" smtClean="0"/>
              <a:t>. - obecná úprava</a:t>
            </a:r>
          </a:p>
          <a:p>
            <a:pPr lvl="1" eaLnBrk="1" hangingPunct="1"/>
            <a:r>
              <a:rPr lang="cs-CZ" altLang="cs-CZ" sz="1800" b="1" dirty="0" smtClean="0">
                <a:solidFill>
                  <a:srgbClr val="00287D"/>
                </a:solidFill>
              </a:rPr>
              <a:t>č. 123/1998 Sb</a:t>
            </a:r>
            <a:r>
              <a:rPr lang="cs-CZ" altLang="cs-CZ" sz="1800" dirty="0" smtClean="0"/>
              <a:t>. - informace o životním prostředí</a:t>
            </a:r>
            <a:endParaRPr lang="cs-CZ" altLang="cs-CZ" sz="1800" b="1" dirty="0" smtClean="0"/>
          </a:p>
          <a:p>
            <a:pPr eaLnBrk="1" hangingPunct="1"/>
            <a:r>
              <a:rPr lang="cs-CZ" altLang="cs-CZ" sz="1800" b="1" dirty="0" smtClean="0"/>
              <a:t>D</a:t>
            </a:r>
            <a:r>
              <a:rPr lang="cs-CZ" altLang="cs-CZ" sz="1800" b="1" dirty="0" smtClean="0"/>
              <a:t>vě </a:t>
            </a:r>
            <a:r>
              <a:rPr lang="cs-CZ" altLang="cs-CZ" sz="1800" b="1" dirty="0" smtClean="0"/>
              <a:t>roviny informování</a:t>
            </a:r>
          </a:p>
          <a:p>
            <a:pPr lvl="1" eaLnBrk="1" hangingPunct="1"/>
            <a:r>
              <a:rPr lang="cs-CZ" altLang="cs-CZ" sz="1800" dirty="0" smtClean="0"/>
              <a:t>informování VS při její </a:t>
            </a:r>
            <a:r>
              <a:rPr lang="cs-CZ" altLang="cs-CZ" sz="1800" dirty="0" smtClean="0"/>
              <a:t>činnosti (aktuálně zejm. tzv. </a:t>
            </a:r>
            <a:r>
              <a:rPr lang="cs-CZ" altLang="cs-CZ" sz="1800" i="1" dirty="0" smtClean="0"/>
              <a:t>open data</a:t>
            </a:r>
            <a:r>
              <a:rPr lang="cs-CZ" altLang="cs-CZ" sz="1800" dirty="0" smtClean="0"/>
              <a:t>)</a:t>
            </a:r>
            <a:endParaRPr lang="cs-CZ" altLang="cs-CZ" sz="1800" dirty="0" smtClean="0"/>
          </a:p>
          <a:p>
            <a:pPr lvl="1" eaLnBrk="1" hangingPunct="1"/>
            <a:r>
              <a:rPr lang="cs-CZ" altLang="cs-CZ" sz="1800" dirty="0" smtClean="0"/>
              <a:t>poskytování na žádost</a:t>
            </a:r>
          </a:p>
          <a:p>
            <a:pPr eaLnBrk="1" hangingPunct="1"/>
            <a:r>
              <a:rPr lang="cs-CZ" altLang="cs-CZ" sz="1800" b="1" dirty="0" smtClean="0"/>
              <a:t>S</a:t>
            </a:r>
            <a:r>
              <a:rPr lang="cs-CZ" altLang="cs-CZ" sz="1800" b="1" dirty="0" smtClean="0"/>
              <a:t>oučasně </a:t>
            </a:r>
            <a:r>
              <a:rPr lang="cs-CZ" altLang="cs-CZ" sz="1800" b="1" dirty="0" smtClean="0"/>
              <a:t>určitá omezení </a:t>
            </a:r>
            <a:r>
              <a:rPr lang="cs-CZ" altLang="cs-CZ" sz="1800" dirty="0" smtClean="0"/>
              <a:t>(zejm. kolize </a:t>
            </a:r>
            <a:r>
              <a:rPr lang="cs-CZ" altLang="cs-CZ" sz="1800" dirty="0" smtClean="0"/>
              <a:t>práva na informace a jiných práv)</a:t>
            </a:r>
          </a:p>
          <a:p>
            <a:pPr lvl="1" eaLnBrk="1" hangingPunct="1"/>
            <a:endParaRPr lang="cs-CZ" alt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Kontrola veřejné správy. Systém kontroly veřejné správy. Odpovědnost veřejné správy.</a:t>
            </a:r>
            <a:endParaRPr lang="cs-CZ" altLang="cs-CZ" dirty="0" smtClean="0"/>
          </a:p>
        </p:txBody>
      </p:sp>
      <p:sp>
        <p:nvSpPr>
          <p:cNvPr id="1126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0D059F0-B366-4A78-8CF0-8DD7293EB3F8}" type="slidenum">
              <a:rPr lang="cs-CZ" altLang="cs-CZ"/>
              <a:pPr/>
              <a:t>19</a:t>
            </a:fld>
            <a:endParaRPr lang="cs-CZ" alt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 smtClean="0"/>
              <a:t>Osnova prezentace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1600" b="1" i="1" dirty="0" smtClean="0">
                <a:solidFill>
                  <a:srgbClr val="7030A0"/>
                </a:solidFill>
              </a:rPr>
              <a:t>Kontrola </a:t>
            </a:r>
            <a:r>
              <a:rPr lang="cs-CZ" altLang="cs-CZ" sz="1600" b="1" i="1" dirty="0">
                <a:solidFill>
                  <a:srgbClr val="7030A0"/>
                </a:solidFill>
              </a:rPr>
              <a:t>veřejné </a:t>
            </a:r>
            <a:r>
              <a:rPr lang="cs-CZ" altLang="cs-CZ" sz="1600" b="1" i="1" dirty="0" smtClean="0">
                <a:solidFill>
                  <a:srgbClr val="7030A0"/>
                </a:solidFill>
              </a:rPr>
              <a:t>správy obecně</a:t>
            </a:r>
          </a:p>
          <a:p>
            <a:pPr lvl="1" eaLnBrk="1" hangingPunct="1"/>
            <a:r>
              <a:rPr lang="cs-CZ" altLang="cs-CZ" sz="1600" i="1" dirty="0">
                <a:solidFill>
                  <a:srgbClr val="00287D"/>
                </a:solidFill>
              </a:rPr>
              <a:t>V</a:t>
            </a:r>
            <a:r>
              <a:rPr lang="cs-CZ" altLang="cs-CZ" sz="1600" i="1" dirty="0" smtClean="0">
                <a:solidFill>
                  <a:srgbClr val="00287D"/>
                </a:solidFill>
              </a:rPr>
              <a:t>ýchodiska</a:t>
            </a:r>
            <a:endParaRPr lang="cs-CZ" altLang="cs-CZ" sz="1600" i="1" dirty="0" smtClean="0">
              <a:solidFill>
                <a:srgbClr val="00287D"/>
              </a:solidFill>
            </a:endParaRPr>
          </a:p>
          <a:p>
            <a:pPr lvl="1" eaLnBrk="1" hangingPunct="1"/>
            <a:r>
              <a:rPr lang="cs-CZ" altLang="cs-CZ" sz="1600" i="1" dirty="0">
                <a:solidFill>
                  <a:srgbClr val="00287D"/>
                </a:solidFill>
              </a:rPr>
              <a:t>S</a:t>
            </a:r>
            <a:r>
              <a:rPr lang="cs-CZ" altLang="cs-CZ" sz="1600" i="1" dirty="0" smtClean="0">
                <a:solidFill>
                  <a:srgbClr val="00287D"/>
                </a:solidFill>
              </a:rPr>
              <a:t>truktura</a:t>
            </a:r>
            <a:endParaRPr lang="cs-CZ" altLang="cs-CZ" sz="1600" i="1" dirty="0" smtClean="0">
              <a:solidFill>
                <a:srgbClr val="00287D"/>
              </a:solidFill>
            </a:endParaRPr>
          </a:p>
          <a:p>
            <a:pPr eaLnBrk="1" hangingPunct="1"/>
            <a:r>
              <a:rPr lang="cs-CZ" altLang="cs-CZ" sz="1600" b="1" i="1" dirty="0" smtClean="0">
                <a:solidFill>
                  <a:srgbClr val="7030A0"/>
                </a:solidFill>
              </a:rPr>
              <a:t>Systém kontroly VS</a:t>
            </a:r>
          </a:p>
          <a:p>
            <a:pPr lvl="1" eaLnBrk="1" hangingPunct="1"/>
            <a:r>
              <a:rPr lang="cs-CZ" altLang="cs-CZ" sz="1600" i="1" dirty="0" smtClean="0">
                <a:solidFill>
                  <a:srgbClr val="00287D"/>
                </a:solidFill>
              </a:rPr>
              <a:t>Vnitřní </a:t>
            </a:r>
            <a:r>
              <a:rPr lang="cs-CZ" altLang="cs-CZ" sz="1600" i="1" dirty="0" smtClean="0">
                <a:solidFill>
                  <a:srgbClr val="00287D"/>
                </a:solidFill>
              </a:rPr>
              <a:t>kontrola VS</a:t>
            </a:r>
          </a:p>
          <a:p>
            <a:pPr lvl="1" eaLnBrk="1" hangingPunct="1"/>
            <a:r>
              <a:rPr lang="cs-CZ" altLang="cs-CZ" sz="1600" i="1" dirty="0" smtClean="0">
                <a:solidFill>
                  <a:srgbClr val="00287D"/>
                </a:solidFill>
              </a:rPr>
              <a:t>Vnější kontrola VS</a:t>
            </a:r>
          </a:p>
          <a:p>
            <a:pPr lvl="2" eaLnBrk="1" hangingPunct="1"/>
            <a:r>
              <a:rPr lang="cs-CZ" altLang="cs-CZ" sz="1400" i="1" dirty="0" smtClean="0">
                <a:solidFill>
                  <a:srgbClr val="00287D"/>
                </a:solidFill>
              </a:rPr>
              <a:t>- kontrola </a:t>
            </a:r>
            <a:r>
              <a:rPr lang="cs-CZ" altLang="cs-CZ" sz="1400" i="1" dirty="0" smtClean="0">
                <a:solidFill>
                  <a:srgbClr val="00287D"/>
                </a:solidFill>
              </a:rPr>
              <a:t>zastupitelskými </a:t>
            </a:r>
            <a:r>
              <a:rPr lang="cs-CZ" altLang="cs-CZ" sz="1400" i="1" dirty="0">
                <a:solidFill>
                  <a:srgbClr val="00287D"/>
                </a:solidFill>
              </a:rPr>
              <a:t>orgány</a:t>
            </a:r>
          </a:p>
          <a:p>
            <a:pPr lvl="2" eaLnBrk="1" hangingPunct="1"/>
            <a:r>
              <a:rPr lang="cs-CZ" altLang="cs-CZ" sz="1400" i="1" dirty="0" smtClean="0">
                <a:solidFill>
                  <a:srgbClr val="00287D"/>
                </a:solidFill>
              </a:rPr>
              <a:t>- kontrola </a:t>
            </a:r>
            <a:r>
              <a:rPr lang="cs-CZ" altLang="cs-CZ" sz="1400" i="1" dirty="0" smtClean="0">
                <a:solidFill>
                  <a:srgbClr val="00287D"/>
                </a:solidFill>
              </a:rPr>
              <a:t>majetková a účetní kontrola</a:t>
            </a:r>
            <a:endParaRPr lang="cs-CZ" altLang="cs-CZ" sz="1400" i="1" dirty="0">
              <a:solidFill>
                <a:srgbClr val="00287D"/>
              </a:solidFill>
            </a:endParaRPr>
          </a:p>
          <a:p>
            <a:pPr lvl="2" eaLnBrk="1" hangingPunct="1"/>
            <a:r>
              <a:rPr lang="cs-CZ" altLang="cs-CZ" sz="1400" i="1" dirty="0" smtClean="0">
                <a:solidFill>
                  <a:srgbClr val="00287D"/>
                </a:solidFill>
              </a:rPr>
              <a:t>- kontrola </a:t>
            </a:r>
            <a:r>
              <a:rPr lang="cs-CZ" altLang="cs-CZ" sz="1400" i="1" dirty="0">
                <a:solidFill>
                  <a:srgbClr val="00287D"/>
                </a:solidFill>
              </a:rPr>
              <a:t>veřejným ochráncem </a:t>
            </a:r>
            <a:r>
              <a:rPr lang="cs-CZ" altLang="cs-CZ" sz="1400" i="1" dirty="0" smtClean="0">
                <a:solidFill>
                  <a:srgbClr val="00287D"/>
                </a:solidFill>
              </a:rPr>
              <a:t>práv</a:t>
            </a:r>
            <a:endParaRPr lang="cs-CZ" altLang="cs-CZ" sz="1400" i="1" dirty="0">
              <a:solidFill>
                <a:srgbClr val="00287D"/>
              </a:solidFill>
            </a:endParaRPr>
          </a:p>
          <a:p>
            <a:pPr lvl="2" eaLnBrk="1" hangingPunct="1"/>
            <a:r>
              <a:rPr lang="cs-CZ" altLang="cs-CZ" sz="1400" i="1" dirty="0" smtClean="0">
                <a:solidFill>
                  <a:srgbClr val="00287D"/>
                </a:solidFill>
              </a:rPr>
              <a:t>- kontrola </a:t>
            </a:r>
            <a:r>
              <a:rPr lang="cs-CZ" altLang="cs-CZ" sz="1400" i="1" dirty="0">
                <a:solidFill>
                  <a:srgbClr val="00287D"/>
                </a:solidFill>
              </a:rPr>
              <a:t>soudy</a:t>
            </a:r>
          </a:p>
          <a:p>
            <a:pPr lvl="2" eaLnBrk="1" hangingPunct="1"/>
            <a:r>
              <a:rPr lang="cs-CZ" altLang="cs-CZ" sz="1400" i="1" dirty="0" smtClean="0">
                <a:solidFill>
                  <a:srgbClr val="00287D"/>
                </a:solidFill>
              </a:rPr>
              <a:t>- kontrola </a:t>
            </a:r>
            <a:r>
              <a:rPr lang="cs-CZ" altLang="cs-CZ" sz="1400" i="1" dirty="0">
                <a:solidFill>
                  <a:srgbClr val="00287D"/>
                </a:solidFill>
              </a:rPr>
              <a:t>občany </a:t>
            </a:r>
            <a:r>
              <a:rPr lang="cs-CZ" altLang="cs-CZ" sz="1400" i="1" dirty="0" smtClean="0">
                <a:solidFill>
                  <a:srgbClr val="00287D"/>
                </a:solidFill>
              </a:rPr>
              <a:t>(právo na informace a stížnosti</a:t>
            </a:r>
            <a:r>
              <a:rPr lang="cs-CZ" altLang="cs-CZ" sz="1400" i="1" dirty="0" smtClean="0">
                <a:solidFill>
                  <a:srgbClr val="00287D"/>
                </a:solidFill>
              </a:rPr>
              <a:t>)</a:t>
            </a:r>
          </a:p>
          <a:p>
            <a:pPr eaLnBrk="1" hangingPunct="1"/>
            <a:r>
              <a:rPr lang="cs-CZ" altLang="cs-CZ" sz="1600" b="1" i="1" dirty="0" smtClean="0">
                <a:solidFill>
                  <a:srgbClr val="7030A0"/>
                </a:solidFill>
              </a:rPr>
              <a:t>Veřejná správa a odpovědnost</a:t>
            </a:r>
          </a:p>
          <a:p>
            <a:pPr lvl="1" eaLnBrk="1" hangingPunct="1"/>
            <a:r>
              <a:rPr lang="cs-CZ" altLang="cs-CZ" sz="1600" i="1" dirty="0" smtClean="0">
                <a:solidFill>
                  <a:srgbClr val="00287D"/>
                </a:solidFill>
              </a:rPr>
              <a:t>Pojem odpovědnost</a:t>
            </a:r>
          </a:p>
          <a:p>
            <a:pPr lvl="1" eaLnBrk="1" hangingPunct="1"/>
            <a:r>
              <a:rPr lang="cs-CZ" altLang="cs-CZ" sz="1600" i="1" dirty="0" smtClean="0">
                <a:solidFill>
                  <a:srgbClr val="00287D"/>
                </a:solidFill>
              </a:rPr>
              <a:t>Roviny vztahu odpovědnosti a VS</a:t>
            </a:r>
            <a:endParaRPr lang="cs-CZ" altLang="cs-CZ" sz="1600" i="1" dirty="0" smtClean="0">
              <a:solidFill>
                <a:srgbClr val="00287D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Kontrola veřejné správy. </a:t>
            </a:r>
            <a:r>
              <a:rPr lang="cs-CZ" altLang="cs-CZ" dirty="0" smtClean="0"/>
              <a:t>Systém </a:t>
            </a:r>
            <a:r>
              <a:rPr lang="cs-CZ" altLang="cs-CZ" dirty="0" smtClean="0"/>
              <a:t>kontroly veřejné správy. Odpovědnost veřejné správy.</a:t>
            </a:r>
            <a:endParaRPr lang="cs-CZ" altLang="cs-CZ" dirty="0" smtClean="0"/>
          </a:p>
        </p:txBody>
      </p:sp>
      <p:sp>
        <p:nvSpPr>
          <p:cNvPr id="614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C6F28DB-7637-4448-A5BD-66568C23438A}" type="slidenum">
              <a:rPr lang="cs-CZ" altLang="cs-CZ"/>
              <a:pPr/>
              <a:t>2</a:t>
            </a:fld>
            <a:endParaRPr lang="cs-CZ" alt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 smtClean="0"/>
              <a:t>Kontrola VS občany - Petice a stížnosti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eaLnBrk="1" hangingPunct="1">
              <a:buSzPct val="100000"/>
            </a:pPr>
            <a:r>
              <a:rPr lang="cs-CZ" altLang="cs-CZ" sz="1800" dirty="0" smtClean="0"/>
              <a:t>Ú</a:t>
            </a:r>
            <a:r>
              <a:rPr lang="cs-CZ" altLang="cs-CZ" sz="1800" dirty="0" smtClean="0"/>
              <a:t>stavní </a:t>
            </a:r>
            <a:r>
              <a:rPr lang="cs-CZ" altLang="cs-CZ" sz="1800" dirty="0" smtClean="0"/>
              <a:t>základ - </a:t>
            </a:r>
            <a:r>
              <a:rPr lang="cs-CZ" altLang="cs-CZ" sz="1800" dirty="0" smtClean="0">
                <a:solidFill>
                  <a:srgbClr val="C00000"/>
                </a:solidFill>
              </a:rPr>
              <a:t>čl. 18 Listiny</a:t>
            </a:r>
            <a:endParaRPr lang="cs-CZ" altLang="cs-CZ" sz="1800" b="1" dirty="0" smtClean="0">
              <a:solidFill>
                <a:srgbClr val="7030A0"/>
              </a:solidFill>
            </a:endParaRPr>
          </a:p>
          <a:p>
            <a:pPr eaLnBrk="1" hangingPunct="1"/>
            <a:endParaRPr lang="cs-CZ" altLang="cs-CZ" sz="1800" b="1" dirty="0" smtClean="0">
              <a:solidFill>
                <a:srgbClr val="7030A0"/>
              </a:solidFill>
            </a:endParaRPr>
          </a:p>
          <a:p>
            <a:pPr eaLnBrk="1" hangingPunct="1"/>
            <a:r>
              <a:rPr lang="cs-CZ" altLang="cs-CZ" sz="1800" b="1" dirty="0" smtClean="0">
                <a:solidFill>
                  <a:srgbClr val="7030A0"/>
                </a:solidFill>
              </a:rPr>
              <a:t>P</a:t>
            </a:r>
            <a:r>
              <a:rPr lang="cs-CZ" altLang="cs-CZ" sz="1800" b="1" dirty="0" smtClean="0">
                <a:solidFill>
                  <a:srgbClr val="7030A0"/>
                </a:solidFill>
              </a:rPr>
              <a:t>etice</a:t>
            </a:r>
            <a:endParaRPr lang="cs-CZ" altLang="cs-CZ" sz="1800" b="1" dirty="0" smtClean="0">
              <a:solidFill>
                <a:srgbClr val="7030A0"/>
              </a:solidFill>
            </a:endParaRPr>
          </a:p>
          <a:p>
            <a:pPr lvl="1" eaLnBrk="1" hangingPunct="1"/>
            <a:r>
              <a:rPr lang="cs-CZ" altLang="cs-CZ" sz="1800" dirty="0" smtClean="0"/>
              <a:t>= </a:t>
            </a:r>
            <a:r>
              <a:rPr lang="cs-CZ" altLang="cs-CZ" sz="1800" b="1" dirty="0" smtClean="0"/>
              <a:t>hromadný</a:t>
            </a:r>
            <a:r>
              <a:rPr lang="cs-CZ" altLang="cs-CZ" sz="1800" dirty="0" smtClean="0"/>
              <a:t> návrh či stížnost</a:t>
            </a:r>
          </a:p>
          <a:p>
            <a:pPr lvl="1" eaLnBrk="1" hangingPunct="1"/>
            <a:r>
              <a:rPr lang="cs-CZ" altLang="cs-CZ" sz="1800" b="1" dirty="0" smtClean="0"/>
              <a:t>z</a:t>
            </a:r>
            <a:r>
              <a:rPr lang="pt-BR" altLang="cs-CZ" sz="1800" b="1" dirty="0" smtClean="0"/>
              <a:t>ákon č. 85/1990 Sb.</a:t>
            </a:r>
            <a:r>
              <a:rPr lang="cs-CZ" altLang="cs-CZ" sz="1800" dirty="0" smtClean="0"/>
              <a:t>, </a:t>
            </a:r>
            <a:r>
              <a:rPr lang="pt-BR" altLang="cs-CZ" sz="1800" dirty="0" smtClean="0"/>
              <a:t>o právu petičním</a:t>
            </a:r>
            <a:endParaRPr lang="cs-CZ" altLang="cs-CZ" sz="1800" dirty="0" smtClean="0"/>
          </a:p>
          <a:p>
            <a:pPr lvl="1" eaLnBrk="1" hangingPunct="1"/>
            <a:r>
              <a:rPr lang="cs-CZ" altLang="cs-CZ" sz="1800" dirty="0" smtClean="0"/>
              <a:t>povinnost orgánu VS vyřídit a vyrozumět</a:t>
            </a:r>
          </a:p>
          <a:p>
            <a:pPr lvl="1" eaLnBrk="1" hangingPunct="1"/>
            <a:r>
              <a:rPr lang="cs-CZ" altLang="cs-CZ" sz="1800" dirty="0" smtClean="0"/>
              <a:t>omezení předmětu petice</a:t>
            </a:r>
          </a:p>
          <a:p>
            <a:pPr eaLnBrk="1" hangingPunct="1"/>
            <a:r>
              <a:rPr lang="cs-CZ" altLang="cs-CZ" sz="1800" b="1" dirty="0" smtClean="0">
                <a:solidFill>
                  <a:srgbClr val="7030A0"/>
                </a:solidFill>
              </a:rPr>
              <a:t>S</a:t>
            </a:r>
            <a:r>
              <a:rPr lang="cs-CZ" altLang="cs-CZ" sz="1800" b="1" dirty="0" smtClean="0">
                <a:solidFill>
                  <a:srgbClr val="7030A0"/>
                </a:solidFill>
              </a:rPr>
              <a:t>tížnost</a:t>
            </a:r>
            <a:endParaRPr lang="cs-CZ" altLang="cs-CZ" sz="1800" b="1" dirty="0" smtClean="0">
              <a:solidFill>
                <a:srgbClr val="7030A0"/>
              </a:solidFill>
            </a:endParaRPr>
          </a:p>
          <a:p>
            <a:pPr lvl="1" eaLnBrk="1" hangingPunct="1"/>
            <a:r>
              <a:rPr lang="cs-CZ" altLang="cs-CZ" sz="1800" dirty="0" smtClean="0"/>
              <a:t>= </a:t>
            </a:r>
            <a:r>
              <a:rPr lang="cs-CZ" altLang="cs-CZ" sz="1800" b="1" dirty="0" smtClean="0"/>
              <a:t>individuální</a:t>
            </a:r>
          </a:p>
          <a:p>
            <a:pPr lvl="1" eaLnBrk="1" hangingPunct="1"/>
            <a:r>
              <a:rPr lang="cs-CZ" altLang="cs-CZ" sz="1800" dirty="0" smtClean="0"/>
              <a:t>absence obecné právní úpravy</a:t>
            </a:r>
          </a:p>
          <a:p>
            <a:pPr lvl="1" eaLnBrk="1" hangingPunct="1"/>
            <a:r>
              <a:rPr lang="cs-CZ" altLang="cs-CZ" sz="1800" dirty="0" smtClean="0"/>
              <a:t>nejširší = stížnost podle § 175 správního řádu                                                  (avšak pouze pro oblast uplatnění správního řádu)</a:t>
            </a:r>
            <a:endParaRPr lang="pt-BR" alt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Kontrola veřejné správy. Systém kontroly veřejné správy. Odpovědnost veřejné správy.</a:t>
            </a:r>
            <a:endParaRPr lang="cs-CZ" altLang="cs-CZ" dirty="0" smtClean="0"/>
          </a:p>
        </p:txBody>
      </p:sp>
      <p:sp>
        <p:nvSpPr>
          <p:cNvPr id="1126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0D059F0-B366-4A78-8CF0-8DD7293EB3F8}" type="slidenum">
              <a:rPr lang="cs-CZ" altLang="cs-CZ"/>
              <a:pPr/>
              <a:t>20</a:t>
            </a:fld>
            <a:endParaRPr lang="cs-CZ" alt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 smtClean="0"/>
              <a:t>VS a odpovědnost – pojem odpovědnost</a:t>
            </a:r>
            <a:endParaRPr lang="cs-CZ" altLang="cs-CZ" sz="2800" dirty="0" smtClean="0"/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1800" b="1" dirty="0" smtClean="0">
                <a:solidFill>
                  <a:srgbClr val="7030A0"/>
                </a:solidFill>
              </a:rPr>
              <a:t>P</a:t>
            </a:r>
            <a:r>
              <a:rPr lang="cs-CZ" altLang="cs-CZ" sz="1800" b="1" dirty="0" smtClean="0">
                <a:solidFill>
                  <a:srgbClr val="7030A0"/>
                </a:solidFill>
              </a:rPr>
              <a:t>ojem </a:t>
            </a:r>
            <a:r>
              <a:rPr lang="cs-CZ" altLang="cs-CZ" sz="1800" b="1" dirty="0" smtClean="0">
                <a:solidFill>
                  <a:srgbClr val="7030A0"/>
                </a:solidFill>
              </a:rPr>
              <a:t>„odpovědnost“ </a:t>
            </a:r>
            <a:r>
              <a:rPr lang="cs-CZ" altLang="cs-CZ" sz="1800" dirty="0" smtClean="0"/>
              <a:t>– avšak </a:t>
            </a:r>
            <a:r>
              <a:rPr lang="cs-CZ" altLang="cs-CZ" sz="1800" dirty="0" smtClean="0">
                <a:solidFill>
                  <a:srgbClr val="C00000"/>
                </a:solidFill>
              </a:rPr>
              <a:t>různé významy/roviny</a:t>
            </a:r>
            <a:r>
              <a:rPr lang="cs-CZ" altLang="cs-CZ" sz="1800" dirty="0" smtClean="0"/>
              <a:t>: </a:t>
            </a:r>
            <a:endParaRPr lang="cs-CZ" altLang="cs-CZ" sz="1800" dirty="0" smtClean="0"/>
          </a:p>
          <a:p>
            <a:pPr lvl="1" eaLnBrk="1" hangingPunct="1"/>
            <a:r>
              <a:rPr lang="cs-CZ" altLang="cs-CZ" sz="1800" dirty="0" smtClean="0"/>
              <a:t>V </a:t>
            </a:r>
            <a:r>
              <a:rPr lang="cs-CZ" altLang="cs-CZ" sz="1800" dirty="0" smtClean="0"/>
              <a:t>nejužším smyslu jako </a:t>
            </a:r>
            <a:r>
              <a:rPr lang="cs-CZ" altLang="cs-CZ" sz="1800" b="1" dirty="0" smtClean="0">
                <a:solidFill>
                  <a:srgbClr val="00287D"/>
                </a:solidFill>
              </a:rPr>
              <a:t>sankce</a:t>
            </a:r>
            <a:r>
              <a:rPr lang="cs-CZ" altLang="cs-CZ" sz="1800" dirty="0" smtClean="0">
                <a:solidFill>
                  <a:srgbClr val="00287D"/>
                </a:solidFill>
              </a:rPr>
              <a:t> za porušení určitého pravidla </a:t>
            </a:r>
            <a:r>
              <a:rPr lang="cs-CZ" altLang="cs-CZ" sz="1800" dirty="0" smtClean="0">
                <a:solidFill>
                  <a:srgbClr val="00287D"/>
                </a:solidFill>
              </a:rPr>
              <a:t>        </a:t>
            </a:r>
            <a:r>
              <a:rPr lang="cs-CZ" altLang="cs-CZ" sz="1800" i="1" dirty="0" smtClean="0"/>
              <a:t>(</a:t>
            </a:r>
            <a:r>
              <a:rPr lang="cs-CZ" altLang="cs-CZ" sz="1800" i="1" dirty="0" smtClean="0"/>
              <a:t>typicky v právu – v </a:t>
            </a:r>
            <a:r>
              <a:rPr lang="cs-CZ" altLang="cs-CZ" sz="1800" i="1" dirty="0" smtClean="0"/>
              <a:t>sankční </a:t>
            </a:r>
            <a:r>
              <a:rPr lang="cs-CZ" altLang="cs-CZ" sz="1800" i="1" dirty="0" smtClean="0"/>
              <a:t>pojetí odpovědnosti</a:t>
            </a:r>
            <a:r>
              <a:rPr lang="cs-CZ" altLang="cs-CZ" sz="1800" i="1" dirty="0" smtClean="0"/>
              <a:t>)</a:t>
            </a:r>
          </a:p>
          <a:p>
            <a:pPr lvl="1" eaLnBrk="1" hangingPunct="1"/>
            <a:r>
              <a:rPr lang="cs-CZ" altLang="cs-CZ" sz="1800" dirty="0" smtClean="0"/>
              <a:t>V </a:t>
            </a:r>
            <a:r>
              <a:rPr lang="cs-CZ" altLang="cs-CZ" sz="1800" dirty="0" smtClean="0"/>
              <a:t>širším smyslu </a:t>
            </a:r>
            <a:r>
              <a:rPr lang="cs-CZ" altLang="cs-CZ" sz="1800" i="1" dirty="0" smtClean="0"/>
              <a:t>(typicky ve filozofii) </a:t>
            </a:r>
            <a:r>
              <a:rPr lang="cs-CZ" altLang="cs-CZ" sz="1800" dirty="0" smtClean="0"/>
              <a:t>jako </a:t>
            </a:r>
            <a:r>
              <a:rPr lang="cs-CZ" altLang="cs-CZ" sz="1800" b="1" dirty="0" smtClean="0">
                <a:solidFill>
                  <a:srgbClr val="00287D"/>
                </a:solidFill>
              </a:rPr>
              <a:t>zodpovědnost</a:t>
            </a:r>
            <a:r>
              <a:rPr lang="cs-CZ" altLang="cs-CZ" sz="1800" dirty="0" smtClean="0">
                <a:solidFill>
                  <a:srgbClr val="00287D"/>
                </a:solidFill>
              </a:rPr>
              <a:t>, resp. obecná odpovědnost </a:t>
            </a:r>
          </a:p>
          <a:p>
            <a:pPr lvl="1" eaLnBrk="1" hangingPunct="1"/>
            <a:r>
              <a:rPr lang="cs-CZ" altLang="cs-CZ" sz="1800" dirty="0" smtClean="0"/>
              <a:t>Ale </a:t>
            </a:r>
            <a:r>
              <a:rPr lang="cs-CZ" altLang="cs-CZ" sz="1800" dirty="0" smtClean="0"/>
              <a:t>také </a:t>
            </a:r>
            <a:r>
              <a:rPr lang="cs-CZ" altLang="cs-CZ" sz="1800" i="1" dirty="0" smtClean="0"/>
              <a:t>(typicky v politice)</a:t>
            </a:r>
            <a:r>
              <a:rPr lang="cs-CZ" altLang="cs-CZ" sz="1800" dirty="0" smtClean="0"/>
              <a:t> rovina obecného </a:t>
            </a:r>
            <a:r>
              <a:rPr lang="cs-CZ" altLang="cs-CZ" sz="1800" dirty="0" smtClean="0">
                <a:solidFill>
                  <a:srgbClr val="00287D"/>
                </a:solidFill>
              </a:rPr>
              <a:t>(z)odpovídání se za určitou činnost či </a:t>
            </a:r>
            <a:r>
              <a:rPr lang="cs-CZ" altLang="cs-CZ" sz="1800" b="1" dirty="0" smtClean="0">
                <a:solidFill>
                  <a:srgbClr val="00287D"/>
                </a:solidFill>
              </a:rPr>
              <a:t>přičitatelnost</a:t>
            </a:r>
            <a:r>
              <a:rPr lang="cs-CZ" altLang="cs-CZ" sz="1800" dirty="0" smtClean="0">
                <a:solidFill>
                  <a:srgbClr val="00287D"/>
                </a:solidFill>
              </a:rPr>
              <a:t> </a:t>
            </a:r>
            <a:r>
              <a:rPr lang="cs-CZ" altLang="cs-CZ" sz="1800" dirty="0" smtClean="0"/>
              <a:t>(např. za výkon veřejné funkce</a:t>
            </a:r>
            <a:r>
              <a:rPr lang="cs-CZ" altLang="cs-CZ" sz="1800" dirty="0" smtClean="0"/>
              <a:t>)</a:t>
            </a:r>
          </a:p>
          <a:p>
            <a:pPr lvl="1" eaLnBrk="1" hangingPunct="1"/>
            <a:endParaRPr lang="cs-CZ" altLang="cs-CZ" sz="1800" dirty="0" smtClean="0"/>
          </a:p>
          <a:p>
            <a:pPr eaLnBrk="1" hangingPunct="1"/>
            <a:r>
              <a:rPr lang="cs-CZ" sz="1800" dirty="0" smtClean="0"/>
              <a:t>Obdobně různé </a:t>
            </a:r>
            <a:r>
              <a:rPr lang="cs-CZ" sz="1800" b="1" dirty="0" smtClean="0">
                <a:solidFill>
                  <a:srgbClr val="7030A0"/>
                </a:solidFill>
              </a:rPr>
              <a:t>„odpovědnostní systémy</a:t>
            </a:r>
            <a:r>
              <a:rPr lang="cs-CZ" sz="1800" b="1" dirty="0" smtClean="0">
                <a:solidFill>
                  <a:srgbClr val="7030A0"/>
                </a:solidFill>
              </a:rPr>
              <a:t>“</a:t>
            </a:r>
            <a:r>
              <a:rPr lang="cs-CZ" sz="1800" dirty="0" smtClean="0"/>
              <a:t>, zejména:</a:t>
            </a:r>
          </a:p>
          <a:p>
            <a:pPr lvl="1" eaLnBrk="1" hangingPunct="1">
              <a:buFont typeface="+mj-lt"/>
              <a:buAutoNum type="arabicParenR"/>
            </a:pPr>
            <a:r>
              <a:rPr lang="cs-CZ" sz="1800" i="1" dirty="0" smtClean="0">
                <a:solidFill>
                  <a:srgbClr val="00287D"/>
                </a:solidFill>
              </a:rPr>
              <a:t>Morální </a:t>
            </a:r>
            <a:r>
              <a:rPr lang="cs-CZ" sz="1800" i="1" dirty="0" smtClean="0">
                <a:solidFill>
                  <a:srgbClr val="00287D"/>
                </a:solidFill>
              </a:rPr>
              <a:t>odpovědnost </a:t>
            </a:r>
          </a:p>
          <a:p>
            <a:pPr lvl="1" eaLnBrk="1" hangingPunct="1">
              <a:buFont typeface="+mj-lt"/>
              <a:buAutoNum type="arabicParenR"/>
            </a:pPr>
            <a:r>
              <a:rPr lang="cs-CZ" sz="1800" i="1" dirty="0" smtClean="0">
                <a:solidFill>
                  <a:srgbClr val="00287D"/>
                </a:solidFill>
              </a:rPr>
              <a:t>Politická odpovědnost</a:t>
            </a:r>
          </a:p>
          <a:p>
            <a:pPr lvl="1" eaLnBrk="1" hangingPunct="1">
              <a:buFont typeface="+mj-lt"/>
              <a:buAutoNum type="arabicParenR"/>
            </a:pPr>
            <a:r>
              <a:rPr lang="cs-CZ" sz="1800" b="1" i="1" dirty="0" smtClean="0">
                <a:solidFill>
                  <a:srgbClr val="00287D"/>
                </a:solidFill>
              </a:rPr>
              <a:t>Právní odpovědnost</a:t>
            </a:r>
          </a:p>
          <a:p>
            <a:pPr lvl="1" eaLnBrk="1" hangingPunct="1"/>
            <a:r>
              <a:rPr lang="cs-CZ" sz="1800" dirty="0" smtClean="0"/>
              <a:t>Přičemž všechny </a:t>
            </a:r>
            <a:r>
              <a:rPr lang="cs-CZ" sz="1800" dirty="0" smtClean="0"/>
              <a:t>se nějak projevují v kontextu veřejné </a:t>
            </a:r>
            <a:r>
              <a:rPr lang="cs-CZ" sz="1800" dirty="0" smtClean="0"/>
              <a:t>správy</a:t>
            </a:r>
            <a:endParaRPr lang="cs-CZ" alt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Kontrola veřejné správy. Systém kontroly veřejné správy. Odpovědnost veřejné správy.</a:t>
            </a:r>
            <a:endParaRPr lang="cs-CZ" altLang="cs-CZ" dirty="0" smtClean="0"/>
          </a:p>
        </p:txBody>
      </p:sp>
      <p:sp>
        <p:nvSpPr>
          <p:cNvPr id="1126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0D059F0-B366-4A78-8CF0-8DD7293EB3F8}" type="slidenum">
              <a:rPr lang="cs-CZ" altLang="cs-CZ"/>
              <a:pPr/>
              <a:t>21</a:t>
            </a:fld>
            <a:endParaRPr lang="cs-CZ" alt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 smtClean="0"/>
              <a:t>VS a odpovědnost – </a:t>
            </a:r>
            <a:r>
              <a:rPr lang="cs-CZ" altLang="cs-CZ" sz="2800" dirty="0" smtClean="0"/>
              <a:t>pojem odpovědnost</a:t>
            </a:r>
            <a:endParaRPr lang="cs-CZ" altLang="cs-CZ" sz="2800" dirty="0" smtClean="0"/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>
                <a:solidFill>
                  <a:srgbClr val="7030A0"/>
                </a:solidFill>
              </a:rPr>
              <a:t>Právní </a:t>
            </a:r>
            <a:r>
              <a:rPr lang="cs-CZ" sz="1800" b="1" dirty="0" smtClean="0">
                <a:solidFill>
                  <a:srgbClr val="7030A0"/>
                </a:solidFill>
              </a:rPr>
              <a:t>odpovědnost </a:t>
            </a:r>
            <a:r>
              <a:rPr lang="cs-CZ" sz="1800" dirty="0" smtClean="0"/>
              <a:t>– </a:t>
            </a:r>
            <a:r>
              <a:rPr lang="cs-CZ" sz="1800" dirty="0" smtClean="0">
                <a:solidFill>
                  <a:srgbClr val="C00000"/>
                </a:solidFill>
              </a:rPr>
              <a:t>dvě hlavní pojetí </a:t>
            </a:r>
          </a:p>
          <a:p>
            <a:pPr eaLnBrk="1" hangingPunct="1"/>
            <a:endParaRPr lang="cs-CZ" sz="1800" dirty="0" smtClean="0"/>
          </a:p>
          <a:p>
            <a:pPr eaLnBrk="1" hangingPunct="1"/>
            <a:r>
              <a:rPr lang="cs-CZ" sz="1800" b="1" i="1" dirty="0" smtClean="0">
                <a:solidFill>
                  <a:srgbClr val="00287D"/>
                </a:solidFill>
              </a:rPr>
              <a:t>Retrospektivní </a:t>
            </a:r>
          </a:p>
          <a:p>
            <a:pPr lvl="1" eaLnBrk="1" hangingPunct="1"/>
            <a:r>
              <a:rPr lang="cs-CZ" sz="1800" dirty="0" smtClean="0"/>
              <a:t>Odpovědnost </a:t>
            </a:r>
            <a:r>
              <a:rPr lang="cs-CZ" sz="1800" dirty="0" smtClean="0"/>
              <a:t>= </a:t>
            </a:r>
            <a:r>
              <a:rPr lang="cs-CZ" sz="1800" b="1" dirty="0" smtClean="0"/>
              <a:t>nepříznivý následek </a:t>
            </a:r>
            <a:r>
              <a:rPr lang="cs-CZ" sz="1800" dirty="0" smtClean="0"/>
              <a:t>porušení </a:t>
            </a:r>
            <a:r>
              <a:rPr lang="cs-CZ" sz="1800" dirty="0" err="1" smtClean="0"/>
              <a:t>pr</a:t>
            </a:r>
            <a:r>
              <a:rPr lang="cs-CZ" sz="1800" dirty="0" smtClean="0"/>
              <a:t>. povinnosti </a:t>
            </a:r>
            <a:r>
              <a:rPr lang="cs-CZ" sz="1800" dirty="0" smtClean="0"/>
              <a:t>(sankce) </a:t>
            </a:r>
          </a:p>
          <a:p>
            <a:pPr lvl="1" eaLnBrk="1" hangingPunct="1"/>
            <a:r>
              <a:rPr lang="cs-CZ" sz="1800" dirty="0" smtClean="0"/>
              <a:t>Odpovědnost </a:t>
            </a:r>
            <a:r>
              <a:rPr lang="cs-CZ" sz="1800" dirty="0" smtClean="0"/>
              <a:t>jako tzv. </a:t>
            </a:r>
            <a:r>
              <a:rPr lang="cs-CZ" sz="1800" i="1" dirty="0" smtClean="0"/>
              <a:t>sekundární povinnost </a:t>
            </a:r>
            <a:r>
              <a:rPr lang="cs-CZ" sz="1800" dirty="0" smtClean="0"/>
              <a:t>(až v případě porušení primární povinnosti) </a:t>
            </a:r>
            <a:endParaRPr lang="cs-CZ" sz="1800" dirty="0" smtClean="0"/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= </a:t>
            </a:r>
            <a:r>
              <a:rPr lang="cs-CZ" sz="1800" i="1" dirty="0" smtClean="0">
                <a:solidFill>
                  <a:srgbClr val="00287D"/>
                </a:solidFill>
              </a:rPr>
              <a:t>Důraz na sankci </a:t>
            </a:r>
          </a:p>
          <a:p>
            <a:pPr eaLnBrk="1" hangingPunct="1"/>
            <a:endParaRPr lang="cs-CZ" sz="1800" dirty="0" smtClean="0"/>
          </a:p>
          <a:p>
            <a:pPr eaLnBrk="1" hangingPunct="1"/>
            <a:r>
              <a:rPr lang="cs-CZ" sz="1800" b="1" i="1" dirty="0" smtClean="0">
                <a:solidFill>
                  <a:srgbClr val="00287D"/>
                </a:solidFill>
              </a:rPr>
              <a:t>Prospektivní</a:t>
            </a:r>
          </a:p>
          <a:p>
            <a:pPr lvl="1" eaLnBrk="1" hangingPunct="1"/>
            <a:r>
              <a:rPr lang="cs-CZ" sz="1800" dirty="0" smtClean="0"/>
              <a:t>Odpovědnost </a:t>
            </a:r>
            <a:r>
              <a:rPr lang="cs-CZ" sz="1800" dirty="0" smtClean="0"/>
              <a:t>= hrozba sankcí (již </a:t>
            </a:r>
            <a:r>
              <a:rPr lang="cs-CZ" sz="1800" i="1" dirty="0" smtClean="0"/>
              <a:t>primární </a:t>
            </a:r>
            <a:r>
              <a:rPr lang="cs-CZ" sz="1800" i="1" dirty="0" smtClean="0"/>
              <a:t>povinnost</a:t>
            </a:r>
            <a:r>
              <a:rPr lang="cs-CZ" sz="1800" dirty="0" smtClean="0"/>
              <a:t>)</a:t>
            </a:r>
          </a:p>
          <a:p>
            <a:pPr lvl="1" eaLnBrk="1" hangingPunct="1"/>
            <a:r>
              <a:rPr lang="cs-CZ" sz="1800" dirty="0" smtClean="0"/>
              <a:t>Odpovědnost </a:t>
            </a:r>
            <a:r>
              <a:rPr lang="cs-CZ" sz="1800" b="1" dirty="0" smtClean="0"/>
              <a:t>„za řádné chování“ </a:t>
            </a:r>
            <a:r>
              <a:rPr lang="cs-CZ" sz="1800" dirty="0" smtClean="0"/>
              <a:t>(v tomto duchu nový </a:t>
            </a:r>
            <a:r>
              <a:rPr lang="cs-CZ" sz="1800" dirty="0" smtClean="0"/>
              <a:t>OZ)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= </a:t>
            </a:r>
            <a:r>
              <a:rPr lang="cs-CZ" sz="1800" i="1" dirty="0" smtClean="0">
                <a:solidFill>
                  <a:srgbClr val="00287D"/>
                </a:solidFill>
              </a:rPr>
              <a:t>Důraz na prevenci</a:t>
            </a:r>
            <a:endParaRPr lang="cs-CZ" altLang="cs-CZ" sz="1800" i="1" dirty="0" smtClean="0">
              <a:solidFill>
                <a:srgbClr val="00287D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Kontrola veřejné správy. Systém kontroly veřejné správy. Odpovědnost veřejné správy.</a:t>
            </a:r>
            <a:endParaRPr lang="cs-CZ" altLang="cs-CZ" dirty="0" smtClean="0"/>
          </a:p>
        </p:txBody>
      </p:sp>
      <p:sp>
        <p:nvSpPr>
          <p:cNvPr id="1126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0D059F0-B366-4A78-8CF0-8DD7293EB3F8}" type="slidenum">
              <a:rPr lang="cs-CZ" altLang="cs-CZ"/>
              <a:pPr/>
              <a:t>22</a:t>
            </a:fld>
            <a:endParaRPr lang="cs-CZ" alt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 smtClean="0"/>
              <a:t>VS a odpovědnost – možné roviny</a:t>
            </a:r>
            <a:endParaRPr lang="cs-CZ" altLang="cs-CZ" sz="2800" dirty="0" smtClean="0"/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dirty="0" smtClean="0">
                <a:solidFill>
                  <a:srgbClr val="7030A0"/>
                </a:solidFill>
              </a:rPr>
              <a:t>VS a (právní) odpovědnost, </a:t>
            </a:r>
            <a:r>
              <a:rPr lang="cs-CZ" sz="1800" b="1" dirty="0" smtClean="0">
                <a:solidFill>
                  <a:srgbClr val="7030A0"/>
                </a:solidFill>
              </a:rPr>
              <a:t>základní </a:t>
            </a:r>
            <a:r>
              <a:rPr lang="cs-CZ" sz="1800" b="1" dirty="0" smtClean="0">
                <a:solidFill>
                  <a:srgbClr val="7030A0"/>
                </a:solidFill>
              </a:rPr>
              <a:t>roviny</a:t>
            </a:r>
            <a:endParaRPr lang="cs-CZ" sz="1800" b="1" dirty="0" smtClean="0">
              <a:solidFill>
                <a:srgbClr val="7030A0"/>
              </a:solidFill>
            </a:endParaRPr>
          </a:p>
          <a:p>
            <a:pPr lvl="1" eaLnBrk="1" hangingPunct="1"/>
            <a:r>
              <a:rPr lang="cs-CZ" sz="1800" dirty="0" smtClean="0"/>
              <a:t>o</a:t>
            </a:r>
            <a:r>
              <a:rPr lang="cs-CZ" sz="1800" dirty="0" smtClean="0"/>
              <a:t>dpovědnost </a:t>
            </a:r>
            <a:r>
              <a:rPr lang="cs-CZ" sz="1800" dirty="0" smtClean="0"/>
              <a:t>ve veřejné </a:t>
            </a:r>
            <a:r>
              <a:rPr lang="cs-CZ" sz="1800" dirty="0" smtClean="0"/>
              <a:t>správě</a:t>
            </a:r>
          </a:p>
          <a:p>
            <a:pPr lvl="1" eaLnBrk="1" hangingPunct="1"/>
            <a:r>
              <a:rPr lang="cs-CZ" sz="1800" dirty="0" smtClean="0"/>
              <a:t>o</a:t>
            </a:r>
            <a:r>
              <a:rPr lang="cs-CZ" sz="1800" dirty="0" smtClean="0"/>
              <a:t>dpovědnost </a:t>
            </a:r>
            <a:r>
              <a:rPr lang="cs-CZ" sz="1800" dirty="0" smtClean="0"/>
              <a:t>veřejné </a:t>
            </a:r>
            <a:r>
              <a:rPr lang="cs-CZ" sz="1800" dirty="0" smtClean="0"/>
              <a:t>správy</a:t>
            </a:r>
          </a:p>
          <a:p>
            <a:pPr eaLnBrk="1" hangingPunct="1"/>
            <a:endParaRPr lang="cs-CZ" sz="1800" dirty="0" smtClean="0"/>
          </a:p>
          <a:p>
            <a:pPr eaLnBrk="1" hangingPunct="1"/>
            <a:r>
              <a:rPr lang="cs-CZ" sz="1800" b="1" dirty="0" smtClean="0">
                <a:solidFill>
                  <a:srgbClr val="C00000"/>
                </a:solidFill>
              </a:rPr>
              <a:t>Odpovědnost </a:t>
            </a:r>
            <a:r>
              <a:rPr lang="cs-CZ" sz="1800" b="1" dirty="0" smtClean="0">
                <a:solidFill>
                  <a:srgbClr val="C00000"/>
                </a:solidFill>
              </a:rPr>
              <a:t>ve </a:t>
            </a:r>
            <a:r>
              <a:rPr lang="cs-CZ" sz="1800" b="1" dirty="0" smtClean="0">
                <a:solidFill>
                  <a:srgbClr val="C00000"/>
                </a:solidFill>
              </a:rPr>
              <a:t>VS</a:t>
            </a:r>
          </a:p>
          <a:p>
            <a:pPr lvl="1" eaLnBrk="1" hangingPunct="1"/>
            <a:r>
              <a:rPr lang="cs-CZ" sz="1800" dirty="0" smtClean="0"/>
              <a:t>o</a:t>
            </a:r>
            <a:r>
              <a:rPr lang="cs-CZ" sz="1800" dirty="0" smtClean="0"/>
              <a:t>dpovědnost </a:t>
            </a:r>
            <a:r>
              <a:rPr lang="cs-CZ" sz="1800" dirty="0" smtClean="0"/>
              <a:t>uplatňovaná VS (orgány VS) </a:t>
            </a:r>
            <a:r>
              <a:rPr lang="cs-CZ" sz="1800" dirty="0" smtClean="0">
                <a:solidFill>
                  <a:srgbClr val="00287D"/>
                </a:solidFill>
              </a:rPr>
              <a:t>vůči adresátům </a:t>
            </a:r>
            <a:r>
              <a:rPr lang="cs-CZ" sz="1800" dirty="0" smtClean="0">
                <a:solidFill>
                  <a:srgbClr val="00287D"/>
                </a:solidFill>
              </a:rPr>
              <a:t>VS</a:t>
            </a:r>
          </a:p>
          <a:p>
            <a:pPr lvl="1" eaLnBrk="1" hangingPunct="1"/>
            <a:r>
              <a:rPr lang="cs-CZ" sz="1800" dirty="0" smtClean="0"/>
              <a:t>(typicky </a:t>
            </a:r>
            <a:r>
              <a:rPr lang="cs-CZ" sz="1800" dirty="0" smtClean="0"/>
              <a:t>odpovědnost za správní </a:t>
            </a:r>
            <a:r>
              <a:rPr lang="cs-CZ" sz="1800" dirty="0" smtClean="0"/>
              <a:t>delikt, </a:t>
            </a:r>
            <a:r>
              <a:rPr lang="cs-CZ" sz="1800" i="1" dirty="0" smtClean="0"/>
              <a:t>administrativní </a:t>
            </a:r>
            <a:r>
              <a:rPr lang="cs-CZ" sz="1800" i="1" dirty="0" smtClean="0"/>
              <a:t>dozor</a:t>
            </a:r>
            <a:r>
              <a:rPr lang="cs-CZ" sz="1800" dirty="0" smtClean="0"/>
              <a:t>) </a:t>
            </a:r>
            <a:endParaRPr lang="cs-CZ" sz="1800" dirty="0" smtClean="0"/>
          </a:p>
          <a:p>
            <a:pPr eaLnBrk="1" hangingPunct="1"/>
            <a:endParaRPr lang="cs-CZ" sz="1800" dirty="0" smtClean="0"/>
          </a:p>
          <a:p>
            <a:pPr eaLnBrk="1" hangingPunct="1"/>
            <a:r>
              <a:rPr lang="cs-CZ" sz="1800" b="1" dirty="0" smtClean="0">
                <a:solidFill>
                  <a:srgbClr val="C00000"/>
                </a:solidFill>
              </a:rPr>
              <a:t>Odpovědnost VS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VS </a:t>
            </a:r>
            <a:r>
              <a:rPr lang="cs-CZ" sz="1800" i="1" dirty="0" smtClean="0">
                <a:solidFill>
                  <a:srgbClr val="00287D"/>
                </a:solidFill>
              </a:rPr>
              <a:t>jako organizace </a:t>
            </a:r>
            <a:r>
              <a:rPr lang="cs-CZ" sz="1800" dirty="0" smtClean="0"/>
              <a:t>= odpovědnost „článků“ ve struktuře </a:t>
            </a:r>
            <a:r>
              <a:rPr lang="cs-CZ" sz="1800" dirty="0" smtClean="0"/>
              <a:t>VS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VS </a:t>
            </a:r>
            <a:r>
              <a:rPr lang="cs-CZ" sz="1800" i="1" dirty="0" smtClean="0">
                <a:solidFill>
                  <a:srgbClr val="00287D"/>
                </a:solidFill>
              </a:rPr>
              <a:t>jako činnost </a:t>
            </a:r>
            <a:r>
              <a:rPr lang="cs-CZ" sz="1800" dirty="0" smtClean="0"/>
              <a:t>= odpovědnost za správní činnost</a:t>
            </a:r>
            <a:endParaRPr lang="cs-CZ" alt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Kontrola veřejné správy. Systém kontroly veřejné správy. Odpovědnost veřejné správy.</a:t>
            </a:r>
            <a:endParaRPr lang="cs-CZ" altLang="cs-CZ" dirty="0" smtClean="0"/>
          </a:p>
        </p:txBody>
      </p:sp>
      <p:sp>
        <p:nvSpPr>
          <p:cNvPr id="1126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0D059F0-B366-4A78-8CF0-8DD7293EB3F8}" type="slidenum">
              <a:rPr lang="cs-CZ" altLang="cs-CZ"/>
              <a:pPr/>
              <a:t>23</a:t>
            </a:fld>
            <a:endParaRPr lang="cs-CZ" alt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 smtClean="0"/>
              <a:t>VS a odpovědnost – možné roviny</a:t>
            </a:r>
            <a:endParaRPr lang="cs-CZ" altLang="cs-CZ" sz="2800" dirty="0" smtClean="0"/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>
                <a:solidFill>
                  <a:srgbClr val="7030A0"/>
                </a:solidFill>
              </a:rPr>
              <a:t>Retrospektivní </a:t>
            </a:r>
            <a:r>
              <a:rPr lang="cs-CZ" sz="1800" b="1" dirty="0" smtClean="0">
                <a:solidFill>
                  <a:srgbClr val="7030A0"/>
                </a:solidFill>
              </a:rPr>
              <a:t>(sankční) pojetí odpovědnosti </a:t>
            </a:r>
            <a:r>
              <a:rPr lang="cs-CZ" sz="1800" b="1" dirty="0" smtClean="0">
                <a:solidFill>
                  <a:srgbClr val="7030A0"/>
                </a:solidFill>
              </a:rPr>
              <a:t>VS</a:t>
            </a:r>
          </a:p>
          <a:p>
            <a:pPr lvl="1" eaLnBrk="1" hangingPunct="1"/>
            <a:r>
              <a:rPr lang="cs-CZ" sz="1800" b="1" i="1" dirty="0" smtClean="0">
                <a:solidFill>
                  <a:srgbClr val="00287D"/>
                </a:solidFill>
              </a:rPr>
              <a:t>z</a:t>
            </a:r>
            <a:r>
              <a:rPr lang="cs-CZ" sz="1800" b="1" i="1" dirty="0" smtClean="0">
                <a:solidFill>
                  <a:srgbClr val="00287D"/>
                </a:solidFill>
              </a:rPr>
              <a:t>a </a:t>
            </a:r>
            <a:r>
              <a:rPr lang="cs-CZ" sz="1800" b="1" i="1" dirty="0" smtClean="0">
                <a:solidFill>
                  <a:srgbClr val="00287D"/>
                </a:solidFill>
              </a:rPr>
              <a:t>akty veřejné správy </a:t>
            </a:r>
            <a:r>
              <a:rPr lang="cs-CZ" sz="1800" dirty="0" smtClean="0"/>
              <a:t>(sankce = zrušení, změny či sistace) </a:t>
            </a:r>
          </a:p>
          <a:p>
            <a:pPr lvl="1" eaLnBrk="1" hangingPunct="1"/>
            <a:r>
              <a:rPr lang="cs-CZ" sz="1800" b="1" i="1" dirty="0" smtClean="0">
                <a:solidFill>
                  <a:srgbClr val="00287D"/>
                </a:solidFill>
              </a:rPr>
              <a:t>za </a:t>
            </a:r>
            <a:r>
              <a:rPr lang="cs-CZ" sz="1800" b="1" i="1" dirty="0" smtClean="0">
                <a:solidFill>
                  <a:srgbClr val="00287D"/>
                </a:solidFill>
              </a:rPr>
              <a:t>správní delikty </a:t>
            </a:r>
            <a:r>
              <a:rPr lang="cs-CZ" sz="1800" dirty="0" smtClean="0"/>
              <a:t>(sankce = trest či opatření</a:t>
            </a:r>
            <a:r>
              <a:rPr lang="cs-CZ" sz="1800" dirty="0" smtClean="0"/>
              <a:t>)</a:t>
            </a:r>
          </a:p>
          <a:p>
            <a:pPr lvl="1" eaLnBrk="1" hangingPunct="1"/>
            <a:r>
              <a:rPr lang="cs-CZ" sz="1800" b="1" i="1" dirty="0" smtClean="0">
                <a:solidFill>
                  <a:srgbClr val="00287D"/>
                </a:solidFill>
              </a:rPr>
              <a:t>z</a:t>
            </a:r>
            <a:r>
              <a:rPr lang="cs-CZ" sz="1800" b="1" i="1" dirty="0" smtClean="0">
                <a:solidFill>
                  <a:srgbClr val="00287D"/>
                </a:solidFill>
              </a:rPr>
              <a:t>a </a:t>
            </a:r>
            <a:r>
              <a:rPr lang="cs-CZ" sz="1800" b="1" i="1" dirty="0" smtClean="0">
                <a:solidFill>
                  <a:srgbClr val="00287D"/>
                </a:solidFill>
              </a:rPr>
              <a:t>škodu/nemajetkovou újmu </a:t>
            </a:r>
            <a:r>
              <a:rPr lang="cs-CZ" sz="1800" dirty="0" smtClean="0"/>
              <a:t>(sankce = povinnost </a:t>
            </a:r>
            <a:r>
              <a:rPr lang="cs-CZ" sz="1800" dirty="0" smtClean="0"/>
              <a:t>nahradit/odčinit)</a:t>
            </a:r>
          </a:p>
          <a:p>
            <a:pPr lvl="1" eaLnBrk="1" hangingPunct="1"/>
            <a:r>
              <a:rPr lang="cs-CZ" sz="1800" dirty="0" smtClean="0"/>
              <a:t>(zvláštní rovina = </a:t>
            </a:r>
            <a:r>
              <a:rPr lang="cs-CZ" sz="1800" dirty="0" smtClean="0">
                <a:solidFill>
                  <a:srgbClr val="00287D"/>
                </a:solidFill>
              </a:rPr>
              <a:t>odpovědnost </a:t>
            </a:r>
            <a:r>
              <a:rPr lang="cs-CZ" sz="1800" dirty="0" smtClean="0">
                <a:solidFill>
                  <a:srgbClr val="00287D"/>
                </a:solidFill>
              </a:rPr>
              <a:t>zaměstnanců </a:t>
            </a:r>
            <a:r>
              <a:rPr lang="cs-CZ" sz="1800" dirty="0" smtClean="0">
                <a:solidFill>
                  <a:srgbClr val="00287D"/>
                </a:solidFill>
              </a:rPr>
              <a:t>VS</a:t>
            </a:r>
            <a:r>
              <a:rPr lang="cs-CZ" sz="1800" dirty="0" smtClean="0"/>
              <a:t>)</a:t>
            </a:r>
          </a:p>
          <a:p>
            <a:pPr eaLnBrk="1" hangingPunct="1"/>
            <a:endParaRPr lang="cs-CZ" sz="1800" dirty="0" smtClean="0"/>
          </a:p>
          <a:p>
            <a:pPr eaLnBrk="1" hangingPunct="1"/>
            <a:r>
              <a:rPr lang="cs-CZ" sz="1800" b="1" dirty="0" smtClean="0">
                <a:solidFill>
                  <a:srgbClr val="7030A0"/>
                </a:solidFill>
              </a:rPr>
              <a:t>Prospektivní </a:t>
            </a:r>
            <a:r>
              <a:rPr lang="cs-CZ" sz="1800" b="1" dirty="0" smtClean="0">
                <a:solidFill>
                  <a:srgbClr val="7030A0"/>
                </a:solidFill>
              </a:rPr>
              <a:t>(prevenční) pojetí odpovědnosti </a:t>
            </a:r>
            <a:r>
              <a:rPr lang="cs-CZ" sz="1800" b="1" dirty="0" smtClean="0">
                <a:solidFill>
                  <a:srgbClr val="7030A0"/>
                </a:solidFill>
              </a:rPr>
              <a:t>VS</a:t>
            </a:r>
          </a:p>
          <a:p>
            <a:pPr lvl="1" eaLnBrk="1" hangingPunct="1"/>
            <a:r>
              <a:rPr lang="cs-CZ" sz="1800" dirty="0" smtClean="0"/>
              <a:t>z</a:t>
            </a:r>
            <a:r>
              <a:rPr lang="cs-CZ" sz="1800" dirty="0" smtClean="0"/>
              <a:t>ejména </a:t>
            </a:r>
            <a:r>
              <a:rPr lang="cs-CZ" sz="1800" dirty="0" smtClean="0"/>
              <a:t>povinnost výkonu VS v souladu s právem (</a:t>
            </a:r>
            <a:r>
              <a:rPr lang="cs-CZ" sz="1800" b="1" i="1" dirty="0" smtClean="0">
                <a:solidFill>
                  <a:srgbClr val="00287D"/>
                </a:solidFill>
              </a:rPr>
              <a:t>zásada </a:t>
            </a:r>
            <a:r>
              <a:rPr lang="cs-CZ" sz="1800" b="1" i="1" dirty="0" smtClean="0">
                <a:solidFill>
                  <a:srgbClr val="00287D"/>
                </a:solidFill>
              </a:rPr>
              <a:t>legality</a:t>
            </a:r>
            <a:r>
              <a:rPr lang="cs-CZ" sz="1800" dirty="0" smtClean="0"/>
              <a:t>)</a:t>
            </a:r>
          </a:p>
          <a:p>
            <a:pPr lvl="1" eaLnBrk="1" hangingPunct="1"/>
            <a:r>
              <a:rPr lang="cs-CZ" sz="1800" dirty="0" smtClean="0"/>
              <a:t>a </a:t>
            </a:r>
            <a:r>
              <a:rPr lang="cs-CZ" sz="1800" dirty="0" smtClean="0"/>
              <a:t>také s dalšími požadavky (viz </a:t>
            </a:r>
            <a:r>
              <a:rPr lang="cs-CZ" sz="1800" dirty="0" smtClean="0"/>
              <a:t>zejm. </a:t>
            </a:r>
            <a:r>
              <a:rPr lang="cs-CZ" sz="1800" i="1" dirty="0" smtClean="0">
                <a:solidFill>
                  <a:srgbClr val="00287D"/>
                </a:solidFill>
              </a:rPr>
              <a:t>princip </a:t>
            </a:r>
            <a:r>
              <a:rPr lang="cs-CZ" sz="1800" i="1" dirty="0" smtClean="0">
                <a:solidFill>
                  <a:srgbClr val="00287D"/>
                </a:solidFill>
              </a:rPr>
              <a:t>dobré </a:t>
            </a:r>
            <a:r>
              <a:rPr lang="cs-CZ" sz="1800" i="1" dirty="0" smtClean="0">
                <a:solidFill>
                  <a:srgbClr val="00287D"/>
                </a:solidFill>
              </a:rPr>
              <a:t>správy</a:t>
            </a:r>
            <a:r>
              <a:rPr lang="cs-CZ" sz="1800" dirty="0" smtClean="0"/>
              <a:t>)</a:t>
            </a:r>
          </a:p>
          <a:p>
            <a:pPr lvl="1" eaLnBrk="1" hangingPunct="1"/>
            <a:r>
              <a:rPr lang="cs-CZ" sz="1800" dirty="0" smtClean="0"/>
              <a:t>(zvláštní rovina = </a:t>
            </a:r>
            <a:r>
              <a:rPr lang="cs-CZ" sz="1800" dirty="0" smtClean="0">
                <a:solidFill>
                  <a:srgbClr val="00287D"/>
                </a:solidFill>
              </a:rPr>
              <a:t>povinnosti zaměstnanců VS</a:t>
            </a:r>
            <a:r>
              <a:rPr lang="cs-CZ" sz="1800" dirty="0" smtClean="0"/>
              <a:t>)</a:t>
            </a:r>
            <a:endParaRPr lang="cs-CZ" alt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Kontrola veřejné správy. Systém kontroly veřejné správy. Odpovědnost veřejné správy.</a:t>
            </a:r>
            <a:endParaRPr lang="cs-CZ" altLang="cs-CZ" dirty="0" smtClean="0"/>
          </a:p>
        </p:txBody>
      </p:sp>
      <p:sp>
        <p:nvSpPr>
          <p:cNvPr id="1126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0D059F0-B366-4A78-8CF0-8DD7293EB3F8}" type="slidenum">
              <a:rPr lang="cs-CZ" altLang="cs-CZ"/>
              <a:pPr/>
              <a:t>24</a:t>
            </a:fld>
            <a:endParaRPr lang="cs-CZ" alt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 smtClean="0"/>
              <a:t>Literatura</a:t>
            </a:r>
            <a:endParaRPr lang="cs-CZ" altLang="cs-CZ" sz="2800" dirty="0" smtClean="0"/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1800" b="1" dirty="0" smtClean="0"/>
              <a:t>Literatura:</a:t>
            </a:r>
          </a:p>
          <a:p>
            <a:pPr lvl="1" eaLnBrk="1" hangingPunct="1"/>
            <a:r>
              <a:rPr lang="cs-CZ" sz="1800" dirty="0" smtClean="0"/>
              <a:t>SKULOVÁ, </a:t>
            </a:r>
            <a:r>
              <a:rPr lang="cs-CZ" sz="1800" dirty="0" smtClean="0"/>
              <a:t>Soňa a kol.</a:t>
            </a:r>
            <a:r>
              <a:rPr lang="cs-CZ" sz="1800" dirty="0" smtClean="0"/>
              <a:t> </a:t>
            </a:r>
            <a:r>
              <a:rPr lang="cs-CZ" sz="1800" b="1" i="1" dirty="0" smtClean="0"/>
              <a:t>Základy správní vědy</a:t>
            </a:r>
            <a:r>
              <a:rPr lang="cs-CZ" sz="1800" dirty="0" smtClean="0"/>
              <a:t>. 2., </a:t>
            </a:r>
            <a:r>
              <a:rPr lang="cs-CZ" sz="1800" dirty="0" err="1" smtClean="0"/>
              <a:t>dopl</a:t>
            </a:r>
            <a:r>
              <a:rPr lang="cs-CZ" sz="1800" dirty="0" smtClean="0"/>
              <a:t>. a </a:t>
            </a:r>
            <a:r>
              <a:rPr lang="cs-CZ" sz="1800" dirty="0" err="1" smtClean="0"/>
              <a:t>rozš</a:t>
            </a:r>
            <a:r>
              <a:rPr lang="cs-CZ" sz="1800" dirty="0" smtClean="0"/>
              <a:t>. </a:t>
            </a:r>
            <a:r>
              <a:rPr lang="cs-CZ" sz="1800" dirty="0" err="1" smtClean="0"/>
              <a:t>vyd</a:t>
            </a:r>
            <a:r>
              <a:rPr lang="cs-CZ" sz="1800" dirty="0" smtClean="0"/>
              <a:t>. Brno: Masarykova univerzita, </a:t>
            </a:r>
            <a:r>
              <a:rPr lang="cs-CZ" sz="1800" dirty="0" smtClean="0"/>
              <a:t>2014, </a:t>
            </a:r>
            <a:r>
              <a:rPr lang="cs-CZ" sz="1800" b="1" dirty="0" smtClean="0"/>
              <a:t>s. 176 – 183 </a:t>
            </a:r>
            <a:r>
              <a:rPr lang="cs-CZ" sz="1800" dirty="0" smtClean="0"/>
              <a:t>(okrajově taktéž 165 – 174 a 184 – 191)</a:t>
            </a:r>
            <a:endParaRPr lang="cs-CZ" altLang="cs-CZ" sz="1800" dirty="0" smtClean="0"/>
          </a:p>
          <a:p>
            <a:pPr lvl="1" eaLnBrk="1" hangingPunct="1"/>
            <a:r>
              <a:rPr lang="cs-CZ" sz="1800" dirty="0" smtClean="0"/>
              <a:t>PRŮCHA, Petr. </a:t>
            </a:r>
            <a:r>
              <a:rPr lang="cs-CZ" sz="1800" b="1" i="1" dirty="0" smtClean="0"/>
              <a:t>Správní </a:t>
            </a:r>
            <a:r>
              <a:rPr lang="cs-CZ" sz="1800" b="1" i="1" dirty="0" smtClean="0"/>
              <a:t>právo: obecná část</a:t>
            </a:r>
            <a:r>
              <a:rPr lang="cs-CZ" sz="1800" dirty="0" smtClean="0"/>
              <a:t>. </a:t>
            </a:r>
            <a:r>
              <a:rPr lang="cs-CZ" sz="1800" dirty="0" smtClean="0"/>
              <a:t>Doplněk – </a:t>
            </a:r>
            <a:r>
              <a:rPr lang="cs-CZ" sz="1800" dirty="0" err="1" smtClean="0"/>
              <a:t>A</a:t>
            </a:r>
            <a:r>
              <a:rPr lang="cs-CZ" sz="1800" dirty="0" smtClean="0"/>
              <a:t>.Čeněk, Brno – </a:t>
            </a:r>
            <a:r>
              <a:rPr lang="cs-CZ" sz="1800" dirty="0" smtClean="0"/>
              <a:t>Plzeň </a:t>
            </a:r>
            <a:r>
              <a:rPr lang="cs-CZ" sz="1800" dirty="0" smtClean="0"/>
              <a:t>2012, 8. </a:t>
            </a:r>
            <a:r>
              <a:rPr lang="cs-CZ" sz="1800" dirty="0" err="1" smtClean="0"/>
              <a:t>dopl</a:t>
            </a:r>
            <a:r>
              <a:rPr lang="cs-CZ" sz="1800" dirty="0" smtClean="0"/>
              <a:t>. </a:t>
            </a:r>
            <a:r>
              <a:rPr lang="cs-CZ" sz="1800" dirty="0" err="1" smtClean="0"/>
              <a:t>vyd</a:t>
            </a:r>
            <a:r>
              <a:rPr lang="cs-CZ" sz="1800" dirty="0" smtClean="0"/>
              <a:t>., </a:t>
            </a:r>
            <a:r>
              <a:rPr lang="cs-CZ" sz="1800" b="1" dirty="0" smtClean="0"/>
              <a:t>s. 325 – 359</a:t>
            </a:r>
            <a:r>
              <a:rPr lang="cs-CZ" sz="1800" dirty="0" smtClean="0"/>
              <a:t>.</a:t>
            </a:r>
          </a:p>
          <a:p>
            <a:pPr lvl="1" eaLnBrk="1" hangingPunct="1">
              <a:buNone/>
            </a:pPr>
            <a:endParaRPr lang="cs-CZ" altLang="cs-CZ" sz="1800" dirty="0" smtClean="0"/>
          </a:p>
          <a:p>
            <a:pPr eaLnBrk="1" hangingPunct="1"/>
            <a:r>
              <a:rPr lang="cs-CZ" altLang="cs-CZ" sz="1800" b="1" dirty="0" smtClean="0"/>
              <a:t>V případě dotazů:</a:t>
            </a:r>
          </a:p>
          <a:p>
            <a:pPr lvl="1" eaLnBrk="1" hangingPunct="1"/>
            <a:r>
              <a:rPr lang="cs-CZ" altLang="cs-CZ" sz="1800" i="1" dirty="0" smtClean="0"/>
              <a:t>email</a:t>
            </a:r>
          </a:p>
          <a:p>
            <a:pPr lvl="1" eaLnBrk="1" hangingPunct="1"/>
            <a:r>
              <a:rPr lang="cs-CZ" altLang="cs-CZ" sz="1800" i="1" dirty="0" smtClean="0"/>
              <a:t>konzultace přes MS </a:t>
            </a:r>
            <a:r>
              <a:rPr lang="cs-CZ" altLang="cs-CZ" sz="1800" i="1" dirty="0" err="1" smtClean="0"/>
              <a:t>Teams</a:t>
            </a:r>
            <a:r>
              <a:rPr lang="cs-CZ" altLang="cs-CZ" sz="1800" i="1" dirty="0" smtClean="0"/>
              <a:t> </a:t>
            </a:r>
            <a:r>
              <a:rPr lang="cs-CZ" altLang="cs-CZ" sz="1800" dirty="0" smtClean="0"/>
              <a:t>(konzultační hodiny ale i individuálně)</a:t>
            </a:r>
          </a:p>
          <a:p>
            <a:pPr lvl="1" eaLnBrk="1" hangingPunct="1">
              <a:buNone/>
            </a:pPr>
            <a:endParaRPr lang="cs-CZ" altLang="cs-CZ" sz="1800" dirty="0" smtClean="0"/>
          </a:p>
          <a:p>
            <a:pPr eaLnBrk="1" hangingPunct="1"/>
            <a:r>
              <a:rPr lang="cs-CZ" altLang="cs-CZ" sz="1800" b="1" dirty="0" smtClean="0"/>
              <a:t>Děkuji za pozornost</a:t>
            </a:r>
            <a:endParaRPr lang="cs-CZ" altLang="cs-CZ" sz="1800" b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Kontrola veřejné správy. Systém kontroly veřejné správy. Odpovědnost veřejné správy.</a:t>
            </a:r>
            <a:endParaRPr lang="cs-CZ" altLang="cs-CZ" dirty="0" smtClean="0"/>
          </a:p>
        </p:txBody>
      </p:sp>
      <p:sp>
        <p:nvSpPr>
          <p:cNvPr id="1126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0D059F0-B366-4A78-8CF0-8DD7293EB3F8}" type="slidenum">
              <a:rPr lang="cs-CZ" altLang="cs-CZ"/>
              <a:pPr/>
              <a:t>25</a:t>
            </a:fld>
            <a:endParaRPr lang="cs-CZ" alt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 smtClean="0"/>
              <a:t>Východiska kontroly VS - hodnocení VS</a:t>
            </a:r>
            <a:endParaRPr lang="cs-CZ" altLang="cs-CZ" sz="2800" dirty="0"/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1800" b="1" dirty="0" smtClean="0">
                <a:solidFill>
                  <a:srgbClr val="7030A0"/>
                </a:solidFill>
              </a:rPr>
              <a:t>V</a:t>
            </a:r>
            <a:r>
              <a:rPr lang="cs-CZ" altLang="cs-CZ" sz="1800" b="1" dirty="0" smtClean="0">
                <a:solidFill>
                  <a:srgbClr val="7030A0"/>
                </a:solidFill>
              </a:rPr>
              <a:t>eřejná </a:t>
            </a:r>
            <a:r>
              <a:rPr lang="cs-CZ" altLang="cs-CZ" sz="1800" b="1" dirty="0" smtClean="0">
                <a:solidFill>
                  <a:srgbClr val="7030A0"/>
                </a:solidFill>
              </a:rPr>
              <a:t>správa</a:t>
            </a:r>
          </a:p>
          <a:p>
            <a:pPr lvl="1" eaLnBrk="1" hangingPunct="1"/>
            <a:r>
              <a:rPr lang="cs-CZ" altLang="cs-CZ" sz="1800" dirty="0" smtClean="0"/>
              <a:t>na jedné straně </a:t>
            </a:r>
            <a:r>
              <a:rPr lang="cs-CZ" altLang="cs-CZ" sz="1800" dirty="0" smtClean="0">
                <a:solidFill>
                  <a:srgbClr val="C00000"/>
                </a:solidFill>
              </a:rPr>
              <a:t>zprostředkování určitých (politických) </a:t>
            </a:r>
            <a:r>
              <a:rPr lang="cs-CZ" altLang="cs-CZ" sz="1800" b="1" dirty="0" smtClean="0">
                <a:solidFill>
                  <a:srgbClr val="C00000"/>
                </a:solidFill>
              </a:rPr>
              <a:t>cílů</a:t>
            </a:r>
          </a:p>
          <a:p>
            <a:pPr lvl="1" eaLnBrk="1" hangingPunct="1"/>
            <a:r>
              <a:rPr lang="cs-CZ" altLang="cs-CZ" sz="1800" dirty="0" smtClean="0"/>
              <a:t>na druhé straně </a:t>
            </a:r>
            <a:r>
              <a:rPr lang="cs-CZ" altLang="cs-CZ" sz="1800" dirty="0" smtClean="0">
                <a:solidFill>
                  <a:srgbClr val="C00000"/>
                </a:solidFill>
              </a:rPr>
              <a:t>vysoké </a:t>
            </a:r>
            <a:r>
              <a:rPr lang="cs-CZ" altLang="cs-CZ" sz="1800" b="1" dirty="0" smtClean="0">
                <a:solidFill>
                  <a:srgbClr val="C00000"/>
                </a:solidFill>
              </a:rPr>
              <a:t>náklady</a:t>
            </a:r>
            <a:r>
              <a:rPr lang="cs-CZ" altLang="cs-CZ" sz="1800" dirty="0" smtClean="0">
                <a:solidFill>
                  <a:srgbClr val="C00000"/>
                </a:solidFill>
              </a:rPr>
              <a:t> činnost </a:t>
            </a:r>
            <a:r>
              <a:rPr lang="cs-CZ" altLang="cs-CZ" sz="1800" dirty="0"/>
              <a:t>(</a:t>
            </a:r>
            <a:r>
              <a:rPr lang="cs-CZ" altLang="cs-CZ" sz="1800" dirty="0" smtClean="0"/>
              <a:t>existenci)</a:t>
            </a:r>
          </a:p>
          <a:p>
            <a:pPr lvl="1" eaLnBrk="1" hangingPunct="1"/>
            <a:r>
              <a:rPr lang="cs-CZ" altLang="cs-CZ" sz="1800" b="1" dirty="0" smtClean="0">
                <a:solidFill>
                  <a:srgbClr val="C00000"/>
                </a:solidFill>
              </a:rPr>
              <a:t>potřeba</a:t>
            </a:r>
            <a:r>
              <a:rPr lang="cs-CZ" altLang="cs-CZ" sz="1800" dirty="0" smtClean="0">
                <a:solidFill>
                  <a:srgbClr val="C00000"/>
                </a:solidFill>
              </a:rPr>
              <a:t> permanentního (komplexního) hodnocení</a:t>
            </a:r>
          </a:p>
          <a:p>
            <a:pPr lvl="1" eaLnBrk="1" hangingPunct="1"/>
            <a:endParaRPr lang="cs-CZ" altLang="cs-CZ" sz="1800" dirty="0"/>
          </a:p>
          <a:p>
            <a:pPr eaLnBrk="1" hangingPunct="1"/>
            <a:r>
              <a:rPr lang="cs-CZ" altLang="cs-CZ" sz="1800" dirty="0" smtClean="0"/>
              <a:t>V</a:t>
            </a:r>
            <a:r>
              <a:rPr lang="cs-CZ" altLang="cs-CZ" sz="1800" dirty="0" smtClean="0"/>
              <a:t> </a:t>
            </a:r>
            <a:r>
              <a:rPr lang="cs-CZ" altLang="cs-CZ" sz="1800" dirty="0" smtClean="0"/>
              <a:t>rámci hodnocení </a:t>
            </a:r>
            <a:r>
              <a:rPr lang="cs-CZ" altLang="cs-CZ" sz="1800" dirty="0" smtClean="0"/>
              <a:t>(evaluace) VS </a:t>
            </a:r>
            <a:r>
              <a:rPr lang="cs-CZ" altLang="cs-CZ" sz="1800" b="1" dirty="0" smtClean="0"/>
              <a:t>lze rozlišovat</a:t>
            </a:r>
          </a:p>
          <a:p>
            <a:pPr lvl="1" eaLnBrk="1" hangingPunct="1"/>
            <a:r>
              <a:rPr lang="cs-CZ" altLang="cs-CZ" sz="1800" i="1" dirty="0" smtClean="0">
                <a:solidFill>
                  <a:srgbClr val="00287D"/>
                </a:solidFill>
              </a:rPr>
              <a:t>subjekt provádějící hodnocení</a:t>
            </a:r>
          </a:p>
          <a:p>
            <a:pPr lvl="1" eaLnBrk="1" hangingPunct="1"/>
            <a:r>
              <a:rPr lang="cs-CZ" altLang="cs-CZ" sz="1800" i="1" dirty="0" smtClean="0">
                <a:solidFill>
                  <a:srgbClr val="00287D"/>
                </a:solidFill>
              </a:rPr>
              <a:t>účel (motiv) hodnocení</a:t>
            </a:r>
          </a:p>
          <a:p>
            <a:pPr lvl="1" eaLnBrk="1" hangingPunct="1"/>
            <a:r>
              <a:rPr lang="cs-CZ" altLang="cs-CZ" sz="1800" i="1" dirty="0" smtClean="0">
                <a:solidFill>
                  <a:srgbClr val="00287D"/>
                </a:solidFill>
              </a:rPr>
              <a:t>kritéria</a:t>
            </a:r>
          </a:p>
          <a:p>
            <a:pPr lvl="1" eaLnBrk="1" hangingPunct="1"/>
            <a:r>
              <a:rPr lang="cs-CZ" altLang="cs-CZ" sz="1800" i="1" dirty="0" smtClean="0">
                <a:solidFill>
                  <a:srgbClr val="00287D"/>
                </a:solidFill>
              </a:rPr>
              <a:t>metody</a:t>
            </a:r>
          </a:p>
          <a:p>
            <a:pPr lvl="1" eaLnBrk="1" hangingPunct="1"/>
            <a:endParaRPr lang="cs-CZ" altLang="cs-CZ" sz="1800" i="1" dirty="0">
              <a:solidFill>
                <a:srgbClr val="00287D"/>
              </a:solidFill>
            </a:endParaRPr>
          </a:p>
          <a:p>
            <a:pPr eaLnBrk="1" hangingPunct="1"/>
            <a:r>
              <a:rPr lang="cs-CZ" altLang="cs-CZ" sz="1800" dirty="0" smtClean="0"/>
              <a:t>S</a:t>
            </a:r>
            <a:r>
              <a:rPr lang="cs-CZ" altLang="cs-CZ" sz="1800" dirty="0" smtClean="0"/>
              <a:t>pecifická </a:t>
            </a:r>
            <a:r>
              <a:rPr lang="cs-CZ" altLang="cs-CZ" sz="1800" dirty="0" smtClean="0"/>
              <a:t>forma hodnocení </a:t>
            </a:r>
            <a:r>
              <a:rPr lang="cs-CZ" altLang="cs-CZ" sz="1800" b="1" i="1" dirty="0" smtClean="0">
                <a:solidFill>
                  <a:srgbClr val="7030A0"/>
                </a:solidFill>
              </a:rPr>
              <a:t>= kontrola VS </a:t>
            </a:r>
            <a:r>
              <a:rPr lang="cs-CZ" altLang="cs-CZ" sz="1800" dirty="0" smtClean="0"/>
              <a:t>(viz dále…)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Kontrola veřejné správy. Systém kontroly veřejné správy. Odpovědnost veřejné správy.</a:t>
            </a:r>
            <a:endParaRPr lang="cs-CZ" altLang="cs-CZ" dirty="0" smtClean="0"/>
          </a:p>
        </p:txBody>
      </p:sp>
      <p:sp>
        <p:nvSpPr>
          <p:cNvPr id="614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C6F28DB-7637-4448-A5BD-66568C23438A}" type="slidenum">
              <a:rPr lang="cs-CZ" altLang="cs-CZ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4020422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 smtClean="0"/>
              <a:t>Východiska kontroly VS - záruky zákonnosti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1800" b="1" u="sng" dirty="0" smtClean="0">
                <a:solidFill>
                  <a:srgbClr val="7030A0"/>
                </a:solidFill>
              </a:rPr>
              <a:t>K</a:t>
            </a:r>
            <a:r>
              <a:rPr lang="cs-CZ" altLang="cs-CZ" sz="1800" b="1" u="sng" dirty="0" smtClean="0">
                <a:solidFill>
                  <a:srgbClr val="7030A0"/>
                </a:solidFill>
              </a:rPr>
              <a:t>ontrola </a:t>
            </a:r>
            <a:r>
              <a:rPr lang="cs-CZ" altLang="cs-CZ" sz="1800" b="1" u="sng" dirty="0" smtClean="0">
                <a:solidFill>
                  <a:srgbClr val="7030A0"/>
                </a:solidFill>
              </a:rPr>
              <a:t>VS</a:t>
            </a:r>
            <a:r>
              <a:rPr lang="cs-CZ" altLang="cs-CZ" sz="1800" b="1" dirty="0" smtClean="0">
                <a:solidFill>
                  <a:srgbClr val="7030A0"/>
                </a:solidFill>
              </a:rPr>
              <a:t> </a:t>
            </a:r>
            <a:r>
              <a:rPr lang="cs-CZ" altLang="cs-CZ" sz="1800" dirty="0" smtClean="0"/>
              <a:t>jednou z (právních) </a:t>
            </a:r>
            <a:r>
              <a:rPr lang="cs-CZ" altLang="cs-CZ" sz="1800" b="1" i="1" dirty="0" smtClean="0">
                <a:solidFill>
                  <a:srgbClr val="C00000"/>
                </a:solidFill>
              </a:rPr>
              <a:t>záruk zákonnosti ve VS</a:t>
            </a:r>
          </a:p>
          <a:p>
            <a:pPr lvl="1" eaLnBrk="1" hangingPunct="1"/>
            <a:r>
              <a:rPr lang="cs-CZ" altLang="cs-CZ" sz="1800" dirty="0" smtClean="0"/>
              <a:t>právní prostředky či „mechanismy“ </a:t>
            </a:r>
            <a:r>
              <a:rPr lang="cs-CZ" altLang="cs-CZ" sz="1800" b="1" dirty="0" smtClean="0"/>
              <a:t>k zajištění zákonnosti VS</a:t>
            </a:r>
          </a:p>
          <a:p>
            <a:pPr lvl="1" eaLnBrk="1" hangingPunct="1"/>
            <a:r>
              <a:rPr lang="cs-CZ" altLang="cs-CZ" sz="1800" dirty="0" smtClean="0"/>
              <a:t>tvoří určitý vzájemně </a:t>
            </a:r>
            <a:r>
              <a:rPr lang="cs-CZ" altLang="cs-CZ" sz="1800" b="1" dirty="0" smtClean="0"/>
              <a:t>provázaný systém </a:t>
            </a:r>
          </a:p>
          <a:p>
            <a:pPr lvl="1" eaLnBrk="1" hangingPunct="1"/>
            <a:r>
              <a:rPr lang="cs-CZ" altLang="cs-CZ" sz="1800" dirty="0" smtClean="0"/>
              <a:t>dominantní postavení kontroly</a:t>
            </a:r>
          </a:p>
          <a:p>
            <a:pPr lvl="1" eaLnBrk="1" hangingPunct="1"/>
            <a:endParaRPr lang="cs-CZ" altLang="cs-CZ" sz="1800" dirty="0" smtClean="0"/>
          </a:p>
          <a:p>
            <a:pPr eaLnBrk="1" hangingPunct="1"/>
            <a:r>
              <a:rPr lang="cs-CZ" altLang="cs-CZ" sz="1800" b="1" dirty="0" smtClean="0">
                <a:solidFill>
                  <a:srgbClr val="C00000"/>
                </a:solidFill>
              </a:rPr>
              <a:t>S</a:t>
            </a:r>
            <a:r>
              <a:rPr lang="cs-CZ" altLang="cs-CZ" sz="1800" b="1" dirty="0" smtClean="0">
                <a:solidFill>
                  <a:srgbClr val="C00000"/>
                </a:solidFill>
              </a:rPr>
              <a:t>ystém </a:t>
            </a:r>
            <a:r>
              <a:rPr lang="cs-CZ" altLang="cs-CZ" sz="1800" dirty="0" smtClean="0"/>
              <a:t>záruk zákonnosti vymezován různě, </a:t>
            </a:r>
            <a:r>
              <a:rPr lang="cs-CZ" altLang="cs-CZ" sz="1800" b="1" dirty="0" smtClean="0"/>
              <a:t>např.:</a:t>
            </a:r>
          </a:p>
          <a:p>
            <a:pPr lvl="1" eaLnBrk="1" hangingPunct="1"/>
            <a:r>
              <a:rPr lang="cs-CZ" altLang="cs-CZ" sz="1800" b="1" i="1" dirty="0">
                <a:solidFill>
                  <a:srgbClr val="00287D"/>
                </a:solidFill>
              </a:rPr>
              <a:t>k</a:t>
            </a:r>
            <a:r>
              <a:rPr lang="cs-CZ" altLang="cs-CZ" sz="1800" b="1" i="1" dirty="0" smtClean="0">
                <a:solidFill>
                  <a:srgbClr val="00287D"/>
                </a:solidFill>
              </a:rPr>
              <a:t>ontrola</a:t>
            </a:r>
            <a:endParaRPr lang="cs-CZ" altLang="cs-CZ" sz="1800" b="1" i="1" dirty="0">
              <a:solidFill>
                <a:srgbClr val="00287D"/>
              </a:solidFill>
            </a:endParaRPr>
          </a:p>
          <a:p>
            <a:pPr lvl="1" eaLnBrk="1" hangingPunct="1"/>
            <a:r>
              <a:rPr lang="cs-CZ" altLang="cs-CZ" sz="1800" i="1" dirty="0">
                <a:solidFill>
                  <a:srgbClr val="00287D"/>
                </a:solidFill>
              </a:rPr>
              <a:t>r</a:t>
            </a:r>
            <a:r>
              <a:rPr lang="cs-CZ" altLang="cs-CZ" sz="1800" i="1" dirty="0" smtClean="0">
                <a:solidFill>
                  <a:srgbClr val="00287D"/>
                </a:solidFill>
              </a:rPr>
              <a:t>ušení, změna a sistace</a:t>
            </a:r>
          </a:p>
          <a:p>
            <a:pPr lvl="1" eaLnBrk="1" hangingPunct="1"/>
            <a:r>
              <a:rPr lang="cs-CZ" altLang="cs-CZ" sz="1800" i="1" dirty="0">
                <a:solidFill>
                  <a:srgbClr val="00287D"/>
                </a:solidFill>
              </a:rPr>
              <a:t>u</a:t>
            </a:r>
            <a:r>
              <a:rPr lang="cs-CZ" altLang="cs-CZ" sz="1800" i="1" dirty="0" smtClean="0">
                <a:solidFill>
                  <a:srgbClr val="00287D"/>
                </a:solidFill>
              </a:rPr>
              <a:t>platňování odpovědnosti </a:t>
            </a:r>
          </a:p>
          <a:p>
            <a:pPr lvl="1" eaLnBrk="1" hangingPunct="1"/>
            <a:r>
              <a:rPr lang="cs-CZ" altLang="cs-CZ" sz="1800" i="1" dirty="0">
                <a:solidFill>
                  <a:srgbClr val="00287D"/>
                </a:solidFill>
              </a:rPr>
              <a:t>p</a:t>
            </a:r>
            <a:r>
              <a:rPr lang="cs-CZ" altLang="cs-CZ" sz="1800" i="1" dirty="0" smtClean="0">
                <a:solidFill>
                  <a:srgbClr val="00287D"/>
                </a:solidFill>
              </a:rPr>
              <a:t>římé donucení</a:t>
            </a:r>
          </a:p>
          <a:p>
            <a:pPr lvl="1" eaLnBrk="1" hangingPunct="1"/>
            <a:r>
              <a:rPr lang="cs-CZ" altLang="cs-CZ" sz="1800" i="1" dirty="0">
                <a:solidFill>
                  <a:srgbClr val="00287D"/>
                </a:solidFill>
              </a:rPr>
              <a:t>p</a:t>
            </a:r>
            <a:r>
              <a:rPr lang="cs-CZ" altLang="cs-CZ" sz="1800" i="1" dirty="0" smtClean="0">
                <a:solidFill>
                  <a:srgbClr val="00287D"/>
                </a:solidFill>
              </a:rPr>
              <a:t>rávo </a:t>
            </a:r>
            <a:r>
              <a:rPr lang="cs-CZ" altLang="cs-CZ" sz="1800" i="1" dirty="0">
                <a:solidFill>
                  <a:srgbClr val="00287D"/>
                </a:solidFill>
              </a:rPr>
              <a:t>na informace </a:t>
            </a:r>
            <a:r>
              <a:rPr lang="cs-CZ" altLang="cs-CZ" sz="1800" i="1" dirty="0" smtClean="0">
                <a:solidFill>
                  <a:srgbClr val="00287D"/>
                </a:solidFill>
              </a:rPr>
              <a:t>+ petice a stížnosti ve VS                               </a:t>
            </a:r>
            <a:r>
              <a:rPr lang="cs-CZ" altLang="cs-CZ" sz="1800" i="1" dirty="0" smtClean="0"/>
              <a:t>(mnohdy řazeno přímo pod kontrolu – i v této prezentaci)</a:t>
            </a:r>
            <a:endParaRPr lang="cs-CZ" altLang="cs-CZ" sz="1800" dirty="0" smtClean="0"/>
          </a:p>
          <a:p>
            <a:pPr lvl="2"/>
            <a:r>
              <a:rPr lang="cs-CZ" altLang="cs-CZ" sz="1800" dirty="0" smtClean="0">
                <a:solidFill>
                  <a:srgbClr val="000000"/>
                </a:solidFill>
              </a:rPr>
              <a:t> </a:t>
            </a:r>
            <a:endParaRPr lang="cs-CZ" alt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Kontrola veřejné správy. Systém kontroly veřejné správy. Odpovědnost veřejné správy.</a:t>
            </a:r>
            <a:endParaRPr lang="cs-CZ" altLang="cs-CZ" dirty="0" smtClean="0"/>
          </a:p>
        </p:txBody>
      </p:sp>
      <p:sp>
        <p:nvSpPr>
          <p:cNvPr id="614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C6F28DB-7637-4448-A5BD-66568C23438A}" type="slidenum">
              <a:rPr lang="cs-CZ" altLang="cs-CZ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128498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 smtClean="0"/>
              <a:t>Východiska kontroly VS - zásada zákonnosti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1800" i="1" dirty="0" smtClean="0"/>
              <a:t>P</a:t>
            </a:r>
            <a:r>
              <a:rPr lang="cs-CZ" altLang="cs-CZ" sz="1800" i="1" dirty="0" smtClean="0"/>
              <a:t>roč </a:t>
            </a:r>
            <a:r>
              <a:rPr lang="cs-CZ" altLang="cs-CZ" sz="1800" i="1" dirty="0" smtClean="0"/>
              <a:t>záruky zákonnosti?</a:t>
            </a:r>
            <a:endParaRPr lang="cs-CZ" altLang="cs-CZ" sz="1800" i="1" dirty="0" smtClean="0">
              <a:solidFill>
                <a:srgbClr val="7030A0"/>
              </a:solidFill>
            </a:endParaRPr>
          </a:p>
          <a:p>
            <a:pPr eaLnBrk="1" hangingPunct="1"/>
            <a:r>
              <a:rPr lang="cs-CZ" altLang="cs-CZ" sz="1800" b="1" dirty="0" smtClean="0">
                <a:solidFill>
                  <a:srgbClr val="7030A0"/>
                </a:solidFill>
              </a:rPr>
              <a:t>Z</a:t>
            </a:r>
            <a:r>
              <a:rPr lang="cs-CZ" altLang="cs-CZ" sz="1800" b="1" dirty="0" smtClean="0">
                <a:solidFill>
                  <a:srgbClr val="7030A0"/>
                </a:solidFill>
              </a:rPr>
              <a:t>ásada </a:t>
            </a:r>
            <a:r>
              <a:rPr lang="cs-CZ" altLang="cs-CZ" sz="1800" b="1" dirty="0" smtClean="0">
                <a:solidFill>
                  <a:srgbClr val="7030A0"/>
                </a:solidFill>
              </a:rPr>
              <a:t>zákonnosti (legality) ve VS</a:t>
            </a:r>
          </a:p>
          <a:p>
            <a:pPr lvl="1" eaLnBrk="1" hangingPunct="1"/>
            <a:r>
              <a:rPr lang="cs-CZ" altLang="cs-CZ" sz="1800" dirty="0" smtClean="0"/>
              <a:t>rozměry zejména:</a:t>
            </a:r>
          </a:p>
          <a:p>
            <a:pPr lvl="1" eaLnBrk="1" hangingPunct="1"/>
            <a:r>
              <a:rPr lang="cs-CZ" altLang="cs-CZ" sz="1800" dirty="0" smtClean="0"/>
              <a:t>obecný požadavek na </a:t>
            </a:r>
            <a:r>
              <a:rPr lang="cs-CZ" altLang="cs-CZ" sz="1800" dirty="0" smtClean="0">
                <a:solidFill>
                  <a:srgbClr val="C00000"/>
                </a:solidFill>
              </a:rPr>
              <a:t>dodržování plnění obsahu právních norem</a:t>
            </a:r>
            <a:r>
              <a:rPr lang="cs-CZ" altLang="cs-CZ" sz="1800" dirty="0" smtClean="0"/>
              <a:t> subjekty správního práva</a:t>
            </a:r>
          </a:p>
          <a:p>
            <a:pPr lvl="1" eaLnBrk="1" hangingPunct="1"/>
            <a:r>
              <a:rPr lang="cs-CZ" altLang="cs-CZ" sz="1800" dirty="0" smtClean="0">
                <a:solidFill>
                  <a:srgbClr val="C00000"/>
                </a:solidFill>
              </a:rPr>
              <a:t>respektování zákonných práv a svobod </a:t>
            </a:r>
            <a:r>
              <a:rPr lang="cs-CZ" altLang="cs-CZ" sz="1800" dirty="0" smtClean="0"/>
              <a:t>občanů v rámci VS + </a:t>
            </a:r>
            <a:r>
              <a:rPr lang="cs-CZ" altLang="cs-CZ" sz="1800" dirty="0" smtClean="0">
                <a:solidFill>
                  <a:srgbClr val="C00000"/>
                </a:solidFill>
              </a:rPr>
              <a:t>poskytování ochrany </a:t>
            </a:r>
            <a:r>
              <a:rPr lang="cs-CZ" altLang="cs-CZ" sz="1800" dirty="0" smtClean="0"/>
              <a:t>těmto právům (svobodám)</a:t>
            </a:r>
          </a:p>
          <a:p>
            <a:pPr lvl="1" eaLnBrk="1" hangingPunct="1"/>
            <a:endParaRPr lang="cs-CZ" altLang="cs-CZ" sz="1800" dirty="0" smtClean="0">
              <a:solidFill>
                <a:srgbClr val="C00000"/>
              </a:solidFill>
            </a:endParaRPr>
          </a:p>
          <a:p>
            <a:pPr lvl="1" eaLnBrk="1" hangingPunct="1"/>
            <a:r>
              <a:rPr lang="cs-CZ" altLang="cs-CZ" sz="1800" dirty="0" smtClean="0"/>
              <a:t>vyjádřena v </a:t>
            </a:r>
            <a:r>
              <a:rPr lang="cs-CZ" altLang="cs-CZ" sz="1800" b="1" dirty="0" smtClean="0"/>
              <a:t>§ 2 odst. 1 správního řádu</a:t>
            </a:r>
          </a:p>
          <a:p>
            <a:pPr lvl="1" eaLnBrk="1" hangingPunct="1"/>
            <a:r>
              <a:rPr lang="cs-CZ" altLang="cs-CZ" sz="1800" b="1" dirty="0" smtClean="0"/>
              <a:t>„dosah“: </a:t>
            </a:r>
            <a:r>
              <a:rPr lang="cs-CZ" altLang="cs-CZ" sz="1800" dirty="0" smtClean="0"/>
              <a:t>respektování </a:t>
            </a:r>
            <a:r>
              <a:rPr lang="cs-CZ" altLang="cs-CZ" sz="1800" i="1" dirty="0" smtClean="0">
                <a:solidFill>
                  <a:srgbClr val="00287D"/>
                </a:solidFill>
              </a:rPr>
              <a:t>právních předpisů </a:t>
            </a:r>
            <a:r>
              <a:rPr lang="cs-CZ" altLang="cs-CZ" sz="1800" dirty="0" smtClean="0"/>
              <a:t>ale také </a:t>
            </a:r>
            <a:r>
              <a:rPr lang="cs-CZ" altLang="cs-CZ" sz="1800" i="1" dirty="0" smtClean="0">
                <a:solidFill>
                  <a:srgbClr val="00287D"/>
                </a:solidFill>
              </a:rPr>
              <a:t>rozhodnutí</a:t>
            </a:r>
            <a:r>
              <a:rPr lang="cs-CZ" altLang="cs-CZ" sz="1800" dirty="0" smtClean="0">
                <a:solidFill>
                  <a:srgbClr val="00287D"/>
                </a:solidFill>
              </a:rPr>
              <a:t>,         </a:t>
            </a:r>
            <a:r>
              <a:rPr lang="cs-CZ" altLang="cs-CZ" sz="1800" i="1" dirty="0" smtClean="0">
                <a:solidFill>
                  <a:srgbClr val="00287D"/>
                </a:solidFill>
              </a:rPr>
              <a:t>rozhodovací praxe či soudní judikatury </a:t>
            </a:r>
          </a:p>
          <a:p>
            <a:pPr lvl="1" eaLnBrk="1" hangingPunct="1"/>
            <a:endParaRPr lang="cs-CZ" altLang="cs-CZ" sz="1800" b="1" i="1" dirty="0" smtClean="0">
              <a:solidFill>
                <a:srgbClr val="00287D"/>
              </a:solidFill>
            </a:endParaRPr>
          </a:p>
          <a:p>
            <a:pPr lvl="1" eaLnBrk="1" hangingPunct="1"/>
            <a:r>
              <a:rPr lang="cs-CZ" altLang="cs-CZ" sz="1800" dirty="0" smtClean="0"/>
              <a:t>předpoklad zákonnosti, v praxi není vždy naplňováno…</a:t>
            </a:r>
          </a:p>
          <a:p>
            <a:pPr lvl="2"/>
            <a:r>
              <a:rPr lang="cs-CZ" altLang="cs-CZ" sz="1800" dirty="0" smtClean="0">
                <a:solidFill>
                  <a:srgbClr val="000000"/>
                </a:solidFill>
              </a:rPr>
              <a:t> </a:t>
            </a:r>
            <a:endParaRPr lang="cs-CZ" alt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Kontrola veřejné správy. Systém kontroly veřejné správy. Odpovědnost veřejné správy.</a:t>
            </a:r>
            <a:endParaRPr lang="cs-CZ" altLang="cs-CZ" dirty="0" smtClean="0"/>
          </a:p>
        </p:txBody>
      </p:sp>
      <p:sp>
        <p:nvSpPr>
          <p:cNvPr id="717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1703B99-6A13-4D90-A4BC-FA96F4F422B2}" type="slidenum">
              <a:rPr lang="cs-CZ" altLang="cs-CZ"/>
              <a:pPr/>
              <a:t>5</a:t>
            </a:fld>
            <a:endParaRPr lang="cs-CZ" alt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 smtClean="0"/>
              <a:t>Kontrola VS - charakteristika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1800" dirty="0" smtClean="0"/>
              <a:t>= </a:t>
            </a:r>
            <a:r>
              <a:rPr lang="cs-CZ" altLang="cs-CZ" sz="1800" b="1" dirty="0" smtClean="0"/>
              <a:t>cílená </a:t>
            </a:r>
            <a:r>
              <a:rPr lang="cs-CZ" altLang="cs-CZ" sz="1800" b="1" dirty="0" smtClean="0">
                <a:solidFill>
                  <a:srgbClr val="7030A0"/>
                </a:solidFill>
              </a:rPr>
              <a:t>činnost </a:t>
            </a:r>
            <a:r>
              <a:rPr lang="cs-CZ" altLang="cs-CZ" sz="1800" dirty="0" smtClean="0"/>
              <a:t>usilující o </a:t>
            </a:r>
            <a:r>
              <a:rPr lang="cs-CZ" altLang="cs-CZ" sz="1800" b="1" dirty="0" smtClean="0"/>
              <a:t>zjištění souladu </a:t>
            </a:r>
            <a:r>
              <a:rPr lang="cs-CZ" altLang="cs-CZ" sz="1800" dirty="0" smtClean="0"/>
              <a:t>mezi </a:t>
            </a:r>
          </a:p>
          <a:p>
            <a:pPr lvl="1" eaLnBrk="1" hangingPunct="1"/>
            <a:r>
              <a:rPr lang="cs-CZ" altLang="cs-CZ" sz="1800" i="1" dirty="0" smtClean="0">
                <a:solidFill>
                  <a:srgbClr val="00287D"/>
                </a:solidFill>
              </a:rPr>
              <a:t>požadovaným stavem </a:t>
            </a:r>
            <a:r>
              <a:rPr lang="cs-CZ" altLang="cs-CZ" sz="1800" dirty="0" smtClean="0"/>
              <a:t>a </a:t>
            </a:r>
          </a:p>
          <a:p>
            <a:pPr lvl="1" eaLnBrk="1" hangingPunct="1"/>
            <a:r>
              <a:rPr lang="cs-CZ" altLang="cs-CZ" sz="1800" i="1" dirty="0" smtClean="0">
                <a:solidFill>
                  <a:srgbClr val="00287D"/>
                </a:solidFill>
              </a:rPr>
              <a:t>skutečností </a:t>
            </a:r>
          </a:p>
          <a:p>
            <a:pPr eaLnBrk="1" hangingPunct="1"/>
            <a:r>
              <a:rPr lang="cs-CZ" altLang="cs-CZ" sz="1800" dirty="0" smtClean="0"/>
              <a:t>I</a:t>
            </a:r>
            <a:r>
              <a:rPr lang="cs-CZ" altLang="cs-CZ" sz="1800" dirty="0" smtClean="0"/>
              <a:t>ntegrální </a:t>
            </a:r>
            <a:r>
              <a:rPr lang="cs-CZ" altLang="cs-CZ" sz="1800" dirty="0" smtClean="0"/>
              <a:t>součást řídící činnosti</a:t>
            </a:r>
          </a:p>
          <a:p>
            <a:pPr eaLnBrk="1" hangingPunct="1"/>
            <a:r>
              <a:rPr lang="cs-CZ" altLang="cs-CZ" sz="1800" dirty="0" smtClean="0"/>
              <a:t>D</a:t>
            </a:r>
            <a:r>
              <a:rPr lang="cs-CZ" altLang="cs-CZ" sz="1800" dirty="0" smtClean="0"/>
              <a:t>vě </a:t>
            </a:r>
            <a:r>
              <a:rPr lang="cs-CZ" altLang="cs-CZ" sz="1800" dirty="0" smtClean="0"/>
              <a:t>obecné roviny</a:t>
            </a:r>
          </a:p>
          <a:p>
            <a:pPr lvl="1" eaLnBrk="1" hangingPunct="1"/>
            <a:r>
              <a:rPr lang="cs-CZ" altLang="cs-CZ" sz="1800" dirty="0" smtClean="0"/>
              <a:t>VS kontrolu </a:t>
            </a:r>
            <a:r>
              <a:rPr lang="cs-CZ" altLang="cs-CZ" sz="1800" i="1" dirty="0" smtClean="0">
                <a:solidFill>
                  <a:srgbClr val="C00000"/>
                </a:solidFill>
              </a:rPr>
              <a:t>provádí</a:t>
            </a:r>
            <a:r>
              <a:rPr lang="cs-CZ" altLang="cs-CZ" sz="1800" b="1" dirty="0" smtClean="0"/>
              <a:t> </a:t>
            </a:r>
            <a:r>
              <a:rPr lang="cs-CZ" altLang="cs-CZ" sz="1800" dirty="0" smtClean="0"/>
              <a:t>(tzv. správní kontrola)                                                 </a:t>
            </a:r>
          </a:p>
          <a:p>
            <a:pPr lvl="1" eaLnBrk="1" hangingPunct="1"/>
            <a:r>
              <a:rPr lang="cs-CZ" altLang="cs-CZ" sz="1800" dirty="0" smtClean="0"/>
              <a:t>ale také </a:t>
            </a:r>
            <a:r>
              <a:rPr lang="cs-CZ" altLang="cs-CZ" sz="1800" i="1" dirty="0" smtClean="0">
                <a:solidFill>
                  <a:srgbClr val="C00000"/>
                </a:solidFill>
              </a:rPr>
              <a:t>je</a:t>
            </a:r>
            <a:r>
              <a:rPr lang="cs-CZ" altLang="cs-CZ" sz="1800" b="1" i="1" dirty="0" smtClean="0">
                <a:solidFill>
                  <a:srgbClr val="C00000"/>
                </a:solidFill>
              </a:rPr>
              <a:t> </a:t>
            </a:r>
            <a:r>
              <a:rPr lang="cs-CZ" altLang="cs-CZ" sz="1800" i="1" dirty="0" smtClean="0">
                <a:solidFill>
                  <a:srgbClr val="C00000"/>
                </a:solidFill>
              </a:rPr>
              <a:t>jejím objektem </a:t>
            </a:r>
            <a:r>
              <a:rPr lang="cs-CZ" altLang="cs-CZ" sz="1800" dirty="0" smtClean="0"/>
              <a:t>(= kontrola VS)</a:t>
            </a:r>
          </a:p>
          <a:p>
            <a:pPr eaLnBrk="1" hangingPunct="1"/>
            <a:endParaRPr lang="cs-CZ" altLang="cs-CZ" sz="1800" b="1" dirty="0" smtClean="0">
              <a:solidFill>
                <a:srgbClr val="7030A0"/>
              </a:solidFill>
            </a:endParaRPr>
          </a:p>
          <a:p>
            <a:pPr eaLnBrk="1" hangingPunct="1"/>
            <a:r>
              <a:rPr lang="cs-CZ" altLang="cs-CZ" sz="1800" b="1" dirty="0" smtClean="0">
                <a:solidFill>
                  <a:srgbClr val="7030A0"/>
                </a:solidFill>
              </a:rPr>
              <a:t>F</a:t>
            </a:r>
            <a:r>
              <a:rPr lang="cs-CZ" altLang="cs-CZ" sz="1800" b="1" dirty="0" smtClean="0">
                <a:solidFill>
                  <a:srgbClr val="7030A0"/>
                </a:solidFill>
              </a:rPr>
              <a:t>unkce </a:t>
            </a:r>
            <a:r>
              <a:rPr lang="cs-CZ" altLang="cs-CZ" sz="1800" b="1" dirty="0" smtClean="0">
                <a:solidFill>
                  <a:srgbClr val="7030A0"/>
                </a:solidFill>
              </a:rPr>
              <a:t>kontroly </a:t>
            </a:r>
          </a:p>
          <a:p>
            <a:pPr lvl="1" eaLnBrk="1" hangingPunct="1"/>
            <a:r>
              <a:rPr lang="cs-CZ" altLang="cs-CZ" sz="1800" i="1" dirty="0" smtClean="0">
                <a:solidFill>
                  <a:srgbClr val="00287D"/>
                </a:solidFill>
              </a:rPr>
              <a:t>poznání a zjišťovací </a:t>
            </a:r>
            <a:r>
              <a:rPr lang="cs-CZ" altLang="cs-CZ" sz="1800" dirty="0" smtClean="0"/>
              <a:t>(činnost kontrolovaného, okolnosti apod.)</a:t>
            </a:r>
          </a:p>
          <a:p>
            <a:pPr lvl="1" eaLnBrk="1" hangingPunct="1"/>
            <a:r>
              <a:rPr lang="cs-CZ" altLang="cs-CZ" sz="1800" i="1" dirty="0" smtClean="0">
                <a:solidFill>
                  <a:srgbClr val="00287D"/>
                </a:solidFill>
              </a:rPr>
              <a:t>porovnávací či hodnotící </a:t>
            </a:r>
          </a:p>
          <a:p>
            <a:pPr lvl="1" eaLnBrk="1" hangingPunct="1"/>
            <a:r>
              <a:rPr lang="cs-CZ" altLang="cs-CZ" sz="1800" i="1" dirty="0" smtClean="0">
                <a:solidFill>
                  <a:srgbClr val="00287D"/>
                </a:solidFill>
              </a:rPr>
              <a:t>nápravná </a:t>
            </a:r>
            <a:r>
              <a:rPr lang="cs-CZ" altLang="cs-CZ" sz="1800" dirty="0" smtClean="0"/>
              <a:t>(přijetí opatření k nápravě)</a:t>
            </a:r>
          </a:p>
          <a:p>
            <a:pPr lvl="1" eaLnBrk="1" hangingPunct="1"/>
            <a:r>
              <a:rPr lang="cs-CZ" altLang="cs-CZ" sz="1800" i="1" dirty="0" smtClean="0">
                <a:solidFill>
                  <a:srgbClr val="00287D"/>
                </a:solidFill>
              </a:rPr>
              <a:t>(dále např. výchovná či motivační)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Kontrola veřejné správy. Systém kontroly veřejné správy. Odpovědnost veřejné správy.</a:t>
            </a:r>
            <a:endParaRPr lang="cs-CZ" altLang="cs-CZ" dirty="0" smtClean="0"/>
          </a:p>
        </p:txBody>
      </p:sp>
      <p:sp>
        <p:nvSpPr>
          <p:cNvPr id="819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AAE2DB9-DCD5-4F85-8A2D-19C99AFC2CDA}" type="slidenum">
              <a:rPr lang="cs-CZ" altLang="cs-CZ"/>
              <a:pPr/>
              <a:t>6</a:t>
            </a:fld>
            <a:endParaRPr lang="cs-CZ" alt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 smtClean="0"/>
              <a:t>Kontrola VS - charakteristika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1800" b="1" dirty="0" smtClean="0">
                <a:solidFill>
                  <a:srgbClr val="7030A0"/>
                </a:solidFill>
              </a:rPr>
              <a:t>M</a:t>
            </a:r>
            <a:r>
              <a:rPr lang="cs-CZ" altLang="cs-CZ" sz="1800" b="1" dirty="0" smtClean="0">
                <a:solidFill>
                  <a:srgbClr val="7030A0"/>
                </a:solidFill>
              </a:rPr>
              <a:t>ožná </a:t>
            </a:r>
            <a:r>
              <a:rPr lang="cs-CZ" altLang="cs-CZ" sz="1800" b="1" dirty="0" smtClean="0">
                <a:solidFill>
                  <a:srgbClr val="7030A0"/>
                </a:solidFill>
              </a:rPr>
              <a:t>členění kontroly</a:t>
            </a:r>
          </a:p>
          <a:p>
            <a:pPr eaLnBrk="1" hangingPunct="1"/>
            <a:r>
              <a:rPr lang="cs-CZ" altLang="cs-CZ" sz="1800" dirty="0" smtClean="0"/>
              <a:t>Z</a:t>
            </a:r>
            <a:r>
              <a:rPr lang="cs-CZ" altLang="cs-CZ" sz="1800" dirty="0" smtClean="0"/>
              <a:t> </a:t>
            </a:r>
            <a:r>
              <a:rPr lang="cs-CZ" altLang="cs-CZ" sz="1800" dirty="0" smtClean="0"/>
              <a:t>pohledu </a:t>
            </a:r>
            <a:r>
              <a:rPr lang="cs-CZ" altLang="cs-CZ" sz="1800" b="1" dirty="0" smtClean="0"/>
              <a:t>„vztahu“ </a:t>
            </a:r>
            <a:r>
              <a:rPr lang="cs-CZ" altLang="cs-CZ" sz="1800" dirty="0" smtClean="0"/>
              <a:t>kontrolního orgánu (či subjektu) k VS</a:t>
            </a:r>
          </a:p>
          <a:p>
            <a:pPr lvl="1" eaLnBrk="1" hangingPunct="1"/>
            <a:r>
              <a:rPr lang="cs-CZ" altLang="cs-CZ" sz="1800" i="1" dirty="0" smtClean="0">
                <a:solidFill>
                  <a:srgbClr val="00287D"/>
                </a:solidFill>
              </a:rPr>
              <a:t>vnitřní</a:t>
            </a:r>
            <a:endParaRPr lang="cs-CZ" altLang="cs-CZ" sz="1800" i="1" dirty="0">
              <a:solidFill>
                <a:srgbClr val="00287D"/>
              </a:solidFill>
            </a:endParaRPr>
          </a:p>
          <a:p>
            <a:pPr lvl="1" eaLnBrk="1" hangingPunct="1"/>
            <a:r>
              <a:rPr lang="cs-CZ" altLang="cs-CZ" sz="1800" i="1" dirty="0" smtClean="0">
                <a:solidFill>
                  <a:srgbClr val="00287D"/>
                </a:solidFill>
              </a:rPr>
              <a:t>vnější</a:t>
            </a:r>
          </a:p>
          <a:p>
            <a:pPr eaLnBrk="1" hangingPunct="1"/>
            <a:r>
              <a:rPr lang="cs-CZ" altLang="cs-CZ" sz="1800" dirty="0" smtClean="0"/>
              <a:t>Z</a:t>
            </a:r>
            <a:r>
              <a:rPr lang="cs-CZ" altLang="cs-CZ" sz="1800" dirty="0" smtClean="0"/>
              <a:t> </a:t>
            </a:r>
            <a:r>
              <a:rPr lang="cs-CZ" altLang="cs-CZ" sz="1800" dirty="0" smtClean="0"/>
              <a:t>pohledu </a:t>
            </a:r>
            <a:r>
              <a:rPr lang="cs-CZ" altLang="cs-CZ" sz="1800" b="1" dirty="0" smtClean="0"/>
              <a:t>„fází“ </a:t>
            </a:r>
            <a:r>
              <a:rPr lang="cs-CZ" altLang="cs-CZ" sz="1800" dirty="0" smtClean="0"/>
              <a:t>kontroly (časově)</a:t>
            </a:r>
          </a:p>
          <a:p>
            <a:pPr lvl="1" eaLnBrk="1" hangingPunct="1"/>
            <a:r>
              <a:rPr lang="cs-CZ" altLang="cs-CZ" sz="1800" i="1" dirty="0" smtClean="0">
                <a:solidFill>
                  <a:srgbClr val="00287D"/>
                </a:solidFill>
              </a:rPr>
              <a:t>preventivní</a:t>
            </a:r>
            <a:endParaRPr lang="cs-CZ" altLang="cs-CZ" sz="1800" i="1" dirty="0">
              <a:solidFill>
                <a:srgbClr val="00287D"/>
              </a:solidFill>
            </a:endParaRPr>
          </a:p>
          <a:p>
            <a:pPr lvl="1" eaLnBrk="1" hangingPunct="1"/>
            <a:r>
              <a:rPr lang="cs-CZ" altLang="cs-CZ" sz="1800" i="1" dirty="0" smtClean="0">
                <a:solidFill>
                  <a:srgbClr val="00287D"/>
                </a:solidFill>
              </a:rPr>
              <a:t>průběžná</a:t>
            </a:r>
            <a:endParaRPr lang="cs-CZ" altLang="cs-CZ" sz="1800" i="1" dirty="0">
              <a:solidFill>
                <a:srgbClr val="00287D"/>
              </a:solidFill>
            </a:endParaRPr>
          </a:p>
          <a:p>
            <a:pPr lvl="1" eaLnBrk="1" hangingPunct="1"/>
            <a:r>
              <a:rPr lang="cs-CZ" altLang="cs-CZ" sz="1800" i="1" dirty="0" smtClean="0">
                <a:solidFill>
                  <a:srgbClr val="00287D"/>
                </a:solidFill>
              </a:rPr>
              <a:t>následná</a:t>
            </a:r>
          </a:p>
          <a:p>
            <a:pPr eaLnBrk="1" hangingPunct="1"/>
            <a:r>
              <a:rPr lang="cs-CZ" altLang="cs-CZ" sz="1800" dirty="0" smtClean="0"/>
              <a:t>Z</a:t>
            </a:r>
            <a:r>
              <a:rPr lang="cs-CZ" altLang="cs-CZ" sz="1800" dirty="0" smtClean="0"/>
              <a:t> </a:t>
            </a:r>
            <a:r>
              <a:rPr lang="cs-CZ" altLang="cs-CZ" sz="1800" dirty="0" smtClean="0"/>
              <a:t>pohledu kontrolovaných </a:t>
            </a:r>
            <a:r>
              <a:rPr lang="cs-CZ" altLang="cs-CZ" sz="1800" b="1" dirty="0" smtClean="0"/>
              <a:t>hledisek</a:t>
            </a:r>
          </a:p>
          <a:p>
            <a:pPr lvl="1" eaLnBrk="1" hangingPunct="1"/>
            <a:r>
              <a:rPr lang="cs-CZ" altLang="cs-CZ" sz="1800" b="1" i="1" dirty="0" smtClean="0">
                <a:solidFill>
                  <a:srgbClr val="00287D"/>
                </a:solidFill>
              </a:rPr>
              <a:t>kontrola zákonnosti </a:t>
            </a:r>
            <a:r>
              <a:rPr lang="cs-CZ" altLang="cs-CZ" sz="1800" dirty="0" smtClean="0">
                <a:solidFill>
                  <a:srgbClr val="00287D"/>
                </a:solidFill>
              </a:rPr>
              <a:t>(v širším smyslu)</a:t>
            </a:r>
          </a:p>
          <a:p>
            <a:pPr lvl="1" eaLnBrk="1" hangingPunct="1"/>
            <a:r>
              <a:rPr lang="cs-CZ" altLang="cs-CZ" sz="1800" b="1" i="1" dirty="0" smtClean="0">
                <a:solidFill>
                  <a:srgbClr val="00287D"/>
                </a:solidFill>
              </a:rPr>
              <a:t>kontrola účelnosti, hospodárnosti a efektivnosti </a:t>
            </a:r>
            <a:r>
              <a:rPr lang="cs-CZ" altLang="cs-CZ" sz="1800" dirty="0" smtClean="0">
                <a:solidFill>
                  <a:srgbClr val="00287D"/>
                </a:solidFill>
              </a:rPr>
              <a:t>(principy </a:t>
            </a:r>
            <a:r>
              <a:rPr lang="cs-CZ" altLang="cs-CZ" sz="1800" b="1" dirty="0" smtClean="0">
                <a:solidFill>
                  <a:srgbClr val="00287D"/>
                </a:solidFill>
              </a:rPr>
              <a:t>3E</a:t>
            </a:r>
            <a:r>
              <a:rPr lang="cs-CZ" altLang="cs-CZ" sz="1800" dirty="0" smtClean="0">
                <a:solidFill>
                  <a:srgbClr val="00287D"/>
                </a:solidFill>
              </a:rPr>
              <a:t>)</a:t>
            </a:r>
          </a:p>
          <a:p>
            <a:pPr lvl="1" eaLnBrk="1" hangingPunct="1"/>
            <a:r>
              <a:rPr lang="cs-CZ" altLang="cs-CZ" sz="1800" i="1" dirty="0" smtClean="0">
                <a:solidFill>
                  <a:srgbClr val="00287D"/>
                </a:solidFill>
              </a:rPr>
              <a:t>případně jiná hlediska či kombinace…</a:t>
            </a:r>
          </a:p>
          <a:p>
            <a:pPr lvl="1" eaLnBrk="1" hangingPunct="1"/>
            <a:endParaRPr lang="cs-CZ" altLang="cs-CZ" sz="1800" dirty="0" smtClean="0"/>
          </a:p>
          <a:p>
            <a:pPr eaLnBrk="1" hangingPunct="1">
              <a:buNone/>
            </a:pPr>
            <a:endParaRPr lang="cs-CZ" alt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Kontrola veřejné správy. Systém kontroly veřejné správy. Odpovědnost veřejné správy.</a:t>
            </a:r>
            <a:endParaRPr lang="cs-CZ" altLang="cs-CZ" dirty="0" smtClean="0"/>
          </a:p>
        </p:txBody>
      </p:sp>
      <p:sp>
        <p:nvSpPr>
          <p:cNvPr id="819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AAE2DB9-DCD5-4F85-8A2D-19C99AFC2CDA}" type="slidenum">
              <a:rPr lang="cs-CZ" altLang="cs-CZ"/>
              <a:pPr/>
              <a:t>7</a:t>
            </a:fld>
            <a:endParaRPr lang="cs-CZ" alt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 smtClean="0"/>
              <a:t>Kontrola VS - charakteristika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1800" dirty="0" smtClean="0"/>
              <a:t>O</a:t>
            </a:r>
            <a:r>
              <a:rPr lang="cs-CZ" altLang="cs-CZ" sz="1800" dirty="0" smtClean="0"/>
              <a:t>becně </a:t>
            </a:r>
            <a:r>
              <a:rPr lang="cs-CZ" altLang="cs-CZ" sz="1800" dirty="0" smtClean="0"/>
              <a:t>ale </a:t>
            </a:r>
            <a:r>
              <a:rPr lang="cs-CZ" altLang="cs-CZ" sz="1800" b="1" dirty="0" smtClean="0">
                <a:solidFill>
                  <a:srgbClr val="00287D"/>
                </a:solidFill>
              </a:rPr>
              <a:t>kontrola</a:t>
            </a:r>
            <a:r>
              <a:rPr lang="cs-CZ" altLang="cs-CZ" sz="1800" dirty="0" smtClean="0"/>
              <a:t> mnohovýznamový pojem, což souvisí s určitou            </a:t>
            </a:r>
            <a:r>
              <a:rPr lang="cs-CZ" altLang="cs-CZ" sz="1800" b="1" dirty="0" smtClean="0"/>
              <a:t>terminologickou nejasností</a:t>
            </a:r>
          </a:p>
          <a:p>
            <a:pPr eaLnBrk="1" hangingPunct="1"/>
            <a:r>
              <a:rPr lang="cs-CZ" altLang="cs-CZ" sz="1800" dirty="0" smtClean="0"/>
              <a:t>O</a:t>
            </a:r>
            <a:r>
              <a:rPr lang="cs-CZ" altLang="cs-CZ" sz="1800" dirty="0" smtClean="0"/>
              <a:t>bdobné </a:t>
            </a:r>
            <a:r>
              <a:rPr lang="cs-CZ" altLang="cs-CZ" sz="1800" dirty="0" smtClean="0"/>
              <a:t>pojmy: </a:t>
            </a:r>
          </a:p>
          <a:p>
            <a:pPr lvl="1" eaLnBrk="1" hangingPunct="1"/>
            <a:r>
              <a:rPr lang="cs-CZ" altLang="cs-CZ" sz="1800" i="1" dirty="0" smtClean="0">
                <a:solidFill>
                  <a:srgbClr val="00287D"/>
                </a:solidFill>
              </a:rPr>
              <a:t>dohled</a:t>
            </a:r>
            <a:endParaRPr lang="cs-CZ" altLang="cs-CZ" sz="1800" i="1" dirty="0">
              <a:solidFill>
                <a:srgbClr val="00287D"/>
              </a:solidFill>
            </a:endParaRPr>
          </a:p>
          <a:p>
            <a:pPr lvl="1" eaLnBrk="1" hangingPunct="1"/>
            <a:r>
              <a:rPr lang="cs-CZ" altLang="cs-CZ" sz="1800" i="1" dirty="0" smtClean="0">
                <a:solidFill>
                  <a:srgbClr val="00287D"/>
                </a:solidFill>
              </a:rPr>
              <a:t>dozor</a:t>
            </a:r>
            <a:endParaRPr lang="cs-CZ" altLang="cs-CZ" sz="1800" i="1" dirty="0">
              <a:solidFill>
                <a:srgbClr val="00287D"/>
              </a:solidFill>
            </a:endParaRPr>
          </a:p>
          <a:p>
            <a:pPr lvl="1" eaLnBrk="1" hangingPunct="1"/>
            <a:r>
              <a:rPr lang="cs-CZ" altLang="cs-CZ" sz="1800" i="1" dirty="0" smtClean="0">
                <a:solidFill>
                  <a:srgbClr val="00287D"/>
                </a:solidFill>
              </a:rPr>
              <a:t>inspekce…</a:t>
            </a:r>
          </a:p>
          <a:p>
            <a:pPr eaLnBrk="1" hangingPunct="1"/>
            <a:endParaRPr lang="cs-CZ" sz="1800" dirty="0" smtClean="0"/>
          </a:p>
          <a:p>
            <a:pPr eaLnBrk="1" hangingPunct="1"/>
            <a:r>
              <a:rPr lang="cs-CZ" sz="1800" b="1" dirty="0" smtClean="0">
                <a:solidFill>
                  <a:srgbClr val="C00000"/>
                </a:solidFill>
              </a:rPr>
              <a:t>O</a:t>
            </a:r>
            <a:r>
              <a:rPr lang="cs-CZ" sz="1800" b="1" dirty="0" smtClean="0">
                <a:solidFill>
                  <a:srgbClr val="C00000"/>
                </a:solidFill>
              </a:rPr>
              <a:t>dlišnosti </a:t>
            </a:r>
            <a:r>
              <a:rPr lang="cs-CZ" sz="1800" b="1" dirty="0" smtClean="0">
                <a:solidFill>
                  <a:srgbClr val="C00000"/>
                </a:solidFill>
              </a:rPr>
              <a:t>kontroly a dozoru</a:t>
            </a:r>
            <a:r>
              <a:rPr lang="cs-CZ" sz="1800" dirty="0" smtClean="0"/>
              <a:t>, </a:t>
            </a:r>
            <a:r>
              <a:rPr lang="cs-CZ" sz="1800" i="1" dirty="0" smtClean="0"/>
              <a:t>zpravidla</a:t>
            </a:r>
          </a:p>
          <a:p>
            <a:pPr lvl="1" eaLnBrk="1" hangingPunct="1"/>
            <a:r>
              <a:rPr lang="cs-CZ" sz="1800" dirty="0" smtClean="0"/>
              <a:t>u kontroly nelze (přímo, bezprostředně) zjednat nápravu </a:t>
            </a:r>
          </a:p>
          <a:p>
            <a:pPr lvl="1" eaLnBrk="1" hangingPunct="1"/>
            <a:r>
              <a:rPr lang="cs-CZ" sz="1800" dirty="0" smtClean="0"/>
              <a:t>u kontroly širší hlediska</a:t>
            </a:r>
          </a:p>
          <a:p>
            <a:pPr eaLnBrk="1" hangingPunct="1"/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Kontrola veřejné správy. Systém kontroly veřejné správy. Odpovědnost veřejné správy.</a:t>
            </a:r>
            <a:endParaRPr lang="cs-CZ" altLang="cs-CZ" dirty="0" smtClean="0"/>
          </a:p>
        </p:txBody>
      </p:sp>
      <p:sp>
        <p:nvSpPr>
          <p:cNvPr id="819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AAE2DB9-DCD5-4F85-8A2D-19C99AFC2CDA}" type="slidenum">
              <a:rPr lang="cs-CZ" altLang="cs-CZ"/>
              <a:pPr/>
              <a:t>8</a:t>
            </a:fld>
            <a:endParaRPr lang="cs-CZ" alt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 smtClean="0"/>
              <a:t>Kontrola VS - struktura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1800" dirty="0" smtClean="0"/>
              <a:t>S</a:t>
            </a:r>
            <a:r>
              <a:rPr lang="cs-CZ" altLang="cs-CZ" sz="1800" dirty="0" smtClean="0"/>
              <a:t>tejně </a:t>
            </a:r>
            <a:r>
              <a:rPr lang="cs-CZ" altLang="cs-CZ" sz="1800" dirty="0" smtClean="0"/>
              <a:t>jako záruky zákonnosti ve VS, také </a:t>
            </a:r>
            <a:r>
              <a:rPr lang="cs-CZ" altLang="cs-CZ" sz="1800" dirty="0" smtClean="0">
                <a:solidFill>
                  <a:srgbClr val="C00000"/>
                </a:solidFill>
              </a:rPr>
              <a:t>kontrola tvoří určitý </a:t>
            </a:r>
            <a:r>
              <a:rPr lang="cs-CZ" altLang="cs-CZ" sz="1800" b="1" i="1" dirty="0" smtClean="0">
                <a:solidFill>
                  <a:srgbClr val="C00000"/>
                </a:solidFill>
              </a:rPr>
              <a:t>systém</a:t>
            </a:r>
            <a:endParaRPr lang="cs-CZ" altLang="cs-CZ" sz="1800" dirty="0" smtClean="0"/>
          </a:p>
          <a:p>
            <a:pPr eaLnBrk="1" hangingPunct="1"/>
            <a:r>
              <a:rPr lang="cs-CZ" altLang="cs-CZ" sz="1800" dirty="0" smtClean="0"/>
              <a:t>Z</a:t>
            </a:r>
            <a:r>
              <a:rPr lang="cs-CZ" altLang="cs-CZ" sz="1800" dirty="0" smtClean="0"/>
              <a:t>ákladní </a:t>
            </a:r>
            <a:r>
              <a:rPr lang="cs-CZ" altLang="cs-CZ" sz="1800" dirty="0" smtClean="0"/>
              <a:t>možné dělení = </a:t>
            </a:r>
            <a:r>
              <a:rPr lang="cs-CZ" altLang="cs-CZ" sz="1800" i="1" dirty="0" smtClean="0">
                <a:solidFill>
                  <a:srgbClr val="00287D"/>
                </a:solidFill>
              </a:rPr>
              <a:t>pokud VS kontroluje </a:t>
            </a:r>
            <a:r>
              <a:rPr lang="cs-CZ" altLang="cs-CZ" sz="1800" b="1" dirty="0" smtClean="0"/>
              <a:t>x</a:t>
            </a:r>
            <a:r>
              <a:rPr lang="cs-CZ" altLang="cs-CZ" sz="1800" dirty="0" smtClean="0"/>
              <a:t> </a:t>
            </a:r>
            <a:r>
              <a:rPr lang="cs-CZ" altLang="cs-CZ" sz="1800" i="1" dirty="0" smtClean="0">
                <a:solidFill>
                  <a:srgbClr val="00287D"/>
                </a:solidFill>
              </a:rPr>
              <a:t>VS je kontrolována </a:t>
            </a:r>
          </a:p>
          <a:p>
            <a:pPr eaLnBrk="1" hangingPunct="1"/>
            <a:endParaRPr lang="cs-CZ" altLang="cs-CZ" sz="1800" dirty="0" smtClean="0"/>
          </a:p>
          <a:p>
            <a:pPr eaLnBrk="1" hangingPunct="1"/>
            <a:r>
              <a:rPr lang="cs-CZ" altLang="cs-CZ" sz="1800" b="1" dirty="0" smtClean="0"/>
              <a:t>P</a:t>
            </a:r>
            <a:r>
              <a:rPr lang="cs-CZ" altLang="cs-CZ" sz="1800" b="1" dirty="0" smtClean="0"/>
              <a:t>okud </a:t>
            </a:r>
            <a:r>
              <a:rPr lang="cs-CZ" altLang="cs-CZ" sz="1800" b="1" dirty="0" smtClean="0"/>
              <a:t>VS kontroluje </a:t>
            </a:r>
            <a:r>
              <a:rPr lang="cs-CZ" altLang="cs-CZ" sz="1800" dirty="0" smtClean="0"/>
              <a:t>= </a:t>
            </a:r>
            <a:r>
              <a:rPr lang="cs-CZ" altLang="cs-CZ" sz="1800" b="1" dirty="0" smtClean="0">
                <a:solidFill>
                  <a:srgbClr val="7030A0"/>
                </a:solidFill>
              </a:rPr>
              <a:t>správní kontrola</a:t>
            </a:r>
          </a:p>
          <a:p>
            <a:pPr lvl="1" eaLnBrk="1" hangingPunct="1"/>
            <a:r>
              <a:rPr lang="cs-CZ" altLang="cs-CZ" sz="1800" dirty="0" smtClean="0"/>
              <a:t>kontrola subjektů stojících mimo VS </a:t>
            </a:r>
          </a:p>
          <a:p>
            <a:pPr lvl="1" eaLnBrk="1" hangingPunct="1"/>
            <a:r>
              <a:rPr lang="cs-CZ" altLang="cs-CZ" sz="1800" dirty="0" smtClean="0"/>
              <a:t>autoritativní vystupování orgánů VS (kontrolní pravomoc)</a:t>
            </a:r>
          </a:p>
          <a:p>
            <a:pPr lvl="1" eaLnBrk="1" hangingPunct="1"/>
            <a:r>
              <a:rPr lang="cs-CZ" altLang="cs-CZ" sz="1800" dirty="0" smtClean="0"/>
              <a:t>také označení </a:t>
            </a:r>
            <a:r>
              <a:rPr lang="cs-CZ" altLang="cs-CZ" sz="1800" b="1" i="1" dirty="0" smtClean="0">
                <a:solidFill>
                  <a:srgbClr val="C00000"/>
                </a:solidFill>
              </a:rPr>
              <a:t>administrativní dozor</a:t>
            </a:r>
          </a:p>
          <a:p>
            <a:pPr lvl="1" eaLnBrk="1" hangingPunct="1"/>
            <a:r>
              <a:rPr lang="cs-CZ" altLang="cs-CZ" sz="1800" dirty="0" smtClean="0"/>
              <a:t>procesní postup = kontrolní řád</a:t>
            </a:r>
          </a:p>
          <a:p>
            <a:pPr lvl="1" eaLnBrk="1" hangingPunct="1"/>
            <a:r>
              <a:rPr lang="cs-CZ" altLang="cs-CZ" sz="1800" dirty="0" smtClean="0"/>
              <a:t>„běžné“ ale i </a:t>
            </a:r>
            <a:r>
              <a:rPr lang="cs-CZ" altLang="cs-CZ" sz="1800" b="1" dirty="0" smtClean="0"/>
              <a:t>specializované orgány </a:t>
            </a:r>
            <a:r>
              <a:rPr lang="cs-CZ" altLang="cs-CZ" sz="1800" dirty="0" smtClean="0"/>
              <a:t>= různé inspekce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altLang="cs-CZ" sz="1800" i="1" dirty="0" smtClean="0">
                <a:solidFill>
                  <a:srgbClr val="00287D"/>
                </a:solidFill>
              </a:rPr>
              <a:t>SZPI, ČOI, SEI, ČIŽP,…</a:t>
            </a:r>
          </a:p>
          <a:p>
            <a:pPr eaLnBrk="1" hangingPunct="1"/>
            <a:endParaRPr lang="cs-CZ" altLang="cs-CZ" sz="1800" dirty="0" smtClean="0"/>
          </a:p>
          <a:p>
            <a:pPr eaLnBrk="1" hangingPunct="1"/>
            <a:endParaRPr lang="cs-CZ" alt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Kontrola veřejné správy. Systém kontroly veřejné správy. Odpovědnost veřejné správy.</a:t>
            </a:r>
            <a:endParaRPr lang="cs-CZ" altLang="cs-CZ" dirty="0" smtClean="0"/>
          </a:p>
        </p:txBody>
      </p:sp>
      <p:sp>
        <p:nvSpPr>
          <p:cNvPr id="819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AAE2DB9-DCD5-4F85-8A2D-19C99AFC2CDA}" type="slidenum">
              <a:rPr lang="cs-CZ" altLang="cs-CZ"/>
              <a:pPr/>
              <a:t>9</a:t>
            </a:fld>
            <a:endParaRPr lang="cs-CZ" alt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w_sablona_cz (1)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 (1)</Template>
  <TotalTime>8140</TotalTime>
  <Words>2057</Words>
  <Application>Microsoft Office PowerPoint</Application>
  <PresentationFormat>Předvádění na obrazovce (4:3)</PresentationFormat>
  <Paragraphs>332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law_sablona_cz (1)</vt:lpstr>
      <vt:lpstr> Kontrola veřejné správy.  Systém kontroly veřejné správy. Odpovědnost veřejné správy.  NP201Zk Činnost veřejné správy  VI. kolektivní konzultace 9. 4. 2021 (10,00 – 11,40)  Mgr. Tomáš Svoboda Ph.D.</vt:lpstr>
      <vt:lpstr>Osnova prezentace</vt:lpstr>
      <vt:lpstr>Východiska kontroly VS - hodnocení VS</vt:lpstr>
      <vt:lpstr>Východiska kontroly VS - záruky zákonnosti</vt:lpstr>
      <vt:lpstr>Východiska kontroly VS - zásada zákonnosti</vt:lpstr>
      <vt:lpstr>Kontrola VS - charakteristika</vt:lpstr>
      <vt:lpstr>Kontrola VS - charakteristika</vt:lpstr>
      <vt:lpstr>Kontrola VS - charakteristika</vt:lpstr>
      <vt:lpstr>Kontrola VS - struktura</vt:lpstr>
      <vt:lpstr>Kontrola VS - struktura, formy kontroly VS</vt:lpstr>
      <vt:lpstr>Kontrola VS - struktura</vt:lpstr>
      <vt:lpstr>Kontrola VS zastupitelskými orgány</vt:lpstr>
      <vt:lpstr> Majetková a účetní kontrola VS (NKÚ)</vt:lpstr>
      <vt:lpstr> Kontrola VS veřejným ochráncem práv (VOP)</vt:lpstr>
      <vt:lpstr> Kontrola VS veřejným ochráncem práv (VOP)</vt:lpstr>
      <vt:lpstr>Soudní kontrola VS</vt:lpstr>
      <vt:lpstr>Soudní kontrola VS - správní soudnictví</vt:lpstr>
      <vt:lpstr>Soudní kontrola VS - civilní soudnictví</vt:lpstr>
      <vt:lpstr>Kontrola VS občany - Právo na informace ve VS</vt:lpstr>
      <vt:lpstr>Kontrola VS občany - Petice a stížnosti</vt:lpstr>
      <vt:lpstr>VS a odpovědnost – pojem odpovědnost</vt:lpstr>
      <vt:lpstr>VS a odpovědnost – pojem odpovědnost</vt:lpstr>
      <vt:lpstr>VS a odpovědnost – možné roviny</vt:lpstr>
      <vt:lpstr>VS a odpovědnost – možné roviny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Určení nezákonnosti zásahu v kontextu odpovědnosti za újmu při výkonu veřejné moci  Mgr. Tomáš Svoboda</dc:title>
  <dc:creator>Admin</dc:creator>
  <cp:lastModifiedBy>Admin</cp:lastModifiedBy>
  <cp:revision>358</cp:revision>
  <cp:lastPrinted>1601-01-01T00:00:00Z</cp:lastPrinted>
  <dcterms:created xsi:type="dcterms:W3CDTF">2016-03-09T14:49:29Z</dcterms:created>
  <dcterms:modified xsi:type="dcterms:W3CDTF">2021-04-08T09:51:43Z</dcterms:modified>
</cp:coreProperties>
</file>