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C9C55-6B3F-45F2-A146-0D4FECA2C04C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8C7F7-7BA3-4B60-A964-21CB91F32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18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BBB2E3-43F3-41B7-B288-13938FA283D7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312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2BC9F84-2313-4484-BF46-AF97B3CBA48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1102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Činnost veřejné správy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 rot="20726080"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6067CDC1-3622-4B09-9268-C7AE6D086E74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7647" y="2132856"/>
            <a:ext cx="7643132" cy="2847793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NP201Zk Činnost veřejné správy</a:t>
            </a:r>
            <a:r>
              <a:rPr lang="cs-CZ" altLang="cs-CZ" sz="27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7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III. blok konzultace 9.4.2021</a:t>
            </a:r>
            <a:b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V. kolektivní konzultace 1.téma:</a:t>
            </a:r>
            <a:br>
              <a:rPr lang="cs-CZ" altLang="cs-CZ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2700" b="1" dirty="0" smtClean="0"/>
              <a:t>Participace </a:t>
            </a:r>
            <a:r>
              <a:rPr lang="cs-CZ" sz="2700" b="1" dirty="0"/>
              <a:t>občanů na veřejné </a:t>
            </a:r>
            <a:r>
              <a:rPr lang="cs-CZ" sz="2700" b="1" dirty="0" smtClean="0"/>
              <a:t>správě.</a:t>
            </a:r>
            <a:br>
              <a:rPr lang="cs-CZ" sz="2700" b="1" dirty="0" smtClean="0"/>
            </a:br>
            <a:r>
              <a:rPr lang="cs-CZ" sz="2700" b="1" dirty="0" smtClean="0"/>
              <a:t/>
            </a:r>
            <a:br>
              <a:rPr lang="cs-CZ" sz="2700" b="1" dirty="0" smtClean="0"/>
            </a:b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0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doc.JUDr</a:t>
            </a: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 Soňa Skulová, Ph.D.</a:t>
            </a:r>
            <a:b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2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/>
              <a:t>III. Participace občanů </a:t>
            </a:r>
            <a:r>
              <a:rPr lang="cs-CZ" sz="2800" b="1" dirty="0" smtClean="0"/>
              <a:t>na </a:t>
            </a:r>
            <a:r>
              <a:rPr lang="cs-CZ" sz="2800" b="1" dirty="0"/>
              <a:t>územní samosprávě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-vedle </a:t>
            </a:r>
            <a:r>
              <a:rPr lang="cs-CZ" sz="2400" b="1" dirty="0"/>
              <a:t>shora uvedených prostředků podílu na výkonu veřejné správy </a:t>
            </a:r>
            <a:r>
              <a:rPr lang="cs-CZ" sz="2400" dirty="0"/>
              <a:t>(právo na informace, petice, stížnosti</a:t>
            </a:r>
            <a:r>
              <a:rPr lang="cs-CZ" sz="2400" dirty="0" smtClean="0"/>
              <a:t>) lze podíl uplatnit: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prostřednictvím</a:t>
            </a:r>
            <a:r>
              <a:rPr lang="cs-CZ" sz="2400" b="1" dirty="0"/>
              <a:t> </a:t>
            </a:r>
            <a:r>
              <a:rPr lang="cs-CZ" sz="2400" b="1" i="1" dirty="0"/>
              <a:t>práv občana obce, resp. </a:t>
            </a:r>
            <a:r>
              <a:rPr lang="cs-CZ" sz="2400" b="1" i="1" dirty="0" smtClean="0"/>
              <a:t>kraje </a:t>
            </a:r>
            <a:r>
              <a:rPr lang="cs-CZ" sz="2400" dirty="0" smtClean="0"/>
              <a:t>- </a:t>
            </a:r>
            <a:r>
              <a:rPr lang="cs-CZ" sz="2400" dirty="0"/>
              <a:t>dle zákona o obcích (§ 16), zákona o krajích (§ 13</a:t>
            </a:r>
            <a:r>
              <a:rPr lang="cs-CZ" sz="2400" dirty="0" smtClean="0"/>
              <a:t>)</a:t>
            </a:r>
            <a:r>
              <a:rPr lang="cs-CZ" sz="2400" b="1" dirty="0" smtClean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 smtClean="0"/>
              <a:t>účast </a:t>
            </a:r>
            <a:r>
              <a:rPr lang="cs-CZ" sz="2400" dirty="0"/>
              <a:t>na </a:t>
            </a:r>
            <a:r>
              <a:rPr lang="cs-CZ" sz="2400" b="1" dirty="0"/>
              <a:t>volbách do zastupitelstva</a:t>
            </a:r>
            <a:r>
              <a:rPr lang="cs-CZ" sz="2400" dirty="0"/>
              <a:t> obce, resp. </a:t>
            </a:r>
            <a:r>
              <a:rPr lang="cs-CZ" sz="2400" dirty="0" smtClean="0"/>
              <a:t>kraje</a:t>
            </a:r>
          </a:p>
          <a:p>
            <a:pPr marL="0" indent="0">
              <a:buNone/>
            </a:pPr>
            <a:r>
              <a:rPr lang="cs-CZ" sz="2000" dirty="0" smtClean="0"/>
              <a:t>(</a:t>
            </a:r>
            <a:r>
              <a:rPr lang="cs-CZ" sz="2000" dirty="0"/>
              <a:t>zákon č. 491/2001 Sb., </a:t>
            </a:r>
            <a:r>
              <a:rPr lang="cs-CZ" sz="2000" i="1" dirty="0"/>
              <a:t>o volbách do zastupitelstev obcí </a:t>
            </a:r>
            <a:r>
              <a:rPr lang="cs-CZ" sz="2000" dirty="0"/>
              <a:t>a o změně některých zákonů, ve znění pozdějších předpisů /vztahuje se i na volby v </a:t>
            </a:r>
            <a:r>
              <a:rPr lang="cs-CZ" sz="2000" dirty="0" err="1"/>
              <a:t>hl.m</a:t>
            </a:r>
            <a:r>
              <a:rPr lang="cs-CZ" sz="2000" dirty="0"/>
              <a:t>. Praze/, zákon č. 130/2000 Sb., </a:t>
            </a:r>
            <a:r>
              <a:rPr lang="cs-CZ" sz="2000" i="1" dirty="0"/>
              <a:t>o volbách do zastupitelstev krajů </a:t>
            </a:r>
            <a:r>
              <a:rPr lang="cs-CZ" sz="2000" dirty="0"/>
              <a:t>a o změně některých zákonů, ve znění pozdějších předpisů).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6002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rmAutofit/>
          </a:bodyPr>
          <a:lstStyle/>
          <a:p>
            <a:r>
              <a:rPr lang="cs-CZ" sz="2800" b="1" dirty="0"/>
              <a:t>III. Participace občanů </a:t>
            </a:r>
            <a:r>
              <a:rPr lang="cs-CZ" sz="2800" b="1" dirty="0" smtClean="0"/>
              <a:t>na </a:t>
            </a:r>
            <a:r>
              <a:rPr lang="cs-CZ" sz="2800" b="1" dirty="0"/>
              <a:t>územní samosprávě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lvl="0"/>
            <a:r>
              <a:rPr lang="cs-CZ" sz="2400" b="1" dirty="0" smtClean="0"/>
              <a:t>hlasováním </a:t>
            </a:r>
            <a:r>
              <a:rPr lang="cs-CZ" sz="2400" b="1" dirty="0"/>
              <a:t>v místním či krajském referendu</a:t>
            </a:r>
            <a:endParaRPr lang="cs-CZ" sz="2400" dirty="0"/>
          </a:p>
          <a:p>
            <a:pPr marL="0" indent="0">
              <a:buNone/>
            </a:pPr>
            <a:r>
              <a:rPr lang="cs-CZ" sz="2000" dirty="0"/>
              <a:t>(zákon č. 22/2004 Sb., </a:t>
            </a:r>
            <a:r>
              <a:rPr lang="cs-CZ" sz="2000" i="1" dirty="0"/>
              <a:t>o místním referendu</a:t>
            </a:r>
            <a:r>
              <a:rPr lang="cs-CZ" sz="2000" dirty="0"/>
              <a:t>,  a o změně některých předpisů, ve znění pozdějších předpisů, </a:t>
            </a:r>
            <a:r>
              <a:rPr lang="cs-CZ" sz="2000" dirty="0" err="1"/>
              <a:t>z.č</a:t>
            </a:r>
            <a:r>
              <a:rPr lang="cs-CZ" sz="2000" dirty="0"/>
              <a:t>. 118/2010, </a:t>
            </a:r>
            <a:r>
              <a:rPr lang="cs-CZ" sz="2000" i="1" dirty="0"/>
              <a:t>o krajském referendu</a:t>
            </a:r>
            <a:r>
              <a:rPr lang="cs-CZ" sz="2000" dirty="0"/>
              <a:t>, a o změně některých zákonů,  ve znění pozdějších předpisů).</a:t>
            </a:r>
          </a:p>
          <a:p>
            <a:pPr marL="0" lvl="0" indent="0">
              <a:buNone/>
            </a:pPr>
            <a:r>
              <a:rPr lang="cs-CZ" sz="2000" dirty="0" smtClean="0"/>
              <a:t>- pouze  </a:t>
            </a:r>
            <a:r>
              <a:rPr lang="cs-CZ" sz="2000" i="1" dirty="0"/>
              <a:t>v otázkách samostatné působnosti</a:t>
            </a:r>
            <a:r>
              <a:rPr lang="cs-CZ" sz="2000" dirty="0"/>
              <a:t> (nepřípustné u stanoveného okruhu záležitostí</a:t>
            </a:r>
            <a:r>
              <a:rPr lang="cs-CZ" sz="2000" dirty="0" smtClean="0"/>
              <a:t>),</a:t>
            </a:r>
          </a:p>
          <a:p>
            <a:pPr lvl="0">
              <a:buFontTx/>
              <a:buChar char="-"/>
            </a:pPr>
            <a:r>
              <a:rPr lang="cs-CZ" sz="2000" dirty="0" smtClean="0"/>
              <a:t>požadován </a:t>
            </a:r>
            <a:r>
              <a:rPr lang="cs-CZ" sz="2000" dirty="0"/>
              <a:t>potřebný počet podpisů tzv. </a:t>
            </a:r>
            <a:r>
              <a:rPr lang="cs-CZ" sz="2000" dirty="0" smtClean="0"/>
              <a:t>podporovatelů </a:t>
            </a:r>
            <a:r>
              <a:rPr lang="cs-CZ" sz="2000" dirty="0"/>
              <a:t>(u obce podle počtu obyvatel obce v rozmezí </a:t>
            </a:r>
            <a:r>
              <a:rPr lang="cs-CZ" sz="2000" dirty="0" smtClean="0"/>
              <a:t>6-30 </a:t>
            </a:r>
            <a:r>
              <a:rPr lang="cs-CZ" sz="2000" dirty="0"/>
              <a:t>%,  u krajů jednotně 6 </a:t>
            </a:r>
            <a:r>
              <a:rPr lang="cs-CZ" sz="2000" dirty="0" smtClean="0"/>
              <a:t>%).</a:t>
            </a:r>
          </a:p>
          <a:p>
            <a:pPr marL="0" lvl="0" indent="0">
              <a:buNone/>
            </a:pPr>
            <a:r>
              <a:rPr lang="cs-CZ" sz="2000" dirty="0" smtClean="0"/>
              <a:t>U </a:t>
            </a:r>
            <a:r>
              <a:rPr lang="cs-CZ" sz="2000" dirty="0"/>
              <a:t>sloučení obcí nebo návrhu na oddělení části obce – vyžaduje </a:t>
            </a:r>
            <a:r>
              <a:rPr lang="cs-CZ" sz="2000" i="1" dirty="0"/>
              <a:t>zákon obcích.</a:t>
            </a:r>
            <a:r>
              <a:rPr lang="cs-CZ" sz="2000" dirty="0"/>
              <a:t> </a:t>
            </a:r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r>
              <a:rPr lang="cs-CZ" sz="2000" i="1" dirty="0" smtClean="0"/>
              <a:t>Právo </a:t>
            </a:r>
            <a:r>
              <a:rPr lang="cs-CZ" sz="2000" i="1" dirty="0"/>
              <a:t>hlasovat v referendu </a:t>
            </a:r>
            <a:r>
              <a:rPr lang="cs-CZ" sz="2000" dirty="0"/>
              <a:t>má každá osoba, která má zároveň právo volit do zastupitelstva příslušného ÚSC (tzv. „oprávněná osoba“).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 smtClean="0"/>
              <a:t>Právo volební a místní a krajské referendum – pod soudní ochranou: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„Soudnictví ve věcech volebních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věcech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místního a krajského referenda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sz="2000" dirty="0" smtClean="0"/>
              <a:t> (§§ 88 – 93  </a:t>
            </a:r>
            <a:r>
              <a:rPr lang="cs-CZ" sz="2000" dirty="0" err="1" smtClean="0"/>
              <a:t>s.ř.s</a:t>
            </a:r>
            <a:r>
              <a:rPr lang="cs-CZ" sz="2000" dirty="0" smtClean="0"/>
              <a:t>.).  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93846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087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/>
              <a:t>III. Participace občanů na územní samosprávě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Další práva občanů obce</a:t>
            </a:r>
            <a:r>
              <a:rPr lang="cs-CZ" sz="2000" dirty="0"/>
              <a:t>, resp. </a:t>
            </a:r>
            <a:r>
              <a:rPr lang="cs-CZ" sz="2000" b="1" dirty="0"/>
              <a:t>kraje</a:t>
            </a:r>
            <a:r>
              <a:rPr lang="cs-CZ" sz="2000" dirty="0"/>
              <a:t>: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 marL="0" indent="0">
              <a:buNone/>
            </a:pPr>
            <a:endParaRPr lang="cs-CZ" sz="2000" dirty="0"/>
          </a:p>
          <a:p>
            <a:pPr lvl="0"/>
            <a:r>
              <a:rPr lang="cs-CZ" sz="2000" b="1" dirty="0"/>
              <a:t>účast na zasedání zastupitelstva</a:t>
            </a:r>
            <a:r>
              <a:rPr lang="cs-CZ" sz="2000" dirty="0"/>
              <a:t> a právo </a:t>
            </a:r>
            <a:r>
              <a:rPr lang="cs-CZ" sz="2000" b="1" dirty="0"/>
              <a:t>vyjadřovat  zde svá stanoviska</a:t>
            </a:r>
            <a:r>
              <a:rPr lang="cs-CZ" sz="2000" dirty="0"/>
              <a:t> k projednávaným věcem, </a:t>
            </a:r>
          </a:p>
          <a:p>
            <a:pPr lvl="0"/>
            <a:r>
              <a:rPr lang="cs-CZ" sz="2000" dirty="0"/>
              <a:t>právo </a:t>
            </a:r>
            <a:r>
              <a:rPr lang="cs-CZ" sz="2000" b="1" dirty="0"/>
              <a:t>nahlížet do usnesení a zápisů z jednání zastupitelstva</a:t>
            </a:r>
            <a:r>
              <a:rPr lang="cs-CZ" sz="2000" dirty="0"/>
              <a:t> obce, do </a:t>
            </a:r>
            <a:r>
              <a:rPr lang="cs-CZ" sz="2000" b="1" dirty="0"/>
              <a:t>usnesení rady</a:t>
            </a:r>
            <a:r>
              <a:rPr lang="cs-CZ" sz="2000" dirty="0"/>
              <a:t> obce, výborů zastupitelstva obce a komisí rady obce a pořizovat si z nich výpisy, </a:t>
            </a:r>
          </a:p>
          <a:p>
            <a:pPr lvl="0"/>
            <a:r>
              <a:rPr lang="cs-CZ" sz="2000" dirty="0"/>
              <a:t>právo </a:t>
            </a:r>
            <a:r>
              <a:rPr lang="cs-CZ" sz="2000" b="1" dirty="0"/>
              <a:t>nahlížet do rozpočtu</a:t>
            </a:r>
            <a:r>
              <a:rPr lang="cs-CZ" sz="2000" dirty="0"/>
              <a:t> obce a do </a:t>
            </a:r>
            <a:r>
              <a:rPr lang="cs-CZ" sz="2000" b="1" dirty="0"/>
              <a:t>závěrečného účtu</a:t>
            </a:r>
            <a:r>
              <a:rPr lang="cs-CZ" sz="2000" dirty="0"/>
              <a:t> obce za uplynulý kalendářní rok,  </a:t>
            </a:r>
          </a:p>
          <a:p>
            <a:pPr lvl="0"/>
            <a:r>
              <a:rPr lang="cs-CZ" sz="2000" dirty="0"/>
              <a:t>právo </a:t>
            </a:r>
            <a:r>
              <a:rPr lang="cs-CZ" sz="2000" b="1" dirty="0"/>
              <a:t>požadovat</a:t>
            </a:r>
            <a:r>
              <a:rPr lang="cs-CZ" sz="2000" dirty="0"/>
              <a:t> ( za stanovených podmínek) </a:t>
            </a:r>
            <a:r>
              <a:rPr lang="cs-CZ" sz="2000" b="1" dirty="0"/>
              <a:t>projednání určité záležitosti</a:t>
            </a:r>
            <a:r>
              <a:rPr lang="cs-CZ" sz="2000" dirty="0"/>
              <a:t> v oblasti samostatné působnosti radou obce nebo zastupitelstvem obce </a:t>
            </a:r>
          </a:p>
          <a:p>
            <a:pPr lvl="0"/>
            <a:r>
              <a:rPr lang="cs-CZ" sz="2000" dirty="0"/>
              <a:t>právo podávat orgánům obce </a:t>
            </a:r>
            <a:r>
              <a:rPr lang="cs-CZ" sz="2000" b="1" dirty="0"/>
              <a:t>návrhy, připomínky a podněty</a:t>
            </a:r>
            <a:r>
              <a:rPr lang="cs-CZ" sz="2000" dirty="0"/>
              <a:t> (vyřizují bezodkladně, nejdéle však do 60 dnů, z působnosti zastupitelstva - do 90 dnů).</a:t>
            </a:r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8568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III. Participace občanů na územní samosprávě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/>
              <a:t> + projev pasivního volebního práva </a:t>
            </a:r>
            <a:r>
              <a:rPr lang="cs-CZ" sz="2400" dirty="0"/>
              <a:t>- právo podílet se činnosti ÚSC v rámci:</a:t>
            </a:r>
          </a:p>
          <a:p>
            <a:pPr marL="0" lvl="0" indent="0">
              <a:buNone/>
            </a:pPr>
            <a:r>
              <a:rPr lang="cs-CZ" sz="2400" dirty="0"/>
              <a:t>výkonu </a:t>
            </a:r>
            <a:r>
              <a:rPr lang="cs-CZ" sz="2400" b="1" dirty="0"/>
              <a:t>funkce člena zastupitelstva</a:t>
            </a:r>
            <a:r>
              <a:rPr lang="cs-CZ" sz="2400" dirty="0"/>
              <a:t> obce či kraje, </a:t>
            </a:r>
          </a:p>
          <a:p>
            <a:pPr marL="0" lvl="0" indent="0">
              <a:buNone/>
            </a:pPr>
            <a:r>
              <a:rPr lang="cs-CZ" sz="2400" dirty="0"/>
              <a:t>výkonu </a:t>
            </a:r>
            <a:r>
              <a:rPr lang="cs-CZ" sz="2400" b="1" dirty="0"/>
              <a:t>funkce člena rady, výboru, komise</a:t>
            </a:r>
            <a:r>
              <a:rPr lang="cs-CZ" sz="2400" dirty="0"/>
              <a:t> či </a:t>
            </a:r>
            <a:r>
              <a:rPr lang="cs-CZ" sz="2400" b="1" dirty="0"/>
              <a:t>zvláštního orgánu</a:t>
            </a:r>
            <a:r>
              <a:rPr lang="cs-CZ" sz="2400" dirty="0"/>
              <a:t> obce nebo kraje. </a:t>
            </a:r>
            <a:endParaRPr lang="cs-CZ" sz="2400" dirty="0" smtClean="0"/>
          </a:p>
          <a:p>
            <a:pPr marL="0" lvl="0" indent="0">
              <a:buNone/>
            </a:pPr>
            <a:r>
              <a:rPr lang="cs-CZ" sz="2400" dirty="0" smtClean="0"/>
              <a:t>---------------------------------------------------------------------------------------------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 </a:t>
            </a:r>
            <a:endParaRPr lang="cs-CZ" sz="2400" dirty="0"/>
          </a:p>
          <a:p>
            <a:pPr marL="0" lvl="0" indent="0" algn="just">
              <a:buNone/>
            </a:pPr>
            <a:r>
              <a:rPr lang="cs-CZ" sz="2600" b="1" dirty="0"/>
              <a:t>POZN. </a:t>
            </a:r>
            <a:r>
              <a:rPr lang="cs-CZ" sz="2600" b="1" dirty="0" smtClean="0"/>
              <a:t>ad Profesní samospráva: </a:t>
            </a:r>
          </a:p>
          <a:p>
            <a:pPr marL="0" lvl="0" indent="0" algn="just">
              <a:buNone/>
            </a:pPr>
            <a:r>
              <a:rPr lang="cs-CZ" sz="2200" dirty="0" smtClean="0"/>
              <a:t>- specifické znaky - </a:t>
            </a:r>
            <a:r>
              <a:rPr lang="cs-CZ" sz="2200" dirty="0"/>
              <a:t>odlišné od státní správy, a od </a:t>
            </a:r>
            <a:r>
              <a:rPr lang="cs-CZ" sz="2200" dirty="0" smtClean="0"/>
              <a:t>ÚSC.</a:t>
            </a:r>
          </a:p>
          <a:p>
            <a:pPr marL="0" lvl="0" indent="0" algn="just">
              <a:buNone/>
            </a:pPr>
            <a:r>
              <a:rPr lang="cs-CZ" sz="2200" dirty="0" smtClean="0"/>
              <a:t>Osobní </a:t>
            </a:r>
            <a:r>
              <a:rPr lang="cs-CZ" sz="2200" dirty="0"/>
              <a:t>základ – specificky </a:t>
            </a:r>
            <a:r>
              <a:rPr lang="cs-CZ" sz="2200" dirty="0" smtClean="0"/>
              <a:t>upraveno členství </a:t>
            </a:r>
            <a:r>
              <a:rPr lang="cs-CZ" sz="2200" dirty="0"/>
              <a:t>– povinné pro výkon </a:t>
            </a:r>
            <a:r>
              <a:rPr lang="cs-CZ" sz="2200" dirty="0" smtClean="0"/>
              <a:t>povolání. Stavovské předpisy. Kárná odpovědnost. </a:t>
            </a:r>
          </a:p>
          <a:p>
            <a:pPr marL="0" lvl="0" indent="0" algn="just">
              <a:buNone/>
            </a:pPr>
            <a:r>
              <a:rPr lang="cs-CZ" sz="2200" dirty="0" smtClean="0"/>
              <a:t>Právo </a:t>
            </a:r>
            <a:r>
              <a:rPr lang="cs-CZ" sz="2200" i="1" dirty="0" smtClean="0"/>
              <a:t>zapojit se</a:t>
            </a:r>
            <a:r>
              <a:rPr lang="cs-CZ" sz="2200" dirty="0" smtClean="0"/>
              <a:t> do činnost komory,  podílet se na volbě orgánů komory a na jejich činnosti.</a:t>
            </a:r>
            <a:endParaRPr lang="cs-CZ" sz="2200" dirty="0"/>
          </a:p>
          <a:p>
            <a:pPr marL="0" indent="0">
              <a:buNone/>
            </a:pPr>
            <a:r>
              <a:rPr lang="cs-CZ" sz="2600" b="1" dirty="0"/>
              <a:t> </a:t>
            </a:r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19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</a:t>
            </a:r>
            <a:r>
              <a:rPr lang="cs-CZ" sz="2400" b="1" dirty="0"/>
              <a:t>. Obecná východiska</a:t>
            </a:r>
            <a:br>
              <a:rPr lang="cs-CZ" sz="2400" b="1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b="1" dirty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Podíl občanů: </a:t>
            </a:r>
            <a:endParaRPr lang="cs-CZ" sz="2000" dirty="0" smtClean="0"/>
          </a:p>
          <a:p>
            <a:pPr lvl="0"/>
            <a:r>
              <a:rPr lang="cs-CZ" sz="2000" dirty="0" smtClean="0"/>
              <a:t>náleží </a:t>
            </a:r>
            <a:r>
              <a:rPr lang="cs-CZ" sz="2000" dirty="0"/>
              <a:t>k </a:t>
            </a:r>
            <a:r>
              <a:rPr lang="cs-CZ" sz="2000" b="1" dirty="0"/>
              <a:t>předpokladům a znakům  </a:t>
            </a:r>
            <a:r>
              <a:rPr lang="cs-CZ" sz="2000" dirty="0"/>
              <a:t>moderního demokratického 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právního státu</a:t>
            </a:r>
            <a:r>
              <a:rPr lang="cs-CZ" sz="2000" dirty="0"/>
              <a:t>,</a:t>
            </a:r>
          </a:p>
          <a:p>
            <a:pPr lvl="0" algn="just"/>
            <a:r>
              <a:rPr lang="cs-CZ" sz="2000" dirty="0"/>
              <a:t>předpokladem  přímé, a také zastupitelské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demokracie</a:t>
            </a:r>
            <a:r>
              <a:rPr lang="cs-CZ" sz="2000" dirty="0"/>
              <a:t> v podmínkách veřejné správy.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Občanům je dána možnost projevit své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zájmy </a:t>
            </a:r>
            <a:r>
              <a:rPr lang="cs-CZ" sz="2000" dirty="0"/>
              <a:t>(individuální či skupinové), nebo  uplatňovat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názory.  </a:t>
            </a: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sz="2000" dirty="0" smtClean="0"/>
              <a:t>Jde </a:t>
            </a:r>
            <a:r>
              <a:rPr lang="cs-CZ" sz="2000" dirty="0"/>
              <a:t>o nastavení </a:t>
            </a:r>
            <a:r>
              <a:rPr lang="cs-CZ" sz="2000" b="1" dirty="0" smtClean="0"/>
              <a:t>institucionálních </a:t>
            </a:r>
            <a:r>
              <a:rPr lang="cs-CZ" sz="2000" dirty="0" smtClean="0"/>
              <a:t>a také</a:t>
            </a:r>
            <a:r>
              <a:rPr lang="cs-CZ" sz="2000" b="1" dirty="0" smtClean="0"/>
              <a:t> </a:t>
            </a:r>
            <a:r>
              <a:rPr lang="cs-CZ" sz="2000" b="1" dirty="0"/>
              <a:t>procesních nástrojů</a:t>
            </a:r>
            <a:r>
              <a:rPr lang="cs-CZ" sz="2000" dirty="0"/>
              <a:t> k nacházení společenského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konsenzu</a:t>
            </a:r>
            <a:r>
              <a:rPr lang="cs-CZ" sz="2000" dirty="0"/>
              <a:t>, 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rozporů</a:t>
            </a:r>
            <a:r>
              <a:rPr lang="cs-CZ" sz="2000" dirty="0"/>
              <a:t>.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Z</a:t>
            </a:r>
            <a:r>
              <a:rPr lang="cs-CZ" sz="2000" dirty="0"/>
              <a:t> pohledu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efektivního výkonu </a:t>
            </a:r>
            <a:r>
              <a:rPr lang="cs-CZ" sz="2000" dirty="0"/>
              <a:t>veřejné správy může jít také o určitou </a:t>
            </a:r>
            <a:r>
              <a:rPr lang="cs-CZ" sz="2000" i="1" dirty="0"/>
              <a:t>zpětnou vazbu</a:t>
            </a:r>
            <a:r>
              <a:rPr lang="cs-CZ" sz="2000" dirty="0"/>
              <a:t>, resp. signály ze strany společnosti o dopadech působení či záměrů veřejné správy. </a:t>
            </a:r>
          </a:p>
        </p:txBody>
      </p:sp>
    </p:spTree>
    <p:extLst>
      <p:ext uri="{BB962C8B-B14F-4D97-AF65-F5344CB8AC3E}">
        <p14:creationId xmlns:p14="http://schemas.microsoft.com/office/powerpoint/2010/main" val="17098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2400" b="1" dirty="0" smtClean="0"/>
              <a:t>I</a:t>
            </a:r>
            <a:r>
              <a:rPr lang="cs-CZ" sz="2400" b="1" dirty="0"/>
              <a:t>. Obecná 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Občané </a:t>
            </a:r>
            <a:r>
              <a:rPr lang="cs-CZ" sz="2400" b="1" i="1" dirty="0"/>
              <a:t>se mohou podílet</a:t>
            </a:r>
            <a:r>
              <a:rPr lang="cs-CZ" sz="2400" b="1" dirty="0"/>
              <a:t> </a:t>
            </a:r>
            <a:r>
              <a:rPr lang="cs-CZ" sz="2400" dirty="0"/>
              <a:t>na rozhodování veřejné správy </a:t>
            </a:r>
            <a:r>
              <a:rPr lang="cs-CZ" sz="2400" b="1" i="1" dirty="0"/>
              <a:t>přímo</a:t>
            </a:r>
            <a:r>
              <a:rPr lang="cs-CZ" sz="2400" dirty="0"/>
              <a:t>, nebo </a:t>
            </a:r>
            <a:r>
              <a:rPr lang="cs-CZ" sz="2400" b="1" i="1" dirty="0"/>
              <a:t>zprostředkovaně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r>
              <a:rPr lang="cs-CZ" sz="2400" dirty="0"/>
              <a:t>K tomu -  Čl. 21 odst. 1 Listiny základních práv a svobod : </a:t>
            </a:r>
            <a:r>
              <a:rPr lang="cs-CZ" sz="2400" i="1" dirty="0"/>
              <a:t>„Občané mají právo podílet se na správě veřejných věcí přímo nebo svobodnou volbou svých zástupců.“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Podíl </a:t>
            </a:r>
            <a:r>
              <a:rPr lang="cs-CZ" sz="2400" dirty="0"/>
              <a:t>občanů na správě věcí veřejných -  </a:t>
            </a:r>
            <a:r>
              <a:rPr lang="cs-CZ" sz="2400" b="1" i="1" dirty="0"/>
              <a:t>právem stanoven</a:t>
            </a:r>
            <a:r>
              <a:rPr lang="cs-CZ" sz="2400" dirty="0"/>
              <a:t> a také </a:t>
            </a:r>
            <a:r>
              <a:rPr lang="cs-CZ" sz="2400" b="1" i="1" dirty="0"/>
              <a:t>zaručen</a:t>
            </a:r>
            <a:r>
              <a:rPr lang="cs-CZ" sz="2400" dirty="0"/>
              <a:t>, </a:t>
            </a:r>
          </a:p>
          <a:p>
            <a:pPr marL="0" indent="0">
              <a:buNone/>
            </a:pPr>
            <a:r>
              <a:rPr lang="cs-CZ" sz="2400" dirty="0"/>
              <a:t>až po event. </a:t>
            </a:r>
            <a:r>
              <a:rPr lang="cs-CZ" sz="2400" b="1" dirty="0"/>
              <a:t>soudní ochranu </a:t>
            </a:r>
            <a:r>
              <a:rPr lang="cs-CZ" sz="2400" dirty="0"/>
              <a:t>-  dle povahy a založení jednotlivých forem.</a:t>
            </a:r>
          </a:p>
          <a:p>
            <a:pPr algn="just"/>
            <a:r>
              <a:rPr lang="cs-CZ" sz="2400" dirty="0"/>
              <a:t>Problematika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ochrany práva podílet se </a:t>
            </a:r>
            <a:r>
              <a:rPr lang="cs-CZ" sz="2400" i="1" dirty="0"/>
              <a:t>na výkonu veřejné správy</a:t>
            </a:r>
            <a:r>
              <a:rPr lang="cs-CZ" sz="2400" dirty="0"/>
              <a:t> náleží svým  obsahem  rovněž do oblasti </a:t>
            </a:r>
            <a:r>
              <a:rPr lang="cs-CZ" sz="2400" b="1" i="1" dirty="0"/>
              <a:t>právních záruk ve veřejné </a:t>
            </a:r>
            <a:r>
              <a:rPr lang="cs-CZ" sz="2400" b="1" i="1" dirty="0" smtClean="0"/>
              <a:t>správě.</a:t>
            </a:r>
            <a:r>
              <a:rPr lang="cs-CZ" sz="2400" dirty="0" smtClean="0"/>
              <a:t>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83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I. </a:t>
            </a:r>
            <a:r>
              <a:rPr lang="cs-CZ" sz="2400" b="1" dirty="0"/>
              <a:t>Obecná východiska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 lvl="0"/>
            <a:r>
              <a:rPr lang="cs-CZ" sz="2600" b="1" dirty="0"/>
              <a:t>Odlišuje se</a:t>
            </a:r>
            <a:r>
              <a:rPr lang="cs-CZ" sz="2600" dirty="0"/>
              <a:t> možnost podílu občanů </a:t>
            </a:r>
            <a:r>
              <a:rPr lang="cs-CZ" sz="2600" b="1" dirty="0"/>
              <a:t>na výkonu správy státní</a:t>
            </a:r>
            <a:r>
              <a:rPr lang="cs-CZ" sz="2600" dirty="0"/>
              <a:t>, a na </a:t>
            </a:r>
            <a:r>
              <a:rPr lang="cs-CZ" sz="2600" b="1" dirty="0"/>
              <a:t>výkonu samosprávy</a:t>
            </a:r>
            <a:r>
              <a:rPr lang="cs-CZ" sz="2600" dirty="0" smtClean="0"/>
              <a:t>.</a:t>
            </a:r>
          </a:p>
          <a:p>
            <a:pPr lvl="0"/>
            <a:endParaRPr lang="cs-CZ" sz="2600" dirty="0"/>
          </a:p>
          <a:p>
            <a:pPr algn="just"/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</a:t>
            </a:r>
            <a:r>
              <a:rPr lang="cs-CZ" sz="2600" dirty="0" smtClean="0"/>
              <a:t>vyplývá </a:t>
            </a:r>
            <a:r>
              <a:rPr lang="cs-CZ" sz="2600" i="1" dirty="0"/>
              <a:t>z odlišné povahy  a rozdílných základů</a:t>
            </a:r>
            <a:r>
              <a:rPr lang="cs-CZ" sz="2600" dirty="0"/>
              <a:t> obou součástí, resp. subsystémů veřejné správy</a:t>
            </a:r>
            <a:r>
              <a:rPr lang="cs-CZ" sz="2600" dirty="0" smtClean="0"/>
              <a:t>.</a:t>
            </a:r>
          </a:p>
          <a:p>
            <a:pPr lvl="0" algn="just"/>
            <a:r>
              <a:rPr lang="cs-CZ" sz="2600" dirty="0"/>
              <a:t>spojen </a:t>
            </a:r>
            <a:r>
              <a:rPr lang="cs-CZ" sz="2600" i="1" dirty="0"/>
              <a:t>typicky a převážně s výkonem územní samosprávy</a:t>
            </a:r>
            <a:r>
              <a:rPr lang="cs-CZ" sz="2600" dirty="0"/>
              <a:t> – při výkonu samostatné působnosti.</a:t>
            </a:r>
          </a:p>
          <a:p>
            <a:pPr marL="0" indent="0">
              <a:buNone/>
            </a:pPr>
            <a:r>
              <a:rPr lang="cs-CZ" sz="2600" dirty="0" smtClean="0"/>
              <a:t>---------------------------------------------------------------------------------</a:t>
            </a:r>
            <a:endParaRPr lang="cs-CZ" sz="2600" dirty="0"/>
          </a:p>
          <a:p>
            <a:pPr marL="0" indent="0" algn="just">
              <a:buNone/>
            </a:pPr>
            <a:r>
              <a:rPr lang="cs-CZ" dirty="0" smtClean="0"/>
              <a:t>    </a:t>
            </a:r>
            <a:r>
              <a:rPr lang="cs-CZ" sz="2600" dirty="0"/>
              <a:t>/Pozn.: Od „</a:t>
            </a:r>
            <a:r>
              <a:rPr lang="cs-CZ" sz="2600" b="1" dirty="0"/>
              <a:t>práva podílet se</a:t>
            </a:r>
            <a:r>
              <a:rPr lang="cs-CZ" sz="2600" dirty="0"/>
              <a:t>“ na výkonu veřejné správy  nutno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rozlišovat</a:t>
            </a:r>
            <a:r>
              <a:rPr lang="cs-CZ" sz="2600" dirty="0"/>
              <a:t> </a:t>
            </a:r>
            <a:r>
              <a:rPr lang="cs-CZ" sz="2600" b="1" i="1" dirty="0"/>
              <a:t>možnost, resp. právo ovlivňovat</a:t>
            </a:r>
            <a:r>
              <a:rPr lang="cs-CZ" sz="2600" i="1" dirty="0"/>
              <a:t> </a:t>
            </a:r>
            <a:r>
              <a:rPr lang="cs-CZ" sz="2600" dirty="0"/>
              <a:t>výkon a rozhodování veřejné správy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prostřednictvím</a:t>
            </a:r>
            <a:r>
              <a:rPr lang="cs-CZ" sz="2600" dirty="0"/>
              <a:t> zejména svobody projevu, práva shromažďovacího, sdružovacího, a dalšími legálními prostředky./</a:t>
            </a:r>
          </a:p>
        </p:txBody>
      </p:sp>
    </p:spTree>
    <p:extLst>
      <p:ext uri="{BB962C8B-B14F-4D97-AF65-F5344CB8AC3E}">
        <p14:creationId xmlns:p14="http://schemas.microsoft.com/office/powerpoint/2010/main" val="2301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lvl="0"/>
            <a:r>
              <a:rPr lang="cs-CZ" sz="2800" b="1" dirty="0" smtClean="0"/>
              <a:t>II. „Podíl</a:t>
            </a:r>
            <a:r>
              <a:rPr lang="cs-CZ" sz="2800" b="1" dirty="0"/>
              <a:t>“ na výkonu státní správy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cs-CZ" sz="2200" dirty="0" smtClean="0"/>
              <a:t>předznamenán </a:t>
            </a:r>
            <a:r>
              <a:rPr lang="cs-CZ" sz="2200" dirty="0"/>
              <a:t>skutečností, že jde o realizaci výkonné moci, a to </a:t>
            </a:r>
            <a:r>
              <a:rPr lang="cs-CZ" sz="2200" i="1" dirty="0"/>
              <a:t>podzákonné povahy. </a:t>
            </a:r>
            <a:r>
              <a:rPr lang="cs-CZ" sz="2200" dirty="0"/>
              <a:t>V rámci plnění tzv. mocensko-ochranné funkce jde o činnost </a:t>
            </a:r>
            <a:r>
              <a:rPr lang="cs-CZ" sz="2200" i="1" dirty="0"/>
              <a:t>povahy nařizovací</a:t>
            </a:r>
            <a:r>
              <a:rPr lang="cs-CZ" sz="2200" i="1" dirty="0" smtClean="0"/>
              <a:t>.</a:t>
            </a:r>
          </a:p>
          <a:p>
            <a:pPr>
              <a:buFontTx/>
              <a:buChar char="-"/>
            </a:pPr>
            <a:endParaRPr lang="cs-CZ" sz="2200" dirty="0"/>
          </a:p>
          <a:p>
            <a:pPr algn="just"/>
            <a:r>
              <a:rPr lang="cs-CZ" sz="2200" dirty="0"/>
              <a:t>Státní správa realizována většinově </a:t>
            </a:r>
            <a:r>
              <a:rPr lang="cs-CZ" sz="2200" i="1" dirty="0"/>
              <a:t>správními úřady</a:t>
            </a:r>
            <a:r>
              <a:rPr lang="cs-CZ" sz="2200" dirty="0"/>
              <a:t>, v hierarchicky uspořádaném systému, přičemž výkon správních agend zajištěn převážně </a:t>
            </a:r>
            <a:r>
              <a:rPr lang="cs-CZ" sz="2200" i="1" dirty="0"/>
              <a:t>úředníky v režimu státní služby</a:t>
            </a:r>
            <a:r>
              <a:rPr lang="cs-CZ" sz="2200" dirty="0"/>
              <a:t>. </a:t>
            </a:r>
            <a:endParaRPr lang="cs-CZ" sz="2200" dirty="0" smtClean="0"/>
          </a:p>
          <a:p>
            <a:endParaRPr lang="cs-CZ" sz="2200" dirty="0"/>
          </a:p>
          <a:p>
            <a:pPr algn="just"/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 úvahu připadá </a:t>
            </a:r>
            <a:r>
              <a:rPr lang="cs-CZ" sz="2200" dirty="0"/>
              <a:t>event. zapojení </a:t>
            </a:r>
            <a:r>
              <a:rPr lang="cs-CZ" sz="2200" dirty="0" smtClean="0"/>
              <a:t>občanů do </a:t>
            </a:r>
            <a:r>
              <a:rPr lang="cs-CZ" sz="2200" dirty="0"/>
              <a:t>orgánů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odborných, poradní povahy</a:t>
            </a:r>
            <a:r>
              <a:rPr lang="cs-CZ" sz="2200" dirty="0"/>
              <a:t> (např. rozkladová komise ministra).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5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II. „Podíl“ na výkonu státní správy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9766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V oblasti </a:t>
            </a:r>
            <a:r>
              <a:rPr lang="cs-CZ" dirty="0"/>
              <a:t>státní </a:t>
            </a:r>
            <a:r>
              <a:rPr lang="cs-CZ" dirty="0" smtClean="0"/>
              <a:t>správy </a:t>
            </a:r>
            <a:r>
              <a:rPr lang="cs-CZ" dirty="0"/>
              <a:t>lze využít </a:t>
            </a:r>
            <a:r>
              <a:rPr lang="cs-CZ" b="1" dirty="0"/>
              <a:t>obecné prostředky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b="1" dirty="0"/>
              <a:t>Právo na </a:t>
            </a:r>
            <a:r>
              <a:rPr lang="cs-CZ" b="1" dirty="0" smtClean="0"/>
              <a:t>informace ( </a:t>
            </a:r>
            <a:r>
              <a:rPr lang="cs-CZ" b="1" dirty="0" smtClean="0">
                <a:solidFill>
                  <a:srgbClr val="7030A0"/>
                </a:solidFill>
              </a:rPr>
              <a:t>= základ nastavení transparentnosti veřejné správy</a:t>
            </a:r>
            <a:r>
              <a:rPr lang="cs-CZ" b="1" dirty="0" smtClean="0"/>
              <a:t>):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lvl="0">
              <a:buFontTx/>
              <a:buChar char="-"/>
            </a:pPr>
            <a:r>
              <a:rPr lang="cs-CZ" dirty="0" smtClean="0"/>
              <a:t>Ústavní základ  </a:t>
            </a:r>
            <a:r>
              <a:rPr lang="cs-CZ" dirty="0"/>
              <a:t>-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čl.17 Listiny </a:t>
            </a:r>
            <a:r>
              <a:rPr lang="cs-CZ" dirty="0"/>
              <a:t>základních práv a svobod</a:t>
            </a:r>
            <a:r>
              <a:rPr lang="cs-CZ" dirty="0" smtClean="0"/>
              <a:t>,</a:t>
            </a:r>
          </a:p>
          <a:p>
            <a:pPr lvl="0">
              <a:buFontTx/>
              <a:buChar char="-"/>
            </a:pPr>
            <a:endParaRPr lang="cs-CZ" dirty="0"/>
          </a:p>
          <a:p>
            <a:pPr marL="0" lvl="0" indent="0" algn="just">
              <a:buNone/>
            </a:pPr>
            <a:r>
              <a:rPr lang="cs-CZ" dirty="0" smtClean="0"/>
              <a:t>- </a:t>
            </a:r>
            <a:r>
              <a:rPr lang="cs-CZ" i="1" dirty="0" smtClean="0"/>
              <a:t>obecná </a:t>
            </a:r>
            <a:r>
              <a:rPr lang="cs-CZ" i="1" dirty="0"/>
              <a:t>úprava práva na informace</a:t>
            </a:r>
            <a:r>
              <a:rPr lang="cs-CZ" dirty="0"/>
              <a:t> –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z.č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106/1999 Sb., o svobodném přístupu k informacím</a:t>
            </a:r>
            <a:r>
              <a:rPr lang="cs-CZ" dirty="0"/>
              <a:t>, ve znění pozdějších změn a doplnění.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 algn="just">
              <a:buNone/>
            </a:pPr>
            <a:r>
              <a:rPr lang="cs-CZ" dirty="0" smtClean="0"/>
              <a:t>Představuje </a:t>
            </a:r>
            <a:r>
              <a:rPr lang="cs-CZ" dirty="0"/>
              <a:t>pro občany </a:t>
            </a:r>
            <a:r>
              <a:rPr lang="cs-CZ" i="1" dirty="0"/>
              <a:t>(„žadatele“</a:t>
            </a:r>
            <a:r>
              <a:rPr lang="cs-CZ" dirty="0"/>
              <a:t>) základ pro event. uplatnění dalších postupů vůči veřejné správě. 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Správní </a:t>
            </a:r>
            <a:r>
              <a:rPr lang="cs-CZ" dirty="0"/>
              <a:t>orgány jako tzv. </a:t>
            </a:r>
            <a:r>
              <a:rPr lang="cs-CZ" i="1" dirty="0"/>
              <a:t>„povinné subjekty“</a:t>
            </a:r>
            <a:r>
              <a:rPr lang="cs-CZ" dirty="0"/>
              <a:t> – povinny poskytovat přiměřeným způsobem informace o své činnosti, se stanovenými výjimkami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 algn="just">
              <a:buNone/>
            </a:pPr>
            <a:r>
              <a:rPr lang="cs-CZ" dirty="0" smtClean="0"/>
              <a:t>Nastavena </a:t>
            </a:r>
            <a:r>
              <a:rPr lang="cs-CZ" i="1" dirty="0" smtClean="0"/>
              <a:t>ochrana </a:t>
            </a:r>
            <a:r>
              <a:rPr lang="cs-CZ" i="1" dirty="0"/>
              <a:t>před nečinností, přezkum</a:t>
            </a:r>
            <a:r>
              <a:rPr lang="cs-CZ" dirty="0"/>
              <a:t> rozhodnutí nadřízeným orgánem, </a:t>
            </a:r>
            <a:r>
              <a:rPr lang="cs-CZ" i="1" dirty="0"/>
              <a:t>informační příkaz</a:t>
            </a:r>
            <a:r>
              <a:rPr lang="cs-CZ" dirty="0"/>
              <a:t>. </a:t>
            </a:r>
            <a:r>
              <a:rPr lang="cs-CZ" dirty="0" smtClean="0"/>
              <a:t> </a:t>
            </a:r>
            <a:r>
              <a:rPr lang="cs-CZ" i="1" dirty="0" smtClean="0"/>
              <a:t>Soudní </a:t>
            </a:r>
            <a:r>
              <a:rPr lang="cs-CZ" i="1" dirty="0"/>
              <a:t>přezkum </a:t>
            </a:r>
            <a:r>
              <a:rPr lang="cs-CZ" dirty="0"/>
              <a:t>v rámci správního soudnictví.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18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II. „Podíl“ na výkonu státní správy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Dalšími </a:t>
            </a:r>
            <a:r>
              <a:rPr lang="cs-CZ" sz="2400" b="1" dirty="0"/>
              <a:t>obecnými prostředky</a:t>
            </a:r>
            <a:r>
              <a:rPr lang="cs-CZ" sz="2400" dirty="0"/>
              <a:t> jsou:</a:t>
            </a:r>
          </a:p>
          <a:p>
            <a:pPr marL="0" indent="0">
              <a:buNone/>
            </a:pPr>
            <a:r>
              <a:rPr lang="cs-CZ" sz="2400" b="1" dirty="0"/>
              <a:t> </a:t>
            </a:r>
            <a:r>
              <a:rPr lang="cs-CZ" sz="2400" b="1" dirty="0" smtClean="0"/>
              <a:t>2.</a:t>
            </a:r>
            <a:r>
              <a:rPr lang="cs-CZ" sz="2400" dirty="0" smtClean="0"/>
              <a:t> podání</a:t>
            </a:r>
            <a:r>
              <a:rPr lang="cs-CZ" sz="2400" b="1" dirty="0" smtClean="0"/>
              <a:t>  petice. </a:t>
            </a:r>
          </a:p>
          <a:p>
            <a:pPr marL="0" lvl="0" indent="0">
              <a:buNone/>
            </a:pPr>
            <a:r>
              <a:rPr lang="cs-CZ" sz="2000" dirty="0" smtClean="0"/>
              <a:t>Základ -</a:t>
            </a:r>
            <a:r>
              <a:rPr lang="cs-CZ" sz="2000" b="1" dirty="0" smtClean="0"/>
              <a:t> </a:t>
            </a:r>
            <a:r>
              <a:rPr lang="cs-CZ" sz="2000" dirty="0" smtClean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čl.18 Listiny </a:t>
            </a:r>
            <a:r>
              <a:rPr lang="cs-CZ" sz="2000" dirty="0"/>
              <a:t>základních práv a </a:t>
            </a:r>
            <a:r>
              <a:rPr lang="cs-CZ" sz="2000" dirty="0" smtClean="0"/>
              <a:t>svobod </a:t>
            </a:r>
          </a:p>
          <a:p>
            <a:pPr marL="0" lvl="0" indent="0" algn="just">
              <a:buNone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č.85/1990 Sb.,  o právu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petičním  </a:t>
            </a:r>
            <a:r>
              <a:rPr lang="cs-CZ" sz="2000" dirty="0" smtClean="0"/>
              <a:t>- </a:t>
            </a:r>
            <a:r>
              <a:rPr lang="cs-CZ" sz="2000" i="1" dirty="0" smtClean="0"/>
              <a:t>„Každý </a:t>
            </a:r>
            <a:r>
              <a:rPr lang="cs-CZ" sz="2000" i="1" dirty="0"/>
              <a:t>má právo sám nebo společně s jinými obracet se na státní orgány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žádostmi, návrhy a stížnostmi </a:t>
            </a:r>
            <a:r>
              <a:rPr lang="cs-CZ" sz="2000" i="1" dirty="0"/>
              <a:t>ve věcech veřejného nebo jiného společného zájmu, které patří do působnosti těchto orgánů (dále jen "petice</a:t>
            </a:r>
            <a:r>
              <a:rPr lang="cs-CZ" sz="2000" i="1" dirty="0" smtClean="0"/>
              <a:t>")“.</a:t>
            </a:r>
          </a:p>
          <a:p>
            <a:pPr marL="0" lvl="0" indent="0" algn="just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Občané mohou vytvořit petiční výbor, úprava shromažďování podpisů. </a:t>
            </a:r>
          </a:p>
          <a:p>
            <a:pPr marL="0" indent="0">
              <a:buNone/>
            </a:pPr>
            <a:r>
              <a:rPr lang="cs-CZ" sz="2000" dirty="0" smtClean="0"/>
              <a:t>Znakem </a:t>
            </a:r>
            <a:r>
              <a:rPr lang="cs-CZ" sz="2000" dirty="0"/>
              <a:t>– lze podat </a:t>
            </a:r>
            <a:r>
              <a:rPr lang="cs-CZ" sz="2000" i="1" dirty="0"/>
              <a:t>jednotlivě nebo společně</a:t>
            </a:r>
            <a:r>
              <a:rPr lang="cs-CZ" sz="2000" dirty="0"/>
              <a:t>, </a:t>
            </a:r>
            <a:r>
              <a:rPr lang="cs-CZ" sz="2000" dirty="0" smtClean="0"/>
              <a:t>na rozdíl od stížnosti  však </a:t>
            </a:r>
            <a:r>
              <a:rPr lang="cs-CZ" sz="2000" dirty="0"/>
              <a:t>pouze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věcech veřejného nebo jiného společného zájmu</a:t>
            </a:r>
            <a:r>
              <a:rPr lang="cs-CZ" sz="2000" dirty="0"/>
              <a:t>. 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Správní </a:t>
            </a:r>
            <a:r>
              <a:rPr lang="cs-CZ" sz="2000" dirty="0"/>
              <a:t>orgán povinen petici </a:t>
            </a:r>
            <a:r>
              <a:rPr lang="cs-CZ" sz="2000" i="1" dirty="0"/>
              <a:t>přijmout</a:t>
            </a:r>
            <a:r>
              <a:rPr lang="cs-CZ" sz="2000" dirty="0"/>
              <a:t>, a ve stanovené lhůtě odpovědět.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974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II. „Podíl“ na výkonu státní správy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buNone/>
            </a:pPr>
            <a:r>
              <a:rPr lang="cs-CZ" sz="8000" b="1" dirty="0" smtClean="0"/>
              <a:t>3.</a:t>
            </a:r>
            <a:r>
              <a:rPr lang="cs-CZ" sz="8000" dirty="0" smtClean="0"/>
              <a:t> Podání </a:t>
            </a:r>
            <a:r>
              <a:rPr lang="cs-CZ" sz="8000" b="1" dirty="0" smtClean="0"/>
              <a:t>stížnosti:</a:t>
            </a:r>
          </a:p>
          <a:p>
            <a:pPr lvl="0" algn="just">
              <a:buFontTx/>
              <a:buChar char="-"/>
            </a:pPr>
            <a:r>
              <a:rPr lang="cs-CZ" sz="8000" dirty="0" smtClean="0"/>
              <a:t>(Vedle petice)  v</a:t>
            </a:r>
            <a:r>
              <a:rPr lang="cs-CZ" sz="8000" dirty="0"/>
              <a:t> rámci </a:t>
            </a:r>
            <a:r>
              <a:rPr lang="cs-CZ" sz="8000" i="1" dirty="0"/>
              <a:t>postupů podle </a:t>
            </a:r>
            <a:r>
              <a:rPr lang="cs-CZ" sz="8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správního řádu</a:t>
            </a:r>
            <a:r>
              <a:rPr lang="cs-CZ" sz="8000" dirty="0"/>
              <a:t> </a:t>
            </a:r>
            <a:r>
              <a:rPr lang="cs-CZ" sz="8000" dirty="0" smtClean="0"/>
              <a:t>(stížnost na </a:t>
            </a:r>
            <a:r>
              <a:rPr lang="cs-CZ" sz="8000" dirty="0"/>
              <a:t>postup správního orgánu, </a:t>
            </a:r>
            <a:r>
              <a:rPr lang="cs-CZ" sz="8000" dirty="0" smtClean="0"/>
              <a:t>nebo na </a:t>
            </a:r>
            <a:r>
              <a:rPr lang="cs-CZ" sz="8000" dirty="0"/>
              <a:t>chování úřední osoby ) – obecná úprava </a:t>
            </a:r>
            <a:r>
              <a:rPr lang="cs-CZ" sz="8000" dirty="0" smtClean="0"/>
              <a:t> - § 175 z.č.5 00/2004  </a:t>
            </a:r>
            <a:r>
              <a:rPr lang="cs-CZ" sz="8000" dirty="0"/>
              <a:t>Sb</a:t>
            </a:r>
            <a:r>
              <a:rPr lang="cs-CZ" sz="8000" dirty="0" smtClean="0"/>
              <a:t>.).</a:t>
            </a:r>
          </a:p>
          <a:p>
            <a:pPr lvl="0" algn="just">
              <a:buFontTx/>
              <a:buChar char="-"/>
            </a:pPr>
            <a:endParaRPr lang="cs-CZ" sz="8000" dirty="0" smtClean="0"/>
          </a:p>
          <a:p>
            <a:pPr lvl="0" algn="just">
              <a:buFontTx/>
              <a:buChar char="-"/>
            </a:pPr>
            <a:r>
              <a:rPr lang="cs-CZ" sz="8000" dirty="0" smtClean="0"/>
              <a:t>Neformální </a:t>
            </a:r>
            <a:r>
              <a:rPr lang="cs-CZ" sz="8000" dirty="0"/>
              <a:t>podání, není opravným prostředkem. Na rozdíl od petice stěžovatel podává</a:t>
            </a:r>
            <a:r>
              <a:rPr lang="cs-CZ" sz="8000" b="1" i="1" dirty="0"/>
              <a:t> ve „své“ věci</a:t>
            </a:r>
            <a:r>
              <a:rPr lang="cs-CZ" sz="8000" dirty="0"/>
              <a:t>.</a:t>
            </a:r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r>
              <a:rPr lang="cs-CZ" sz="8000" dirty="0" smtClean="0"/>
              <a:t> </a:t>
            </a:r>
            <a:r>
              <a:rPr lang="cs-CZ" sz="8000" dirty="0"/>
              <a:t>+ speciální úprava v některých zvláštních zákonech (např. tzv. „</a:t>
            </a:r>
            <a:r>
              <a:rPr lang="cs-CZ" sz="8000" dirty="0" err="1"/>
              <a:t>infostížnost</a:t>
            </a:r>
            <a:r>
              <a:rPr lang="cs-CZ" sz="8000" dirty="0"/>
              <a:t>“ - § 16a z.č.106/1999 Sb.).</a:t>
            </a:r>
          </a:p>
          <a:p>
            <a:pPr marL="0" indent="0">
              <a:buNone/>
            </a:pPr>
            <a:r>
              <a:rPr lang="cs-CZ" sz="8000" dirty="0"/>
              <a:t> </a:t>
            </a:r>
            <a:endParaRPr lang="cs-CZ" sz="8000" dirty="0" smtClean="0"/>
          </a:p>
          <a:p>
            <a:pPr marL="0" indent="0">
              <a:buNone/>
            </a:pPr>
            <a:r>
              <a:rPr lang="cs-CZ" sz="8000" b="1" dirty="0" smtClean="0"/>
              <a:t>Důležité</a:t>
            </a:r>
            <a:r>
              <a:rPr lang="cs-CZ" sz="8000" b="1" dirty="0"/>
              <a:t>:</a:t>
            </a:r>
            <a:endParaRPr lang="cs-CZ" sz="8000" dirty="0"/>
          </a:p>
          <a:p>
            <a:pPr marL="0" indent="0" algn="just">
              <a:buNone/>
            </a:pPr>
            <a:r>
              <a:rPr lang="cs-CZ" sz="8000" dirty="0" smtClean="0"/>
              <a:t>Stížnosti </a:t>
            </a:r>
            <a:r>
              <a:rPr lang="cs-CZ" sz="8000" dirty="0"/>
              <a:t>a petice lze podat v souvislosti s výkonem státní správy, </a:t>
            </a:r>
            <a:r>
              <a:rPr lang="cs-CZ" sz="8000" dirty="0" smtClean="0"/>
              <a:t>včetně </a:t>
            </a:r>
            <a:r>
              <a:rPr lang="cs-CZ" sz="8000" b="1" dirty="0" smtClean="0"/>
              <a:t>přenesené působnosti </a:t>
            </a:r>
            <a:r>
              <a:rPr lang="cs-CZ" sz="8000" dirty="0" smtClean="0"/>
              <a:t>obcí a krajů a </a:t>
            </a:r>
            <a:r>
              <a:rPr lang="cs-CZ" sz="8000" b="1" dirty="0"/>
              <a:t>také v souvislosti s výkonem samostatné </a:t>
            </a:r>
            <a:r>
              <a:rPr lang="cs-CZ" sz="8000" b="1" dirty="0" smtClean="0"/>
              <a:t>působnosti </a:t>
            </a:r>
            <a:r>
              <a:rPr lang="cs-CZ" sz="8000" b="1" dirty="0"/>
              <a:t>územních samosprávných celků. </a:t>
            </a:r>
            <a:endParaRPr lang="cs-CZ" sz="8000" dirty="0"/>
          </a:p>
          <a:p>
            <a:pPr marL="0" indent="0">
              <a:buNone/>
            </a:pPr>
            <a:r>
              <a:rPr lang="cs-CZ" sz="8000" dirty="0" smtClean="0"/>
              <a:t>Obecně lze uplatnit také</a:t>
            </a:r>
            <a:r>
              <a:rPr lang="cs-CZ" sz="8000" b="1" dirty="0" smtClean="0"/>
              <a:t> právo </a:t>
            </a:r>
            <a:r>
              <a:rPr lang="cs-CZ" sz="8000" b="1" dirty="0"/>
              <a:t>na informace.</a:t>
            </a:r>
            <a:endParaRPr lang="cs-CZ" sz="8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55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b="1" dirty="0" smtClean="0"/>
              <a:t>III. Participace </a:t>
            </a:r>
            <a:r>
              <a:rPr lang="cs-CZ" sz="2800" b="1" dirty="0"/>
              <a:t>občanů </a:t>
            </a:r>
            <a:r>
              <a:rPr lang="cs-CZ" sz="2800" b="1" dirty="0" smtClean="0"/>
              <a:t>na územní </a:t>
            </a:r>
            <a:r>
              <a:rPr lang="cs-CZ" sz="2800" b="1" dirty="0"/>
              <a:t>samosprávě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7342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/>
              <a:t>Povaha a formy vycházejí z povahy a  obecných znaků územní samosprávy</a:t>
            </a:r>
            <a:r>
              <a:rPr lang="cs-CZ" b="1" dirty="0" smtClean="0"/>
              <a:t>:</a:t>
            </a:r>
          </a:p>
          <a:p>
            <a:pPr marL="0" indent="0" algn="just">
              <a:buNone/>
            </a:pPr>
            <a:endParaRPr lang="cs-CZ" dirty="0"/>
          </a:p>
          <a:p>
            <a:pPr lvl="0"/>
            <a:r>
              <a:rPr lang="cs-CZ" sz="2600" dirty="0" smtClean="0"/>
              <a:t>je  </a:t>
            </a:r>
            <a:r>
              <a:rPr lang="cs-CZ" sz="2600" dirty="0"/>
              <a:t>výrazem </a:t>
            </a:r>
            <a:r>
              <a:rPr lang="cs-CZ" sz="2600" i="1" dirty="0"/>
              <a:t>decentralizace</a:t>
            </a:r>
            <a:r>
              <a:rPr lang="cs-CZ" sz="2600" dirty="0"/>
              <a:t> veřejné moci a správy,</a:t>
            </a:r>
          </a:p>
          <a:p>
            <a:pPr lvl="0"/>
            <a:r>
              <a:rPr lang="cs-CZ" sz="2600" dirty="0" smtClean="0"/>
              <a:t>ÚSC </a:t>
            </a:r>
            <a:r>
              <a:rPr lang="cs-CZ" sz="2600" i="1" dirty="0"/>
              <a:t>nejsou součástí hierarchického systému</a:t>
            </a:r>
            <a:r>
              <a:rPr lang="cs-CZ" sz="2600" dirty="0"/>
              <a:t> státní </a:t>
            </a:r>
            <a:r>
              <a:rPr lang="cs-CZ" sz="2600" dirty="0" smtClean="0"/>
              <a:t>správy,</a:t>
            </a:r>
          </a:p>
          <a:p>
            <a:pPr lvl="0" algn="just"/>
            <a:r>
              <a:rPr lang="cs-CZ" sz="2600" dirty="0" smtClean="0"/>
              <a:t>zasahovat </a:t>
            </a:r>
            <a:r>
              <a:rPr lang="cs-CZ" sz="2600" dirty="0"/>
              <a:t>do výkonu územní samosprávy lze pouze na základě zákona,</a:t>
            </a:r>
          </a:p>
          <a:p>
            <a:pPr lvl="0" algn="just"/>
            <a:r>
              <a:rPr lang="cs-CZ" sz="2600" dirty="0" smtClean="0"/>
              <a:t>stát </a:t>
            </a:r>
            <a:r>
              <a:rPr lang="cs-CZ" sz="2600" dirty="0"/>
              <a:t>vykonává vůči ÚSC nikoliv řídící, ale dozorovou činnost, resp. může být </a:t>
            </a:r>
            <a:r>
              <a:rPr lang="cs-CZ" sz="2600" dirty="0" smtClean="0"/>
              <a:t>uplatněn </a:t>
            </a:r>
            <a:r>
              <a:rPr lang="cs-CZ" sz="2600" dirty="0"/>
              <a:t>soudní </a:t>
            </a:r>
            <a:r>
              <a:rPr lang="cs-CZ" sz="2600" dirty="0" smtClean="0"/>
              <a:t>přezkum ( „žaloby ve věcech samosprávy“ - § 67 </a:t>
            </a:r>
            <a:r>
              <a:rPr lang="cs-CZ" sz="2600" dirty="0" err="1" smtClean="0"/>
              <a:t>s.ř.s</a:t>
            </a:r>
            <a:r>
              <a:rPr lang="cs-CZ" sz="2600" dirty="0" smtClean="0"/>
              <a:t>.), </a:t>
            </a:r>
            <a:endParaRPr lang="cs-CZ" sz="2600" dirty="0"/>
          </a:p>
          <a:p>
            <a:pPr lvl="0" algn="just"/>
            <a:r>
              <a:rPr lang="cs-CZ" sz="2600" dirty="0" smtClean="0"/>
              <a:t>ÚSC </a:t>
            </a:r>
            <a:r>
              <a:rPr lang="cs-CZ" sz="2600" dirty="0"/>
              <a:t>jsou  </a:t>
            </a:r>
            <a:r>
              <a:rPr lang="cs-CZ" sz="2600" i="1" dirty="0"/>
              <a:t>veřejnoprávními korporacemi</a:t>
            </a:r>
            <a:r>
              <a:rPr lang="cs-CZ" sz="2600" dirty="0"/>
              <a:t>, s vlastním majetkem, samostatně </a:t>
            </a:r>
            <a:r>
              <a:rPr lang="cs-CZ" sz="2600" dirty="0" smtClean="0"/>
              <a:t>hospodařící.</a:t>
            </a:r>
            <a:endParaRPr lang="cs-CZ" sz="2600" dirty="0"/>
          </a:p>
          <a:p>
            <a:pPr lvl="0"/>
            <a:r>
              <a:rPr lang="cs-CZ" sz="2600" b="1" i="1" dirty="0" smtClean="0"/>
              <a:t>osobní </a:t>
            </a:r>
            <a:r>
              <a:rPr lang="cs-CZ" sz="2600" b="1" i="1" dirty="0"/>
              <a:t>základ</a:t>
            </a:r>
            <a:r>
              <a:rPr lang="cs-CZ" sz="2600" dirty="0"/>
              <a:t> </a:t>
            </a:r>
            <a:r>
              <a:rPr lang="cs-CZ" sz="2600" dirty="0" smtClean="0"/>
              <a:t>územní samosprávy – tvořený </a:t>
            </a:r>
            <a:r>
              <a:rPr lang="cs-CZ" sz="2600" i="1" dirty="0" smtClean="0"/>
              <a:t>občany</a:t>
            </a:r>
            <a:r>
              <a:rPr lang="cs-CZ" sz="2600" dirty="0" smtClean="0"/>
              <a:t> </a:t>
            </a:r>
            <a:r>
              <a:rPr lang="cs-CZ" sz="2600" dirty="0"/>
              <a:t>obce, kraje.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25942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426</Words>
  <Application>Microsoft Office PowerPoint</Application>
  <PresentationFormat>Předvádění na obrazovce (4:3)</PresentationFormat>
  <Paragraphs>118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 NP201Zk Činnost veřejné správy III. blok konzultace 9.4.2021  V. kolektivní konzultace 1.téma:  Participace občanů na veřejné správě.            doc.JUDr. Soňa Skulová, Ph.D.  </vt:lpstr>
      <vt:lpstr>I. Obecná východiska   </vt:lpstr>
      <vt:lpstr>I. Obecná východiska</vt:lpstr>
      <vt:lpstr>I. Obecná východiska</vt:lpstr>
      <vt:lpstr>II. „Podíl“ na výkonu státní správy </vt:lpstr>
      <vt:lpstr>II. „Podíl“ na výkonu státní správy </vt:lpstr>
      <vt:lpstr>II. „Podíl“ na výkonu státní správy</vt:lpstr>
      <vt:lpstr>II. „Podíl“ na výkonu státní správy</vt:lpstr>
      <vt:lpstr>III. Participace občanů na územní samosprávě </vt:lpstr>
      <vt:lpstr>III. Participace občanů na územní samosprávě</vt:lpstr>
      <vt:lpstr>III. Participace občanů na územní samosprávě</vt:lpstr>
      <vt:lpstr>III. Participace občanů na územní samosprávě</vt:lpstr>
      <vt:lpstr>III. Participace občanů na územní samosprávě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MP615Z Správní právo I 10. přednáška  30.4.2019   Podíl občanů na veřejné správě. Determinace účasti na státní správě.  Podíl občanů na územní samosprávě            doc.JUDr. Soňa Skulová, Ph.D.  </dc:title>
  <dc:creator>Uzivatel</dc:creator>
  <cp:lastModifiedBy>Uzivatel</cp:lastModifiedBy>
  <cp:revision>15</cp:revision>
  <dcterms:created xsi:type="dcterms:W3CDTF">2020-05-20T14:25:01Z</dcterms:created>
  <dcterms:modified xsi:type="dcterms:W3CDTF">2021-04-08T12:42:21Z</dcterms:modified>
</cp:coreProperties>
</file>