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2"/>
  </p:notesMasterIdLst>
  <p:sldIdLst>
    <p:sldId id="256" r:id="rId2"/>
    <p:sldId id="257" r:id="rId3"/>
    <p:sldId id="280" r:id="rId4"/>
    <p:sldId id="258" r:id="rId5"/>
    <p:sldId id="259" r:id="rId6"/>
    <p:sldId id="260" r:id="rId7"/>
    <p:sldId id="261" r:id="rId8"/>
    <p:sldId id="262" r:id="rId9"/>
    <p:sldId id="263" r:id="rId10"/>
    <p:sldId id="264" r:id="rId11"/>
    <p:sldId id="265" r:id="rId12"/>
    <p:sldId id="266" r:id="rId13"/>
    <p:sldId id="267" r:id="rId14"/>
    <p:sldId id="268" r:id="rId15"/>
    <p:sldId id="269" r:id="rId16"/>
    <p:sldId id="281" r:id="rId17"/>
    <p:sldId id="270" r:id="rId18"/>
    <p:sldId id="271" r:id="rId19"/>
    <p:sldId id="272" r:id="rId20"/>
    <p:sldId id="273" r:id="rId21"/>
    <p:sldId id="274" r:id="rId22"/>
    <p:sldId id="275" r:id="rId23"/>
    <p:sldId id="276" r:id="rId24"/>
    <p:sldId id="277" r:id="rId25"/>
    <p:sldId id="282" r:id="rId26"/>
    <p:sldId id="302" r:id="rId27"/>
    <p:sldId id="303" r:id="rId28"/>
    <p:sldId id="304" r:id="rId29"/>
    <p:sldId id="305" r:id="rId30"/>
    <p:sldId id="306" r:id="rId31"/>
    <p:sldId id="307" r:id="rId32"/>
    <p:sldId id="308" r:id="rId33"/>
    <p:sldId id="309" r:id="rId34"/>
    <p:sldId id="310" r:id="rId35"/>
    <p:sldId id="311" r:id="rId36"/>
    <p:sldId id="301" r:id="rId37"/>
    <p:sldId id="312" r:id="rId38"/>
    <p:sldId id="279" r:id="rId39"/>
    <p:sldId id="313" r:id="rId40"/>
    <p:sldId id="314" r:id="rId41"/>
    <p:sldId id="283" r:id="rId42"/>
    <p:sldId id="284" r:id="rId43"/>
    <p:sldId id="285" r:id="rId44"/>
    <p:sldId id="286" r:id="rId45"/>
    <p:sldId id="287" r:id="rId46"/>
    <p:sldId id="288" r:id="rId47"/>
    <p:sldId id="289" r:id="rId48"/>
    <p:sldId id="315" r:id="rId49"/>
    <p:sldId id="290" r:id="rId50"/>
    <p:sldId id="297" r:id="rId51"/>
    <p:sldId id="291" r:id="rId52"/>
    <p:sldId id="292" r:id="rId53"/>
    <p:sldId id="293" r:id="rId54"/>
    <p:sldId id="316" r:id="rId55"/>
    <p:sldId id="317" r:id="rId56"/>
    <p:sldId id="294" r:id="rId57"/>
    <p:sldId id="339" r:id="rId58"/>
    <p:sldId id="340" r:id="rId59"/>
    <p:sldId id="338" r:id="rId60"/>
    <p:sldId id="318" r:id="rId61"/>
    <p:sldId id="27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41" r:id="rId81"/>
    <p:sldId id="343" r:id="rId82"/>
    <p:sldId id="344" r:id="rId83"/>
    <p:sldId id="345" r:id="rId84"/>
    <p:sldId id="346" r:id="rId85"/>
    <p:sldId id="347" r:id="rId86"/>
    <p:sldId id="348" r:id="rId87"/>
    <p:sldId id="349" r:id="rId88"/>
    <p:sldId id="350" r:id="rId89"/>
    <p:sldId id="351" r:id="rId90"/>
    <p:sldId id="352" r:id="rId91"/>
    <p:sldId id="353" r:id="rId92"/>
    <p:sldId id="354" r:id="rId93"/>
    <p:sldId id="355" r:id="rId94"/>
    <p:sldId id="356" r:id="rId95"/>
    <p:sldId id="357" r:id="rId96"/>
    <p:sldId id="358" r:id="rId97"/>
    <p:sldId id="359" r:id="rId98"/>
    <p:sldId id="360" r:id="rId99"/>
    <p:sldId id="361" r:id="rId100"/>
    <p:sldId id="362" r:id="rId101"/>
    <p:sldId id="363" r:id="rId102"/>
    <p:sldId id="364" r:id="rId103"/>
    <p:sldId id="365" r:id="rId104"/>
    <p:sldId id="366" r:id="rId105"/>
    <p:sldId id="367" r:id="rId106"/>
    <p:sldId id="368" r:id="rId107"/>
    <p:sldId id="369" r:id="rId108"/>
    <p:sldId id="370" r:id="rId109"/>
    <p:sldId id="371" r:id="rId110"/>
    <p:sldId id="372" r:id="rId1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56" d="100"/>
          <a:sy n="56" d="100"/>
        </p:scale>
        <p:origin x="730"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5F047-20EB-47D0-8CB0-5E18E6CE6395}" type="datetimeFigureOut">
              <a:rPr lang="cs-CZ" smtClean="0"/>
              <a:t>25.02.2021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C11A0B-C412-4ABC-885B-A2AFCCDFE48F}" type="slidenum">
              <a:rPr lang="cs-CZ" smtClean="0"/>
              <a:t>‹#›</a:t>
            </a:fld>
            <a:endParaRPr lang="cs-CZ"/>
          </a:p>
        </p:txBody>
      </p:sp>
    </p:spTree>
    <p:extLst>
      <p:ext uri="{BB962C8B-B14F-4D97-AF65-F5344CB8AC3E}">
        <p14:creationId xmlns:p14="http://schemas.microsoft.com/office/powerpoint/2010/main" val="2105881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38528C-BFF7-47A3-8877-24BADD294E9B}" type="slidenum">
              <a:rPr lang="cs-CZ"/>
              <a:pPr/>
              <a:t>5</a:t>
            </a:fld>
            <a:endParaRPr lang="cs-CZ"/>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cs-CZ"/>
          </a:p>
        </p:txBody>
      </p:sp>
    </p:spTree>
    <p:extLst>
      <p:ext uri="{BB962C8B-B14F-4D97-AF65-F5344CB8AC3E}">
        <p14:creationId xmlns:p14="http://schemas.microsoft.com/office/powerpoint/2010/main" val="3799427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FAFF5E-EFAB-4843-A693-E1B6066B35A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7A3C720-AA0A-4AFD-8C59-D8B1141B2D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8CC166D-2DB1-4CD2-8957-17792F035ACF}"/>
              </a:ext>
            </a:extLst>
          </p:cNvPr>
          <p:cNvSpPr>
            <a:spLocks noGrp="1"/>
          </p:cNvSpPr>
          <p:nvPr>
            <p:ph type="dt" sz="half" idx="10"/>
          </p:nvPr>
        </p:nvSpPr>
        <p:spPr/>
        <p:txBody>
          <a:bodyPr/>
          <a:lstStyle/>
          <a:p>
            <a:fld id="{67C91AAA-35ED-4ACA-924F-3A0CA0840D10}" type="datetimeFigureOut">
              <a:rPr lang="cs-CZ" smtClean="0"/>
              <a:t>25.02.2021</a:t>
            </a:fld>
            <a:endParaRPr lang="cs-CZ"/>
          </a:p>
        </p:txBody>
      </p:sp>
      <p:sp>
        <p:nvSpPr>
          <p:cNvPr id="5" name="Zástupný symbol pro zápatí 4">
            <a:extLst>
              <a:ext uri="{FF2B5EF4-FFF2-40B4-BE49-F238E27FC236}">
                <a16:creationId xmlns:a16="http://schemas.microsoft.com/office/drawing/2014/main" id="{6739C243-5FE4-4741-A6F6-C8A507D177E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D8F93E6-D5A5-4FAC-8CC0-F7343767B14E}"/>
              </a:ext>
            </a:extLst>
          </p:cNvPr>
          <p:cNvSpPr>
            <a:spLocks noGrp="1"/>
          </p:cNvSpPr>
          <p:nvPr>
            <p:ph type="sldNum" sz="quarter" idx="12"/>
          </p:nvPr>
        </p:nvSpPr>
        <p:spPr/>
        <p:txBody>
          <a:bodyPr/>
          <a:lstStyle/>
          <a:p>
            <a:fld id="{E076D059-8F46-416C-A991-A8F85239422C}" type="slidenum">
              <a:rPr lang="cs-CZ" smtClean="0"/>
              <a:t>‹#›</a:t>
            </a:fld>
            <a:endParaRPr lang="cs-CZ"/>
          </a:p>
        </p:txBody>
      </p:sp>
    </p:spTree>
    <p:extLst>
      <p:ext uri="{BB962C8B-B14F-4D97-AF65-F5344CB8AC3E}">
        <p14:creationId xmlns:p14="http://schemas.microsoft.com/office/powerpoint/2010/main" val="3070842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DCA867-E289-4003-A042-65C5EB9FDB0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BDFE06C-99C9-494A-8256-A2CC14251113}"/>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427B4E0-7E59-4738-82FF-2507A20F7429}"/>
              </a:ext>
            </a:extLst>
          </p:cNvPr>
          <p:cNvSpPr>
            <a:spLocks noGrp="1"/>
          </p:cNvSpPr>
          <p:nvPr>
            <p:ph type="dt" sz="half" idx="10"/>
          </p:nvPr>
        </p:nvSpPr>
        <p:spPr/>
        <p:txBody>
          <a:bodyPr/>
          <a:lstStyle/>
          <a:p>
            <a:fld id="{67C91AAA-35ED-4ACA-924F-3A0CA0840D10}" type="datetimeFigureOut">
              <a:rPr lang="cs-CZ" smtClean="0"/>
              <a:t>25.02.2021</a:t>
            </a:fld>
            <a:endParaRPr lang="cs-CZ"/>
          </a:p>
        </p:txBody>
      </p:sp>
      <p:sp>
        <p:nvSpPr>
          <p:cNvPr id="5" name="Zástupný symbol pro zápatí 4">
            <a:extLst>
              <a:ext uri="{FF2B5EF4-FFF2-40B4-BE49-F238E27FC236}">
                <a16:creationId xmlns:a16="http://schemas.microsoft.com/office/drawing/2014/main" id="{FDF3463D-1EAC-4401-9986-FF17F14DD83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F8279BB-CF23-4943-B186-6BC7BF8E16EB}"/>
              </a:ext>
            </a:extLst>
          </p:cNvPr>
          <p:cNvSpPr>
            <a:spLocks noGrp="1"/>
          </p:cNvSpPr>
          <p:nvPr>
            <p:ph type="sldNum" sz="quarter" idx="12"/>
          </p:nvPr>
        </p:nvSpPr>
        <p:spPr/>
        <p:txBody>
          <a:bodyPr/>
          <a:lstStyle/>
          <a:p>
            <a:fld id="{E076D059-8F46-416C-A991-A8F85239422C}" type="slidenum">
              <a:rPr lang="cs-CZ" smtClean="0"/>
              <a:t>‹#›</a:t>
            </a:fld>
            <a:endParaRPr lang="cs-CZ"/>
          </a:p>
        </p:txBody>
      </p:sp>
    </p:spTree>
    <p:extLst>
      <p:ext uri="{BB962C8B-B14F-4D97-AF65-F5344CB8AC3E}">
        <p14:creationId xmlns:p14="http://schemas.microsoft.com/office/powerpoint/2010/main" val="3494472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D3EAA1B-19DC-4E6D-A20D-B8527921C3F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103769E-58DA-4412-970F-E2B871F67C9F}"/>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E7F9997-1979-4B26-936B-C25B1D013DAA}"/>
              </a:ext>
            </a:extLst>
          </p:cNvPr>
          <p:cNvSpPr>
            <a:spLocks noGrp="1"/>
          </p:cNvSpPr>
          <p:nvPr>
            <p:ph type="dt" sz="half" idx="10"/>
          </p:nvPr>
        </p:nvSpPr>
        <p:spPr/>
        <p:txBody>
          <a:bodyPr/>
          <a:lstStyle/>
          <a:p>
            <a:fld id="{67C91AAA-35ED-4ACA-924F-3A0CA0840D10}" type="datetimeFigureOut">
              <a:rPr lang="cs-CZ" smtClean="0"/>
              <a:t>25.02.2021</a:t>
            </a:fld>
            <a:endParaRPr lang="cs-CZ"/>
          </a:p>
        </p:txBody>
      </p:sp>
      <p:sp>
        <p:nvSpPr>
          <p:cNvPr id="5" name="Zástupný symbol pro zápatí 4">
            <a:extLst>
              <a:ext uri="{FF2B5EF4-FFF2-40B4-BE49-F238E27FC236}">
                <a16:creationId xmlns:a16="http://schemas.microsoft.com/office/drawing/2014/main" id="{C5B6B24F-F4E5-4364-A329-B6D0D545D5A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102139A-41AB-4656-A5F9-50ACDCA590DA}"/>
              </a:ext>
            </a:extLst>
          </p:cNvPr>
          <p:cNvSpPr>
            <a:spLocks noGrp="1"/>
          </p:cNvSpPr>
          <p:nvPr>
            <p:ph type="sldNum" sz="quarter" idx="12"/>
          </p:nvPr>
        </p:nvSpPr>
        <p:spPr/>
        <p:txBody>
          <a:bodyPr/>
          <a:lstStyle/>
          <a:p>
            <a:fld id="{E076D059-8F46-416C-A991-A8F85239422C}" type="slidenum">
              <a:rPr lang="cs-CZ" smtClean="0"/>
              <a:t>‹#›</a:t>
            </a:fld>
            <a:endParaRPr lang="cs-CZ"/>
          </a:p>
        </p:txBody>
      </p:sp>
    </p:spTree>
    <p:extLst>
      <p:ext uri="{BB962C8B-B14F-4D97-AF65-F5344CB8AC3E}">
        <p14:creationId xmlns:p14="http://schemas.microsoft.com/office/powerpoint/2010/main" val="4109227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Nadpis a obsah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609600" y="122238"/>
            <a:ext cx="10058400" cy="1295400"/>
          </a:xfrm>
        </p:spPr>
        <p:txBody>
          <a:bodyPr/>
          <a:lstStyle/>
          <a:p>
            <a:r>
              <a:rPr lang="cs-CZ"/>
              <a:t>Kliknutím lze upravit styl.</a:t>
            </a:r>
          </a:p>
        </p:txBody>
      </p:sp>
      <p:sp>
        <p:nvSpPr>
          <p:cNvPr id="3" name="Zástupný symbol pro obsah 2"/>
          <p:cNvSpPr>
            <a:spLocks noGrp="1"/>
          </p:cNvSpPr>
          <p:nvPr>
            <p:ph sz="half" idx="1"/>
          </p:nvPr>
        </p:nvSpPr>
        <p:spPr>
          <a:xfrm>
            <a:off x="609600" y="1719264"/>
            <a:ext cx="10972800" cy="2128837"/>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09600" y="4000501"/>
            <a:ext cx="10972800" cy="21304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5"/>
          <p:cNvSpPr>
            <a:spLocks noGrp="1" noChangeArrowheads="1"/>
          </p:cNvSpPr>
          <p:nvPr>
            <p:ph type="dt" sz="half" idx="10"/>
          </p:nvPr>
        </p:nvSpPr>
        <p:spPr>
          <a:xfrm>
            <a:off x="609600" y="6248400"/>
            <a:ext cx="2844800" cy="457200"/>
          </a:xfrm>
          <a:prstGeom prst="rect">
            <a:avLst/>
          </a:prstGeom>
          <a:ln/>
        </p:spPr>
        <p:txBody>
          <a:bodyPr/>
          <a:lstStyle>
            <a:lvl1pPr>
              <a:defRPr/>
            </a:lvl1pPr>
          </a:lstStyle>
          <a:p>
            <a:pPr>
              <a:defRPr/>
            </a:pPr>
            <a:endParaRPr lang="cs-CZ"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7"/>
          <p:cNvSpPr>
            <a:spLocks noGrp="1" noChangeArrowheads="1"/>
          </p:cNvSpPr>
          <p:nvPr>
            <p:ph type="sldNum" sz="quarter" idx="12"/>
          </p:nvPr>
        </p:nvSpPr>
        <p:spPr>
          <a:ln/>
        </p:spPr>
        <p:txBody>
          <a:bodyPr/>
          <a:lstStyle>
            <a:lvl1pPr>
              <a:defRPr/>
            </a:lvl1pPr>
          </a:lstStyle>
          <a:p>
            <a:pPr>
              <a:defRPr/>
            </a:pPr>
            <a:fld id="{B4FC53AC-957F-4E70-99CE-3A28F12B72EA}" type="slidenum">
              <a:rPr lang="cs-CZ" altLang="en-US"/>
              <a:pPr>
                <a:defRPr/>
              </a:pPr>
              <a:t>‹#›</a:t>
            </a:fld>
            <a:endParaRPr lang="cs-CZ" altLang="en-US"/>
          </a:p>
        </p:txBody>
      </p:sp>
    </p:spTree>
    <p:extLst>
      <p:ext uri="{BB962C8B-B14F-4D97-AF65-F5344CB8AC3E}">
        <p14:creationId xmlns:p14="http://schemas.microsoft.com/office/powerpoint/2010/main" val="4198458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609600" y="122239"/>
            <a:ext cx="10972800" cy="6008687"/>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3" name="Rectangle 5"/>
          <p:cNvSpPr>
            <a:spLocks noGrp="1" noChangeArrowheads="1"/>
          </p:cNvSpPr>
          <p:nvPr>
            <p:ph type="dt" sz="half" idx="10"/>
          </p:nvPr>
        </p:nvSpPr>
        <p:spPr>
          <a:xfrm>
            <a:off x="609600" y="6248400"/>
            <a:ext cx="2844800" cy="457200"/>
          </a:xfrm>
          <a:prstGeom prst="rect">
            <a:avLst/>
          </a:prstGeom>
          <a:ln/>
        </p:spPr>
        <p:txBody>
          <a:bodyPr/>
          <a:lstStyle>
            <a:lvl1pPr>
              <a:defRPr/>
            </a:lvl1pPr>
          </a:lstStyle>
          <a:p>
            <a:pPr>
              <a:defRPr/>
            </a:pPr>
            <a:endParaRPr lang="cs-CZ" altLang="en-US">
              <a:solidFill>
                <a:srgbClr val="000000"/>
              </a:solidFill>
            </a:endParaRPr>
          </a:p>
        </p:txBody>
      </p:sp>
      <p:sp>
        <p:nvSpPr>
          <p:cNvPr id="4"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5" name="Rectangle 7"/>
          <p:cNvSpPr>
            <a:spLocks noGrp="1" noChangeArrowheads="1"/>
          </p:cNvSpPr>
          <p:nvPr>
            <p:ph type="sldNum" sz="quarter" idx="12"/>
          </p:nvPr>
        </p:nvSpPr>
        <p:spPr>
          <a:ln/>
        </p:spPr>
        <p:txBody>
          <a:bodyPr/>
          <a:lstStyle>
            <a:lvl1pPr>
              <a:defRPr/>
            </a:lvl1pPr>
          </a:lstStyle>
          <a:p>
            <a:pPr>
              <a:defRPr/>
            </a:pPr>
            <a:fld id="{2F1B676C-7218-4672-BA94-1909DC1BA4F9}" type="slidenum">
              <a:rPr lang="cs-CZ" altLang="en-US">
                <a:solidFill>
                  <a:srgbClr val="000000"/>
                </a:solidFill>
              </a:rPr>
              <a:pPr>
                <a:defRPr/>
              </a:pPr>
              <a:t>‹#›</a:t>
            </a:fld>
            <a:endParaRPr lang="cs-CZ" altLang="en-US">
              <a:solidFill>
                <a:srgbClr val="000000"/>
              </a:solidFill>
            </a:endParaRPr>
          </a:p>
        </p:txBody>
      </p:sp>
    </p:spTree>
    <p:extLst>
      <p:ext uri="{BB962C8B-B14F-4D97-AF65-F5344CB8AC3E}">
        <p14:creationId xmlns:p14="http://schemas.microsoft.com/office/powerpoint/2010/main" val="1248998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cSld name="Nadpis, obsah a text">
    <p:spTree>
      <p:nvGrpSpPr>
        <p:cNvPr id="1" name=""/>
        <p:cNvGrpSpPr/>
        <p:nvPr/>
      </p:nvGrpSpPr>
      <p:grpSpPr>
        <a:xfrm>
          <a:off x="0" y="0"/>
          <a:ext cx="0" cy="0"/>
          <a:chOff x="0" y="0"/>
          <a:chExt cx="0" cy="0"/>
        </a:xfrm>
      </p:grpSpPr>
      <p:sp>
        <p:nvSpPr>
          <p:cNvPr id="2" name="Nadpis 1"/>
          <p:cNvSpPr>
            <a:spLocks noGrp="1"/>
          </p:cNvSpPr>
          <p:nvPr>
            <p:ph type="title"/>
          </p:nvPr>
        </p:nvSpPr>
        <p:spPr>
          <a:xfrm>
            <a:off x="609600" y="122238"/>
            <a:ext cx="10058400" cy="1295400"/>
          </a:xfrm>
        </p:spPr>
        <p:txBody>
          <a:bodyPr/>
          <a:lstStyle/>
          <a:p>
            <a:r>
              <a:rPr lang="cs-CZ"/>
              <a:t>Kliknutím lze upravit styl.</a:t>
            </a:r>
          </a:p>
        </p:txBody>
      </p:sp>
      <p:sp>
        <p:nvSpPr>
          <p:cNvPr id="3" name="Zástupný symbol pro obsah 2"/>
          <p:cNvSpPr>
            <a:spLocks noGrp="1"/>
          </p:cNvSpPr>
          <p:nvPr>
            <p:ph sz="half" idx="1"/>
          </p:nvPr>
        </p:nvSpPr>
        <p:spPr>
          <a:xfrm>
            <a:off x="609600" y="1719263"/>
            <a:ext cx="5384800" cy="441166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197600" y="1719263"/>
            <a:ext cx="5384800" cy="441166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609600" y="6248400"/>
            <a:ext cx="2844800" cy="457200"/>
          </a:xfrm>
        </p:spPr>
        <p:txBody>
          <a:bodyPr/>
          <a:lstStyle>
            <a:lvl1pPr>
              <a:defRPr/>
            </a:lvl1pPr>
          </a:lstStyle>
          <a:p>
            <a:endParaRPr lang="cs-CZ" altLang="en-US"/>
          </a:p>
        </p:txBody>
      </p:sp>
      <p:sp>
        <p:nvSpPr>
          <p:cNvPr id="6" name="Zástupný symbol pro zápatí 5"/>
          <p:cNvSpPr>
            <a:spLocks noGrp="1"/>
          </p:cNvSpPr>
          <p:nvPr>
            <p:ph type="ftr" sz="quarter" idx="11"/>
          </p:nvPr>
        </p:nvSpPr>
        <p:spPr>
          <a:xfrm>
            <a:off x="4165600" y="6248400"/>
            <a:ext cx="3860800" cy="457200"/>
          </a:xfrm>
        </p:spPr>
        <p:txBody>
          <a:bodyPr/>
          <a:lstStyle>
            <a:lvl1pPr>
              <a:defRPr/>
            </a:lvl1pPr>
          </a:lstStyle>
          <a:p>
            <a:endParaRPr lang="cs-CZ" altLang="en-US"/>
          </a:p>
        </p:txBody>
      </p:sp>
      <p:sp>
        <p:nvSpPr>
          <p:cNvPr id="7" name="Zástupný symbol pro číslo snímku 6"/>
          <p:cNvSpPr>
            <a:spLocks noGrp="1"/>
          </p:cNvSpPr>
          <p:nvPr>
            <p:ph type="sldNum" sz="quarter" idx="12"/>
          </p:nvPr>
        </p:nvSpPr>
        <p:spPr>
          <a:xfrm>
            <a:off x="8737600" y="6248400"/>
            <a:ext cx="2844800" cy="457200"/>
          </a:xfrm>
        </p:spPr>
        <p:txBody>
          <a:bodyPr/>
          <a:lstStyle>
            <a:lvl1pPr>
              <a:defRPr/>
            </a:lvl1pPr>
          </a:lstStyle>
          <a:p>
            <a:fld id="{12D90DB3-B593-49B9-9789-466286DD01B9}" type="slidenum">
              <a:rPr lang="cs-CZ" altLang="en-US"/>
              <a:pPr/>
              <a:t>‹#›</a:t>
            </a:fld>
            <a:endParaRPr lang="cs-CZ" altLang="en-US"/>
          </a:p>
        </p:txBody>
      </p:sp>
    </p:spTree>
    <p:extLst>
      <p:ext uri="{BB962C8B-B14F-4D97-AF65-F5344CB8AC3E}">
        <p14:creationId xmlns:p14="http://schemas.microsoft.com/office/powerpoint/2010/main" val="1874437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5BB7D7-131F-415C-A1B5-0030150691E1}"/>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AA2C07E6-535E-446C-BA8A-816020E5958C}"/>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40A7D40-B229-4F77-9D06-1832D8B95403}"/>
              </a:ext>
            </a:extLst>
          </p:cNvPr>
          <p:cNvSpPr>
            <a:spLocks noGrp="1"/>
          </p:cNvSpPr>
          <p:nvPr>
            <p:ph type="dt" sz="half" idx="10"/>
          </p:nvPr>
        </p:nvSpPr>
        <p:spPr/>
        <p:txBody>
          <a:bodyPr/>
          <a:lstStyle/>
          <a:p>
            <a:fld id="{67C91AAA-35ED-4ACA-924F-3A0CA0840D10}" type="datetimeFigureOut">
              <a:rPr lang="cs-CZ" smtClean="0"/>
              <a:t>25.02.2021</a:t>
            </a:fld>
            <a:endParaRPr lang="cs-CZ"/>
          </a:p>
        </p:txBody>
      </p:sp>
      <p:sp>
        <p:nvSpPr>
          <p:cNvPr id="5" name="Zástupný symbol pro zápatí 4">
            <a:extLst>
              <a:ext uri="{FF2B5EF4-FFF2-40B4-BE49-F238E27FC236}">
                <a16:creationId xmlns:a16="http://schemas.microsoft.com/office/drawing/2014/main" id="{8AE53368-710E-4396-805A-F26DAF710A2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2BCFA7D-8169-4A8A-96B4-5FB82B096EF0}"/>
              </a:ext>
            </a:extLst>
          </p:cNvPr>
          <p:cNvSpPr>
            <a:spLocks noGrp="1"/>
          </p:cNvSpPr>
          <p:nvPr>
            <p:ph type="sldNum" sz="quarter" idx="12"/>
          </p:nvPr>
        </p:nvSpPr>
        <p:spPr/>
        <p:txBody>
          <a:bodyPr/>
          <a:lstStyle/>
          <a:p>
            <a:fld id="{E076D059-8F46-416C-A991-A8F85239422C}" type="slidenum">
              <a:rPr lang="cs-CZ" smtClean="0"/>
              <a:t>‹#›</a:t>
            </a:fld>
            <a:endParaRPr lang="cs-CZ"/>
          </a:p>
        </p:txBody>
      </p:sp>
    </p:spTree>
    <p:extLst>
      <p:ext uri="{BB962C8B-B14F-4D97-AF65-F5344CB8AC3E}">
        <p14:creationId xmlns:p14="http://schemas.microsoft.com/office/powerpoint/2010/main" val="3329311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230924-26E5-410A-8BD1-505B8C9BF93D}"/>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69C01CF5-314D-4489-B672-50534ACD7D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715E1B88-6817-4C89-9F57-D0A0816C59F2}"/>
              </a:ext>
            </a:extLst>
          </p:cNvPr>
          <p:cNvSpPr>
            <a:spLocks noGrp="1"/>
          </p:cNvSpPr>
          <p:nvPr>
            <p:ph type="dt" sz="half" idx="10"/>
          </p:nvPr>
        </p:nvSpPr>
        <p:spPr/>
        <p:txBody>
          <a:bodyPr/>
          <a:lstStyle/>
          <a:p>
            <a:fld id="{67C91AAA-35ED-4ACA-924F-3A0CA0840D10}" type="datetimeFigureOut">
              <a:rPr lang="cs-CZ" smtClean="0"/>
              <a:t>25.02.2021</a:t>
            </a:fld>
            <a:endParaRPr lang="cs-CZ"/>
          </a:p>
        </p:txBody>
      </p:sp>
      <p:sp>
        <p:nvSpPr>
          <p:cNvPr id="5" name="Zástupný symbol pro zápatí 4">
            <a:extLst>
              <a:ext uri="{FF2B5EF4-FFF2-40B4-BE49-F238E27FC236}">
                <a16:creationId xmlns:a16="http://schemas.microsoft.com/office/drawing/2014/main" id="{6D6EC4D5-D67D-4858-A48B-FCE3ED77C50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6E5B256-C268-47AE-9B4C-9F1D799D6A6C}"/>
              </a:ext>
            </a:extLst>
          </p:cNvPr>
          <p:cNvSpPr>
            <a:spLocks noGrp="1"/>
          </p:cNvSpPr>
          <p:nvPr>
            <p:ph type="sldNum" sz="quarter" idx="12"/>
          </p:nvPr>
        </p:nvSpPr>
        <p:spPr/>
        <p:txBody>
          <a:bodyPr/>
          <a:lstStyle/>
          <a:p>
            <a:fld id="{E076D059-8F46-416C-A991-A8F85239422C}" type="slidenum">
              <a:rPr lang="cs-CZ" smtClean="0"/>
              <a:t>‹#›</a:t>
            </a:fld>
            <a:endParaRPr lang="cs-CZ"/>
          </a:p>
        </p:txBody>
      </p:sp>
    </p:spTree>
    <p:extLst>
      <p:ext uri="{BB962C8B-B14F-4D97-AF65-F5344CB8AC3E}">
        <p14:creationId xmlns:p14="http://schemas.microsoft.com/office/powerpoint/2010/main" val="1385015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2141F4-6760-4755-B30C-38E34145B10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7875FC23-4199-4E29-886E-78F982A5C5DA}"/>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A71989E9-14A1-4113-91B3-BB9260647719}"/>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BC765AF-8886-48D4-9169-99C5E159C1D0}"/>
              </a:ext>
            </a:extLst>
          </p:cNvPr>
          <p:cNvSpPr>
            <a:spLocks noGrp="1"/>
          </p:cNvSpPr>
          <p:nvPr>
            <p:ph type="dt" sz="half" idx="10"/>
          </p:nvPr>
        </p:nvSpPr>
        <p:spPr/>
        <p:txBody>
          <a:bodyPr/>
          <a:lstStyle/>
          <a:p>
            <a:fld id="{67C91AAA-35ED-4ACA-924F-3A0CA0840D10}" type="datetimeFigureOut">
              <a:rPr lang="cs-CZ" smtClean="0"/>
              <a:t>25.02.2021</a:t>
            </a:fld>
            <a:endParaRPr lang="cs-CZ"/>
          </a:p>
        </p:txBody>
      </p:sp>
      <p:sp>
        <p:nvSpPr>
          <p:cNvPr id="6" name="Zástupný symbol pro zápatí 5">
            <a:extLst>
              <a:ext uri="{FF2B5EF4-FFF2-40B4-BE49-F238E27FC236}">
                <a16:creationId xmlns:a16="http://schemas.microsoft.com/office/drawing/2014/main" id="{F1E48816-A8D8-45A4-8F92-8FF51CD9775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3A13624-94B8-46B5-BFA3-C3824C909AB0}"/>
              </a:ext>
            </a:extLst>
          </p:cNvPr>
          <p:cNvSpPr>
            <a:spLocks noGrp="1"/>
          </p:cNvSpPr>
          <p:nvPr>
            <p:ph type="sldNum" sz="quarter" idx="12"/>
          </p:nvPr>
        </p:nvSpPr>
        <p:spPr/>
        <p:txBody>
          <a:bodyPr/>
          <a:lstStyle/>
          <a:p>
            <a:fld id="{E076D059-8F46-416C-A991-A8F85239422C}" type="slidenum">
              <a:rPr lang="cs-CZ" smtClean="0"/>
              <a:t>‹#›</a:t>
            </a:fld>
            <a:endParaRPr lang="cs-CZ"/>
          </a:p>
        </p:txBody>
      </p:sp>
    </p:spTree>
    <p:extLst>
      <p:ext uri="{BB962C8B-B14F-4D97-AF65-F5344CB8AC3E}">
        <p14:creationId xmlns:p14="http://schemas.microsoft.com/office/powerpoint/2010/main" val="4158139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21C8C3-28E3-41BF-AC29-8CE98F228D0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5EF54ADD-5634-414E-BD8B-3552A85D65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E41397F1-0B19-4328-B279-E622CA124700}"/>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292D18E9-3999-4A22-8F80-0C25FCD0CF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7B2D6868-0ED3-4E7F-B23F-B0EF04E64837}"/>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D3643D9-1D5C-4064-9555-9D26B409A6CF}"/>
              </a:ext>
            </a:extLst>
          </p:cNvPr>
          <p:cNvSpPr>
            <a:spLocks noGrp="1"/>
          </p:cNvSpPr>
          <p:nvPr>
            <p:ph type="dt" sz="half" idx="10"/>
          </p:nvPr>
        </p:nvSpPr>
        <p:spPr/>
        <p:txBody>
          <a:bodyPr/>
          <a:lstStyle/>
          <a:p>
            <a:fld id="{67C91AAA-35ED-4ACA-924F-3A0CA0840D10}" type="datetimeFigureOut">
              <a:rPr lang="cs-CZ" smtClean="0"/>
              <a:t>25.02.2021</a:t>
            </a:fld>
            <a:endParaRPr lang="cs-CZ"/>
          </a:p>
        </p:txBody>
      </p:sp>
      <p:sp>
        <p:nvSpPr>
          <p:cNvPr id="8" name="Zástupný symbol pro zápatí 7">
            <a:extLst>
              <a:ext uri="{FF2B5EF4-FFF2-40B4-BE49-F238E27FC236}">
                <a16:creationId xmlns:a16="http://schemas.microsoft.com/office/drawing/2014/main" id="{EE2F6E5E-5D70-4E27-A256-295342609E9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64AD3AD-0602-4CE9-9538-557B32F3B6F1}"/>
              </a:ext>
            </a:extLst>
          </p:cNvPr>
          <p:cNvSpPr>
            <a:spLocks noGrp="1"/>
          </p:cNvSpPr>
          <p:nvPr>
            <p:ph type="sldNum" sz="quarter" idx="12"/>
          </p:nvPr>
        </p:nvSpPr>
        <p:spPr/>
        <p:txBody>
          <a:bodyPr/>
          <a:lstStyle/>
          <a:p>
            <a:fld id="{E076D059-8F46-416C-A991-A8F85239422C}" type="slidenum">
              <a:rPr lang="cs-CZ" smtClean="0"/>
              <a:t>‹#›</a:t>
            </a:fld>
            <a:endParaRPr lang="cs-CZ"/>
          </a:p>
        </p:txBody>
      </p:sp>
    </p:spTree>
    <p:extLst>
      <p:ext uri="{BB962C8B-B14F-4D97-AF65-F5344CB8AC3E}">
        <p14:creationId xmlns:p14="http://schemas.microsoft.com/office/powerpoint/2010/main" val="735731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85F2AA-0DAA-48A0-9741-D1B048358AB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EAFAA6F-EBAE-477A-94BF-75473C824C09}"/>
              </a:ext>
            </a:extLst>
          </p:cNvPr>
          <p:cNvSpPr>
            <a:spLocks noGrp="1"/>
          </p:cNvSpPr>
          <p:nvPr>
            <p:ph type="dt" sz="half" idx="10"/>
          </p:nvPr>
        </p:nvSpPr>
        <p:spPr/>
        <p:txBody>
          <a:bodyPr/>
          <a:lstStyle/>
          <a:p>
            <a:fld id="{67C91AAA-35ED-4ACA-924F-3A0CA0840D10}" type="datetimeFigureOut">
              <a:rPr lang="cs-CZ" smtClean="0"/>
              <a:t>25.02.2021</a:t>
            </a:fld>
            <a:endParaRPr lang="cs-CZ"/>
          </a:p>
        </p:txBody>
      </p:sp>
      <p:sp>
        <p:nvSpPr>
          <p:cNvPr id="4" name="Zástupný symbol pro zápatí 3">
            <a:extLst>
              <a:ext uri="{FF2B5EF4-FFF2-40B4-BE49-F238E27FC236}">
                <a16:creationId xmlns:a16="http://schemas.microsoft.com/office/drawing/2014/main" id="{8196A5EC-8024-472D-AD93-4CF93321A24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8059748-CBED-4D10-80A2-A1CC1A081931}"/>
              </a:ext>
            </a:extLst>
          </p:cNvPr>
          <p:cNvSpPr>
            <a:spLocks noGrp="1"/>
          </p:cNvSpPr>
          <p:nvPr>
            <p:ph type="sldNum" sz="quarter" idx="12"/>
          </p:nvPr>
        </p:nvSpPr>
        <p:spPr/>
        <p:txBody>
          <a:bodyPr/>
          <a:lstStyle/>
          <a:p>
            <a:fld id="{E076D059-8F46-416C-A991-A8F85239422C}" type="slidenum">
              <a:rPr lang="cs-CZ" smtClean="0"/>
              <a:t>‹#›</a:t>
            </a:fld>
            <a:endParaRPr lang="cs-CZ"/>
          </a:p>
        </p:txBody>
      </p:sp>
    </p:spTree>
    <p:extLst>
      <p:ext uri="{BB962C8B-B14F-4D97-AF65-F5344CB8AC3E}">
        <p14:creationId xmlns:p14="http://schemas.microsoft.com/office/powerpoint/2010/main" val="1571844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1AD6AE1-22C7-48E0-92E3-F49B43657AC1}"/>
              </a:ext>
            </a:extLst>
          </p:cNvPr>
          <p:cNvSpPr>
            <a:spLocks noGrp="1"/>
          </p:cNvSpPr>
          <p:nvPr>
            <p:ph type="dt" sz="half" idx="10"/>
          </p:nvPr>
        </p:nvSpPr>
        <p:spPr/>
        <p:txBody>
          <a:bodyPr/>
          <a:lstStyle/>
          <a:p>
            <a:fld id="{67C91AAA-35ED-4ACA-924F-3A0CA0840D10}" type="datetimeFigureOut">
              <a:rPr lang="cs-CZ" smtClean="0"/>
              <a:t>25.02.2021</a:t>
            </a:fld>
            <a:endParaRPr lang="cs-CZ"/>
          </a:p>
        </p:txBody>
      </p:sp>
      <p:sp>
        <p:nvSpPr>
          <p:cNvPr id="3" name="Zástupný symbol pro zápatí 2">
            <a:extLst>
              <a:ext uri="{FF2B5EF4-FFF2-40B4-BE49-F238E27FC236}">
                <a16:creationId xmlns:a16="http://schemas.microsoft.com/office/drawing/2014/main" id="{DD87F767-8FD4-4A78-B5A0-1B909A4EEF6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0A76A7A-E580-416F-9D27-1DE5168487AA}"/>
              </a:ext>
            </a:extLst>
          </p:cNvPr>
          <p:cNvSpPr>
            <a:spLocks noGrp="1"/>
          </p:cNvSpPr>
          <p:nvPr>
            <p:ph type="sldNum" sz="quarter" idx="12"/>
          </p:nvPr>
        </p:nvSpPr>
        <p:spPr/>
        <p:txBody>
          <a:bodyPr/>
          <a:lstStyle/>
          <a:p>
            <a:fld id="{E076D059-8F46-416C-A991-A8F85239422C}" type="slidenum">
              <a:rPr lang="cs-CZ" smtClean="0"/>
              <a:t>‹#›</a:t>
            </a:fld>
            <a:endParaRPr lang="cs-CZ"/>
          </a:p>
        </p:txBody>
      </p:sp>
    </p:spTree>
    <p:extLst>
      <p:ext uri="{BB962C8B-B14F-4D97-AF65-F5344CB8AC3E}">
        <p14:creationId xmlns:p14="http://schemas.microsoft.com/office/powerpoint/2010/main" val="2690491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41BAF9-B6D6-43CE-A938-B2F217B5CE2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2C8B671A-23A7-40E1-860A-CB6106F246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8CFD04E3-A117-4B57-B498-ED74C086A9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63040C7-F09E-4880-B955-4A6CD0EF3369}"/>
              </a:ext>
            </a:extLst>
          </p:cNvPr>
          <p:cNvSpPr>
            <a:spLocks noGrp="1"/>
          </p:cNvSpPr>
          <p:nvPr>
            <p:ph type="dt" sz="half" idx="10"/>
          </p:nvPr>
        </p:nvSpPr>
        <p:spPr/>
        <p:txBody>
          <a:bodyPr/>
          <a:lstStyle/>
          <a:p>
            <a:fld id="{67C91AAA-35ED-4ACA-924F-3A0CA0840D10}" type="datetimeFigureOut">
              <a:rPr lang="cs-CZ" smtClean="0"/>
              <a:t>25.02.2021</a:t>
            </a:fld>
            <a:endParaRPr lang="cs-CZ"/>
          </a:p>
        </p:txBody>
      </p:sp>
      <p:sp>
        <p:nvSpPr>
          <p:cNvPr id="6" name="Zástupný symbol pro zápatí 5">
            <a:extLst>
              <a:ext uri="{FF2B5EF4-FFF2-40B4-BE49-F238E27FC236}">
                <a16:creationId xmlns:a16="http://schemas.microsoft.com/office/drawing/2014/main" id="{20CA5D34-3C49-4E5F-8ACD-DEA62D7103E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9F4E9B0-3066-4740-AB55-4AC8B9931C98}"/>
              </a:ext>
            </a:extLst>
          </p:cNvPr>
          <p:cNvSpPr>
            <a:spLocks noGrp="1"/>
          </p:cNvSpPr>
          <p:nvPr>
            <p:ph type="sldNum" sz="quarter" idx="12"/>
          </p:nvPr>
        </p:nvSpPr>
        <p:spPr/>
        <p:txBody>
          <a:bodyPr/>
          <a:lstStyle/>
          <a:p>
            <a:fld id="{E076D059-8F46-416C-A991-A8F85239422C}" type="slidenum">
              <a:rPr lang="cs-CZ" smtClean="0"/>
              <a:t>‹#›</a:t>
            </a:fld>
            <a:endParaRPr lang="cs-CZ"/>
          </a:p>
        </p:txBody>
      </p:sp>
    </p:spTree>
    <p:extLst>
      <p:ext uri="{BB962C8B-B14F-4D97-AF65-F5344CB8AC3E}">
        <p14:creationId xmlns:p14="http://schemas.microsoft.com/office/powerpoint/2010/main" val="483289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5D0652-C9A6-437D-A7DC-202E06B3337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F6B8ADD-D2B0-4013-9381-2345B32BCA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7B15F4A5-3C67-4AA0-AE69-574043D21F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A56D3E1D-9997-4626-9324-1414B2B877F2}"/>
              </a:ext>
            </a:extLst>
          </p:cNvPr>
          <p:cNvSpPr>
            <a:spLocks noGrp="1"/>
          </p:cNvSpPr>
          <p:nvPr>
            <p:ph type="dt" sz="half" idx="10"/>
          </p:nvPr>
        </p:nvSpPr>
        <p:spPr/>
        <p:txBody>
          <a:bodyPr/>
          <a:lstStyle/>
          <a:p>
            <a:fld id="{67C91AAA-35ED-4ACA-924F-3A0CA0840D10}" type="datetimeFigureOut">
              <a:rPr lang="cs-CZ" smtClean="0"/>
              <a:t>25.02.2021</a:t>
            </a:fld>
            <a:endParaRPr lang="cs-CZ"/>
          </a:p>
        </p:txBody>
      </p:sp>
      <p:sp>
        <p:nvSpPr>
          <p:cNvPr id="6" name="Zástupný symbol pro zápatí 5">
            <a:extLst>
              <a:ext uri="{FF2B5EF4-FFF2-40B4-BE49-F238E27FC236}">
                <a16:creationId xmlns:a16="http://schemas.microsoft.com/office/drawing/2014/main" id="{7CE2E9D5-9FD1-4E27-84C5-2702EAB4FDE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C260278-385D-4082-B578-52BD16550626}"/>
              </a:ext>
            </a:extLst>
          </p:cNvPr>
          <p:cNvSpPr>
            <a:spLocks noGrp="1"/>
          </p:cNvSpPr>
          <p:nvPr>
            <p:ph type="sldNum" sz="quarter" idx="12"/>
          </p:nvPr>
        </p:nvSpPr>
        <p:spPr/>
        <p:txBody>
          <a:bodyPr/>
          <a:lstStyle/>
          <a:p>
            <a:fld id="{E076D059-8F46-416C-A991-A8F85239422C}" type="slidenum">
              <a:rPr lang="cs-CZ" smtClean="0"/>
              <a:t>‹#›</a:t>
            </a:fld>
            <a:endParaRPr lang="cs-CZ"/>
          </a:p>
        </p:txBody>
      </p:sp>
    </p:spTree>
    <p:extLst>
      <p:ext uri="{BB962C8B-B14F-4D97-AF65-F5344CB8AC3E}">
        <p14:creationId xmlns:p14="http://schemas.microsoft.com/office/powerpoint/2010/main" val="2991088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D38B491-2588-4870-8695-9C6FB2AA18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A31FDE39-9937-4F05-B508-5B6A57F2FE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1F7DC60-DC5A-4755-8DB5-F5E3F84CE9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C91AAA-35ED-4ACA-924F-3A0CA0840D10}" type="datetimeFigureOut">
              <a:rPr lang="cs-CZ" smtClean="0"/>
              <a:t>25.02.2021</a:t>
            </a:fld>
            <a:endParaRPr lang="cs-CZ"/>
          </a:p>
        </p:txBody>
      </p:sp>
      <p:sp>
        <p:nvSpPr>
          <p:cNvPr id="5" name="Zástupný symbol pro zápatí 4">
            <a:extLst>
              <a:ext uri="{FF2B5EF4-FFF2-40B4-BE49-F238E27FC236}">
                <a16:creationId xmlns:a16="http://schemas.microsoft.com/office/drawing/2014/main" id="{F5E0BCF7-5FF8-455F-B805-C4C6921AB4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BDC49B04-B751-40C7-96F1-D07619DBAD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76D059-8F46-416C-A991-A8F85239422C}" type="slidenum">
              <a:rPr lang="cs-CZ" smtClean="0"/>
              <a:t>‹#›</a:t>
            </a:fld>
            <a:endParaRPr lang="cs-CZ"/>
          </a:p>
        </p:txBody>
      </p:sp>
    </p:spTree>
    <p:extLst>
      <p:ext uri="{BB962C8B-B14F-4D97-AF65-F5344CB8AC3E}">
        <p14:creationId xmlns:p14="http://schemas.microsoft.com/office/powerpoint/2010/main" val="3573514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eur-lex.europa.eu/LexUriServ/LexUriServ.do?uri=OJ:C:2007:303:0001:0016:CS:PDF"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ochrance.cz/stiznosti-na-urady/principy-dobre-spravy/"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D301B2-3A52-4704-AAE6-19CA71EEB3A0}"/>
              </a:ext>
            </a:extLst>
          </p:cNvPr>
          <p:cNvSpPr>
            <a:spLocks noGrp="1"/>
          </p:cNvSpPr>
          <p:nvPr>
            <p:ph type="ctrTitle"/>
          </p:nvPr>
        </p:nvSpPr>
        <p:spPr/>
        <p:txBody>
          <a:bodyPr/>
          <a:lstStyle/>
          <a:p>
            <a:r>
              <a:rPr lang="cs-CZ" b="1" dirty="0"/>
              <a:t>Finanční správa</a:t>
            </a:r>
            <a:br>
              <a:rPr lang="cs-CZ" b="1" dirty="0"/>
            </a:br>
            <a:r>
              <a:rPr lang="cs-CZ" b="1" dirty="0"/>
              <a:t>Obecně teoretický blok</a:t>
            </a:r>
          </a:p>
        </p:txBody>
      </p:sp>
      <p:sp>
        <p:nvSpPr>
          <p:cNvPr id="3" name="Podnadpis 2">
            <a:extLst>
              <a:ext uri="{FF2B5EF4-FFF2-40B4-BE49-F238E27FC236}">
                <a16:creationId xmlns:a16="http://schemas.microsoft.com/office/drawing/2014/main" id="{92308C72-8C05-4715-B129-0931C239346A}"/>
              </a:ext>
            </a:extLst>
          </p:cNvPr>
          <p:cNvSpPr>
            <a:spLocks noGrp="1"/>
          </p:cNvSpPr>
          <p:nvPr>
            <p:ph type="subTitle" idx="1"/>
          </p:nvPr>
        </p:nvSpPr>
        <p:spPr/>
        <p:txBody>
          <a:bodyPr/>
          <a:lstStyle/>
          <a:p>
            <a:endParaRPr lang="cs-CZ" dirty="0"/>
          </a:p>
          <a:p>
            <a:r>
              <a:rPr lang="cs-CZ" dirty="0"/>
              <a:t>pro NVES</a:t>
            </a:r>
          </a:p>
        </p:txBody>
      </p:sp>
    </p:spTree>
    <p:extLst>
      <p:ext uri="{BB962C8B-B14F-4D97-AF65-F5344CB8AC3E}">
        <p14:creationId xmlns:p14="http://schemas.microsoft.com/office/powerpoint/2010/main" val="2924384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1. Společensky užitečná a všeobecně potřebná aktivita</a:t>
            </a:r>
          </a:p>
        </p:txBody>
      </p:sp>
      <p:sp>
        <p:nvSpPr>
          <p:cNvPr id="3" name="Zástupný symbol pro obsah 2"/>
          <p:cNvSpPr>
            <a:spLocks noGrp="1"/>
          </p:cNvSpPr>
          <p:nvPr>
            <p:ph idx="1"/>
          </p:nvPr>
        </p:nvSpPr>
        <p:spPr/>
        <p:txBody>
          <a:bodyPr>
            <a:normAutofit/>
          </a:bodyPr>
          <a:lstStyle/>
          <a:p>
            <a:r>
              <a:rPr lang="cs-CZ" dirty="0"/>
              <a:t>Při existenci podmínky trvalé veřejné potřeby a veřejného zájmu nedává charakter veřejné finanční činnosti možnost privátní iniciativě a realizaci, a to z důvodu:</a:t>
            </a:r>
          </a:p>
          <a:p>
            <a:pPr marL="514350" indent="-514350">
              <a:buAutoNum type="alphaLcParenR"/>
            </a:pPr>
            <a:r>
              <a:rPr lang="cs-CZ" dirty="0"/>
              <a:t>Nezájmu či neschopnosti soukromého sektoru, nebo  </a:t>
            </a:r>
          </a:p>
          <a:p>
            <a:pPr marL="514350" indent="-514350">
              <a:buAutoNum type="alphaLcParenR"/>
            </a:pPr>
            <a:r>
              <a:rPr lang="cs-CZ" dirty="0"/>
              <a:t>Škodlivosti (dosažení privátního profitu) – </a:t>
            </a:r>
            <a:r>
              <a:rPr lang="cs-CZ" b="1" dirty="0"/>
              <a:t>homo </a:t>
            </a:r>
            <a:r>
              <a:rPr lang="cs-CZ" b="1" dirty="0" err="1"/>
              <a:t>oekonomicus</a:t>
            </a:r>
            <a:r>
              <a:rPr lang="cs-CZ" b="1" dirty="0"/>
              <a:t> x </a:t>
            </a:r>
            <a:r>
              <a:rPr lang="cs-CZ" b="1" i="1" dirty="0"/>
              <a:t>régime </a:t>
            </a:r>
            <a:r>
              <a:rPr lang="cs-CZ" b="1" i="1" dirty="0" err="1"/>
              <a:t>égalitaire</a:t>
            </a:r>
            <a:endParaRPr lang="cs-CZ" b="1" i="1" dirty="0"/>
          </a:p>
          <a:p>
            <a:pPr marL="0" indent="0">
              <a:buNone/>
            </a:pPr>
            <a:endParaRPr lang="cs-CZ" b="1" i="1" dirty="0"/>
          </a:p>
          <a:p>
            <a:r>
              <a:rPr lang="cs-CZ" b="1" u="sng" dirty="0"/>
              <a:t>Výdělek </a:t>
            </a:r>
            <a:r>
              <a:rPr lang="cs-CZ" dirty="0"/>
              <a:t>– výsledek činnosti, </a:t>
            </a:r>
            <a:r>
              <a:rPr lang="cs-CZ" b="1" dirty="0"/>
              <a:t>NE cíl/účel </a:t>
            </a:r>
            <a:endParaRPr lang="cs-CZ" dirty="0"/>
          </a:p>
        </p:txBody>
      </p:sp>
    </p:spTree>
    <p:extLst>
      <p:ext uri="{BB962C8B-B14F-4D97-AF65-F5344CB8AC3E}">
        <p14:creationId xmlns:p14="http://schemas.microsoft.com/office/powerpoint/2010/main" val="35588448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 komentáře WK ASPI – extenzivní výklad „správního řízení“ – správní řízení </a:t>
            </a:r>
            <a:r>
              <a:rPr lang="cs-CZ" i="1" dirty="0" err="1"/>
              <a:t>sensu</a:t>
            </a:r>
            <a:r>
              <a:rPr lang="cs-CZ" i="1" dirty="0"/>
              <a:t> largo</a:t>
            </a:r>
            <a:endParaRPr lang="cs-CZ" dirty="0"/>
          </a:p>
        </p:txBody>
      </p:sp>
      <p:sp>
        <p:nvSpPr>
          <p:cNvPr id="3" name="Zástupný symbol pro obsah 2"/>
          <p:cNvSpPr>
            <a:spLocks noGrp="1"/>
          </p:cNvSpPr>
          <p:nvPr>
            <p:ph idx="1"/>
          </p:nvPr>
        </p:nvSpPr>
        <p:spPr/>
        <p:txBody>
          <a:bodyPr/>
          <a:lstStyle/>
          <a:p>
            <a:r>
              <a:rPr lang="cs-CZ" u="sng" dirty="0"/>
              <a:t>Rozhodnutí vydaná ve správním řízení jsou všechna ta, která byla vydána správním orgánem při výkonu státní správy</a:t>
            </a:r>
            <a:r>
              <a:rPr lang="cs-CZ" dirty="0"/>
              <a:t>, a nikoliv tedy samosprávy, nešlo-li o výkon přenesené působnosti. </a:t>
            </a:r>
            <a:r>
              <a:rPr lang="cs-CZ" u="sng" dirty="0"/>
              <a:t>Postup podle správního řádu není se zřetelem k jeho obecné a podpůrné povaze nezbytnou podmínkou pro to, aby šlo o správní rozhodnutí</a:t>
            </a:r>
            <a:r>
              <a:rPr lang="cs-CZ" dirty="0"/>
              <a:t>, za taková jsou pokládána </a:t>
            </a:r>
            <a:r>
              <a:rPr lang="cs-CZ" u="sng" dirty="0"/>
              <a:t>i rozhodnutí podle zvláštního zákona</a:t>
            </a:r>
            <a:r>
              <a:rPr lang="cs-CZ" dirty="0"/>
              <a:t>, např. podle daňového řádu. Jsou jimi i rozhodnutí vydaná osobami při výkonu státní správy jinými orgány nebo právnickými či fyzickými osobami, pokud vykonávají působnost v oblasti veřejné správy </a:t>
            </a:r>
          </a:p>
        </p:txBody>
      </p:sp>
    </p:spTree>
    <p:extLst>
      <p:ext uri="{BB962C8B-B14F-4D97-AF65-F5344CB8AC3E}">
        <p14:creationId xmlns:p14="http://schemas.microsoft.com/office/powerpoint/2010/main" val="15115429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Finanční správa jako správa majetku</a:t>
            </a:r>
          </a:p>
        </p:txBody>
      </p:sp>
      <p:sp>
        <p:nvSpPr>
          <p:cNvPr id="3" name="Zástupný symbol pro obsah 2"/>
          <p:cNvSpPr>
            <a:spLocks noGrp="1"/>
          </p:cNvSpPr>
          <p:nvPr>
            <p:ph idx="1"/>
          </p:nvPr>
        </p:nvSpPr>
        <p:spPr/>
        <p:txBody>
          <a:bodyPr>
            <a:normAutofit fontScale="70000" lnSpcReduction="20000"/>
          </a:bodyPr>
          <a:lstStyle/>
          <a:p>
            <a:r>
              <a:rPr lang="cs-CZ" b="1" dirty="0"/>
              <a:t>MAJETEK </a:t>
            </a:r>
            <a:r>
              <a:rPr lang="cs-CZ" dirty="0"/>
              <a:t>(§ 495 OZ): „Souhrn všeho, co osobě patří, tvoří její </a:t>
            </a:r>
            <a:r>
              <a:rPr lang="cs-CZ" u="sng" dirty="0"/>
              <a:t>majetek</a:t>
            </a:r>
            <a:r>
              <a:rPr lang="cs-CZ" dirty="0"/>
              <a:t>. </a:t>
            </a:r>
            <a:r>
              <a:rPr lang="cs-CZ" b="1" dirty="0"/>
              <a:t>Jmění </a:t>
            </a:r>
            <a:r>
              <a:rPr lang="cs-CZ" dirty="0"/>
              <a:t>osoby tvoří souhrn jejího majetku a jejích dluhů.“</a:t>
            </a:r>
          </a:p>
          <a:p>
            <a:r>
              <a:rPr lang="cs-CZ" dirty="0"/>
              <a:t>Čl. 11 LZPS: </a:t>
            </a:r>
          </a:p>
          <a:p>
            <a:pPr marL="0" indent="0">
              <a:buNone/>
            </a:pPr>
            <a:r>
              <a:rPr lang="cs-CZ" dirty="0"/>
              <a:t>(1) </a:t>
            </a:r>
            <a:r>
              <a:rPr lang="cs-CZ" b="1" dirty="0"/>
              <a:t>Každý má právo vlastnit majetek</a:t>
            </a:r>
            <a:r>
              <a:rPr lang="cs-CZ" dirty="0"/>
              <a:t>. Vlastnické právo všech vlastníků má </a:t>
            </a:r>
            <a:r>
              <a:rPr lang="cs-CZ" b="1" dirty="0"/>
              <a:t>stejný zákonný obsah a ochranu. </a:t>
            </a:r>
            <a:r>
              <a:rPr lang="cs-CZ" dirty="0"/>
              <a:t>Dědění se zaručuje.</a:t>
            </a:r>
          </a:p>
          <a:p>
            <a:pPr marL="0" indent="0">
              <a:buNone/>
            </a:pPr>
            <a:r>
              <a:rPr lang="cs-CZ" dirty="0"/>
              <a:t>(2) Zákon stanoví, který majetek nezbytný k zabezpečování potřeb celé společnosti, rozvoje národního hospodářství a veřejného zájmu smí být jen ve vlastnictví státu, obce nebo určených právnických osob; zákon může také stanovit, že určité věci mohou být pouze ve vlastnictví občanů nebo právnických osob se sídlem v České a Slovenské Federativní Republice.</a:t>
            </a:r>
          </a:p>
          <a:p>
            <a:pPr marL="0" indent="0">
              <a:buNone/>
            </a:pPr>
            <a:r>
              <a:rPr lang="cs-CZ" dirty="0"/>
              <a:t> (3) Vlastnictví zavazuje. Nesmí být zneužito na újmu práv druhých anebo v rozporu se zákonem chráněnými obecnými zájmy. Jeho výkon nesmí poškozovat lidské zdraví, přírodu a životní prostředí nad míru stanovenou zákonem.</a:t>
            </a:r>
          </a:p>
          <a:p>
            <a:pPr marL="0" indent="0">
              <a:buNone/>
            </a:pPr>
            <a:r>
              <a:rPr lang="cs-CZ" dirty="0"/>
              <a:t> (4) Vyvlastnění nebo nucené omezení vlastnického práva je možné ve veřejném zájmu, a to na základě zákona a za náhradu.</a:t>
            </a:r>
          </a:p>
          <a:p>
            <a:pPr marL="0" indent="0">
              <a:buNone/>
            </a:pPr>
            <a:r>
              <a:rPr lang="cs-CZ" dirty="0"/>
              <a:t> (5) Daně a poplatky lze ukládat jen na základě zákona.</a:t>
            </a:r>
            <a:endParaRPr lang="cs-CZ" dirty="0">
              <a:solidFill>
                <a:srgbClr val="FF0000"/>
              </a:solidFill>
            </a:endParaRPr>
          </a:p>
          <a:p>
            <a:endParaRPr lang="cs-CZ" dirty="0"/>
          </a:p>
        </p:txBody>
      </p:sp>
    </p:spTree>
    <p:extLst>
      <p:ext uri="{BB962C8B-B14F-4D97-AF65-F5344CB8AC3E}">
        <p14:creationId xmlns:p14="http://schemas.microsoft.com/office/powerpoint/2010/main" val="309806154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Organizační složka státu</a:t>
            </a:r>
          </a:p>
        </p:txBody>
      </p:sp>
      <p:sp>
        <p:nvSpPr>
          <p:cNvPr id="3" name="Zástupný symbol pro obsah 2"/>
          <p:cNvSpPr>
            <a:spLocks noGrp="1"/>
          </p:cNvSpPr>
          <p:nvPr>
            <p:ph idx="1"/>
          </p:nvPr>
        </p:nvSpPr>
        <p:spPr>
          <a:xfrm>
            <a:off x="838200" y="1375954"/>
            <a:ext cx="10515600" cy="5242560"/>
          </a:xfrm>
        </p:spPr>
        <p:txBody>
          <a:bodyPr>
            <a:normAutofit fontScale="62500" lnSpcReduction="20000"/>
          </a:bodyPr>
          <a:lstStyle/>
          <a:p>
            <a:r>
              <a:rPr lang="cs-CZ" dirty="0"/>
              <a:t>Zákon č. 219/2000 Sb., o majetku České republiky a jejím vystupování v právních vztazích, ve znění pozdějších předpisů:</a:t>
            </a:r>
          </a:p>
          <a:p>
            <a:pPr marL="514350" indent="-514350">
              <a:lnSpc>
                <a:spcPct val="120000"/>
              </a:lnSpc>
              <a:buFont typeface="+mj-lt"/>
              <a:buAutoNum type="arabicPeriod"/>
            </a:pPr>
            <a:r>
              <a:rPr lang="cs-CZ" dirty="0"/>
              <a:t>ministerstva a jiné správní úřady státu, </a:t>
            </a:r>
          </a:p>
          <a:p>
            <a:pPr marL="514350" indent="-514350">
              <a:lnSpc>
                <a:spcPct val="120000"/>
              </a:lnSpc>
              <a:buFont typeface="+mj-lt"/>
              <a:buAutoNum type="arabicPeriod"/>
            </a:pPr>
            <a:r>
              <a:rPr lang="cs-CZ" dirty="0"/>
              <a:t>Ústavní soud,</a:t>
            </a:r>
          </a:p>
          <a:p>
            <a:pPr marL="514350" indent="-514350">
              <a:lnSpc>
                <a:spcPct val="120000"/>
              </a:lnSpc>
              <a:buFont typeface="+mj-lt"/>
              <a:buAutoNum type="arabicPeriod"/>
            </a:pPr>
            <a:r>
              <a:rPr lang="cs-CZ" dirty="0"/>
              <a:t>soudy, </a:t>
            </a:r>
          </a:p>
          <a:p>
            <a:pPr marL="514350" indent="-514350">
              <a:lnSpc>
                <a:spcPct val="120000"/>
              </a:lnSpc>
              <a:buFont typeface="+mj-lt"/>
              <a:buAutoNum type="arabicPeriod"/>
            </a:pPr>
            <a:r>
              <a:rPr lang="cs-CZ" dirty="0"/>
              <a:t>státní zastupitelství, </a:t>
            </a:r>
          </a:p>
          <a:p>
            <a:pPr marL="514350" indent="-514350">
              <a:lnSpc>
                <a:spcPct val="120000"/>
              </a:lnSpc>
              <a:buFont typeface="+mj-lt"/>
              <a:buAutoNum type="arabicPeriod"/>
            </a:pPr>
            <a:r>
              <a:rPr lang="cs-CZ" dirty="0"/>
              <a:t>Nejvyšší kontrolní úřad,</a:t>
            </a:r>
          </a:p>
          <a:p>
            <a:pPr marL="514350" indent="-514350">
              <a:lnSpc>
                <a:spcPct val="120000"/>
              </a:lnSpc>
              <a:buFont typeface="+mj-lt"/>
              <a:buAutoNum type="arabicPeriod"/>
            </a:pPr>
            <a:r>
              <a:rPr lang="cs-CZ" dirty="0"/>
              <a:t>Kancelář prezidenta republiky, </a:t>
            </a:r>
          </a:p>
          <a:p>
            <a:pPr marL="514350" indent="-514350">
              <a:lnSpc>
                <a:spcPct val="120000"/>
              </a:lnSpc>
              <a:buFont typeface="+mj-lt"/>
              <a:buAutoNum type="arabicPeriod"/>
            </a:pPr>
            <a:r>
              <a:rPr lang="cs-CZ" dirty="0"/>
              <a:t>Úřad vlády České republiky, </a:t>
            </a:r>
          </a:p>
          <a:p>
            <a:pPr marL="514350" indent="-514350">
              <a:lnSpc>
                <a:spcPct val="120000"/>
              </a:lnSpc>
              <a:buFont typeface="+mj-lt"/>
              <a:buAutoNum type="arabicPeriod"/>
            </a:pPr>
            <a:r>
              <a:rPr lang="cs-CZ" dirty="0"/>
              <a:t>Kancelář Veřejného ochránce práv, </a:t>
            </a:r>
          </a:p>
          <a:p>
            <a:pPr marL="514350" indent="-514350">
              <a:lnSpc>
                <a:spcPct val="120000"/>
              </a:lnSpc>
              <a:buFont typeface="+mj-lt"/>
              <a:buAutoNum type="arabicPeriod"/>
            </a:pPr>
            <a:r>
              <a:rPr lang="cs-CZ" dirty="0"/>
              <a:t>Akademie věd České republiky, </a:t>
            </a:r>
          </a:p>
          <a:p>
            <a:pPr marL="514350" indent="-514350">
              <a:lnSpc>
                <a:spcPct val="120000"/>
              </a:lnSpc>
              <a:buFont typeface="+mj-lt"/>
              <a:buAutoNum type="arabicPeriod"/>
            </a:pPr>
            <a:r>
              <a:rPr lang="cs-CZ" dirty="0"/>
              <a:t>Grantová agentura České republiky </a:t>
            </a:r>
          </a:p>
          <a:p>
            <a:pPr marL="514350" indent="-514350">
              <a:lnSpc>
                <a:spcPct val="120000"/>
              </a:lnSpc>
              <a:buFont typeface="+mj-lt"/>
              <a:buAutoNum type="arabicPeriod"/>
            </a:pPr>
            <a:r>
              <a:rPr lang="cs-CZ" dirty="0"/>
              <a:t>jiná zařízení, o kterých to stanoví zákon </a:t>
            </a:r>
          </a:p>
          <a:p>
            <a:pPr marL="0" indent="0">
              <a:buNone/>
            </a:pPr>
            <a:r>
              <a:rPr lang="cs-CZ" dirty="0"/>
              <a:t>POZN.: obdobné postavení jako organizační složka státu má Kancelář Poslanecké sněmovny a Kancelář Senátu.</a:t>
            </a:r>
          </a:p>
        </p:txBody>
      </p:sp>
    </p:spTree>
    <p:extLst>
      <p:ext uri="{BB962C8B-B14F-4D97-AF65-F5344CB8AC3E}">
        <p14:creationId xmlns:p14="http://schemas.microsoft.com/office/powerpoint/2010/main" val="174839860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Charakteristika OSS</a:t>
            </a:r>
          </a:p>
        </p:txBody>
      </p:sp>
      <p:sp>
        <p:nvSpPr>
          <p:cNvPr id="3" name="Zástupný symbol pro obsah 2"/>
          <p:cNvSpPr>
            <a:spLocks noGrp="1"/>
          </p:cNvSpPr>
          <p:nvPr>
            <p:ph idx="1"/>
          </p:nvPr>
        </p:nvSpPr>
        <p:spPr/>
        <p:txBody>
          <a:bodyPr>
            <a:normAutofit fontScale="92500" lnSpcReduction="10000"/>
          </a:bodyPr>
          <a:lstStyle/>
          <a:p>
            <a:r>
              <a:rPr lang="cs-CZ" b="1" dirty="0"/>
              <a:t>Není právnickou osobou. </a:t>
            </a:r>
          </a:p>
          <a:p>
            <a:pPr marL="0" indent="0">
              <a:buNone/>
            </a:pPr>
            <a:r>
              <a:rPr lang="cs-CZ" dirty="0"/>
              <a:t>Tím není dotčena její působnost nebo výkon předmětu činnosti podle zvláštních právních předpisů a její jednání v těchto případech je jednáním státu</a:t>
            </a:r>
          </a:p>
          <a:p>
            <a:r>
              <a:rPr lang="cs-CZ" b="1" dirty="0"/>
              <a:t>Je účetní jednotkou*</a:t>
            </a:r>
            <a:r>
              <a:rPr lang="cs-CZ" dirty="0"/>
              <a:t>, pokud tak stanoví zákon.</a:t>
            </a:r>
          </a:p>
          <a:p>
            <a:r>
              <a:rPr lang="cs-CZ" dirty="0"/>
              <a:t>Ministerstvo může zřídit organizační složku státu se souhlasem MF!</a:t>
            </a:r>
          </a:p>
          <a:p>
            <a:r>
              <a:rPr lang="cs-CZ" dirty="0"/>
              <a:t>OSS hospodaří s vyčleněným majetkem státu. </a:t>
            </a:r>
          </a:p>
          <a:p>
            <a:r>
              <a:rPr lang="cs-CZ" dirty="0"/>
              <a:t>Hospodaření s majetkem – Zákon o majetku ČR</a:t>
            </a:r>
          </a:p>
          <a:p>
            <a:r>
              <a:rPr lang="cs-CZ" dirty="0"/>
              <a:t>Finanční hospodaření – Zákon č. 218/2000 Sb., o rozpočtových pravidlech a o změně některých souvisejících zákonů </a:t>
            </a:r>
            <a:r>
              <a:rPr lang="cs-CZ" b="1" dirty="0"/>
              <a:t>(rozpočtová pravidla)</a:t>
            </a:r>
          </a:p>
          <a:p>
            <a:endParaRPr lang="cs-CZ" dirty="0"/>
          </a:p>
        </p:txBody>
      </p:sp>
    </p:spTree>
    <p:extLst>
      <p:ext uri="{BB962C8B-B14F-4D97-AF65-F5344CB8AC3E}">
        <p14:creationId xmlns:p14="http://schemas.microsoft.com/office/powerpoint/2010/main" val="223738017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Účetní jednotka </a:t>
            </a:r>
          </a:p>
        </p:txBody>
      </p:sp>
      <p:sp>
        <p:nvSpPr>
          <p:cNvPr id="3" name="Zástupný symbol pro obsah 2"/>
          <p:cNvSpPr>
            <a:spLocks noGrp="1"/>
          </p:cNvSpPr>
          <p:nvPr>
            <p:ph idx="1"/>
          </p:nvPr>
        </p:nvSpPr>
        <p:spPr/>
        <p:txBody>
          <a:bodyPr>
            <a:noAutofit/>
          </a:bodyPr>
          <a:lstStyle/>
          <a:p>
            <a:r>
              <a:rPr lang="cs-CZ" sz="1600" dirty="0"/>
              <a:t>Entita, která vede účetnictví podle zákona č. 563/1991 Sb., o účetnictví, ve znění pozdějších předpisů</a:t>
            </a:r>
          </a:p>
          <a:p>
            <a:r>
              <a:rPr lang="cs-CZ" sz="1600" b="1" dirty="0"/>
              <a:t>právnické osoby - tuzemci</a:t>
            </a:r>
            <a:r>
              <a:rPr lang="cs-CZ" sz="1600" dirty="0"/>
              <a:t>,</a:t>
            </a:r>
          </a:p>
          <a:p>
            <a:r>
              <a:rPr lang="cs-CZ" sz="1600" b="1" dirty="0"/>
              <a:t>zahraniční právnické osoby a zahraniční jednotky</a:t>
            </a:r>
            <a:r>
              <a:rPr lang="cs-CZ" sz="1600" dirty="0"/>
              <a:t>, které jsou podle právního řádu, podle kterého jsou založeny nebo zřízeny, účetní jednotkou nebo jsou povinny vést účetnictví, pokud na území České republiky podnikají nebo provozují jinou činnost podle zvláštních právních předpisů, </a:t>
            </a:r>
          </a:p>
          <a:p>
            <a:r>
              <a:rPr lang="cs-CZ" sz="1600" b="1" dirty="0"/>
              <a:t>organizační složky státu</a:t>
            </a:r>
            <a:r>
              <a:rPr lang="cs-CZ" sz="1600" dirty="0"/>
              <a:t>,</a:t>
            </a:r>
          </a:p>
          <a:p>
            <a:r>
              <a:rPr lang="cs-CZ" sz="1600" b="1" dirty="0"/>
              <a:t>fyzické osoby</a:t>
            </a:r>
            <a:r>
              <a:rPr lang="cs-CZ" sz="1600" dirty="0"/>
              <a:t>, které jsou jako a) </a:t>
            </a:r>
            <a:r>
              <a:rPr lang="cs-CZ" sz="1600" u="sng" dirty="0"/>
              <a:t>podnikatelé zapsány v obchodním rejstříku</a:t>
            </a:r>
            <a:r>
              <a:rPr lang="cs-CZ" sz="1600" dirty="0"/>
              <a:t>;  b) ostatní fyzické osoby, které jsou podnikateli, pokud jejich </a:t>
            </a:r>
            <a:r>
              <a:rPr lang="cs-CZ" sz="1600" u="sng" dirty="0"/>
              <a:t>obrat </a:t>
            </a:r>
            <a:r>
              <a:rPr lang="cs-CZ" sz="1600" dirty="0"/>
              <a:t>podle zákona o dani z přidané hodnoty, včetně plnění osvobozených od této daně, jež nejsou součástí obratu, v rámci jejich podnikatelské činnosti přesáhl za bezprostředně předcházející kalendářní rok částku </a:t>
            </a:r>
            <a:r>
              <a:rPr lang="cs-CZ" sz="1600" u="sng" dirty="0"/>
              <a:t>25 000 000 Kč</a:t>
            </a:r>
            <a:r>
              <a:rPr lang="cs-CZ" sz="1600" dirty="0"/>
              <a:t>, a to od prvního dne kalendářního roku; c) ostatní fyzické osoby, které vedou účetnictví </a:t>
            </a:r>
            <a:r>
              <a:rPr lang="cs-CZ" sz="1600" u="sng" dirty="0"/>
              <a:t>na základě svého rozhodnutí</a:t>
            </a:r>
            <a:r>
              <a:rPr lang="cs-CZ" sz="1600" dirty="0"/>
              <a:t>; d) ostatní fyzické osoby, které </a:t>
            </a:r>
            <a:r>
              <a:rPr lang="cs-CZ" sz="1600" u="sng" dirty="0"/>
              <a:t>jsou podnikateli a jsou společníky sdruženými </a:t>
            </a:r>
            <a:r>
              <a:rPr lang="cs-CZ" sz="1600" dirty="0"/>
              <a:t>ve společnosti, pokud alespoň jeden ze společníků sdružených v této společnosti je účetní jednotkou, d) ostatní fyzické osoby, kterým povinnost vedení účetnictví ukládá zvláštní právní předpis,</a:t>
            </a:r>
          </a:p>
          <a:p>
            <a:r>
              <a:rPr lang="cs-CZ" sz="1600" b="1" dirty="0"/>
              <a:t>Fondy: </a:t>
            </a:r>
            <a:r>
              <a:rPr lang="cs-CZ" sz="1600" dirty="0" err="1"/>
              <a:t>svěřenské</a:t>
            </a:r>
            <a:r>
              <a:rPr lang="cs-CZ" sz="1600" dirty="0"/>
              <a:t> podle občanského zákoníku, fondy obhospodařované penzijní společností podle zákona upravujícího doplňkové penzijní spoření, investiční fondy bez právní osobnosti podle zákona upravujícího investiční společnosti a investiční fondy, nebo ty, kterým povinnost sestavení účetní závěrky stanoví zvláštní právní předpis nebo které jsou účetní jednotkou podle zvláštního právního předpisu.</a:t>
            </a:r>
          </a:p>
        </p:txBody>
      </p:sp>
    </p:spTree>
    <p:extLst>
      <p:ext uri="{BB962C8B-B14F-4D97-AF65-F5344CB8AC3E}">
        <p14:creationId xmlns:p14="http://schemas.microsoft.com/office/powerpoint/2010/main" val="249882485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Příspěvková organizace státu</a:t>
            </a:r>
          </a:p>
        </p:txBody>
      </p:sp>
      <p:sp>
        <p:nvSpPr>
          <p:cNvPr id="3" name="Zástupný symbol pro obsah 2"/>
          <p:cNvSpPr>
            <a:spLocks noGrp="1"/>
          </p:cNvSpPr>
          <p:nvPr>
            <p:ph idx="1"/>
          </p:nvPr>
        </p:nvSpPr>
        <p:spPr/>
        <p:txBody>
          <a:bodyPr>
            <a:normAutofit fontScale="92500"/>
          </a:bodyPr>
          <a:lstStyle/>
          <a:p>
            <a:r>
              <a:rPr lang="cs-CZ" dirty="0"/>
              <a:t>Státní </a:t>
            </a:r>
            <a:r>
              <a:rPr lang="cs-CZ" b="1" dirty="0"/>
              <a:t>právnické osoby</a:t>
            </a:r>
          </a:p>
          <a:p>
            <a:r>
              <a:rPr lang="cs-CZ" dirty="0"/>
              <a:t>Obecně – veřejný ústav (NOZ)</a:t>
            </a:r>
          </a:p>
          <a:p>
            <a:r>
              <a:rPr lang="cs-CZ" dirty="0"/>
              <a:t>Úprava SPO roztříštěná:</a:t>
            </a:r>
          </a:p>
          <a:p>
            <a:r>
              <a:rPr lang="cs-CZ" dirty="0"/>
              <a:t>Hospodaření s majetkem – Zákon o majetku ČR (§ 54</a:t>
            </a:r>
          </a:p>
          <a:p>
            <a:r>
              <a:rPr lang="cs-CZ" dirty="0"/>
              <a:t>Finanční hospodaření – Zákon č. 218/2000 Sb., o rozpočtových pravidlech a o změně některých souvisejících zákonů </a:t>
            </a:r>
            <a:r>
              <a:rPr lang="cs-CZ" b="1" dirty="0"/>
              <a:t>(rozpočtová pravidla)</a:t>
            </a:r>
            <a:endParaRPr lang="cs-CZ" dirty="0"/>
          </a:p>
          <a:p>
            <a:r>
              <a:rPr lang="cs-CZ" dirty="0"/>
              <a:t>Zvláštní předpisy – některé PO přímo ze zákona</a:t>
            </a:r>
          </a:p>
          <a:p>
            <a:r>
              <a:rPr lang="cs-CZ" dirty="0"/>
              <a:t>Podpůrně úprava pro OSS</a:t>
            </a:r>
          </a:p>
          <a:p>
            <a:r>
              <a:rPr lang="cs-CZ" dirty="0"/>
              <a:t>Zřizovatel – organizační složka státu</a:t>
            </a:r>
          </a:p>
          <a:p>
            <a:endParaRPr lang="cs-CZ" b="1" i="1" dirty="0"/>
          </a:p>
          <a:p>
            <a:endParaRPr lang="cs-CZ" dirty="0"/>
          </a:p>
        </p:txBody>
      </p:sp>
    </p:spTree>
    <p:extLst>
      <p:ext uri="{BB962C8B-B14F-4D97-AF65-F5344CB8AC3E}">
        <p14:creationId xmlns:p14="http://schemas.microsoft.com/office/powerpoint/2010/main" val="9091115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Organizace územních samosprávných celků</a:t>
            </a:r>
          </a:p>
        </p:txBody>
      </p:sp>
      <p:sp>
        <p:nvSpPr>
          <p:cNvPr id="3" name="Zástupný symbol pro obsah 2"/>
          <p:cNvSpPr>
            <a:spLocks noGrp="1"/>
          </p:cNvSpPr>
          <p:nvPr>
            <p:ph idx="1"/>
          </p:nvPr>
        </p:nvSpPr>
        <p:spPr/>
        <p:txBody>
          <a:bodyPr>
            <a:normAutofit fontScale="92500" lnSpcReduction="20000"/>
          </a:bodyPr>
          <a:lstStyle/>
          <a:p>
            <a:r>
              <a:rPr lang="cs-CZ" dirty="0"/>
              <a:t>Zákon č. 250/2000 Sb., o rozpočtových pravidlech územních rozpočtů</a:t>
            </a:r>
          </a:p>
          <a:p>
            <a:r>
              <a:rPr lang="cs-CZ" dirty="0"/>
              <a:t>Druhy:</a:t>
            </a:r>
          </a:p>
          <a:p>
            <a:pPr marL="0" indent="0">
              <a:buNone/>
            </a:pPr>
            <a:r>
              <a:rPr lang="cs-CZ" dirty="0"/>
              <a:t>1. </a:t>
            </a:r>
            <a:r>
              <a:rPr lang="cs-CZ" b="1" dirty="0"/>
              <a:t>organizační složky</a:t>
            </a:r>
            <a:r>
              <a:rPr lang="cs-CZ" dirty="0"/>
              <a:t> - zařízení bez právní subjektivity - RPÚR</a:t>
            </a:r>
          </a:p>
          <a:p>
            <a:pPr marL="0" indent="0">
              <a:buNone/>
            </a:pPr>
            <a:r>
              <a:rPr lang="cs-CZ" dirty="0"/>
              <a:t>2. </a:t>
            </a:r>
            <a:r>
              <a:rPr lang="cs-CZ" b="1" dirty="0"/>
              <a:t>příspěvkové organizace </a:t>
            </a:r>
            <a:r>
              <a:rPr lang="cs-CZ" dirty="0"/>
              <a:t>jako právnické osoby, které zpravidla ve své činnosti nevytvářejí zisk - RPÚR</a:t>
            </a:r>
          </a:p>
          <a:p>
            <a:pPr marL="0" indent="0">
              <a:buNone/>
            </a:pPr>
            <a:r>
              <a:rPr lang="cs-CZ" dirty="0"/>
              <a:t>3. </a:t>
            </a:r>
            <a:r>
              <a:rPr lang="cs-CZ" b="1" dirty="0"/>
              <a:t>obchodní společnosti</a:t>
            </a:r>
            <a:r>
              <a:rPr lang="cs-CZ" dirty="0"/>
              <a:t>, a to akciové společnosti a společnosti s ručením omezeným - ZOK</a:t>
            </a:r>
          </a:p>
          <a:p>
            <a:pPr marL="0" indent="0">
              <a:buNone/>
            </a:pPr>
            <a:r>
              <a:rPr lang="cs-CZ" dirty="0"/>
              <a:t>4. </a:t>
            </a:r>
            <a:r>
              <a:rPr lang="cs-CZ" b="1" dirty="0"/>
              <a:t>ústavy</a:t>
            </a:r>
            <a:r>
              <a:rPr lang="cs-CZ" dirty="0"/>
              <a:t> podle NOZ,</a:t>
            </a:r>
          </a:p>
          <a:p>
            <a:pPr marL="0" indent="0">
              <a:buNone/>
            </a:pPr>
            <a:r>
              <a:rPr lang="cs-CZ" dirty="0"/>
              <a:t>5. </a:t>
            </a:r>
            <a:r>
              <a:rPr lang="cs-CZ" b="1" dirty="0"/>
              <a:t>školské právnické osoby </a:t>
            </a:r>
            <a:r>
              <a:rPr lang="cs-CZ" dirty="0"/>
              <a:t>podle školského zákona – 561/2004 Sb.</a:t>
            </a:r>
          </a:p>
          <a:p>
            <a:pPr marL="0" indent="0">
              <a:buNone/>
            </a:pPr>
            <a:r>
              <a:rPr lang="cs-CZ" dirty="0"/>
              <a:t>6. </a:t>
            </a:r>
            <a:r>
              <a:rPr lang="cs-CZ" b="1" dirty="0"/>
              <a:t>veřejné výzkumné instituce </a:t>
            </a:r>
            <a:r>
              <a:rPr lang="cs-CZ" dirty="0"/>
              <a:t>podle zákona č. 341/2005 Sb., o veřejných výzkumných institucích</a:t>
            </a:r>
          </a:p>
        </p:txBody>
      </p:sp>
    </p:spTree>
    <p:extLst>
      <p:ext uri="{BB962C8B-B14F-4D97-AF65-F5344CB8AC3E}">
        <p14:creationId xmlns:p14="http://schemas.microsoft.com/office/powerpoint/2010/main" val="130854226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ctrTitle"/>
          </p:nvPr>
        </p:nvSpPr>
        <p:spPr/>
        <p:txBody>
          <a:bodyPr/>
          <a:lstStyle/>
          <a:p>
            <a:pPr eaLnBrk="1" hangingPunct="1">
              <a:defRPr/>
            </a:pPr>
            <a:r>
              <a:rPr lang="cs-CZ" altLang="cs-CZ" b="1" dirty="0"/>
              <a:t>VEŘEJNÉ FONDY</a:t>
            </a:r>
          </a:p>
        </p:txBody>
      </p:sp>
      <p:sp>
        <p:nvSpPr>
          <p:cNvPr id="39941" name="Rectangle 5"/>
          <p:cNvSpPr>
            <a:spLocks noGrp="1" noChangeArrowheads="1"/>
          </p:cNvSpPr>
          <p:nvPr>
            <p:ph type="subTitle" idx="1"/>
          </p:nvPr>
        </p:nvSpPr>
        <p:spPr/>
        <p:txBody>
          <a:bodyPr/>
          <a:lstStyle/>
          <a:p>
            <a:pPr eaLnBrk="1" hangingPunct="1">
              <a:defRPr/>
            </a:pPr>
            <a:endParaRPr lang="cs-CZ" altLang="cs-CZ"/>
          </a:p>
        </p:txBody>
      </p:sp>
    </p:spTree>
    <p:extLst>
      <p:ext uri="{BB962C8B-B14F-4D97-AF65-F5344CB8AC3E}">
        <p14:creationId xmlns:p14="http://schemas.microsoft.com/office/powerpoint/2010/main" val="290203022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pPr eaLnBrk="1" hangingPunct="1">
              <a:defRPr/>
            </a:pPr>
            <a:r>
              <a:rPr lang="cs-CZ" altLang="cs-CZ" dirty="0"/>
              <a:t>Pojem „veřejný fond“</a:t>
            </a:r>
          </a:p>
        </p:txBody>
      </p:sp>
      <p:sp>
        <p:nvSpPr>
          <p:cNvPr id="41987" name="Rectangle 3"/>
          <p:cNvSpPr>
            <a:spLocks noGrp="1" noRot="1" noChangeArrowheads="1"/>
          </p:cNvSpPr>
          <p:nvPr>
            <p:ph type="body" idx="1"/>
          </p:nvPr>
        </p:nvSpPr>
        <p:spPr/>
        <p:txBody>
          <a:bodyPr/>
          <a:lstStyle/>
          <a:p>
            <a:pPr eaLnBrk="1" hangingPunct="1">
              <a:buFont typeface="Arial" charset="0"/>
              <a:buChar char="►"/>
              <a:defRPr/>
            </a:pPr>
            <a:r>
              <a:rPr lang="cs-CZ" altLang="cs-CZ" dirty="0"/>
              <a:t>Laštovka (1927): „</a:t>
            </a:r>
            <a:r>
              <a:rPr lang="cs-CZ" altLang="cs-CZ" b="1" dirty="0"/>
              <a:t>Veřejný fond je samostatné, účelům veřejné správy věnované jmění</a:t>
            </a:r>
            <a:r>
              <a:rPr lang="cs-CZ" altLang="cs-CZ" dirty="0"/>
              <a:t>“ (</a:t>
            </a:r>
            <a:r>
              <a:rPr lang="cs-CZ" altLang="cs-CZ" dirty="0">
                <a:effectLst/>
              </a:rPr>
              <a:t>Slovník veřejného práva)</a:t>
            </a:r>
          </a:p>
          <a:p>
            <a:pPr eaLnBrk="1" hangingPunct="1">
              <a:buFont typeface="Arial" charset="0"/>
              <a:buChar char="►"/>
              <a:defRPr/>
            </a:pPr>
            <a:r>
              <a:rPr lang="cs-CZ" altLang="cs-CZ" dirty="0">
                <a:effectLst/>
              </a:rPr>
              <a:t>Právní subjektivita</a:t>
            </a:r>
          </a:p>
          <a:p>
            <a:pPr eaLnBrk="1" hangingPunct="1">
              <a:buFont typeface="Arial" charset="0"/>
              <a:buChar char="►"/>
              <a:defRPr/>
            </a:pPr>
            <a:r>
              <a:rPr lang="cs-CZ" altLang="cs-CZ" dirty="0">
                <a:effectLst/>
              </a:rPr>
              <a:t>Konglomerát veřejného majetku</a:t>
            </a:r>
          </a:p>
          <a:p>
            <a:pPr eaLnBrk="1" hangingPunct="1">
              <a:buFont typeface="Arial" charset="0"/>
              <a:buChar char="►"/>
              <a:defRPr/>
            </a:pPr>
            <a:r>
              <a:rPr lang="cs-CZ" altLang="cs-CZ" dirty="0">
                <a:effectLst/>
              </a:rPr>
              <a:t>Účel</a:t>
            </a:r>
          </a:p>
          <a:p>
            <a:pPr eaLnBrk="1" hangingPunct="1">
              <a:buFont typeface="Arial" charset="0"/>
              <a:buNone/>
              <a:defRPr/>
            </a:pPr>
            <a:endParaRPr lang="cs-CZ" altLang="cs-CZ" dirty="0"/>
          </a:p>
        </p:txBody>
      </p:sp>
    </p:spTree>
    <p:extLst>
      <p:ext uri="{BB962C8B-B14F-4D97-AF65-F5344CB8AC3E}">
        <p14:creationId xmlns:p14="http://schemas.microsoft.com/office/powerpoint/2010/main" val="20634227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pPr eaLnBrk="1" hangingPunct="1">
              <a:defRPr/>
            </a:pPr>
            <a:r>
              <a:rPr lang="cs-CZ" altLang="cs-CZ"/>
              <a:t>Charakteristika</a:t>
            </a:r>
          </a:p>
        </p:txBody>
      </p:sp>
      <p:sp>
        <p:nvSpPr>
          <p:cNvPr id="43011" name="Rectangle 3"/>
          <p:cNvSpPr>
            <a:spLocks noGrp="1" noRot="1" noChangeArrowheads="1"/>
          </p:cNvSpPr>
          <p:nvPr>
            <p:ph type="body" idx="1"/>
          </p:nvPr>
        </p:nvSpPr>
        <p:spPr/>
        <p:txBody>
          <a:bodyPr/>
          <a:lstStyle/>
          <a:p>
            <a:pPr eaLnBrk="1" hangingPunct="1">
              <a:buFont typeface="Wingdings" panose="05000000000000000000" pitchFamily="2" charset="2"/>
              <a:buChar char="§"/>
              <a:defRPr/>
            </a:pPr>
            <a:r>
              <a:rPr lang="cs-CZ" altLang="cs-CZ" dirty="0"/>
              <a:t>Součást veřejných financí</a:t>
            </a:r>
          </a:p>
          <a:p>
            <a:pPr eaLnBrk="1" hangingPunct="1">
              <a:buFont typeface="Wingdings" panose="05000000000000000000" pitchFamily="2" charset="2"/>
              <a:buChar char="§"/>
              <a:defRPr/>
            </a:pPr>
            <a:r>
              <a:rPr lang="cs-CZ" altLang="cs-CZ" dirty="0"/>
              <a:t>Součást veřejných rozpočtů</a:t>
            </a:r>
          </a:p>
          <a:p>
            <a:pPr eaLnBrk="1" hangingPunct="1">
              <a:buFont typeface="Wingdings" panose="05000000000000000000" pitchFamily="2" charset="2"/>
              <a:buChar char="§"/>
              <a:defRPr/>
            </a:pPr>
            <a:r>
              <a:rPr lang="cs-CZ" altLang="cs-CZ" dirty="0"/>
              <a:t>Alternativní financování x přímé dotace z rozpočtu</a:t>
            </a:r>
          </a:p>
          <a:p>
            <a:pPr eaLnBrk="1" hangingPunct="1">
              <a:buFont typeface="Wingdings" panose="05000000000000000000" pitchFamily="2" charset="2"/>
              <a:buChar char="§"/>
              <a:defRPr/>
            </a:pPr>
            <a:r>
              <a:rPr lang="cs-CZ" altLang="cs-CZ" dirty="0"/>
              <a:t>Přímá kontrola veřejnou mocí – parlament, vláda, ministerstvo</a:t>
            </a:r>
          </a:p>
        </p:txBody>
      </p:sp>
    </p:spTree>
    <p:extLst>
      <p:ext uri="{BB962C8B-B14F-4D97-AF65-F5344CB8AC3E}">
        <p14:creationId xmlns:p14="http://schemas.microsoft.com/office/powerpoint/2010/main" val="1843397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2. Stálost, trvalost, </a:t>
            </a:r>
            <a:r>
              <a:rPr lang="cs-CZ" b="1" dirty="0" err="1"/>
              <a:t>nepřerušitelnost</a:t>
            </a:r>
            <a:r>
              <a:rPr lang="cs-CZ" b="1" dirty="0"/>
              <a:t> </a:t>
            </a:r>
          </a:p>
        </p:txBody>
      </p:sp>
      <p:sp>
        <p:nvSpPr>
          <p:cNvPr id="3" name="Zástupný symbol pro obsah 2"/>
          <p:cNvSpPr>
            <a:spLocks noGrp="1"/>
          </p:cNvSpPr>
          <p:nvPr>
            <p:ph idx="1"/>
          </p:nvPr>
        </p:nvSpPr>
        <p:spPr/>
        <p:txBody>
          <a:bodyPr/>
          <a:lstStyle/>
          <a:p>
            <a:r>
              <a:rPr lang="cs-CZ" dirty="0"/>
              <a:t>Veřejná finanční činnost je nezbytná pro zajištění plnění funkcí státu</a:t>
            </a:r>
          </a:p>
          <a:p>
            <a:r>
              <a:rPr lang="cs-CZ" dirty="0"/>
              <a:t>Není možné ji jakkoliv přerušit, ani v případě krizí velkého rozsahu</a:t>
            </a:r>
          </a:p>
          <a:p>
            <a:r>
              <a:rPr lang="cs-CZ" dirty="0"/>
              <a:t>VS garant stálého, trvalého, nepřerušitelného poskytování veřejné služby</a:t>
            </a:r>
          </a:p>
        </p:txBody>
      </p:sp>
    </p:spTree>
    <p:extLst>
      <p:ext uri="{BB962C8B-B14F-4D97-AF65-F5344CB8AC3E}">
        <p14:creationId xmlns:p14="http://schemas.microsoft.com/office/powerpoint/2010/main" val="176406503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pPr eaLnBrk="1" hangingPunct="1">
              <a:defRPr/>
            </a:pPr>
            <a:r>
              <a:rPr lang="cs-CZ" altLang="cs-CZ"/>
              <a:t>Kategorie veřejných fondů </a:t>
            </a:r>
          </a:p>
        </p:txBody>
      </p:sp>
      <p:sp>
        <p:nvSpPr>
          <p:cNvPr id="44035" name="Rectangle 3"/>
          <p:cNvSpPr>
            <a:spLocks noGrp="1" noRot="1" noChangeArrowheads="1"/>
          </p:cNvSpPr>
          <p:nvPr>
            <p:ph type="body" idx="1"/>
          </p:nvPr>
        </p:nvSpPr>
        <p:spPr/>
        <p:txBody>
          <a:bodyPr/>
          <a:lstStyle/>
          <a:p>
            <a:pPr eaLnBrk="1" hangingPunct="1">
              <a:lnSpc>
                <a:spcPct val="90000"/>
              </a:lnSpc>
              <a:buFont typeface="Arial" charset="0"/>
              <a:buChar char="►"/>
              <a:defRPr/>
            </a:pPr>
            <a:r>
              <a:rPr lang="cs-CZ" altLang="cs-CZ" dirty="0"/>
              <a:t>Veřejné fondy </a:t>
            </a:r>
            <a:r>
              <a:rPr lang="cs-CZ" altLang="cs-CZ" i="1" dirty="0" err="1"/>
              <a:t>sensu</a:t>
            </a:r>
            <a:r>
              <a:rPr lang="cs-CZ" altLang="cs-CZ" i="1" dirty="0"/>
              <a:t> largo:</a:t>
            </a:r>
            <a:endParaRPr lang="cs-CZ" altLang="cs-CZ" dirty="0"/>
          </a:p>
          <a:p>
            <a:pPr eaLnBrk="1" hangingPunct="1">
              <a:lnSpc>
                <a:spcPct val="90000"/>
              </a:lnSpc>
              <a:buFont typeface="Arial" charset="0"/>
              <a:buChar char="►"/>
              <a:defRPr/>
            </a:pPr>
            <a:r>
              <a:rPr lang="cs-CZ" altLang="cs-CZ" dirty="0"/>
              <a:t>Státní rozpočet, územní rozpočty, rozpočty komor</a:t>
            </a:r>
          </a:p>
          <a:p>
            <a:pPr eaLnBrk="1" hangingPunct="1">
              <a:lnSpc>
                <a:spcPct val="90000"/>
              </a:lnSpc>
              <a:buFont typeface="Arial" charset="0"/>
              <a:buChar char="►"/>
              <a:defRPr/>
            </a:pPr>
            <a:r>
              <a:rPr lang="cs-CZ" altLang="cs-CZ" dirty="0"/>
              <a:t>Státní fondy</a:t>
            </a:r>
          </a:p>
          <a:p>
            <a:pPr eaLnBrk="1" hangingPunct="1">
              <a:lnSpc>
                <a:spcPct val="90000"/>
              </a:lnSpc>
              <a:buFont typeface="Arial" charset="0"/>
              <a:buChar char="►"/>
              <a:defRPr/>
            </a:pPr>
            <a:r>
              <a:rPr lang="cs-CZ" altLang="cs-CZ" dirty="0"/>
              <a:t>Národní fond</a:t>
            </a:r>
          </a:p>
          <a:p>
            <a:pPr eaLnBrk="1" hangingPunct="1">
              <a:lnSpc>
                <a:spcPct val="90000"/>
              </a:lnSpc>
              <a:buFont typeface="Arial" charset="0"/>
              <a:buChar char="►"/>
              <a:defRPr/>
            </a:pPr>
            <a:r>
              <a:rPr lang="cs-CZ" altLang="cs-CZ" dirty="0"/>
              <a:t>Účelové fondy ÚSC a jiných VP korporací</a:t>
            </a:r>
          </a:p>
          <a:p>
            <a:pPr eaLnBrk="1" hangingPunct="1">
              <a:lnSpc>
                <a:spcPct val="90000"/>
              </a:lnSpc>
              <a:buFont typeface="Arial" charset="0"/>
              <a:buChar char="►"/>
              <a:defRPr/>
            </a:pPr>
            <a:r>
              <a:rPr lang="cs-CZ" altLang="cs-CZ" dirty="0"/>
              <a:t>Veřejné asekurační instituce (netržní veřejné pojistné, garanční a zajišťovací fondy)</a:t>
            </a:r>
          </a:p>
          <a:p>
            <a:pPr eaLnBrk="1" hangingPunct="1">
              <a:lnSpc>
                <a:spcPct val="90000"/>
              </a:lnSpc>
              <a:buFont typeface="Arial" charset="0"/>
              <a:buChar char="►"/>
              <a:defRPr/>
            </a:pPr>
            <a:endParaRPr lang="cs-CZ" altLang="cs-CZ" dirty="0"/>
          </a:p>
        </p:txBody>
      </p:sp>
    </p:spTree>
    <p:extLst>
      <p:ext uri="{BB962C8B-B14F-4D97-AF65-F5344CB8AC3E}">
        <p14:creationId xmlns:p14="http://schemas.microsoft.com/office/powerpoint/2010/main" val="3294750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3. Obligatorní poskytování </a:t>
            </a:r>
          </a:p>
        </p:txBody>
      </p:sp>
      <p:sp>
        <p:nvSpPr>
          <p:cNvPr id="3" name="Zástupný symbol pro obsah 2"/>
          <p:cNvSpPr>
            <a:spLocks noGrp="1"/>
          </p:cNvSpPr>
          <p:nvPr>
            <p:ph idx="1"/>
          </p:nvPr>
        </p:nvSpPr>
        <p:spPr/>
        <p:txBody>
          <a:bodyPr>
            <a:normAutofit/>
          </a:bodyPr>
          <a:lstStyle/>
          <a:p>
            <a:r>
              <a:rPr lang="cs-CZ" dirty="0"/>
              <a:t>Veřejná finanční činnost vykazuje znaky obligatorní činnosti uvalené na konkrétní instituce a osoby, a to včetně státu, ústavním pořádkem a zákony</a:t>
            </a:r>
          </a:p>
          <a:p>
            <a:r>
              <a:rPr lang="cs-CZ" dirty="0"/>
              <a:t>Veřejná správa je veřejnou službou povinně vykonávanou příslušnými orgány veřejné moci, kdy stát garantuje naplnění parametrů služby – formální a materiální základ veřejné správy </a:t>
            </a:r>
          </a:p>
          <a:p>
            <a:r>
              <a:rPr lang="cs-CZ" u="sng" dirty="0"/>
              <a:t>Privilegium spravovat </a:t>
            </a:r>
            <a:r>
              <a:rPr lang="cs-CZ" b="1" dirty="0"/>
              <a:t>→ </a:t>
            </a:r>
            <a:r>
              <a:rPr lang="cs-CZ" b="1" u="sng" dirty="0"/>
              <a:t>povinnost sloužit</a:t>
            </a:r>
          </a:p>
        </p:txBody>
      </p:sp>
    </p:spTree>
    <p:extLst>
      <p:ext uri="{BB962C8B-B14F-4D97-AF65-F5344CB8AC3E}">
        <p14:creationId xmlns:p14="http://schemas.microsoft.com/office/powerpoint/2010/main" val="1940482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4. Garance správnosti</a:t>
            </a:r>
          </a:p>
        </p:txBody>
      </p:sp>
      <p:sp>
        <p:nvSpPr>
          <p:cNvPr id="3" name="Zástupný symbol pro obsah 2"/>
          <p:cNvSpPr>
            <a:spLocks noGrp="1"/>
          </p:cNvSpPr>
          <p:nvPr>
            <p:ph idx="1"/>
          </p:nvPr>
        </p:nvSpPr>
        <p:spPr/>
        <p:txBody>
          <a:bodyPr/>
          <a:lstStyle/>
          <a:p>
            <a:r>
              <a:rPr lang="cs-CZ" dirty="0"/>
              <a:t>Veřejná finanční činnost je složitým konglomerátem činností realizovaných v zákonném rámci </a:t>
            </a:r>
          </a:p>
          <a:p>
            <a:r>
              <a:rPr lang="cs-CZ" dirty="0"/>
              <a:t>Veřejná správa – zásada legality, legitimity, zásada legitimního očekávání </a:t>
            </a:r>
            <a:r>
              <a:rPr lang="cs-CZ" dirty="0" err="1"/>
              <a:t>etc</a:t>
            </a:r>
            <a:r>
              <a:rPr lang="cs-CZ" dirty="0"/>
              <a:t>. </a:t>
            </a:r>
          </a:p>
          <a:p>
            <a:r>
              <a:rPr lang="cs-CZ" dirty="0"/>
              <a:t>Veřejná správa je podrobena veřejné kontrole</a:t>
            </a:r>
          </a:p>
          <a:p>
            <a:r>
              <a:rPr lang="cs-CZ" dirty="0"/>
              <a:t>Veřejná správa je materiálně závislá na „čistých“ penězích  </a:t>
            </a:r>
          </a:p>
        </p:txBody>
      </p:sp>
    </p:spTree>
    <p:extLst>
      <p:ext uri="{BB962C8B-B14F-4D97-AF65-F5344CB8AC3E}">
        <p14:creationId xmlns:p14="http://schemas.microsoft.com/office/powerpoint/2010/main" val="861325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C755A5-B3FC-4C10-A5AC-762C1B805556}"/>
              </a:ext>
            </a:extLst>
          </p:cNvPr>
          <p:cNvSpPr>
            <a:spLocks noGrp="1"/>
          </p:cNvSpPr>
          <p:nvPr>
            <p:ph type="title"/>
          </p:nvPr>
        </p:nvSpPr>
        <p:spPr/>
        <p:txBody>
          <a:bodyPr/>
          <a:lstStyle/>
          <a:p>
            <a:r>
              <a:rPr lang="cs-CZ" b="1" dirty="0"/>
              <a:t>Předmět finanční správy a předmět finančního práva</a:t>
            </a:r>
          </a:p>
        </p:txBody>
      </p:sp>
      <p:sp>
        <p:nvSpPr>
          <p:cNvPr id="15363" name="Rectangle 5"/>
          <p:cNvSpPr>
            <a:spLocks noGrp="1" noChangeArrowheads="1"/>
          </p:cNvSpPr>
          <p:nvPr>
            <p:ph idx="1"/>
          </p:nvPr>
        </p:nvSpPr>
        <p:spPr/>
        <p:txBody>
          <a:bodyPr/>
          <a:lstStyle/>
          <a:p>
            <a:pPr algn="ctr" eaLnBrk="1" hangingPunct="1">
              <a:buFont typeface="Wingdings" pitchFamily="2" charset="2"/>
              <a:buNone/>
            </a:pPr>
            <a:r>
              <a:rPr lang="cs-CZ" sz="2600" b="1" dirty="0"/>
              <a:t>Předmět finančního práva</a:t>
            </a:r>
          </a:p>
          <a:p>
            <a:pPr algn="ctr" eaLnBrk="1" hangingPunct="1">
              <a:buFont typeface="Wingdings" pitchFamily="2" charset="2"/>
              <a:buNone/>
            </a:pPr>
            <a:r>
              <a:rPr lang="en-US" sz="6100" b="1" dirty="0">
                <a:cs typeface="Arial" charset="0"/>
              </a:rPr>
              <a:t>&gt;</a:t>
            </a:r>
            <a:endParaRPr lang="cs-CZ" sz="6100" b="1" dirty="0">
              <a:cs typeface="Arial" charset="0"/>
            </a:endParaRPr>
          </a:p>
          <a:p>
            <a:pPr algn="ctr" eaLnBrk="1" hangingPunct="1">
              <a:buFont typeface="Wingdings" pitchFamily="2" charset="2"/>
              <a:buNone/>
            </a:pPr>
            <a:r>
              <a:rPr lang="cs-CZ" sz="2600" b="1" dirty="0">
                <a:cs typeface="Arial" charset="0"/>
              </a:rPr>
              <a:t>Předmět finanční správy</a:t>
            </a:r>
          </a:p>
          <a:p>
            <a:pPr algn="just" eaLnBrk="1" hangingPunct="1"/>
            <a:r>
              <a:rPr lang="cs-CZ" sz="2600" i="1" dirty="0">
                <a:cs typeface="Arial" charset="0"/>
              </a:rPr>
              <a:t>Ne všechny společenské vztahy tvořící předmět finančního práva jsou přímo vystaveny působení veřejné správy. Ne všechny normy finančního práva jsou realizovány formami a metodami veřejné správy (nezasahuje do nich – dohled, dozor, vliv). </a:t>
            </a:r>
            <a:endParaRPr lang="en-US" sz="2600" i="1" dirty="0">
              <a:cs typeface="Arial" charset="0"/>
            </a:endParaRPr>
          </a:p>
        </p:txBody>
      </p:sp>
    </p:spTree>
    <p:extLst>
      <p:ext uri="{BB962C8B-B14F-4D97-AF65-F5344CB8AC3E}">
        <p14:creationId xmlns:p14="http://schemas.microsoft.com/office/powerpoint/2010/main" val="1447668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2</a:t>
            </a:r>
            <a:r>
              <a:rPr lang="cs-CZ" dirty="0"/>
              <a:t>. </a:t>
            </a:r>
            <a:r>
              <a:rPr lang="cs-CZ" b="1" dirty="0"/>
              <a:t>Systém finanční správy</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20049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DB85D5-4141-446E-8149-5BA3156A5696}"/>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FF7B46AF-129B-4A53-A94A-FF1FD5E2F466}"/>
              </a:ext>
            </a:extLst>
          </p:cNvPr>
          <p:cNvSpPr>
            <a:spLocks noGrp="1"/>
          </p:cNvSpPr>
          <p:nvPr>
            <p:ph idx="1"/>
          </p:nvPr>
        </p:nvSpPr>
        <p:spPr/>
        <p:txBody>
          <a:bodyPr/>
          <a:lstStyle/>
          <a:p>
            <a:endParaRPr lang="cs-CZ" dirty="0"/>
          </a:p>
          <a:p>
            <a:pPr marL="0" indent="0" algn="ctr">
              <a:buNone/>
            </a:pPr>
            <a:r>
              <a:rPr lang="cs-CZ" sz="5400" b="1" dirty="0"/>
              <a:t>Systém finanční správy není totožný se systémem finančního práva</a:t>
            </a:r>
          </a:p>
        </p:txBody>
      </p:sp>
    </p:spTree>
    <p:extLst>
      <p:ext uri="{BB962C8B-B14F-4D97-AF65-F5344CB8AC3E}">
        <p14:creationId xmlns:p14="http://schemas.microsoft.com/office/powerpoint/2010/main" val="648164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Systém finančního práva</a:t>
            </a:r>
          </a:p>
        </p:txBody>
      </p:sp>
      <p:sp>
        <p:nvSpPr>
          <p:cNvPr id="3" name="Zástupný symbol pro obsah 2"/>
          <p:cNvSpPr>
            <a:spLocks noGrp="1"/>
          </p:cNvSpPr>
          <p:nvPr>
            <p:ph idx="1"/>
          </p:nvPr>
        </p:nvSpPr>
        <p:spPr>
          <a:xfrm>
            <a:off x="2424113" y="1773238"/>
            <a:ext cx="7772400" cy="4896122"/>
          </a:xfrm>
        </p:spPr>
        <p:txBody>
          <a:bodyPr>
            <a:normAutofit lnSpcReduction="10000"/>
          </a:bodyPr>
          <a:lstStyle/>
          <a:p>
            <a:pPr algn="just"/>
            <a:r>
              <a:rPr lang="cs-CZ" sz="2200" b="1" dirty="0"/>
              <a:t>Obecná část	- </a:t>
            </a:r>
            <a:r>
              <a:rPr lang="cs-CZ" sz="2200" dirty="0"/>
              <a:t>problém nekodifikovaného odvětví</a:t>
            </a:r>
            <a:r>
              <a:rPr lang="cs-CZ" sz="2200" b="1" dirty="0"/>
              <a:t>	</a:t>
            </a:r>
          </a:p>
          <a:p>
            <a:pPr algn="just"/>
            <a:r>
              <a:rPr lang="cs-CZ" sz="2200" b="1" dirty="0"/>
              <a:t>Zvláštní část </a:t>
            </a:r>
          </a:p>
          <a:p>
            <a:pPr algn="just">
              <a:buFontTx/>
              <a:buChar char="-"/>
            </a:pPr>
            <a:r>
              <a:rPr lang="cs-CZ" sz="2200" b="1" i="1" dirty="0"/>
              <a:t>Fiskální část finančního práva</a:t>
            </a:r>
            <a:r>
              <a:rPr lang="cs-CZ" sz="2200" dirty="0"/>
              <a:t> – Rozpočtové právo, Berní právo, Právní regulace veřejných výdajů, Bilanční právo</a:t>
            </a:r>
          </a:p>
          <a:p>
            <a:pPr algn="just">
              <a:buFontTx/>
              <a:buChar char="-"/>
            </a:pPr>
            <a:r>
              <a:rPr lang="cs-CZ" sz="2200" b="1" i="1" dirty="0"/>
              <a:t>Nefiskální</a:t>
            </a:r>
            <a:r>
              <a:rPr lang="cs-CZ" sz="2200" i="1" dirty="0"/>
              <a:t> </a:t>
            </a:r>
            <a:r>
              <a:rPr lang="cs-CZ" sz="2200" b="1" i="1" dirty="0"/>
              <a:t>část finančního práva</a:t>
            </a:r>
            <a:r>
              <a:rPr lang="cs-CZ" sz="2200" dirty="0"/>
              <a:t> </a:t>
            </a:r>
            <a:r>
              <a:rPr lang="cs-CZ" sz="2200" i="1" dirty="0"/>
              <a:t>– </a:t>
            </a:r>
            <a:r>
              <a:rPr lang="cs-CZ" sz="2200" dirty="0"/>
              <a:t>Měnové právo, devizové právo, právo finančního trhu (veřejné bankovní a pojišťovnické právo), puncovní právo</a:t>
            </a:r>
          </a:p>
          <a:p>
            <a:pPr marL="0" indent="0" algn="just">
              <a:buNone/>
            </a:pPr>
            <a:r>
              <a:rPr lang="cs-CZ" sz="2200" dirty="0"/>
              <a:t>Jiné segmenty finančního práva:</a:t>
            </a:r>
          </a:p>
          <a:p>
            <a:pPr algn="just"/>
            <a:r>
              <a:rPr lang="cs-CZ" sz="2200" b="1" dirty="0"/>
              <a:t>Finanční právo procesní</a:t>
            </a:r>
          </a:p>
          <a:p>
            <a:pPr algn="just"/>
            <a:r>
              <a:rPr lang="cs-CZ" sz="2200" b="1" dirty="0"/>
              <a:t>Finanční právo správní (organizační)</a:t>
            </a:r>
          </a:p>
          <a:p>
            <a:pPr algn="just"/>
            <a:r>
              <a:rPr lang="cs-CZ" sz="2200" b="1" dirty="0"/>
              <a:t>Finanční právo trestní</a:t>
            </a:r>
          </a:p>
          <a:p>
            <a:pPr marL="0" indent="0" algn="just">
              <a:buNone/>
            </a:pPr>
            <a:r>
              <a:rPr lang="cs-CZ" sz="2200" b="1" dirty="0">
                <a:solidFill>
                  <a:srgbClr val="FF0000"/>
                </a:solidFill>
              </a:rPr>
              <a:t>Srovnej systematiku finančního práva s vymezením veřejné finanční činnosti v publikaci PROPEDEUTIKA FINANČNÍHO PRÁVA!</a:t>
            </a:r>
          </a:p>
        </p:txBody>
      </p:sp>
      <p:sp>
        <p:nvSpPr>
          <p:cNvPr id="4" name="Zástupný symbol pro zápatí 3"/>
          <p:cNvSpPr>
            <a:spLocks noGrp="1"/>
          </p:cNvSpPr>
          <p:nvPr>
            <p:ph type="ftr" sz="quarter" idx="10"/>
          </p:nvPr>
        </p:nvSpPr>
        <p:spPr/>
        <p:txBody>
          <a:bodyPr/>
          <a:lstStyle/>
          <a:p>
            <a:r>
              <a:rPr lang="cs-CZ" dirty="0"/>
              <a:t>Zápatí prezentace</a:t>
            </a:r>
          </a:p>
        </p:txBody>
      </p:sp>
      <p:sp>
        <p:nvSpPr>
          <p:cNvPr id="5" name="Zástupný symbol pro číslo snímku 4"/>
          <p:cNvSpPr>
            <a:spLocks noGrp="1"/>
          </p:cNvSpPr>
          <p:nvPr>
            <p:ph type="sldNum" sz="quarter" idx="11"/>
          </p:nvPr>
        </p:nvSpPr>
        <p:spPr/>
        <p:txBody>
          <a:bodyPr/>
          <a:lstStyle/>
          <a:p>
            <a:fld id="{731315C8-8C3B-4675-8501-0B16657AE67A}" type="slidenum">
              <a:rPr lang="cs-CZ" smtClean="0"/>
              <a:pPr/>
              <a:t>17</a:t>
            </a:fld>
            <a:endParaRPr lang="cs-CZ"/>
          </a:p>
        </p:txBody>
      </p:sp>
    </p:spTree>
    <p:extLst>
      <p:ext uri="{BB962C8B-B14F-4D97-AF65-F5344CB8AC3E}">
        <p14:creationId xmlns:p14="http://schemas.microsoft.com/office/powerpoint/2010/main" val="3715949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Finanční správa </a:t>
            </a:r>
            <a:r>
              <a:rPr lang="cs-CZ" i="1" dirty="0" err="1"/>
              <a:t>sensu</a:t>
            </a:r>
            <a:r>
              <a:rPr lang="cs-CZ" i="1" dirty="0"/>
              <a:t> largo</a:t>
            </a:r>
          </a:p>
        </p:txBody>
      </p:sp>
      <p:sp>
        <p:nvSpPr>
          <p:cNvPr id="3" name="Zástupný symbol pro obsah 2"/>
          <p:cNvSpPr>
            <a:spLocks noGrp="1"/>
          </p:cNvSpPr>
          <p:nvPr>
            <p:ph idx="1"/>
          </p:nvPr>
        </p:nvSpPr>
        <p:spPr/>
        <p:txBody>
          <a:bodyPr/>
          <a:lstStyle/>
          <a:p>
            <a:r>
              <a:rPr lang="cs-CZ" dirty="0"/>
              <a:t>veškerá činnost, která metodami a formami VS působí na materiální základ veřejného sektoru včetně dopadů na soukromý sektor</a:t>
            </a:r>
          </a:p>
          <a:p>
            <a:endParaRPr lang="cs-CZ" dirty="0"/>
          </a:p>
        </p:txBody>
      </p:sp>
      <p:sp>
        <p:nvSpPr>
          <p:cNvPr id="4" name="Zástupný symbol pro zápatí 3"/>
          <p:cNvSpPr>
            <a:spLocks noGrp="1"/>
          </p:cNvSpPr>
          <p:nvPr>
            <p:ph type="ftr" sz="quarter" idx="10"/>
          </p:nvPr>
        </p:nvSpPr>
        <p:spPr/>
        <p:txBody>
          <a:bodyPr/>
          <a:lstStyle/>
          <a:p>
            <a:r>
              <a:rPr lang="cs-CZ"/>
              <a:t>Zápatí prezentace</a:t>
            </a:r>
          </a:p>
        </p:txBody>
      </p:sp>
      <p:sp>
        <p:nvSpPr>
          <p:cNvPr id="5" name="Zástupný symbol pro číslo snímku 4"/>
          <p:cNvSpPr>
            <a:spLocks noGrp="1"/>
          </p:cNvSpPr>
          <p:nvPr>
            <p:ph type="sldNum" sz="quarter" idx="11"/>
          </p:nvPr>
        </p:nvSpPr>
        <p:spPr/>
        <p:txBody>
          <a:bodyPr/>
          <a:lstStyle/>
          <a:p>
            <a:fld id="{731315C8-8C3B-4675-8501-0B16657AE67A}" type="slidenum">
              <a:rPr lang="cs-CZ" smtClean="0"/>
              <a:pPr/>
              <a:t>18</a:t>
            </a:fld>
            <a:endParaRPr lang="cs-CZ"/>
          </a:p>
        </p:txBody>
      </p:sp>
    </p:spTree>
    <p:extLst>
      <p:ext uri="{BB962C8B-B14F-4D97-AF65-F5344CB8AC3E}">
        <p14:creationId xmlns:p14="http://schemas.microsoft.com/office/powerpoint/2010/main" val="4195556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Finanční správa </a:t>
            </a:r>
            <a:r>
              <a:rPr lang="cs-CZ" i="1" dirty="0" err="1"/>
              <a:t>sensu</a:t>
            </a:r>
            <a:r>
              <a:rPr lang="cs-CZ" i="1" dirty="0"/>
              <a:t> </a:t>
            </a:r>
            <a:r>
              <a:rPr lang="cs-CZ" i="1" dirty="0" err="1"/>
              <a:t>stricto</a:t>
            </a:r>
            <a:endParaRPr lang="cs-CZ" i="1" dirty="0"/>
          </a:p>
        </p:txBody>
      </p:sp>
      <p:sp>
        <p:nvSpPr>
          <p:cNvPr id="3" name="Zástupný symbol pro obsah 2"/>
          <p:cNvSpPr>
            <a:spLocks noGrp="1"/>
          </p:cNvSpPr>
          <p:nvPr>
            <p:ph idx="1"/>
          </p:nvPr>
        </p:nvSpPr>
        <p:spPr/>
        <p:txBody>
          <a:bodyPr/>
          <a:lstStyle/>
          <a:p>
            <a:r>
              <a:rPr lang="cs-CZ" dirty="0"/>
              <a:t>činnost dekoncentrovaných orgánů, do jejichž působnosti patří realizace výkonné moci při nakládání s veřejnými peněžními prostředky</a:t>
            </a:r>
          </a:p>
          <a:p>
            <a:r>
              <a:rPr lang="cs-CZ" dirty="0"/>
              <a:t>jedná se de facto pouze o správu veřejných financí</a:t>
            </a:r>
          </a:p>
          <a:p>
            <a:r>
              <a:rPr lang="cs-CZ" dirty="0"/>
              <a:t>Tj. i správa daní – daň ve smyslu zkratky dle DŘ – daně, cla, poplatky, pokuty, atd..</a:t>
            </a:r>
          </a:p>
          <a:p>
            <a:endParaRPr lang="cs-CZ" dirty="0"/>
          </a:p>
        </p:txBody>
      </p:sp>
      <p:sp>
        <p:nvSpPr>
          <p:cNvPr id="4" name="Zástupný symbol pro zápatí 3"/>
          <p:cNvSpPr>
            <a:spLocks noGrp="1"/>
          </p:cNvSpPr>
          <p:nvPr>
            <p:ph type="ftr" sz="quarter" idx="10"/>
          </p:nvPr>
        </p:nvSpPr>
        <p:spPr/>
        <p:txBody>
          <a:bodyPr/>
          <a:lstStyle/>
          <a:p>
            <a:r>
              <a:rPr lang="cs-CZ"/>
              <a:t>Zápatí prezentace</a:t>
            </a:r>
          </a:p>
        </p:txBody>
      </p:sp>
      <p:sp>
        <p:nvSpPr>
          <p:cNvPr id="5" name="Zástupný symbol pro číslo snímku 4"/>
          <p:cNvSpPr>
            <a:spLocks noGrp="1"/>
          </p:cNvSpPr>
          <p:nvPr>
            <p:ph type="sldNum" sz="quarter" idx="11"/>
          </p:nvPr>
        </p:nvSpPr>
        <p:spPr/>
        <p:txBody>
          <a:bodyPr/>
          <a:lstStyle/>
          <a:p>
            <a:fld id="{731315C8-8C3B-4675-8501-0B16657AE67A}" type="slidenum">
              <a:rPr lang="cs-CZ" smtClean="0"/>
              <a:pPr/>
              <a:t>19</a:t>
            </a:fld>
            <a:endParaRPr lang="cs-CZ"/>
          </a:p>
        </p:txBody>
      </p:sp>
    </p:spTree>
    <p:extLst>
      <p:ext uri="{BB962C8B-B14F-4D97-AF65-F5344CB8AC3E}">
        <p14:creationId xmlns:p14="http://schemas.microsoft.com/office/powerpoint/2010/main" val="1388067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167B98-65BB-46E3-BF98-66AC794C595E}"/>
              </a:ext>
            </a:extLst>
          </p:cNvPr>
          <p:cNvSpPr>
            <a:spLocks noGrp="1"/>
          </p:cNvSpPr>
          <p:nvPr>
            <p:ph type="title"/>
          </p:nvPr>
        </p:nvSpPr>
        <p:spPr/>
        <p:txBody>
          <a:bodyPr/>
          <a:lstStyle/>
          <a:p>
            <a:r>
              <a:rPr lang="cs-CZ" dirty="0"/>
              <a:t>Osnova:</a:t>
            </a:r>
          </a:p>
        </p:txBody>
      </p:sp>
      <p:sp>
        <p:nvSpPr>
          <p:cNvPr id="3" name="Zástupný symbol pro obsah 2">
            <a:extLst>
              <a:ext uri="{FF2B5EF4-FFF2-40B4-BE49-F238E27FC236}">
                <a16:creationId xmlns:a16="http://schemas.microsoft.com/office/drawing/2014/main" id="{8B95EEA4-0146-4E67-BF52-A8D40349E74F}"/>
              </a:ext>
            </a:extLst>
          </p:cNvPr>
          <p:cNvSpPr>
            <a:spLocks noGrp="1"/>
          </p:cNvSpPr>
          <p:nvPr>
            <p:ph idx="1"/>
          </p:nvPr>
        </p:nvSpPr>
        <p:spPr/>
        <p:txBody>
          <a:bodyPr/>
          <a:lstStyle/>
          <a:p>
            <a:pPr marL="514350" indent="-514350">
              <a:buAutoNum type="arabicPeriod"/>
            </a:pPr>
            <a:r>
              <a:rPr lang="cs-CZ" dirty="0"/>
              <a:t>Pojem „finanční správa“</a:t>
            </a:r>
          </a:p>
          <a:p>
            <a:pPr marL="514350" indent="-514350">
              <a:buAutoNum type="arabicPeriod"/>
            </a:pPr>
            <a:r>
              <a:rPr lang="cs-CZ" dirty="0"/>
              <a:t>Systém finanční správy</a:t>
            </a:r>
          </a:p>
          <a:p>
            <a:pPr marL="514350" indent="-514350">
              <a:buAutoNum type="arabicPeriod"/>
            </a:pPr>
            <a:r>
              <a:rPr lang="cs-CZ" dirty="0"/>
              <a:t>Modely fungování finanční správy</a:t>
            </a:r>
          </a:p>
          <a:p>
            <a:pPr marL="514350" indent="-514350">
              <a:buAutoNum type="arabicPeriod"/>
            </a:pPr>
            <a:r>
              <a:rPr lang="cs-CZ" dirty="0"/>
              <a:t>Zásady činnosti finanční správy</a:t>
            </a:r>
          </a:p>
          <a:p>
            <a:pPr marL="514350" indent="-514350">
              <a:buAutoNum type="arabicPeriod"/>
            </a:pPr>
            <a:r>
              <a:rPr lang="cs-CZ" dirty="0"/>
              <a:t>Působnost, pravomoc a příslušnost finanční správy</a:t>
            </a:r>
          </a:p>
          <a:p>
            <a:pPr marL="514350" indent="-514350">
              <a:buAutoNum type="arabicPeriod"/>
            </a:pPr>
            <a:r>
              <a:rPr lang="cs-CZ" dirty="0"/>
              <a:t>Entity ve finanční správě</a:t>
            </a:r>
          </a:p>
        </p:txBody>
      </p:sp>
    </p:spTree>
    <p:extLst>
      <p:ext uri="{BB962C8B-B14F-4D97-AF65-F5344CB8AC3E}">
        <p14:creationId xmlns:p14="http://schemas.microsoft.com/office/powerpoint/2010/main" val="643756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Finanční správa </a:t>
            </a:r>
            <a:r>
              <a:rPr lang="cs-CZ" i="1" dirty="0" err="1"/>
              <a:t>sensu</a:t>
            </a:r>
            <a:r>
              <a:rPr lang="cs-CZ" i="1" dirty="0"/>
              <a:t> </a:t>
            </a:r>
            <a:r>
              <a:rPr lang="cs-CZ" i="1" dirty="0" err="1"/>
              <a:t>stricticimo</a:t>
            </a:r>
            <a:endParaRPr lang="cs-CZ" dirty="0"/>
          </a:p>
        </p:txBody>
      </p:sp>
      <p:sp>
        <p:nvSpPr>
          <p:cNvPr id="3" name="Zástupný symbol pro obsah 2"/>
          <p:cNvSpPr>
            <a:spLocks noGrp="1"/>
          </p:cNvSpPr>
          <p:nvPr>
            <p:ph idx="1"/>
          </p:nvPr>
        </p:nvSpPr>
        <p:spPr/>
        <p:txBody>
          <a:bodyPr/>
          <a:lstStyle/>
          <a:p>
            <a:r>
              <a:rPr lang="cs-CZ" dirty="0"/>
              <a:t>Od 1.1.2013 (zákon o Finanční správě ČR)</a:t>
            </a:r>
          </a:p>
          <a:p>
            <a:r>
              <a:rPr lang="cs-CZ" dirty="0"/>
              <a:t>Finanční správa </a:t>
            </a:r>
            <a:r>
              <a:rPr lang="cs-CZ" i="1" dirty="0" err="1"/>
              <a:t>sensu</a:t>
            </a:r>
            <a:r>
              <a:rPr lang="cs-CZ" i="1" dirty="0"/>
              <a:t> </a:t>
            </a:r>
            <a:r>
              <a:rPr lang="cs-CZ" i="1" dirty="0" err="1"/>
              <a:t>stricticimo</a:t>
            </a:r>
            <a:r>
              <a:rPr lang="cs-CZ" i="1" dirty="0"/>
              <a:t> </a:t>
            </a:r>
            <a:r>
              <a:rPr lang="cs-CZ" dirty="0"/>
              <a:t>= </a:t>
            </a:r>
            <a:r>
              <a:rPr lang="cs-CZ" b="1" dirty="0"/>
              <a:t>Finanční správa České republiky</a:t>
            </a:r>
          </a:p>
          <a:p>
            <a:r>
              <a:rPr lang="cs-CZ" dirty="0"/>
              <a:t>Nástupce územních finančních orgánů</a:t>
            </a:r>
          </a:p>
          <a:p>
            <a:pPr marL="0" indent="0">
              <a:buNone/>
            </a:pPr>
            <a:endParaRPr lang="cs-CZ" dirty="0"/>
          </a:p>
          <a:p>
            <a:pPr marL="0" indent="0">
              <a:buNone/>
            </a:pPr>
            <a:r>
              <a:rPr lang="cs-CZ" i="1" dirty="0" err="1"/>
              <a:t>sensu</a:t>
            </a:r>
            <a:r>
              <a:rPr lang="cs-CZ" i="1" dirty="0"/>
              <a:t> </a:t>
            </a:r>
            <a:r>
              <a:rPr lang="cs-CZ" i="1" dirty="0" err="1"/>
              <a:t>stricticimo</a:t>
            </a:r>
            <a:r>
              <a:rPr lang="cs-CZ" i="1" dirty="0"/>
              <a:t> = v nejužším smyslu </a:t>
            </a:r>
            <a:endParaRPr lang="cs-CZ" dirty="0"/>
          </a:p>
          <a:p>
            <a:endParaRPr lang="cs-CZ" dirty="0"/>
          </a:p>
        </p:txBody>
      </p:sp>
      <p:sp>
        <p:nvSpPr>
          <p:cNvPr id="4" name="Zástupný symbol pro zápatí 3"/>
          <p:cNvSpPr>
            <a:spLocks noGrp="1"/>
          </p:cNvSpPr>
          <p:nvPr>
            <p:ph type="ftr" sz="quarter" idx="10"/>
          </p:nvPr>
        </p:nvSpPr>
        <p:spPr/>
        <p:txBody>
          <a:bodyPr/>
          <a:lstStyle/>
          <a:p>
            <a:r>
              <a:rPr lang="cs-CZ"/>
              <a:t>Zápatí prezentace</a:t>
            </a:r>
          </a:p>
        </p:txBody>
      </p:sp>
      <p:sp>
        <p:nvSpPr>
          <p:cNvPr id="5" name="Zástupný symbol pro číslo snímku 4"/>
          <p:cNvSpPr>
            <a:spLocks noGrp="1"/>
          </p:cNvSpPr>
          <p:nvPr>
            <p:ph type="sldNum" sz="quarter" idx="11"/>
          </p:nvPr>
        </p:nvSpPr>
        <p:spPr/>
        <p:txBody>
          <a:bodyPr/>
          <a:lstStyle/>
          <a:p>
            <a:fld id="{731315C8-8C3B-4675-8501-0B16657AE67A}" type="slidenum">
              <a:rPr lang="cs-CZ" smtClean="0"/>
              <a:pPr/>
              <a:t>20</a:t>
            </a:fld>
            <a:endParaRPr lang="cs-CZ"/>
          </a:p>
        </p:txBody>
      </p:sp>
    </p:spTree>
    <p:extLst>
      <p:ext uri="{BB962C8B-B14F-4D97-AF65-F5344CB8AC3E}">
        <p14:creationId xmlns:p14="http://schemas.microsoft.com/office/powerpoint/2010/main" val="2946787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7" name="Rectangle 4"/>
          <p:cNvSpPr>
            <a:spLocks noGrp="1" noChangeArrowheads="1"/>
          </p:cNvSpPr>
          <p:nvPr>
            <p:ph type="title"/>
          </p:nvPr>
        </p:nvSpPr>
        <p:spPr>
          <a:xfrm>
            <a:off x="1981200" y="1071563"/>
            <a:ext cx="7543800" cy="647700"/>
          </a:xfrm>
        </p:spPr>
        <p:txBody>
          <a:bodyPr>
            <a:normAutofit fontScale="90000"/>
          </a:bodyPr>
          <a:lstStyle/>
          <a:p>
            <a:pPr eaLnBrk="1" hangingPunct="1"/>
            <a:r>
              <a:rPr lang="cs-CZ" dirty="0"/>
              <a:t>Pojetí finanční správy</a:t>
            </a:r>
          </a:p>
        </p:txBody>
      </p:sp>
      <p:grpSp>
        <p:nvGrpSpPr>
          <p:cNvPr id="3" name="Organization Chart 7"/>
          <p:cNvGrpSpPr>
            <a:grpSpLocks/>
          </p:cNvGrpSpPr>
          <p:nvPr/>
        </p:nvGrpSpPr>
        <p:grpSpPr bwMode="auto">
          <a:xfrm>
            <a:off x="1981200" y="1719264"/>
            <a:ext cx="8229600" cy="2128837"/>
            <a:chOff x="272" y="1061"/>
            <a:chExt cx="1872" cy="1152"/>
          </a:xfrm>
        </p:grpSpPr>
        <p:cxnSp>
          <p:nvCxnSpPr>
            <p:cNvPr id="392196" name="_s392196"/>
            <p:cNvCxnSpPr>
              <a:cxnSpLocks noChangeShapeType="1"/>
              <a:stCxn id="8" idx="0"/>
              <a:endCxn id="5" idx="2"/>
            </p:cNvCxnSpPr>
            <p:nvPr/>
          </p:nvCxnSpPr>
          <p:spPr bwMode="auto">
            <a:xfrm rot="16200000">
              <a:off x="633" y="1852"/>
              <a:ext cx="144" cy="1"/>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92197" name="_s392197"/>
            <p:cNvCxnSpPr>
              <a:cxnSpLocks noChangeShapeType="1"/>
              <a:stCxn id="7" idx="0"/>
              <a:endCxn id="6" idx="2"/>
            </p:cNvCxnSpPr>
            <p:nvPr/>
          </p:nvCxnSpPr>
          <p:spPr bwMode="auto">
            <a:xfrm rot="16200000">
              <a:off x="1641" y="1852"/>
              <a:ext cx="144" cy="1"/>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92198" name="_s392198"/>
            <p:cNvCxnSpPr>
              <a:cxnSpLocks noChangeShapeType="1"/>
              <a:stCxn id="6" idx="0"/>
              <a:endCxn id="4" idx="2"/>
            </p:cNvCxnSpPr>
            <p:nvPr/>
          </p:nvCxnSpPr>
          <p:spPr bwMode="auto">
            <a:xfrm rot="5400000" flipH="1">
              <a:off x="1388" y="1169"/>
              <a:ext cx="144" cy="504"/>
            </a:xfrm>
            <a:prstGeom prst="bentConnector3">
              <a:avLst>
                <a:gd name="adj1" fmla="val 2081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92199" name="_s392199"/>
            <p:cNvCxnSpPr>
              <a:cxnSpLocks noChangeShapeType="1"/>
              <a:stCxn id="5" idx="0"/>
              <a:endCxn id="4" idx="2"/>
            </p:cNvCxnSpPr>
            <p:nvPr/>
          </p:nvCxnSpPr>
          <p:spPr bwMode="auto">
            <a:xfrm rot="16200000">
              <a:off x="884" y="1169"/>
              <a:ext cx="144" cy="504"/>
            </a:xfrm>
            <a:prstGeom prst="bentConnector3">
              <a:avLst>
                <a:gd name="adj1" fmla="val 2081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4" name="_s392200"/>
            <p:cNvSpPr>
              <a:spLocks noChangeArrowheads="1"/>
            </p:cNvSpPr>
            <p:nvPr/>
          </p:nvSpPr>
          <p:spPr bwMode="auto">
            <a:xfrm>
              <a:off x="776" y="1061"/>
              <a:ext cx="864" cy="288"/>
            </a:xfrm>
            <a:prstGeom prst="roundRect">
              <a:avLst>
                <a:gd name="adj" fmla="val 16667"/>
              </a:avLst>
            </a:prstGeom>
            <a:ln>
              <a:headEnd/>
              <a:tailEnd/>
            </a:ln>
          </p:spPr>
          <p:style>
            <a:lnRef idx="1">
              <a:schemeClr val="dk1"/>
            </a:lnRef>
            <a:fillRef idx="2">
              <a:schemeClr val="dk1"/>
            </a:fillRef>
            <a:effectRef idx="1">
              <a:schemeClr val="dk1"/>
            </a:effectRef>
            <a:fontRef idx="minor">
              <a:schemeClr val="dk1"/>
            </a:fontRef>
          </p:style>
          <p:txBody>
            <a:bodyPr vert="horz" wrap="none" lIns="0" tIns="0" rIns="0" bIns="0" numCol="1" anchor="ctr" anchorCtr="0" compatLnSpc="1">
              <a:prstTxWarp prst="textNoShape">
                <a:avLst/>
              </a:prstTxWarp>
            </a:bodyPr>
            <a:lstStyle/>
            <a:p>
              <a:pPr algn="ctr" fontAlgn="base">
                <a:spcBef>
                  <a:spcPct val="0"/>
                </a:spcBef>
                <a:spcAft>
                  <a:spcPct val="0"/>
                </a:spcAft>
              </a:pPr>
              <a:r>
                <a:rPr lang="cs-CZ" sz="1300">
                  <a:solidFill>
                    <a:schemeClr val="tx1"/>
                  </a:solidFill>
                  <a:latin typeface="Arial" charset="0"/>
                </a:rPr>
                <a:t>Finanční </a:t>
              </a:r>
            </a:p>
            <a:p>
              <a:pPr algn="ctr" fontAlgn="base">
                <a:spcBef>
                  <a:spcPct val="0"/>
                </a:spcBef>
                <a:spcAft>
                  <a:spcPct val="0"/>
                </a:spcAft>
              </a:pPr>
              <a:r>
                <a:rPr lang="cs-CZ" sz="1300">
                  <a:solidFill>
                    <a:schemeClr val="tx1"/>
                  </a:solidFill>
                  <a:latin typeface="Arial" charset="0"/>
                </a:rPr>
                <a:t>správa</a:t>
              </a:r>
            </a:p>
          </p:txBody>
        </p:sp>
        <p:sp>
          <p:nvSpPr>
            <p:cNvPr id="5" name="_s392201"/>
            <p:cNvSpPr>
              <a:spLocks noChangeArrowheads="1"/>
            </p:cNvSpPr>
            <p:nvPr/>
          </p:nvSpPr>
          <p:spPr bwMode="auto">
            <a:xfrm>
              <a:off x="272" y="1493"/>
              <a:ext cx="864" cy="288"/>
            </a:xfrm>
            <a:prstGeom prst="roundRect">
              <a:avLst>
                <a:gd name="adj" fmla="val 16667"/>
              </a:avLst>
            </a:prstGeom>
            <a:ln w="9525">
              <a:solidFill>
                <a:schemeClr val="tx1"/>
              </a:solidFill>
              <a:round/>
              <a:headEnd/>
              <a:tailEnd/>
            </a:ln>
          </p:spPr>
          <p:style>
            <a:lnRef idx="0">
              <a:scrgbClr r="0" g="0" b="0"/>
            </a:lnRef>
            <a:fillRef idx="1002">
              <a:schemeClr val="dk1"/>
            </a:fillRef>
            <a:effectRef idx="0">
              <a:scrgbClr r="0" g="0" b="0"/>
            </a:effectRef>
            <a:fontRef idx="major"/>
          </p:style>
          <p:txBody>
            <a:bodyPr vert="horz" wrap="none" lIns="0" tIns="0" rIns="0" bIns="0" numCol="1" anchor="ctr" anchorCtr="0" compatLnSpc="1">
              <a:prstTxWarp prst="textNoShape">
                <a:avLst/>
              </a:prstTxWarp>
            </a:bodyPr>
            <a:lstStyle/>
            <a:p>
              <a:pPr algn="ctr" fontAlgn="base">
                <a:spcBef>
                  <a:spcPct val="0"/>
                </a:spcBef>
                <a:spcAft>
                  <a:spcPct val="0"/>
                </a:spcAft>
              </a:pPr>
              <a:r>
                <a:rPr lang="cs-CZ" sz="1300">
                  <a:latin typeface="Arial" charset="0"/>
                </a:rPr>
                <a:t>ve smyslu</a:t>
              </a:r>
            </a:p>
            <a:p>
              <a:pPr algn="ctr" fontAlgn="base">
                <a:spcBef>
                  <a:spcPct val="0"/>
                </a:spcBef>
                <a:spcAft>
                  <a:spcPct val="0"/>
                </a:spcAft>
              </a:pPr>
              <a:r>
                <a:rPr lang="cs-CZ" sz="1300" b="1">
                  <a:latin typeface="Arial" charset="0"/>
                </a:rPr>
                <a:t>organizačním</a:t>
              </a:r>
            </a:p>
          </p:txBody>
        </p:sp>
        <p:sp>
          <p:nvSpPr>
            <p:cNvPr id="6" name="_s392202"/>
            <p:cNvSpPr>
              <a:spLocks noChangeArrowheads="1"/>
            </p:cNvSpPr>
            <p:nvPr/>
          </p:nvSpPr>
          <p:spPr bwMode="auto">
            <a:xfrm>
              <a:off x="1280" y="1493"/>
              <a:ext cx="864" cy="288"/>
            </a:xfrm>
            <a:prstGeom prst="roundRect">
              <a:avLst>
                <a:gd name="adj" fmla="val 16667"/>
              </a:avLst>
            </a:prstGeom>
            <a:ln w="9525">
              <a:solidFill>
                <a:schemeClr val="tx1"/>
              </a:solidFill>
              <a:round/>
              <a:headEnd/>
              <a:tailEnd/>
            </a:ln>
          </p:spPr>
          <p:style>
            <a:lnRef idx="0">
              <a:scrgbClr r="0" g="0" b="0"/>
            </a:lnRef>
            <a:fillRef idx="1002">
              <a:schemeClr val="dk1"/>
            </a:fillRef>
            <a:effectRef idx="0">
              <a:scrgbClr r="0" g="0" b="0"/>
            </a:effectRef>
            <a:fontRef idx="major"/>
          </p:style>
          <p:txBody>
            <a:bodyPr vert="horz" wrap="none" lIns="0" tIns="0" rIns="0" bIns="0" numCol="1" anchor="ctr" anchorCtr="0" compatLnSpc="1">
              <a:prstTxWarp prst="textNoShape">
                <a:avLst/>
              </a:prstTxWarp>
            </a:bodyPr>
            <a:lstStyle/>
            <a:p>
              <a:pPr algn="ctr" fontAlgn="base">
                <a:spcBef>
                  <a:spcPct val="0"/>
                </a:spcBef>
                <a:spcAft>
                  <a:spcPct val="0"/>
                </a:spcAft>
              </a:pPr>
              <a:r>
                <a:rPr lang="cs-CZ" sz="1300">
                  <a:latin typeface="Arial" charset="0"/>
                </a:rPr>
                <a:t>ve smyslu</a:t>
              </a:r>
            </a:p>
            <a:p>
              <a:pPr algn="ctr" fontAlgn="base">
                <a:spcBef>
                  <a:spcPct val="0"/>
                </a:spcBef>
                <a:spcAft>
                  <a:spcPct val="0"/>
                </a:spcAft>
              </a:pPr>
              <a:r>
                <a:rPr lang="cs-CZ" sz="1300" b="1">
                  <a:latin typeface="Arial" charset="0"/>
                </a:rPr>
                <a:t>funkčním</a:t>
              </a:r>
            </a:p>
          </p:txBody>
        </p:sp>
        <p:sp>
          <p:nvSpPr>
            <p:cNvPr id="7" name="_s392203"/>
            <p:cNvSpPr>
              <a:spLocks noChangeArrowheads="1"/>
            </p:cNvSpPr>
            <p:nvPr/>
          </p:nvSpPr>
          <p:spPr bwMode="auto">
            <a:xfrm>
              <a:off x="1280" y="1925"/>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fontAlgn="base">
                <a:spcBef>
                  <a:spcPct val="0"/>
                </a:spcBef>
                <a:spcAft>
                  <a:spcPct val="0"/>
                </a:spcAft>
              </a:pPr>
              <a:r>
                <a:rPr lang="cs-CZ" sz="1300">
                  <a:solidFill>
                    <a:schemeClr val="tx1"/>
                  </a:solidFill>
                  <a:latin typeface="Arial" charset="0"/>
                </a:rPr>
                <a:t>Činnost </a:t>
              </a:r>
            </a:p>
          </p:txBody>
        </p:sp>
        <p:sp>
          <p:nvSpPr>
            <p:cNvPr id="8" name="_s392204"/>
            <p:cNvSpPr>
              <a:spLocks noChangeArrowheads="1"/>
            </p:cNvSpPr>
            <p:nvPr/>
          </p:nvSpPr>
          <p:spPr bwMode="auto">
            <a:xfrm>
              <a:off x="272" y="1925"/>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fontAlgn="base">
                <a:spcBef>
                  <a:spcPct val="0"/>
                </a:spcBef>
                <a:spcAft>
                  <a:spcPct val="0"/>
                </a:spcAft>
              </a:pPr>
              <a:endParaRPr lang="cs-CZ" sz="1300">
                <a:solidFill>
                  <a:schemeClr val="tx1"/>
                </a:solidFill>
                <a:latin typeface="Arial" charset="0"/>
              </a:endParaRPr>
            </a:p>
            <a:p>
              <a:pPr algn="ctr" fontAlgn="base">
                <a:spcBef>
                  <a:spcPct val="0"/>
                </a:spcBef>
                <a:spcAft>
                  <a:spcPct val="0"/>
                </a:spcAft>
              </a:pPr>
              <a:r>
                <a:rPr lang="cs-CZ" sz="1300">
                  <a:solidFill>
                    <a:schemeClr val="tx1"/>
                  </a:solidFill>
                  <a:latin typeface="Arial" charset="0"/>
                </a:rPr>
                <a:t>Instituce </a:t>
              </a:r>
            </a:p>
            <a:p>
              <a:pPr algn="ctr" fontAlgn="base">
                <a:spcBef>
                  <a:spcPct val="0"/>
                </a:spcBef>
                <a:spcAft>
                  <a:spcPct val="0"/>
                </a:spcAft>
              </a:pPr>
              <a:endParaRPr lang="cs-CZ" sz="1300">
                <a:solidFill>
                  <a:schemeClr val="tx1"/>
                </a:solidFill>
                <a:latin typeface="Arial" charset="0"/>
              </a:endParaRPr>
            </a:p>
          </p:txBody>
        </p:sp>
      </p:grpSp>
      <p:sp>
        <p:nvSpPr>
          <p:cNvPr id="1038" name="Rectangle 19"/>
          <p:cNvSpPr>
            <a:spLocks noGrp="1" noChangeArrowheads="1"/>
          </p:cNvSpPr>
          <p:nvPr>
            <p:ph type="body" sz="half" idx="2"/>
          </p:nvPr>
        </p:nvSpPr>
        <p:spPr/>
        <p:txBody>
          <a:bodyPr/>
          <a:lstStyle/>
          <a:p>
            <a:pPr eaLnBrk="1" hangingPunct="1"/>
            <a:r>
              <a:rPr lang="cs-CZ" sz="2600" dirty="0"/>
              <a:t>Stejně je možné pojímat celou veřejnou správu i jednotlivé její díly (tj. i pro daňovou správu </a:t>
            </a:r>
            <a:r>
              <a:rPr lang="cs-CZ" sz="2600" dirty="0" err="1"/>
              <a:t>sensu</a:t>
            </a:r>
            <a:r>
              <a:rPr lang="cs-CZ" sz="2600" dirty="0"/>
              <a:t> largo)</a:t>
            </a:r>
          </a:p>
          <a:p>
            <a:pPr eaLnBrk="1" hangingPunct="1"/>
            <a:r>
              <a:rPr lang="cs-CZ" sz="2600" dirty="0"/>
              <a:t>Finanční správa je specifickým a výjimečným dílem veřejné správy – v čem? </a:t>
            </a:r>
            <a:r>
              <a:rPr lang="cs-CZ" sz="2600" dirty="0">
                <a:cs typeface="Arial" charset="0"/>
              </a:rPr>
              <a:t>►</a:t>
            </a:r>
          </a:p>
        </p:txBody>
      </p:sp>
    </p:spTree>
    <p:extLst>
      <p:ext uri="{BB962C8B-B14F-4D97-AF65-F5344CB8AC3E}">
        <p14:creationId xmlns:p14="http://schemas.microsoft.com/office/powerpoint/2010/main" val="1207198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b="1" dirty="0"/>
              <a:t>Organizační a funkční pojetí finanční správy</a:t>
            </a:r>
          </a:p>
        </p:txBody>
      </p:sp>
      <p:sp>
        <p:nvSpPr>
          <p:cNvPr id="5" name="Zástupný symbol pro obsah 4"/>
          <p:cNvSpPr>
            <a:spLocks noGrp="1"/>
          </p:cNvSpPr>
          <p:nvPr>
            <p:ph idx="1"/>
          </p:nvPr>
        </p:nvSpPr>
        <p:spPr/>
        <p:txBody>
          <a:bodyPr/>
          <a:lstStyle/>
          <a:p>
            <a:r>
              <a:rPr lang="cs-CZ" dirty="0"/>
              <a:t>Systém správních úřadů a subjektů s postavením správního úřadu vykonávajícího veřejnou správu, při které se realizuje metodou administrativního působení na adresáty veřejné správy finanční právo hmotné</a:t>
            </a:r>
          </a:p>
          <a:p>
            <a:r>
              <a:rPr lang="cs-CZ" dirty="0"/>
              <a:t>Soubor správních činností zajišťujících tvorbu materiálního základu poskytování veřejných statků (správa fiskální) a soubor správních činností zabezpečujících veřejnoprávní dohled (dozor) nad realizací finančních činností nefiskálního charakteru </a:t>
            </a:r>
          </a:p>
        </p:txBody>
      </p:sp>
      <p:cxnSp>
        <p:nvCxnSpPr>
          <p:cNvPr id="7" name="Přímá spojnice se šipkou 6"/>
          <p:cNvCxnSpPr/>
          <p:nvPr/>
        </p:nvCxnSpPr>
        <p:spPr>
          <a:xfrm flipH="1">
            <a:off x="2124891" y="1280160"/>
            <a:ext cx="487680" cy="627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flipH="1">
            <a:off x="4754880" y="1236617"/>
            <a:ext cx="426720" cy="22206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7994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Specifika a výjimečnost finanční správy</a:t>
            </a:r>
          </a:p>
        </p:txBody>
      </p:sp>
      <p:sp>
        <p:nvSpPr>
          <p:cNvPr id="3" name="Zástupný symbol pro obsah 2"/>
          <p:cNvSpPr>
            <a:spLocks noGrp="1"/>
          </p:cNvSpPr>
          <p:nvPr>
            <p:ph idx="1"/>
          </p:nvPr>
        </p:nvSpPr>
        <p:spPr/>
        <p:txBody>
          <a:bodyPr/>
          <a:lstStyle/>
          <a:p>
            <a:r>
              <a:rPr lang="cs-CZ" dirty="0"/>
              <a:t>Finanční správa je nástrojem realizace finančního práva za podmínky, že zákonodárce předpokládá pro uskutečnění finančního práva formy a metody vlastní veřejné správě.</a:t>
            </a:r>
          </a:p>
          <a:p>
            <a:r>
              <a:rPr lang="cs-CZ" dirty="0"/>
              <a:t>Finanční správa je výjimečná svým předmětem, svojí právní regulací a tím, …. že je všude! </a:t>
            </a:r>
            <a:r>
              <a:rPr lang="cs-CZ" dirty="0">
                <a:cs typeface="Arial" charset="0"/>
              </a:rPr>
              <a:t>►</a:t>
            </a:r>
          </a:p>
          <a:p>
            <a:endParaRPr lang="cs-CZ" dirty="0"/>
          </a:p>
          <a:p>
            <a:r>
              <a:rPr lang="cs-CZ" dirty="0"/>
              <a:t> …..FINANCE…. Soubor společenských vztahů souvisejících se shromažďováním a vydáváním peněžních prostředků v procesu směny a rozdělování peněžních zásob (objekt - peníze) </a:t>
            </a:r>
          </a:p>
        </p:txBody>
      </p:sp>
      <p:sp>
        <p:nvSpPr>
          <p:cNvPr id="4" name="Zástupný symbol pro zápatí 3"/>
          <p:cNvSpPr>
            <a:spLocks noGrp="1"/>
          </p:cNvSpPr>
          <p:nvPr>
            <p:ph type="ftr" sz="quarter" idx="10"/>
          </p:nvPr>
        </p:nvSpPr>
        <p:spPr/>
        <p:txBody>
          <a:bodyPr/>
          <a:lstStyle/>
          <a:p>
            <a:r>
              <a:rPr lang="cs-CZ"/>
              <a:t>Zápatí prezentace</a:t>
            </a:r>
          </a:p>
        </p:txBody>
      </p:sp>
      <p:sp>
        <p:nvSpPr>
          <p:cNvPr id="5" name="Zástupný symbol pro číslo snímku 4"/>
          <p:cNvSpPr>
            <a:spLocks noGrp="1"/>
          </p:cNvSpPr>
          <p:nvPr>
            <p:ph type="sldNum" sz="quarter" idx="11"/>
          </p:nvPr>
        </p:nvSpPr>
        <p:spPr/>
        <p:txBody>
          <a:bodyPr/>
          <a:lstStyle/>
          <a:p>
            <a:fld id="{731315C8-8C3B-4675-8501-0B16657AE67A}" type="slidenum">
              <a:rPr lang="cs-CZ" smtClean="0"/>
              <a:pPr/>
              <a:t>23</a:t>
            </a:fld>
            <a:endParaRPr lang="cs-CZ"/>
          </a:p>
        </p:txBody>
      </p:sp>
    </p:spTree>
    <p:extLst>
      <p:ext uri="{BB962C8B-B14F-4D97-AF65-F5344CB8AC3E}">
        <p14:creationId xmlns:p14="http://schemas.microsoft.com/office/powerpoint/2010/main" val="36973542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a:t>Šíře předmětu finanční správy</a:t>
            </a:r>
          </a:p>
        </p:txBody>
      </p:sp>
      <p:sp>
        <p:nvSpPr>
          <p:cNvPr id="18435" name="Rectangle 3"/>
          <p:cNvSpPr>
            <a:spLocks noGrp="1" noChangeArrowheads="1"/>
          </p:cNvSpPr>
          <p:nvPr>
            <p:ph type="body" idx="1"/>
          </p:nvPr>
        </p:nvSpPr>
        <p:spPr/>
        <p:txBody>
          <a:bodyPr/>
          <a:lstStyle/>
          <a:p>
            <a:pPr eaLnBrk="1" hangingPunct="1"/>
            <a:r>
              <a:rPr lang="cs-CZ"/>
              <a:t>Je dána šíří záběru finančního práva </a:t>
            </a:r>
            <a:r>
              <a:rPr lang="cs-CZ">
                <a:cs typeface="Arial" charset="0"/>
              </a:rPr>
              <a:t>►</a:t>
            </a:r>
          </a:p>
          <a:p>
            <a:pPr eaLnBrk="1" hangingPunct="1"/>
            <a:r>
              <a:rPr lang="cs-CZ">
                <a:cs typeface="Arial" charset="0"/>
              </a:rPr>
              <a:t>►různorodost forem a metod správních ingerencí</a:t>
            </a:r>
          </a:p>
          <a:p>
            <a:pPr eaLnBrk="1" hangingPunct="1"/>
            <a:r>
              <a:rPr lang="cs-CZ">
                <a:cs typeface="Arial" charset="0"/>
              </a:rPr>
              <a:t>►institucionální rozmanitost</a:t>
            </a:r>
          </a:p>
          <a:p>
            <a:pPr eaLnBrk="1" hangingPunct="1"/>
            <a:r>
              <a:rPr lang="cs-CZ">
                <a:cs typeface="Arial" charset="0"/>
              </a:rPr>
              <a:t>►obtížná systematizace</a:t>
            </a:r>
          </a:p>
          <a:p>
            <a:pPr eaLnBrk="1" hangingPunct="1"/>
            <a:r>
              <a:rPr lang="cs-CZ">
                <a:cs typeface="Arial" charset="0"/>
              </a:rPr>
              <a:t>►dekoncentrace vykonavatelů finanční správy. </a:t>
            </a:r>
          </a:p>
          <a:p>
            <a:pPr eaLnBrk="1" hangingPunct="1"/>
            <a:endParaRPr lang="cs-CZ">
              <a:cs typeface="Arial" charset="0"/>
            </a:endParaRPr>
          </a:p>
          <a:p>
            <a:pPr eaLnBrk="1" hangingPunct="1"/>
            <a:endParaRPr lang="cs-CZ"/>
          </a:p>
        </p:txBody>
      </p:sp>
    </p:spTree>
    <p:extLst>
      <p:ext uri="{BB962C8B-B14F-4D97-AF65-F5344CB8AC3E}">
        <p14:creationId xmlns:p14="http://schemas.microsoft.com/office/powerpoint/2010/main" val="1155450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59E327-6B75-45CB-85A6-4CCC936C64AE}"/>
              </a:ext>
            </a:extLst>
          </p:cNvPr>
          <p:cNvSpPr>
            <a:spLocks noGrp="1"/>
          </p:cNvSpPr>
          <p:nvPr>
            <p:ph type="ctrTitle"/>
          </p:nvPr>
        </p:nvSpPr>
        <p:spPr/>
        <p:txBody>
          <a:bodyPr/>
          <a:lstStyle/>
          <a:p>
            <a:r>
              <a:rPr lang="cs-CZ" b="1" dirty="0"/>
              <a:t>3. Modely fungování </a:t>
            </a:r>
            <a:br>
              <a:rPr lang="cs-CZ" b="1" dirty="0"/>
            </a:br>
            <a:r>
              <a:rPr lang="cs-CZ" b="1" dirty="0"/>
              <a:t>a organizace finanční správy</a:t>
            </a:r>
          </a:p>
        </p:txBody>
      </p:sp>
      <p:sp>
        <p:nvSpPr>
          <p:cNvPr id="3" name="Podnadpis 2">
            <a:extLst>
              <a:ext uri="{FF2B5EF4-FFF2-40B4-BE49-F238E27FC236}">
                <a16:creationId xmlns:a16="http://schemas.microsoft.com/office/drawing/2014/main" id="{C34FE441-9FA1-45EF-987F-B4C15E9E53C0}"/>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2973620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Typologie</a:t>
            </a:r>
          </a:p>
        </p:txBody>
      </p:sp>
      <p:sp>
        <p:nvSpPr>
          <p:cNvPr id="3" name="Zástupný symbol pro obsah 2"/>
          <p:cNvSpPr>
            <a:spLocks noGrp="1"/>
          </p:cNvSpPr>
          <p:nvPr>
            <p:ph idx="1"/>
          </p:nvPr>
        </p:nvSpPr>
        <p:spPr/>
        <p:txBody>
          <a:bodyPr/>
          <a:lstStyle/>
          <a:p>
            <a:pPr marL="514350" indent="-514350">
              <a:buFont typeface="+mj-lt"/>
              <a:buAutoNum type="arabicPeriod"/>
            </a:pPr>
            <a:r>
              <a:rPr lang="cs-CZ" b="1" dirty="0"/>
              <a:t>Správa vrchnostenská x </a:t>
            </a:r>
            <a:r>
              <a:rPr lang="cs-CZ" b="1" dirty="0" err="1"/>
              <a:t>nevrchnostenská</a:t>
            </a:r>
            <a:endParaRPr lang="cs-CZ" b="1" dirty="0"/>
          </a:p>
          <a:p>
            <a:pPr marL="514350" indent="-514350">
              <a:buFont typeface="+mj-lt"/>
              <a:buAutoNum type="arabicPeriod"/>
            </a:pPr>
            <a:r>
              <a:rPr lang="cs-CZ" b="1" dirty="0"/>
              <a:t>Správa vázaná x volná (diskrece)</a:t>
            </a:r>
          </a:p>
          <a:p>
            <a:pPr marL="514350" indent="-514350">
              <a:buFont typeface="+mj-lt"/>
              <a:buAutoNum type="arabicPeriod"/>
            </a:pPr>
            <a:r>
              <a:rPr lang="cs-CZ" b="1" dirty="0"/>
              <a:t>Státní (vládní) správa x samospráva</a:t>
            </a:r>
          </a:p>
          <a:p>
            <a:pPr marL="514350" indent="-514350">
              <a:buFont typeface="+mj-lt"/>
              <a:buAutoNum type="arabicPeriod"/>
            </a:pPr>
            <a:r>
              <a:rPr lang="cs-CZ" b="1" dirty="0"/>
              <a:t>Členění podle úkolů</a:t>
            </a:r>
          </a:p>
          <a:p>
            <a:pPr marL="514350" indent="-514350">
              <a:buFont typeface="+mj-lt"/>
              <a:buAutoNum type="arabicPeriod"/>
            </a:pPr>
            <a:r>
              <a:rPr lang="cs-CZ" b="1" dirty="0"/>
              <a:t>Rezortní správa</a:t>
            </a:r>
          </a:p>
          <a:p>
            <a:pPr marL="514350" indent="-514350">
              <a:buFont typeface="+mj-lt"/>
              <a:buAutoNum type="arabicPeriod"/>
            </a:pPr>
            <a:r>
              <a:rPr lang="cs-CZ" b="1" dirty="0"/>
              <a:t>Primární x sekundární správa</a:t>
            </a:r>
          </a:p>
        </p:txBody>
      </p:sp>
    </p:spTree>
    <p:extLst>
      <p:ext uri="{BB962C8B-B14F-4D97-AF65-F5344CB8AC3E}">
        <p14:creationId xmlns:p14="http://schemas.microsoft.com/office/powerpoint/2010/main" val="2863007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Primární a sekundární finanční správa</a:t>
            </a:r>
          </a:p>
        </p:txBody>
      </p:sp>
      <p:sp>
        <p:nvSpPr>
          <p:cNvPr id="3" name="Zástupný symbol pro obsah 2"/>
          <p:cNvSpPr>
            <a:spLocks noGrp="1"/>
          </p:cNvSpPr>
          <p:nvPr>
            <p:ph idx="1"/>
          </p:nvPr>
        </p:nvSpPr>
        <p:spPr/>
        <p:txBody>
          <a:bodyPr>
            <a:normAutofit/>
          </a:bodyPr>
          <a:lstStyle/>
          <a:p>
            <a:r>
              <a:rPr lang="cs-CZ" b="1" dirty="0"/>
              <a:t>Primární</a:t>
            </a:r>
            <a:r>
              <a:rPr lang="cs-CZ" dirty="0"/>
              <a:t> finanční správa: </a:t>
            </a:r>
            <a:r>
              <a:rPr lang="cs-CZ" b="1" dirty="0"/>
              <a:t>MF, ČNB, NKÚ, FSČR, CSČR, státní fondy</a:t>
            </a:r>
          </a:p>
          <a:p>
            <a:r>
              <a:rPr lang="cs-CZ" dirty="0"/>
              <a:t>Sektor veřejných financí: P+S</a:t>
            </a:r>
          </a:p>
          <a:p>
            <a:r>
              <a:rPr lang="cs-CZ" b="1" dirty="0"/>
              <a:t>Sekundární finanční správa:</a:t>
            </a:r>
          </a:p>
          <a:p>
            <a:pPr marL="514350" indent="-514350">
              <a:buFont typeface="+mj-lt"/>
              <a:buAutoNum type="arabicPeriod"/>
            </a:pPr>
            <a:r>
              <a:rPr lang="cs-CZ" dirty="0"/>
              <a:t>Primární předmět činnosti – ne realizace VFČ</a:t>
            </a:r>
          </a:p>
          <a:p>
            <a:pPr marL="514350" indent="-514350">
              <a:buFont typeface="+mj-lt"/>
              <a:buAutoNum type="arabicPeriod"/>
            </a:pPr>
            <a:r>
              <a:rPr lang="cs-CZ" dirty="0"/>
              <a:t>Návaznost VFČ na primární předmět</a:t>
            </a:r>
          </a:p>
          <a:p>
            <a:pPr marL="514350" indent="-514350">
              <a:buFont typeface="+mj-lt"/>
              <a:buAutoNum type="arabicPeriod"/>
            </a:pPr>
            <a:r>
              <a:rPr lang="cs-CZ" dirty="0"/>
              <a:t>Nerespektuje dělbu moci (orgán veřejné moci) – soudy </a:t>
            </a:r>
          </a:p>
          <a:p>
            <a:pPr marL="514350" indent="-514350">
              <a:buFont typeface="+mj-lt"/>
              <a:buAutoNum type="arabicPeriod"/>
            </a:pPr>
            <a:r>
              <a:rPr lang="cs-CZ" dirty="0"/>
              <a:t>Veřejná kontrola - … rezortní, FSČR, MF …</a:t>
            </a:r>
          </a:p>
          <a:p>
            <a:pPr marL="514350" indent="-514350">
              <a:buFont typeface="+mj-lt"/>
              <a:buAutoNum type="arabicPeriod"/>
            </a:pPr>
            <a:r>
              <a:rPr lang="cs-CZ" dirty="0"/>
              <a:t>Netvoří </a:t>
            </a:r>
            <a:r>
              <a:rPr lang="cs-CZ" u="sng" dirty="0"/>
              <a:t>obecnou</a:t>
            </a:r>
            <a:r>
              <a:rPr lang="cs-CZ" dirty="0"/>
              <a:t> strategii VFČ</a:t>
            </a:r>
            <a:r>
              <a:rPr lang="cs-CZ" b="1" dirty="0"/>
              <a:t> </a:t>
            </a:r>
            <a:endParaRPr lang="cs-CZ" dirty="0"/>
          </a:p>
        </p:txBody>
      </p:sp>
    </p:spTree>
    <p:extLst>
      <p:ext uri="{BB962C8B-B14F-4D97-AF65-F5344CB8AC3E}">
        <p14:creationId xmlns:p14="http://schemas.microsoft.com/office/powerpoint/2010/main" val="27797611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0" name="Rectangle 2"/>
          <p:cNvSpPr>
            <a:spLocks noGrp="1" noChangeArrowheads="1"/>
          </p:cNvSpPr>
          <p:nvPr>
            <p:ph type="title"/>
          </p:nvPr>
        </p:nvSpPr>
        <p:spPr/>
        <p:txBody>
          <a:bodyPr/>
          <a:lstStyle/>
          <a:p>
            <a:pPr eaLnBrk="1" hangingPunct="1"/>
            <a:r>
              <a:rPr lang="cs-CZ" dirty="0"/>
              <a:t>Prostředí realizace finanční správy</a:t>
            </a:r>
          </a:p>
        </p:txBody>
      </p:sp>
      <p:grpSp>
        <p:nvGrpSpPr>
          <p:cNvPr id="2" name="Organization Chart 7"/>
          <p:cNvGrpSpPr>
            <a:grpSpLocks/>
          </p:cNvGrpSpPr>
          <p:nvPr/>
        </p:nvGrpSpPr>
        <p:grpSpPr bwMode="auto">
          <a:xfrm>
            <a:off x="1949450" y="1684338"/>
            <a:ext cx="4032250" cy="4392612"/>
            <a:chOff x="268" y="1061"/>
            <a:chExt cx="1872" cy="720"/>
          </a:xfrm>
        </p:grpSpPr>
        <p:cxnSp>
          <p:nvCxnSpPr>
            <p:cNvPr id="397316" name="_s397316"/>
            <p:cNvCxnSpPr>
              <a:cxnSpLocks noChangeShapeType="1"/>
              <a:stCxn id="5" idx="0"/>
              <a:endCxn id="3" idx="2"/>
            </p:cNvCxnSpPr>
            <p:nvPr/>
          </p:nvCxnSpPr>
          <p:spPr bwMode="auto">
            <a:xfrm rot="5400000" flipH="1">
              <a:off x="1384" y="1169"/>
              <a:ext cx="144" cy="504"/>
            </a:xfrm>
            <a:prstGeom prst="bentConnector3">
              <a:avLst>
                <a:gd name="adj1" fmla="val 13019"/>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97317" name="_s397317"/>
            <p:cNvCxnSpPr>
              <a:cxnSpLocks noChangeShapeType="1"/>
              <a:stCxn id="4" idx="0"/>
              <a:endCxn id="3" idx="2"/>
            </p:cNvCxnSpPr>
            <p:nvPr/>
          </p:nvCxnSpPr>
          <p:spPr bwMode="auto">
            <a:xfrm rot="16200000">
              <a:off x="880" y="1169"/>
              <a:ext cx="144" cy="504"/>
            </a:xfrm>
            <a:prstGeom prst="bentConnector3">
              <a:avLst>
                <a:gd name="adj1" fmla="val 13019"/>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 name="_s397318"/>
            <p:cNvSpPr>
              <a:spLocks noChangeArrowheads="1"/>
            </p:cNvSpPr>
            <p:nvPr/>
          </p:nvSpPr>
          <p:spPr bwMode="auto">
            <a:xfrm>
              <a:off x="772" y="1061"/>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fontAlgn="base">
                <a:spcBef>
                  <a:spcPct val="0"/>
                </a:spcBef>
                <a:spcAft>
                  <a:spcPct val="0"/>
                </a:spcAft>
              </a:pPr>
              <a:r>
                <a:rPr lang="cs-CZ" sz="1600" dirty="0">
                  <a:solidFill>
                    <a:schemeClr val="tx1"/>
                  </a:solidFill>
                  <a:latin typeface="Arial" charset="0"/>
                </a:rPr>
                <a:t>Finanční správa</a:t>
              </a:r>
            </a:p>
          </p:txBody>
        </p:sp>
        <p:sp>
          <p:nvSpPr>
            <p:cNvPr id="4" name="_s397319"/>
            <p:cNvSpPr>
              <a:spLocks noChangeArrowheads="1"/>
            </p:cNvSpPr>
            <p:nvPr/>
          </p:nvSpPr>
          <p:spPr bwMode="auto">
            <a:xfrm>
              <a:off x="268" y="1493"/>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fontAlgn="base">
                <a:spcBef>
                  <a:spcPct val="0"/>
                </a:spcBef>
                <a:spcAft>
                  <a:spcPct val="0"/>
                </a:spcAft>
              </a:pPr>
              <a:r>
                <a:rPr lang="cs-CZ" sz="1600">
                  <a:solidFill>
                    <a:schemeClr val="tx1"/>
                  </a:solidFill>
                  <a:latin typeface="Arial" charset="0"/>
                </a:rPr>
                <a:t>PRIMÁRNÍ</a:t>
              </a:r>
            </a:p>
          </p:txBody>
        </p:sp>
        <p:sp>
          <p:nvSpPr>
            <p:cNvPr id="5" name="_s397320"/>
            <p:cNvSpPr>
              <a:spLocks noChangeArrowheads="1"/>
            </p:cNvSpPr>
            <p:nvPr/>
          </p:nvSpPr>
          <p:spPr bwMode="auto">
            <a:xfrm>
              <a:off x="1276" y="1493"/>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fontAlgn="base">
                <a:spcBef>
                  <a:spcPct val="0"/>
                </a:spcBef>
                <a:spcAft>
                  <a:spcPct val="0"/>
                </a:spcAft>
              </a:pPr>
              <a:r>
                <a:rPr lang="cs-CZ" sz="1600">
                  <a:solidFill>
                    <a:schemeClr val="tx1"/>
                  </a:solidFill>
                  <a:latin typeface="Arial" charset="0"/>
                </a:rPr>
                <a:t>SEKUNDÁRNÍ</a:t>
              </a:r>
            </a:p>
          </p:txBody>
        </p:sp>
      </p:grpSp>
      <p:grpSp>
        <p:nvGrpSpPr>
          <p:cNvPr id="6" name="Organization Chart 16"/>
          <p:cNvGrpSpPr>
            <a:grpSpLocks/>
          </p:cNvGrpSpPr>
          <p:nvPr/>
        </p:nvGrpSpPr>
        <p:grpSpPr bwMode="auto">
          <a:xfrm>
            <a:off x="6140450" y="1684338"/>
            <a:ext cx="4032250" cy="4392612"/>
            <a:chOff x="2908" y="1061"/>
            <a:chExt cx="1440" cy="1584"/>
          </a:xfrm>
        </p:grpSpPr>
        <p:cxnSp>
          <p:nvCxnSpPr>
            <p:cNvPr id="397323" name="_s397323"/>
            <p:cNvCxnSpPr>
              <a:cxnSpLocks noChangeShapeType="1"/>
              <a:stCxn id="10" idx="1"/>
              <a:endCxn id="7" idx="2"/>
            </p:cNvCxnSpPr>
            <p:nvPr/>
          </p:nvCxnSpPr>
          <p:spPr bwMode="auto">
            <a:xfrm rot="10800000">
              <a:off x="3340" y="1349"/>
              <a:ext cx="144" cy="115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97324" name="_s397324"/>
            <p:cNvCxnSpPr>
              <a:cxnSpLocks noChangeShapeType="1"/>
              <a:stCxn id="9" idx="1"/>
              <a:endCxn id="7" idx="2"/>
            </p:cNvCxnSpPr>
            <p:nvPr/>
          </p:nvCxnSpPr>
          <p:spPr bwMode="auto">
            <a:xfrm rot="10800000">
              <a:off x="3340" y="1349"/>
              <a:ext cx="144" cy="72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97325" name="_s397325"/>
            <p:cNvCxnSpPr>
              <a:cxnSpLocks noChangeShapeType="1"/>
              <a:stCxn id="8" idx="1"/>
              <a:endCxn id="7" idx="2"/>
            </p:cNvCxnSpPr>
            <p:nvPr/>
          </p:nvCxnSpPr>
          <p:spPr bwMode="auto">
            <a:xfrm rot="10800000">
              <a:off x="3340" y="1349"/>
              <a:ext cx="144"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7" name="_s397326"/>
            <p:cNvSpPr>
              <a:spLocks noChangeArrowheads="1"/>
            </p:cNvSpPr>
            <p:nvPr/>
          </p:nvSpPr>
          <p:spPr bwMode="auto">
            <a:xfrm>
              <a:off x="2908" y="1061"/>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fontAlgn="base">
                <a:spcBef>
                  <a:spcPct val="0"/>
                </a:spcBef>
                <a:spcAft>
                  <a:spcPct val="0"/>
                </a:spcAft>
              </a:pPr>
              <a:r>
                <a:rPr lang="cs-CZ" sz="2000" dirty="0">
                  <a:solidFill>
                    <a:schemeClr val="tx1"/>
                  </a:solidFill>
                  <a:latin typeface="Arial" charset="0"/>
                </a:rPr>
                <a:t>Finanční správa</a:t>
              </a:r>
            </a:p>
          </p:txBody>
        </p:sp>
        <p:sp>
          <p:nvSpPr>
            <p:cNvPr id="8" name="_s397327"/>
            <p:cNvSpPr>
              <a:spLocks noChangeArrowheads="1"/>
            </p:cNvSpPr>
            <p:nvPr/>
          </p:nvSpPr>
          <p:spPr bwMode="auto">
            <a:xfrm>
              <a:off x="3484" y="1493"/>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fontAlgn="base">
                <a:spcBef>
                  <a:spcPct val="0"/>
                </a:spcBef>
                <a:spcAft>
                  <a:spcPct val="0"/>
                </a:spcAft>
              </a:pPr>
              <a:r>
                <a:rPr lang="cs-CZ" sz="2000" dirty="0">
                  <a:solidFill>
                    <a:schemeClr val="tx1"/>
                  </a:solidFill>
                  <a:latin typeface="Arial" charset="0"/>
                </a:rPr>
                <a:t>Ministerská (vládní</a:t>
              </a:r>
              <a:r>
                <a:rPr lang="cs-CZ" sz="1000" dirty="0">
                  <a:solidFill>
                    <a:schemeClr val="tx1"/>
                  </a:solidFill>
                  <a:latin typeface="Arial" charset="0"/>
                </a:rPr>
                <a:t>)</a:t>
              </a:r>
            </a:p>
          </p:txBody>
        </p:sp>
        <p:sp>
          <p:nvSpPr>
            <p:cNvPr id="9" name="_s397328"/>
            <p:cNvSpPr>
              <a:spLocks noChangeArrowheads="1"/>
            </p:cNvSpPr>
            <p:nvPr/>
          </p:nvSpPr>
          <p:spPr bwMode="auto">
            <a:xfrm>
              <a:off x="3484" y="1925"/>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fontAlgn="base">
                <a:spcBef>
                  <a:spcPct val="0"/>
                </a:spcBef>
                <a:spcAft>
                  <a:spcPct val="0"/>
                </a:spcAft>
              </a:pPr>
              <a:r>
                <a:rPr lang="cs-CZ" sz="1500" b="1" dirty="0">
                  <a:solidFill>
                    <a:schemeClr val="tx1"/>
                  </a:solidFill>
                  <a:latin typeface="Arial" charset="0"/>
                </a:rPr>
                <a:t>Centrální banka</a:t>
              </a:r>
            </a:p>
            <a:p>
              <a:pPr algn="ctr" fontAlgn="base">
                <a:spcBef>
                  <a:spcPct val="0"/>
                </a:spcBef>
                <a:spcAft>
                  <a:spcPct val="0"/>
                </a:spcAft>
              </a:pPr>
              <a:r>
                <a:rPr lang="cs-CZ" sz="1500" dirty="0">
                  <a:solidFill>
                    <a:schemeClr val="tx1"/>
                  </a:solidFill>
                  <a:latin typeface="Arial" charset="0"/>
                </a:rPr>
                <a:t> s postavením</a:t>
              </a:r>
            </a:p>
            <a:p>
              <a:pPr algn="ctr" fontAlgn="base">
                <a:spcBef>
                  <a:spcPct val="0"/>
                </a:spcBef>
                <a:spcAft>
                  <a:spcPct val="0"/>
                </a:spcAft>
              </a:pPr>
              <a:r>
                <a:rPr lang="cs-CZ" sz="1500" dirty="0">
                  <a:solidFill>
                    <a:schemeClr val="tx1"/>
                  </a:solidFill>
                  <a:latin typeface="Arial" charset="0"/>
                </a:rPr>
                <a:t> správního úřadu </a:t>
              </a:r>
            </a:p>
          </p:txBody>
        </p:sp>
        <p:sp>
          <p:nvSpPr>
            <p:cNvPr id="10" name="_s397329"/>
            <p:cNvSpPr>
              <a:spLocks noChangeArrowheads="1"/>
            </p:cNvSpPr>
            <p:nvPr/>
          </p:nvSpPr>
          <p:spPr bwMode="auto">
            <a:xfrm>
              <a:off x="3484" y="2357"/>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fontAlgn="base">
                <a:spcBef>
                  <a:spcPct val="0"/>
                </a:spcBef>
                <a:spcAft>
                  <a:spcPct val="0"/>
                </a:spcAft>
              </a:pPr>
              <a:r>
                <a:rPr lang="cs-CZ" sz="2000" dirty="0">
                  <a:solidFill>
                    <a:schemeClr val="tx1"/>
                  </a:solidFill>
                  <a:latin typeface="Arial" charset="0"/>
                </a:rPr>
                <a:t>jiná</a:t>
              </a:r>
            </a:p>
          </p:txBody>
        </p:sp>
      </p:grpSp>
    </p:spTree>
    <p:extLst>
      <p:ext uri="{BB962C8B-B14F-4D97-AF65-F5344CB8AC3E}">
        <p14:creationId xmlns:p14="http://schemas.microsoft.com/office/powerpoint/2010/main" val="2302220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rganization Chart 6"/>
          <p:cNvGrpSpPr>
            <a:grpSpLocks/>
          </p:cNvGrpSpPr>
          <p:nvPr/>
        </p:nvGrpSpPr>
        <p:grpSpPr bwMode="auto">
          <a:xfrm>
            <a:off x="2207568" y="1170527"/>
            <a:ext cx="7355160" cy="4963382"/>
            <a:chOff x="272" y="1061"/>
            <a:chExt cx="2448" cy="3311"/>
          </a:xfrm>
        </p:grpSpPr>
        <p:cxnSp>
          <p:nvCxnSpPr>
            <p:cNvPr id="398340" name="_s398340"/>
            <p:cNvCxnSpPr>
              <a:cxnSpLocks noChangeShapeType="1"/>
              <a:stCxn id="11" idx="1"/>
              <a:endCxn id="7" idx="2"/>
            </p:cNvCxnSpPr>
            <p:nvPr/>
          </p:nvCxnSpPr>
          <p:spPr bwMode="auto">
            <a:xfrm rot="10800000">
              <a:off x="1280" y="2213"/>
              <a:ext cx="144" cy="1151"/>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98341" name="_s398341"/>
            <p:cNvCxnSpPr>
              <a:cxnSpLocks noChangeShapeType="1"/>
              <a:stCxn id="10" idx="1"/>
              <a:endCxn id="7" idx="2"/>
            </p:cNvCxnSpPr>
            <p:nvPr/>
          </p:nvCxnSpPr>
          <p:spPr bwMode="auto">
            <a:xfrm rot="10800000">
              <a:off x="1280" y="2213"/>
              <a:ext cx="144" cy="721"/>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98342" name="_s398342"/>
            <p:cNvCxnSpPr>
              <a:cxnSpLocks noChangeShapeType="1"/>
              <a:stCxn id="9" idx="1"/>
              <a:endCxn id="7" idx="2"/>
            </p:cNvCxnSpPr>
            <p:nvPr/>
          </p:nvCxnSpPr>
          <p:spPr bwMode="auto">
            <a:xfrm rot="10800000">
              <a:off x="1280" y="2213"/>
              <a:ext cx="144" cy="289"/>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98343" name="_s398343"/>
            <p:cNvCxnSpPr>
              <a:cxnSpLocks noChangeShapeType="1"/>
              <a:stCxn id="8" idx="0"/>
              <a:endCxn id="4" idx="2"/>
            </p:cNvCxnSpPr>
            <p:nvPr/>
          </p:nvCxnSpPr>
          <p:spPr bwMode="auto">
            <a:xfrm rot="5400000" flipH="1">
              <a:off x="1964" y="1601"/>
              <a:ext cx="144" cy="504"/>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98344" name="_s398344"/>
            <p:cNvCxnSpPr>
              <a:cxnSpLocks noChangeShapeType="1"/>
              <a:stCxn id="7" idx="0"/>
              <a:endCxn id="4" idx="2"/>
            </p:cNvCxnSpPr>
            <p:nvPr/>
          </p:nvCxnSpPr>
          <p:spPr bwMode="auto">
            <a:xfrm rot="16200000">
              <a:off x="1460" y="1601"/>
              <a:ext cx="144" cy="504"/>
            </a:xfrm>
            <a:prstGeom prst="bentConnector3">
              <a:avLst>
                <a:gd name="adj1" fmla="val 50000"/>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98345" name="_s398345"/>
            <p:cNvCxnSpPr>
              <a:cxnSpLocks noChangeShapeType="1"/>
              <a:stCxn id="6" idx="1"/>
              <a:endCxn id="3" idx="2"/>
            </p:cNvCxnSpPr>
            <p:nvPr/>
          </p:nvCxnSpPr>
          <p:spPr bwMode="auto">
            <a:xfrm rot="10800000">
              <a:off x="704" y="1349"/>
              <a:ext cx="648" cy="2879"/>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98346" name="_s398346"/>
            <p:cNvCxnSpPr>
              <a:cxnSpLocks noChangeShapeType="1"/>
              <a:stCxn id="5" idx="1"/>
              <a:endCxn id="3" idx="2"/>
            </p:cNvCxnSpPr>
            <p:nvPr/>
          </p:nvCxnSpPr>
          <p:spPr bwMode="auto">
            <a:xfrm rot="10800000">
              <a:off x="704" y="1349"/>
              <a:ext cx="648" cy="244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98347" name="_s398347"/>
            <p:cNvCxnSpPr>
              <a:cxnSpLocks noChangeShapeType="1"/>
              <a:stCxn id="4" idx="1"/>
              <a:endCxn id="3" idx="2"/>
            </p:cNvCxnSpPr>
            <p:nvPr/>
          </p:nvCxnSpPr>
          <p:spPr bwMode="auto">
            <a:xfrm rot="10800000">
              <a:off x="704" y="1349"/>
              <a:ext cx="648" cy="289"/>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 name="_s398348"/>
            <p:cNvSpPr>
              <a:spLocks noChangeArrowheads="1"/>
            </p:cNvSpPr>
            <p:nvPr/>
          </p:nvSpPr>
          <p:spPr bwMode="auto">
            <a:xfrm>
              <a:off x="272" y="1061"/>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a:r>
                <a:rPr lang="cs-CZ" sz="1500" dirty="0">
                  <a:solidFill>
                    <a:srgbClr val="000000"/>
                  </a:solidFill>
                  <a:latin typeface="Arial" charset="0"/>
                </a:rPr>
                <a:t>Finanční správa</a:t>
              </a:r>
            </a:p>
          </p:txBody>
        </p:sp>
        <p:sp>
          <p:nvSpPr>
            <p:cNvPr id="4" name="_s398349"/>
            <p:cNvSpPr>
              <a:spLocks noChangeArrowheads="1"/>
            </p:cNvSpPr>
            <p:nvPr/>
          </p:nvSpPr>
          <p:spPr bwMode="auto">
            <a:xfrm>
              <a:off x="1352" y="1493"/>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a:r>
                <a:rPr lang="cs-CZ" sz="1500" dirty="0">
                  <a:solidFill>
                    <a:srgbClr val="000000"/>
                  </a:solidFill>
                  <a:latin typeface="Arial" charset="0"/>
                </a:rPr>
                <a:t>Správa veřejných financí</a:t>
              </a:r>
            </a:p>
          </p:txBody>
        </p:sp>
        <p:sp>
          <p:nvSpPr>
            <p:cNvPr id="5" name="_s398350"/>
            <p:cNvSpPr>
              <a:spLocks noChangeArrowheads="1"/>
            </p:cNvSpPr>
            <p:nvPr/>
          </p:nvSpPr>
          <p:spPr bwMode="auto">
            <a:xfrm>
              <a:off x="1352" y="3652"/>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a:r>
                <a:rPr lang="cs-CZ" sz="1500" dirty="0">
                  <a:solidFill>
                    <a:srgbClr val="000000"/>
                  </a:solidFill>
                  <a:latin typeface="Arial" charset="0"/>
                </a:rPr>
                <a:t>Správa peněžního systému</a:t>
              </a:r>
            </a:p>
          </p:txBody>
        </p:sp>
        <p:sp>
          <p:nvSpPr>
            <p:cNvPr id="6" name="_s398351"/>
            <p:cNvSpPr>
              <a:spLocks noChangeArrowheads="1"/>
            </p:cNvSpPr>
            <p:nvPr/>
          </p:nvSpPr>
          <p:spPr bwMode="auto">
            <a:xfrm>
              <a:off x="1352" y="4084"/>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a:r>
                <a:rPr lang="cs-CZ" sz="1500" dirty="0">
                  <a:solidFill>
                    <a:srgbClr val="000000"/>
                  </a:solidFill>
                  <a:latin typeface="Arial" charset="0"/>
                </a:rPr>
                <a:t>Správa finančního trhu</a:t>
              </a:r>
            </a:p>
          </p:txBody>
        </p:sp>
        <p:sp>
          <p:nvSpPr>
            <p:cNvPr id="7" name="_s398352"/>
            <p:cNvSpPr>
              <a:spLocks noChangeArrowheads="1"/>
            </p:cNvSpPr>
            <p:nvPr/>
          </p:nvSpPr>
          <p:spPr bwMode="auto">
            <a:xfrm>
              <a:off x="848" y="1925"/>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a:r>
                <a:rPr lang="cs-CZ" sz="1300" dirty="0">
                  <a:solidFill>
                    <a:srgbClr val="000000"/>
                  </a:solidFill>
                  <a:latin typeface="Arial" charset="0"/>
                </a:rPr>
                <a:t>Správa veřejných příjmů</a:t>
              </a:r>
            </a:p>
          </p:txBody>
        </p:sp>
        <p:sp>
          <p:nvSpPr>
            <p:cNvPr id="8" name="_s398353"/>
            <p:cNvSpPr>
              <a:spLocks noChangeArrowheads="1"/>
            </p:cNvSpPr>
            <p:nvPr/>
          </p:nvSpPr>
          <p:spPr bwMode="auto">
            <a:xfrm>
              <a:off x="1856" y="1925"/>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a:r>
                <a:rPr lang="cs-CZ" sz="1300" dirty="0">
                  <a:solidFill>
                    <a:srgbClr val="000000"/>
                  </a:solidFill>
                  <a:latin typeface="Arial" charset="0"/>
                </a:rPr>
                <a:t>Správa veřejných výdajů</a:t>
              </a:r>
            </a:p>
          </p:txBody>
        </p:sp>
        <p:sp>
          <p:nvSpPr>
            <p:cNvPr id="9" name="_s398354"/>
            <p:cNvSpPr>
              <a:spLocks noChangeArrowheads="1"/>
            </p:cNvSpPr>
            <p:nvPr/>
          </p:nvSpPr>
          <p:spPr bwMode="auto">
            <a:xfrm>
              <a:off x="1424" y="2357"/>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a:r>
                <a:rPr lang="cs-CZ" sz="1300">
                  <a:solidFill>
                    <a:srgbClr val="000000"/>
                  </a:solidFill>
                  <a:latin typeface="Arial" charset="0"/>
                </a:rPr>
                <a:t>Správa daní</a:t>
              </a:r>
            </a:p>
          </p:txBody>
        </p:sp>
        <p:sp>
          <p:nvSpPr>
            <p:cNvPr id="10" name="_s398355"/>
            <p:cNvSpPr>
              <a:spLocks noChangeArrowheads="1"/>
            </p:cNvSpPr>
            <p:nvPr/>
          </p:nvSpPr>
          <p:spPr bwMode="auto">
            <a:xfrm>
              <a:off x="1424" y="2789"/>
              <a:ext cx="864" cy="28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a:r>
                <a:rPr lang="cs-CZ" sz="1300">
                  <a:solidFill>
                    <a:srgbClr val="000000"/>
                  </a:solidFill>
                  <a:latin typeface="Arial" charset="0"/>
                </a:rPr>
                <a:t>Správa cel</a:t>
              </a:r>
            </a:p>
          </p:txBody>
        </p:sp>
        <p:sp>
          <p:nvSpPr>
            <p:cNvPr id="11" name="_s398356"/>
            <p:cNvSpPr>
              <a:spLocks noChangeArrowheads="1"/>
            </p:cNvSpPr>
            <p:nvPr/>
          </p:nvSpPr>
          <p:spPr bwMode="auto">
            <a:xfrm>
              <a:off x="1424" y="3221"/>
              <a:ext cx="864" cy="28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none" lIns="0" tIns="0" rIns="0" bIns="0" numCol="1" anchor="ctr" anchorCtr="0" compatLnSpc="1">
              <a:prstTxWarp prst="textNoShape">
                <a:avLst/>
              </a:prstTxWarp>
            </a:bodyPr>
            <a:lstStyle/>
            <a:p>
              <a:pPr algn="ctr"/>
              <a:r>
                <a:rPr lang="cs-CZ" sz="1300" dirty="0">
                  <a:solidFill>
                    <a:srgbClr val="000000"/>
                  </a:solidFill>
                  <a:latin typeface="Arial" charset="0"/>
                </a:rPr>
                <a:t>Správa ostatních příjmů</a:t>
              </a:r>
            </a:p>
          </p:txBody>
        </p:sp>
      </p:grpSp>
    </p:spTree>
    <p:extLst>
      <p:ext uri="{BB962C8B-B14F-4D97-AF65-F5344CB8AC3E}">
        <p14:creationId xmlns:p14="http://schemas.microsoft.com/office/powerpoint/2010/main" val="2503554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cs-CZ" altLang="cs-CZ"/>
              <a:t>Prameny</a:t>
            </a:r>
          </a:p>
        </p:txBody>
      </p:sp>
      <p:sp>
        <p:nvSpPr>
          <p:cNvPr id="4099" name="Rectangle 3"/>
          <p:cNvSpPr>
            <a:spLocks noGrp="1" noChangeArrowheads="1"/>
          </p:cNvSpPr>
          <p:nvPr>
            <p:ph type="body" idx="1"/>
          </p:nvPr>
        </p:nvSpPr>
        <p:spPr/>
        <p:txBody>
          <a:bodyPr>
            <a:normAutofit fontScale="92500" lnSpcReduction="20000"/>
          </a:bodyPr>
          <a:lstStyle/>
          <a:p>
            <a:pPr>
              <a:lnSpc>
                <a:spcPct val="80000"/>
              </a:lnSpc>
            </a:pPr>
            <a:r>
              <a:rPr lang="cs-CZ" altLang="cs-CZ" sz="1900" dirty="0" err="1"/>
              <a:t>Jackiewicz</a:t>
            </a:r>
            <a:r>
              <a:rPr lang="cs-CZ" altLang="cs-CZ" sz="1900" dirty="0"/>
              <a:t>, A. I.: </a:t>
            </a:r>
            <a:r>
              <a:rPr lang="cs-CZ" altLang="cs-CZ" sz="1900" i="1" dirty="0" err="1"/>
              <a:t>Prawo</a:t>
            </a:r>
            <a:r>
              <a:rPr lang="cs-CZ" altLang="cs-CZ" sz="1900" i="1" dirty="0"/>
              <a:t> do </a:t>
            </a:r>
            <a:r>
              <a:rPr lang="cs-CZ" altLang="cs-CZ" sz="1900" i="1" dirty="0" err="1"/>
              <a:t>dobrej</a:t>
            </a:r>
            <a:r>
              <a:rPr lang="cs-CZ" altLang="cs-CZ" sz="1900" i="1" dirty="0"/>
              <a:t> </a:t>
            </a:r>
            <a:r>
              <a:rPr lang="cs-CZ" altLang="cs-CZ" sz="1900" i="1" dirty="0" err="1"/>
              <a:t>administracji</a:t>
            </a:r>
            <a:r>
              <a:rPr lang="cs-CZ" altLang="cs-CZ" sz="1900" i="1" dirty="0"/>
              <a:t> jako standard </a:t>
            </a:r>
            <a:r>
              <a:rPr lang="cs-CZ" altLang="cs-CZ" sz="1900" i="1" dirty="0" err="1"/>
              <a:t>europejski</a:t>
            </a:r>
            <a:r>
              <a:rPr lang="cs-CZ" altLang="cs-CZ" sz="1900" dirty="0"/>
              <a:t>. </a:t>
            </a:r>
            <a:r>
              <a:rPr lang="cs-CZ" altLang="cs-CZ" sz="1900" dirty="0" err="1"/>
              <a:t>Toruń</a:t>
            </a:r>
            <a:r>
              <a:rPr lang="cs-CZ" altLang="cs-CZ" sz="1900" dirty="0"/>
              <a:t>: Adam </a:t>
            </a:r>
            <a:r>
              <a:rPr lang="cs-CZ" altLang="cs-CZ" sz="1900" dirty="0" err="1"/>
              <a:t>Marszałek</a:t>
            </a:r>
            <a:r>
              <a:rPr lang="cs-CZ" altLang="cs-CZ" sz="1900" dirty="0"/>
              <a:t> 2008</a:t>
            </a:r>
          </a:p>
          <a:p>
            <a:pPr>
              <a:lnSpc>
                <a:spcPct val="80000"/>
              </a:lnSpc>
            </a:pPr>
            <a:r>
              <a:rPr lang="pl-PL" altLang="cs-CZ" sz="1900" dirty="0"/>
              <a:t>Bogucka, I., Pietrzykowski, T.: </a:t>
            </a:r>
            <a:r>
              <a:rPr lang="pl-PL" altLang="cs-CZ" sz="1900" i="1" dirty="0"/>
              <a:t>Etyka w administracji publicznej</a:t>
            </a:r>
            <a:r>
              <a:rPr lang="pl-PL" altLang="cs-CZ" sz="1900" dirty="0"/>
              <a:t>. Warszawa: LexisNexis.2009</a:t>
            </a:r>
          </a:p>
          <a:p>
            <a:pPr>
              <a:lnSpc>
                <a:spcPct val="80000"/>
              </a:lnSpc>
            </a:pPr>
            <a:r>
              <a:rPr lang="pl-PL" altLang="cs-CZ" sz="1900" dirty="0"/>
              <a:t>Gilowska, Z., Izdebski, H., Raczkowski, K. (eds.): </a:t>
            </a:r>
            <a:r>
              <a:rPr lang="pl-PL" altLang="cs-CZ" sz="1900" i="1" dirty="0"/>
              <a:t>Efektywna administracja skarbowa</a:t>
            </a:r>
            <a:r>
              <a:rPr lang="pl-PL" altLang="cs-CZ" sz="1900" dirty="0"/>
              <a:t>. Warszawa: Ministerstwo Finansów. 2007</a:t>
            </a:r>
          </a:p>
          <a:p>
            <a:pPr>
              <a:lnSpc>
                <a:spcPct val="80000"/>
              </a:lnSpc>
            </a:pPr>
            <a:r>
              <a:rPr lang="pl-PL" altLang="cs-CZ" sz="1900" dirty="0"/>
              <a:t>Gilowska, Z., Tadeuszewicz, R., Tchórzewski, J. (eds.): </a:t>
            </a:r>
            <a:r>
              <a:rPr lang="pl-PL" altLang="cs-CZ" sz="1900" i="1" dirty="0"/>
              <a:t>Nowoczesna administracja skarbowa</a:t>
            </a:r>
            <a:r>
              <a:rPr lang="pl-PL" altLang="cs-CZ" sz="1900" dirty="0"/>
              <a:t>. Warszawa: Ministerstwo Finansów. 2007</a:t>
            </a:r>
          </a:p>
          <a:p>
            <a:pPr>
              <a:lnSpc>
                <a:spcPct val="80000"/>
              </a:lnSpc>
            </a:pPr>
            <a:r>
              <a:rPr lang="pl-PL" altLang="cs-CZ" sz="1900" dirty="0"/>
              <a:t>Gilowska, Z., Pogonowski, P., Sobczyk, I. (eds.): </a:t>
            </a:r>
            <a:r>
              <a:rPr lang="pl-PL" altLang="cs-CZ" sz="1900" i="1" dirty="0"/>
              <a:t>Przyjazna administracja skarbowa</a:t>
            </a:r>
            <a:r>
              <a:rPr lang="pl-PL" altLang="cs-CZ" sz="1900" dirty="0"/>
              <a:t>. Warszawa: Ministerstwo Finansów 2007</a:t>
            </a:r>
          </a:p>
          <a:p>
            <a:pPr>
              <a:lnSpc>
                <a:spcPct val="80000"/>
              </a:lnSpc>
            </a:pPr>
            <a:r>
              <a:rPr lang="cs-CZ" sz="1800" dirty="0"/>
              <a:t>Hendrych, Dušan a kol. </a:t>
            </a:r>
            <a:r>
              <a:rPr lang="cs-CZ" sz="1800" i="1" dirty="0"/>
              <a:t> Správní právo – obecná část. </a:t>
            </a:r>
            <a:r>
              <a:rPr lang="cs-CZ" sz="1800" dirty="0"/>
              <a:t>7. vyd. Praha: </a:t>
            </a:r>
            <a:r>
              <a:rPr lang="cs-CZ" sz="1800" dirty="0" err="1"/>
              <a:t>C.H.Beck</a:t>
            </a:r>
            <a:r>
              <a:rPr lang="cs-CZ" sz="1800" dirty="0"/>
              <a:t> 2009</a:t>
            </a:r>
          </a:p>
          <a:p>
            <a:pPr>
              <a:lnSpc>
                <a:spcPct val="80000"/>
              </a:lnSpc>
            </a:pPr>
            <a:r>
              <a:rPr lang="pl-PL" altLang="cs-CZ" sz="1900" dirty="0" err="1"/>
              <a:t>Hrabcov</a:t>
            </a:r>
            <a:r>
              <a:rPr lang="cs-CZ" altLang="cs-CZ" sz="1900" dirty="0"/>
              <a:t>á, D. (</a:t>
            </a:r>
            <a:r>
              <a:rPr lang="cs-CZ" altLang="cs-CZ" sz="1900" dirty="0" err="1"/>
              <a:t>ed</a:t>
            </a:r>
            <a:r>
              <a:rPr lang="cs-CZ" altLang="cs-CZ" sz="1900" dirty="0"/>
              <a:t>.): </a:t>
            </a:r>
            <a:r>
              <a:rPr lang="cs-CZ" altLang="cs-CZ" sz="1900" i="1" dirty="0"/>
              <a:t>Principy dobré správy. </a:t>
            </a:r>
            <a:r>
              <a:rPr lang="cs-CZ" altLang="cs-CZ" sz="1900" dirty="0"/>
              <a:t>Brno: Kancelář veřejného ochránce práv a Masarykova univerzita 2006</a:t>
            </a:r>
          </a:p>
          <a:p>
            <a:pPr>
              <a:lnSpc>
                <a:spcPct val="80000"/>
              </a:lnSpc>
            </a:pPr>
            <a:r>
              <a:rPr lang="cs-CZ" sz="1800" dirty="0"/>
              <a:t>Knapp, Viktor. </a:t>
            </a:r>
            <a:r>
              <a:rPr lang="cs-CZ" sz="1800" i="1" dirty="0"/>
              <a:t>Teorie práva. </a:t>
            </a:r>
            <a:r>
              <a:rPr lang="cs-CZ" sz="1800" dirty="0"/>
              <a:t>Praha: </a:t>
            </a:r>
            <a:r>
              <a:rPr lang="cs-CZ" sz="1800" dirty="0" err="1"/>
              <a:t>C.H.Beck</a:t>
            </a:r>
            <a:r>
              <a:rPr lang="cs-CZ" sz="1800" dirty="0"/>
              <a:t> 1995</a:t>
            </a:r>
          </a:p>
          <a:p>
            <a:pPr>
              <a:lnSpc>
                <a:spcPct val="80000"/>
              </a:lnSpc>
            </a:pPr>
            <a:r>
              <a:rPr lang="cs-CZ" altLang="cs-CZ" sz="1900" dirty="0"/>
              <a:t>Skulová, S. a kol.: </a:t>
            </a:r>
            <a:r>
              <a:rPr lang="cs-CZ" altLang="cs-CZ" sz="1900" i="1" dirty="0"/>
              <a:t>Správní právo procesní</a:t>
            </a:r>
            <a:r>
              <a:rPr lang="cs-CZ" altLang="cs-CZ" sz="1900" dirty="0"/>
              <a:t>. Plzeň: Čeněk2008</a:t>
            </a:r>
          </a:p>
          <a:p>
            <a:pPr>
              <a:lnSpc>
                <a:spcPct val="80000"/>
              </a:lnSpc>
            </a:pPr>
            <a:r>
              <a:rPr lang="cs-CZ" altLang="cs-CZ" sz="1900" dirty="0"/>
              <a:t>Mrkývka, P.: </a:t>
            </a:r>
            <a:r>
              <a:rPr lang="cs-CZ" altLang="cs-CZ" sz="1900" i="1" dirty="0"/>
              <a:t>Propedeutika finančního práva I – Obecná část</a:t>
            </a:r>
            <a:r>
              <a:rPr lang="cs-CZ" altLang="cs-CZ" sz="1900" dirty="0"/>
              <a:t>. Brno: MUNI.  2014</a:t>
            </a:r>
          </a:p>
          <a:p>
            <a:pPr>
              <a:lnSpc>
                <a:spcPct val="80000"/>
              </a:lnSpc>
            </a:pPr>
            <a:r>
              <a:rPr lang="cs-CZ" altLang="cs-CZ" sz="1900" dirty="0"/>
              <a:t>Mrkývka, P., Blažek, J., Tomášková, E., </a:t>
            </a:r>
            <a:r>
              <a:rPr lang="cs-CZ" altLang="cs-CZ" sz="1900" dirty="0" err="1"/>
              <a:t>Schweigl</a:t>
            </a:r>
            <a:r>
              <a:rPr lang="cs-CZ" altLang="cs-CZ" sz="1900" dirty="0"/>
              <a:t>, J: </a:t>
            </a:r>
            <a:r>
              <a:rPr lang="cs-CZ" altLang="cs-CZ" sz="1900" i="1" dirty="0"/>
              <a:t>Vybrané právní otázky fiskální odpovědnosti státu. </a:t>
            </a:r>
            <a:r>
              <a:rPr lang="cs-CZ" altLang="cs-CZ" sz="1900" dirty="0"/>
              <a:t>Brno: MUNI 2020</a:t>
            </a:r>
          </a:p>
          <a:p>
            <a:pPr>
              <a:lnSpc>
                <a:spcPct val="80000"/>
              </a:lnSpc>
            </a:pPr>
            <a:r>
              <a:rPr lang="cs-CZ" sz="2000" dirty="0"/>
              <a:t>Průcha, Petr </a:t>
            </a:r>
            <a:r>
              <a:rPr lang="cs-CZ" sz="2000" i="1" dirty="0"/>
              <a:t> Základy správního práva. </a:t>
            </a:r>
            <a:r>
              <a:rPr lang="cs-CZ" sz="2000" dirty="0"/>
              <a:t> Brno: MUNI 2016</a:t>
            </a:r>
          </a:p>
          <a:p>
            <a:pPr>
              <a:lnSpc>
                <a:spcPct val="80000"/>
              </a:lnSpc>
            </a:pPr>
            <a:endParaRPr lang="cs-CZ" altLang="cs-CZ" sz="1900" dirty="0"/>
          </a:p>
        </p:txBody>
      </p:sp>
    </p:spTree>
    <p:extLst>
      <p:ext uri="{BB962C8B-B14F-4D97-AF65-F5344CB8AC3E}">
        <p14:creationId xmlns:p14="http://schemas.microsoft.com/office/powerpoint/2010/main" val="40951544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b="1" dirty="0"/>
              <a:t>Teritoriální principy</a:t>
            </a:r>
          </a:p>
        </p:txBody>
      </p:sp>
      <p:sp>
        <p:nvSpPr>
          <p:cNvPr id="10243" name="Rectangle 3"/>
          <p:cNvSpPr>
            <a:spLocks noGrp="1" noChangeArrowheads="1"/>
          </p:cNvSpPr>
          <p:nvPr>
            <p:ph type="body" idx="1"/>
          </p:nvPr>
        </p:nvSpPr>
        <p:spPr/>
        <p:txBody>
          <a:bodyPr/>
          <a:lstStyle/>
          <a:p>
            <a:r>
              <a:rPr lang="cs-CZ" altLang="cs-CZ" dirty="0"/>
              <a:t>Centrální finanční správa – MF, ČNB</a:t>
            </a:r>
          </a:p>
          <a:p>
            <a:r>
              <a:rPr lang="cs-CZ" altLang="cs-CZ" b="1" dirty="0"/>
              <a:t>Administrativní členění státu </a:t>
            </a:r>
            <a:r>
              <a:rPr lang="cs-CZ" altLang="cs-CZ" dirty="0"/>
              <a:t>– obec, okres, kraj (1960)</a:t>
            </a:r>
          </a:p>
          <a:p>
            <a:r>
              <a:rPr lang="cs-CZ" altLang="cs-CZ" dirty="0"/>
              <a:t>Obvody </a:t>
            </a:r>
            <a:r>
              <a:rPr lang="cs-CZ" altLang="cs-CZ" b="1" dirty="0"/>
              <a:t>podle systému územních samosprávných celků </a:t>
            </a:r>
            <a:r>
              <a:rPr lang="cs-CZ" altLang="cs-CZ" dirty="0"/>
              <a:t>– obec (typ), VÚSC</a:t>
            </a:r>
          </a:p>
          <a:p>
            <a:r>
              <a:rPr lang="cs-CZ" altLang="cs-CZ" dirty="0"/>
              <a:t>Vlastní obvody podle potřeb realizace finanční správy</a:t>
            </a:r>
          </a:p>
          <a:p>
            <a:r>
              <a:rPr lang="cs-CZ" altLang="cs-CZ" dirty="0"/>
              <a:t>Kombinovaný systém teritoriální a funkční (ČNB)</a:t>
            </a:r>
          </a:p>
          <a:p>
            <a:endParaRPr lang="cs-CZ" altLang="cs-CZ" dirty="0"/>
          </a:p>
        </p:txBody>
      </p:sp>
    </p:spTree>
    <p:extLst>
      <p:ext uri="{BB962C8B-B14F-4D97-AF65-F5344CB8AC3E}">
        <p14:creationId xmlns:p14="http://schemas.microsoft.com/office/powerpoint/2010/main" val="28466077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altLang="cs-CZ" b="1" dirty="0"/>
              <a:t>Koncentrace x dekoncentrace</a:t>
            </a:r>
          </a:p>
        </p:txBody>
      </p:sp>
      <p:sp>
        <p:nvSpPr>
          <p:cNvPr id="11267" name="Rectangle 3"/>
          <p:cNvSpPr>
            <a:spLocks noGrp="1" noChangeArrowheads="1"/>
          </p:cNvSpPr>
          <p:nvPr>
            <p:ph type="body" idx="1"/>
          </p:nvPr>
        </p:nvSpPr>
        <p:spPr/>
        <p:txBody>
          <a:bodyPr/>
          <a:lstStyle/>
          <a:p>
            <a:r>
              <a:rPr lang="cs-CZ" altLang="cs-CZ" dirty="0"/>
              <a:t>Relativní</a:t>
            </a:r>
          </a:p>
          <a:p>
            <a:r>
              <a:rPr lang="cs-CZ" altLang="cs-CZ" dirty="0"/>
              <a:t>Koncentrace klasicky v systému národních výborů</a:t>
            </a:r>
          </a:p>
          <a:p>
            <a:r>
              <a:rPr lang="cs-CZ" altLang="cs-CZ" dirty="0"/>
              <a:t>Dekoncentrace – vytváření speciálních orgánů k výkonu finanční správy</a:t>
            </a:r>
          </a:p>
          <a:p>
            <a:r>
              <a:rPr lang="cs-CZ" altLang="cs-CZ" dirty="0"/>
              <a:t>Tendence dílčí koncentrace – specializace – specializované a odvolací </a:t>
            </a:r>
            <a:r>
              <a:rPr lang="cs-CZ" altLang="cs-CZ" dirty="0" err="1"/>
              <a:t>fin</a:t>
            </a:r>
            <a:r>
              <a:rPr lang="cs-CZ" altLang="cs-CZ" dirty="0"/>
              <a:t>. ředitelství</a:t>
            </a:r>
          </a:p>
        </p:txBody>
      </p:sp>
    </p:spTree>
    <p:extLst>
      <p:ext uri="{BB962C8B-B14F-4D97-AF65-F5344CB8AC3E}">
        <p14:creationId xmlns:p14="http://schemas.microsoft.com/office/powerpoint/2010/main" val="14509264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b="1" dirty="0"/>
              <a:t>Centralizace x decentralizace</a:t>
            </a:r>
          </a:p>
        </p:txBody>
      </p:sp>
      <p:sp>
        <p:nvSpPr>
          <p:cNvPr id="12291" name="Rectangle 3"/>
          <p:cNvSpPr>
            <a:spLocks noGrp="1" noChangeArrowheads="1"/>
          </p:cNvSpPr>
          <p:nvPr>
            <p:ph type="body" idx="1"/>
          </p:nvPr>
        </p:nvSpPr>
        <p:spPr/>
        <p:txBody>
          <a:bodyPr/>
          <a:lstStyle/>
          <a:p>
            <a:pPr>
              <a:buFont typeface="Wingdings" pitchFamily="2" charset="2"/>
              <a:buNone/>
            </a:pPr>
            <a:r>
              <a:rPr lang="cs-CZ" altLang="cs-CZ"/>
              <a:t>Centralizovaná finanční správa – pobočky</a:t>
            </a:r>
          </a:p>
          <a:p>
            <a:r>
              <a:rPr lang="cs-CZ" altLang="cs-CZ"/>
              <a:t>ČNB</a:t>
            </a:r>
          </a:p>
          <a:p>
            <a:r>
              <a:rPr lang="cs-CZ" altLang="cs-CZ"/>
              <a:t>Fondy</a:t>
            </a:r>
          </a:p>
          <a:p>
            <a:pPr>
              <a:buFont typeface="Wingdings" pitchFamily="2" charset="2"/>
              <a:buNone/>
            </a:pPr>
            <a:r>
              <a:rPr lang="cs-CZ" altLang="cs-CZ"/>
              <a:t>Decentralizace – fiskální federalismus</a:t>
            </a:r>
          </a:p>
          <a:p>
            <a:r>
              <a:rPr lang="cs-CZ" altLang="cs-CZ"/>
              <a:t>Správa státních financí</a:t>
            </a:r>
          </a:p>
          <a:p>
            <a:r>
              <a:rPr lang="cs-CZ" altLang="cs-CZ"/>
              <a:t>Správa financí územních samospráv</a:t>
            </a:r>
          </a:p>
          <a:p>
            <a:r>
              <a:rPr lang="cs-CZ" altLang="cs-CZ"/>
              <a:t>Správa financí profesních (zájmových) veřejných korporací</a:t>
            </a:r>
          </a:p>
        </p:txBody>
      </p:sp>
    </p:spTree>
    <p:extLst>
      <p:ext uri="{BB962C8B-B14F-4D97-AF65-F5344CB8AC3E}">
        <p14:creationId xmlns:p14="http://schemas.microsoft.com/office/powerpoint/2010/main" val="300349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b="1" dirty="0"/>
              <a:t>Duální správa</a:t>
            </a:r>
          </a:p>
        </p:txBody>
      </p:sp>
      <p:sp>
        <p:nvSpPr>
          <p:cNvPr id="13315" name="Rectangle 3"/>
          <p:cNvSpPr>
            <a:spLocks noGrp="1" noChangeArrowheads="1"/>
          </p:cNvSpPr>
          <p:nvPr>
            <p:ph type="body" idx="1"/>
          </p:nvPr>
        </p:nvSpPr>
        <p:spPr/>
        <p:txBody>
          <a:bodyPr/>
          <a:lstStyle/>
          <a:p>
            <a:r>
              <a:rPr lang="cs-CZ" altLang="cs-CZ" dirty="0"/>
              <a:t>Správa vykonávaná dvěma orgány finanční správy bez vzájemného vrchnostenského vztahu</a:t>
            </a:r>
          </a:p>
          <a:p>
            <a:r>
              <a:rPr lang="cs-CZ" altLang="cs-CZ" dirty="0"/>
              <a:t>Určující kritérium působnosti/příslušnosti: charakter (statut) adresáta FS</a:t>
            </a:r>
          </a:p>
          <a:p>
            <a:r>
              <a:rPr lang="cs-CZ" altLang="cs-CZ" dirty="0"/>
              <a:t>Příklady: </a:t>
            </a:r>
            <a:r>
              <a:rPr lang="cs-CZ" altLang="cs-CZ" b="1" dirty="0"/>
              <a:t>devizové orgány </a:t>
            </a:r>
            <a:r>
              <a:rPr lang="cs-CZ" altLang="cs-CZ" dirty="0"/>
              <a:t>– MF, ČNB</a:t>
            </a:r>
          </a:p>
          <a:p>
            <a:pPr>
              <a:buFont typeface="Wingdings" pitchFamily="2" charset="2"/>
              <a:buNone/>
            </a:pPr>
            <a:r>
              <a:rPr lang="cs-CZ" altLang="cs-CZ" b="1" dirty="0"/>
              <a:t>		          FSČR: </a:t>
            </a:r>
            <a:r>
              <a:rPr lang="cs-CZ" altLang="cs-CZ" dirty="0"/>
              <a:t>obecné FÚ, 				                    		          Specializovaný</a:t>
            </a:r>
            <a:r>
              <a:rPr lang="cs-CZ" altLang="cs-CZ" b="1" dirty="0"/>
              <a:t> </a:t>
            </a:r>
            <a:r>
              <a:rPr lang="cs-CZ" altLang="cs-CZ" dirty="0"/>
              <a:t>FÚ</a:t>
            </a:r>
          </a:p>
          <a:p>
            <a:pPr>
              <a:buFont typeface="Wingdings" pitchFamily="2" charset="2"/>
              <a:buNone/>
            </a:pPr>
            <a:endParaRPr lang="cs-CZ" altLang="cs-CZ" b="1" dirty="0"/>
          </a:p>
          <a:p>
            <a:pPr algn="ctr">
              <a:buFont typeface="Wingdings" pitchFamily="2" charset="2"/>
              <a:buNone/>
            </a:pPr>
            <a:r>
              <a:rPr lang="cs-CZ" altLang="cs-CZ" b="1" dirty="0"/>
              <a:t>NEZAMĚŇOVAT duální správu a dělenou správu!</a:t>
            </a:r>
          </a:p>
        </p:txBody>
      </p:sp>
    </p:spTree>
    <p:extLst>
      <p:ext uri="{BB962C8B-B14F-4D97-AF65-F5344CB8AC3E}">
        <p14:creationId xmlns:p14="http://schemas.microsoft.com/office/powerpoint/2010/main" val="17003759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b="1" dirty="0"/>
              <a:t>Dělená správa – funkční princip</a:t>
            </a:r>
          </a:p>
        </p:txBody>
      </p:sp>
      <p:sp>
        <p:nvSpPr>
          <p:cNvPr id="14339" name="Rectangle 3"/>
          <p:cNvSpPr>
            <a:spLocks noGrp="1" noChangeArrowheads="1"/>
          </p:cNvSpPr>
          <p:nvPr>
            <p:ph type="body" sz="half" idx="1"/>
          </p:nvPr>
        </p:nvSpPr>
        <p:spPr>
          <a:xfrm>
            <a:off x="2473325" y="1981200"/>
            <a:ext cx="3759200" cy="4114800"/>
          </a:xfrm>
        </p:spPr>
        <p:txBody>
          <a:bodyPr/>
          <a:lstStyle/>
          <a:p>
            <a:r>
              <a:rPr lang="cs-CZ" altLang="cs-CZ"/>
              <a:t>§§ 161-162 Daňového řádu</a:t>
            </a:r>
          </a:p>
          <a:p>
            <a:r>
              <a:rPr lang="cs-CZ" altLang="cs-CZ"/>
              <a:t>Procesně dělená správa</a:t>
            </a:r>
          </a:p>
          <a:p>
            <a:r>
              <a:rPr lang="cs-CZ" altLang="cs-CZ"/>
              <a:t>Institucionálně dělená správa</a:t>
            </a:r>
          </a:p>
          <a:p>
            <a:pPr>
              <a:buFont typeface="Wingdings" pitchFamily="2" charset="2"/>
              <a:buNone/>
            </a:pPr>
            <a:endParaRPr lang="cs-CZ" altLang="cs-CZ"/>
          </a:p>
        </p:txBody>
      </p:sp>
      <p:sp>
        <p:nvSpPr>
          <p:cNvPr id="14340" name="Rectangle 4"/>
          <p:cNvSpPr>
            <a:spLocks noGrp="1" noChangeArrowheads="1"/>
          </p:cNvSpPr>
          <p:nvPr>
            <p:ph type="body" sz="half" idx="2"/>
          </p:nvPr>
        </p:nvSpPr>
        <p:spPr>
          <a:xfrm>
            <a:off x="6375400" y="1981200"/>
            <a:ext cx="3759200" cy="4114800"/>
          </a:xfrm>
        </p:spPr>
        <p:txBody>
          <a:bodyPr/>
          <a:lstStyle/>
          <a:p>
            <a:pPr algn="ctr">
              <a:buFont typeface="Wingdings" pitchFamily="2" charset="2"/>
              <a:buNone/>
            </a:pPr>
            <a:r>
              <a:rPr lang="cs-CZ" altLang="cs-CZ"/>
              <a:t>Nalézací řízení</a:t>
            </a:r>
          </a:p>
          <a:p>
            <a:pPr algn="ctr">
              <a:buFont typeface="Wingdings" pitchFamily="2" charset="2"/>
              <a:buNone/>
            </a:pPr>
            <a:endParaRPr lang="cs-CZ" altLang="cs-CZ"/>
          </a:p>
          <a:p>
            <a:pPr algn="ctr">
              <a:buFont typeface="Wingdings" pitchFamily="2" charset="2"/>
              <a:buNone/>
            </a:pPr>
            <a:r>
              <a:rPr lang="cs-CZ" altLang="cs-CZ"/>
              <a:t>Inkasní správa</a:t>
            </a:r>
          </a:p>
          <a:p>
            <a:pPr algn="ctr">
              <a:buFont typeface="Wingdings" pitchFamily="2" charset="2"/>
              <a:buNone/>
            </a:pPr>
            <a:endParaRPr lang="cs-CZ" altLang="cs-CZ"/>
          </a:p>
          <a:p>
            <a:pPr algn="ctr">
              <a:buFont typeface="Wingdings" pitchFamily="2" charset="2"/>
              <a:buNone/>
            </a:pPr>
            <a:r>
              <a:rPr lang="cs-CZ" altLang="cs-CZ"/>
              <a:t>Vymáhání</a:t>
            </a:r>
          </a:p>
        </p:txBody>
      </p:sp>
      <p:sp>
        <p:nvSpPr>
          <p:cNvPr id="14343" name="Line 7"/>
          <p:cNvSpPr>
            <a:spLocks noChangeShapeType="1"/>
          </p:cNvSpPr>
          <p:nvPr/>
        </p:nvSpPr>
        <p:spPr bwMode="auto">
          <a:xfrm>
            <a:off x="8183563" y="2060575"/>
            <a:ext cx="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solidFill>
                <a:srgbClr val="000000"/>
              </a:solidFill>
            </a:endParaRPr>
          </a:p>
        </p:txBody>
      </p:sp>
      <p:sp>
        <p:nvSpPr>
          <p:cNvPr id="14344" name="Line 8"/>
          <p:cNvSpPr>
            <a:spLocks noChangeShapeType="1"/>
          </p:cNvSpPr>
          <p:nvPr/>
        </p:nvSpPr>
        <p:spPr bwMode="auto">
          <a:xfrm>
            <a:off x="8183563" y="3068639"/>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solidFill>
                <a:srgbClr val="000000"/>
              </a:solidFill>
            </a:endParaRPr>
          </a:p>
        </p:txBody>
      </p:sp>
    </p:spTree>
    <p:extLst>
      <p:ext uri="{BB962C8B-B14F-4D97-AF65-F5344CB8AC3E}">
        <p14:creationId xmlns:p14="http://schemas.microsoft.com/office/powerpoint/2010/main" val="2290033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4. Zásady činnosti finanční správy</a:t>
            </a:r>
          </a:p>
        </p:txBody>
      </p:sp>
      <p:sp>
        <p:nvSpPr>
          <p:cNvPr id="3" name="Podnadpis 2"/>
          <p:cNvSpPr>
            <a:spLocks noGrp="1"/>
          </p:cNvSpPr>
          <p:nvPr>
            <p:ph type="subTitle" idx="1"/>
          </p:nvPr>
        </p:nvSpPr>
        <p:spPr/>
        <p:txBody>
          <a:bodyPr/>
          <a:lstStyle/>
          <a:p>
            <a:endParaRPr lang="cs-CZ" dirty="0"/>
          </a:p>
          <a:p>
            <a:endParaRPr lang="cs-CZ" dirty="0"/>
          </a:p>
        </p:txBody>
      </p:sp>
    </p:spTree>
    <p:extLst>
      <p:ext uri="{BB962C8B-B14F-4D97-AF65-F5344CB8AC3E}">
        <p14:creationId xmlns:p14="http://schemas.microsoft.com/office/powerpoint/2010/main" val="39734168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b="1" dirty="0"/>
              <a:t>Potřeby finanční správy</a:t>
            </a:r>
          </a:p>
        </p:txBody>
      </p:sp>
      <p:sp>
        <p:nvSpPr>
          <p:cNvPr id="20483" name="Rectangle 3"/>
          <p:cNvSpPr>
            <a:spLocks noGrp="1" noChangeArrowheads="1"/>
          </p:cNvSpPr>
          <p:nvPr>
            <p:ph type="body" idx="1"/>
          </p:nvPr>
        </p:nvSpPr>
        <p:spPr/>
        <p:txBody>
          <a:bodyPr/>
          <a:lstStyle/>
          <a:p>
            <a:pPr eaLnBrk="1" hangingPunct="1"/>
            <a:r>
              <a:rPr lang="cs-CZ"/>
              <a:t>Jednotné zásady fungování finanční správy, zejména v případě správy veřejných financí</a:t>
            </a:r>
          </a:p>
          <a:p>
            <a:pPr eaLnBrk="1" hangingPunct="1"/>
            <a:r>
              <a:rPr lang="cs-CZ"/>
              <a:t>Splnění požadavků dobré správy</a:t>
            </a:r>
          </a:p>
          <a:p>
            <a:pPr eaLnBrk="1" hangingPunct="1"/>
            <a:r>
              <a:rPr lang="cs-CZ"/>
              <a:t>Efektivnost</a:t>
            </a:r>
          </a:p>
          <a:p>
            <a:pPr eaLnBrk="1" hangingPunct="1"/>
            <a:r>
              <a:rPr lang="cs-CZ"/>
              <a:t>Hospodárnost</a:t>
            </a:r>
          </a:p>
          <a:p>
            <a:pPr eaLnBrk="1" hangingPunct="1"/>
            <a:r>
              <a:rPr lang="cs-CZ"/>
              <a:t>Stabilita</a:t>
            </a:r>
          </a:p>
        </p:txBody>
      </p:sp>
    </p:spTree>
    <p:extLst>
      <p:ext uri="{BB962C8B-B14F-4D97-AF65-F5344CB8AC3E}">
        <p14:creationId xmlns:p14="http://schemas.microsoft.com/office/powerpoint/2010/main" val="11297467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Katalogy zásad</a:t>
            </a:r>
          </a:p>
        </p:txBody>
      </p:sp>
      <p:sp>
        <p:nvSpPr>
          <p:cNvPr id="3" name="Zástupný symbol pro obsah 2"/>
          <p:cNvSpPr>
            <a:spLocks noGrp="1"/>
          </p:cNvSpPr>
          <p:nvPr>
            <p:ph idx="1"/>
          </p:nvPr>
        </p:nvSpPr>
        <p:spPr/>
        <p:txBody>
          <a:bodyPr/>
          <a:lstStyle/>
          <a:p>
            <a:r>
              <a:rPr lang="cs-CZ" dirty="0"/>
              <a:t>Zásady činnosti veřejné správy - § 2 – 8 SŘ (zákon č. 500/2004 Sb., v platném znění)</a:t>
            </a:r>
          </a:p>
          <a:p>
            <a:r>
              <a:rPr lang="cs-CZ" dirty="0"/>
              <a:t>Zásady správy daní § 5 – 9 DŘ (zákon č. 280/2009 Sb., v platném znění)</a:t>
            </a:r>
          </a:p>
          <a:p>
            <a:r>
              <a:rPr lang="cs-CZ" dirty="0"/>
              <a:t>Doktrinální zásady </a:t>
            </a:r>
          </a:p>
          <a:p>
            <a:r>
              <a:rPr lang="cs-CZ" dirty="0"/>
              <a:t>Soft </a:t>
            </a:r>
            <a:r>
              <a:rPr lang="cs-CZ" dirty="0" err="1"/>
              <a:t>law</a:t>
            </a:r>
            <a:r>
              <a:rPr lang="cs-CZ" dirty="0"/>
              <a:t> – doporučení  …</a:t>
            </a:r>
          </a:p>
        </p:txBody>
      </p:sp>
    </p:spTree>
    <p:extLst>
      <p:ext uri="{BB962C8B-B14F-4D97-AF65-F5344CB8AC3E}">
        <p14:creationId xmlns:p14="http://schemas.microsoft.com/office/powerpoint/2010/main" val="1999317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altLang="cs-CZ" b="0" dirty="0"/>
              <a:t>Dobrá </a:t>
            </a:r>
            <a:r>
              <a:rPr lang="cs-CZ" altLang="cs-CZ" dirty="0"/>
              <a:t>veřejná</a:t>
            </a:r>
            <a:r>
              <a:rPr lang="cs-CZ" altLang="cs-CZ" b="0" dirty="0"/>
              <a:t> správa </a:t>
            </a:r>
            <a:br>
              <a:rPr lang="cs-CZ" altLang="cs-CZ" b="0" dirty="0"/>
            </a:br>
            <a:r>
              <a:rPr lang="cs-CZ" altLang="cs-CZ" dirty="0"/>
              <a:t>a dobrá finanční správa</a:t>
            </a:r>
            <a:endParaRPr lang="cs-CZ" altLang="cs-CZ" b="0" dirty="0"/>
          </a:p>
        </p:txBody>
      </p:sp>
      <p:sp>
        <p:nvSpPr>
          <p:cNvPr id="2051" name="Rectangle 3"/>
          <p:cNvSpPr>
            <a:spLocks noGrp="1" noChangeArrowheads="1"/>
          </p:cNvSpPr>
          <p:nvPr>
            <p:ph type="subTitle" idx="1"/>
          </p:nvPr>
        </p:nvSpPr>
        <p:spPr/>
        <p:txBody>
          <a:bodyPr/>
          <a:lstStyle/>
          <a:p>
            <a:endParaRPr lang="cs-CZ" altLang="cs-CZ" dirty="0"/>
          </a:p>
          <a:p>
            <a:endParaRPr lang="cs-CZ" altLang="cs-CZ" dirty="0"/>
          </a:p>
          <a:p>
            <a:endParaRPr lang="cs-CZ" altLang="cs-CZ" dirty="0"/>
          </a:p>
        </p:txBody>
      </p:sp>
    </p:spTree>
    <p:extLst>
      <p:ext uri="{BB962C8B-B14F-4D97-AF65-F5344CB8AC3E}">
        <p14:creationId xmlns:p14="http://schemas.microsoft.com/office/powerpoint/2010/main" val="7583196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cs-CZ" altLang="cs-CZ"/>
              <a:t>Východiska</a:t>
            </a:r>
          </a:p>
        </p:txBody>
      </p:sp>
      <p:sp>
        <p:nvSpPr>
          <p:cNvPr id="3075" name="Rectangle 3"/>
          <p:cNvSpPr>
            <a:spLocks noGrp="1" noChangeArrowheads="1"/>
          </p:cNvSpPr>
          <p:nvPr>
            <p:ph type="body" idx="1"/>
          </p:nvPr>
        </p:nvSpPr>
        <p:spPr/>
        <p:txBody>
          <a:bodyPr/>
          <a:lstStyle/>
          <a:p>
            <a:r>
              <a:rPr lang="cs-CZ" altLang="cs-CZ"/>
              <a:t>Postavení jedince ve státě</a:t>
            </a:r>
          </a:p>
          <a:p>
            <a:r>
              <a:rPr lang="cs-CZ" altLang="cs-CZ"/>
              <a:t>Stát jako nebezpečí</a:t>
            </a:r>
          </a:p>
          <a:p>
            <a:r>
              <a:rPr lang="cs-CZ" altLang="cs-CZ"/>
              <a:t>Stát jako garant práv jednotlivce</a:t>
            </a:r>
          </a:p>
          <a:p>
            <a:r>
              <a:rPr lang="cs-CZ" altLang="cs-CZ"/>
              <a:t>Právní stát</a:t>
            </a:r>
          </a:p>
        </p:txBody>
      </p:sp>
    </p:spTree>
    <p:extLst>
      <p:ext uri="{BB962C8B-B14F-4D97-AF65-F5344CB8AC3E}">
        <p14:creationId xmlns:p14="http://schemas.microsoft.com/office/powerpoint/2010/main" val="2877920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E5E1E939-9F5A-4EA8-BED6-CEF2B6733CAF}"/>
              </a:ext>
            </a:extLst>
          </p:cNvPr>
          <p:cNvSpPr>
            <a:spLocks noGrp="1"/>
          </p:cNvSpPr>
          <p:nvPr>
            <p:ph type="ctrTitle"/>
          </p:nvPr>
        </p:nvSpPr>
        <p:spPr/>
        <p:txBody>
          <a:bodyPr/>
          <a:lstStyle/>
          <a:p>
            <a:r>
              <a:rPr lang="cs-CZ" b="1" dirty="0"/>
              <a:t>1. Pojem „finanční správa“</a:t>
            </a:r>
            <a:br>
              <a:rPr lang="cs-CZ" b="1" dirty="0"/>
            </a:br>
            <a:endParaRPr lang="cs-CZ" dirty="0"/>
          </a:p>
        </p:txBody>
      </p:sp>
      <p:sp>
        <p:nvSpPr>
          <p:cNvPr id="6" name="Podnadpis 5">
            <a:extLst>
              <a:ext uri="{FF2B5EF4-FFF2-40B4-BE49-F238E27FC236}">
                <a16:creationId xmlns:a16="http://schemas.microsoft.com/office/drawing/2014/main" id="{E9656D66-2B1D-4E72-ACD2-86F7AA8D3F14}"/>
              </a:ext>
            </a:extLst>
          </p:cNvPr>
          <p:cNvSpPr>
            <a:spLocks noGrp="1"/>
          </p:cNvSpPr>
          <p:nvPr>
            <p:ph type="subTitle" idx="1"/>
          </p:nvPr>
        </p:nvSpPr>
        <p:spPr/>
        <p:txBody>
          <a:bodyPr/>
          <a:lstStyle/>
          <a:p>
            <a:endParaRPr lang="cs-CZ" dirty="0"/>
          </a:p>
        </p:txBody>
      </p:sp>
      <p:sp>
        <p:nvSpPr>
          <p:cNvPr id="4" name="Nadpis 1">
            <a:extLst>
              <a:ext uri="{FF2B5EF4-FFF2-40B4-BE49-F238E27FC236}">
                <a16:creationId xmlns:a16="http://schemas.microsoft.com/office/drawing/2014/main" id="{17503431-F6C8-445C-B02A-6C74153A5094}"/>
              </a:ext>
            </a:extLst>
          </p:cNvPr>
          <p:cNvSpPr>
            <a:spLocks noGrp="1"/>
          </p:cNvSpPr>
          <p:nvPr/>
        </p:nvSpPr>
        <p:spPr>
          <a:xfrm>
            <a:off x="1524000" y="2235200"/>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b="1" dirty="0"/>
          </a:p>
        </p:txBody>
      </p:sp>
    </p:spTree>
    <p:extLst>
      <p:ext uri="{BB962C8B-B14F-4D97-AF65-F5344CB8AC3E}">
        <p14:creationId xmlns:p14="http://schemas.microsoft.com/office/powerpoint/2010/main" val="4555364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b="0"/>
              <a:t>Dobrá správa</a:t>
            </a:r>
          </a:p>
        </p:txBody>
      </p:sp>
      <p:sp>
        <p:nvSpPr>
          <p:cNvPr id="10243" name="Rectangle 3"/>
          <p:cNvSpPr>
            <a:spLocks noGrp="1" noChangeArrowheads="1"/>
          </p:cNvSpPr>
          <p:nvPr>
            <p:ph type="body" idx="1"/>
          </p:nvPr>
        </p:nvSpPr>
        <p:spPr/>
        <p:txBody>
          <a:bodyPr/>
          <a:lstStyle/>
          <a:p>
            <a:r>
              <a:rPr lang="cs-CZ" altLang="cs-CZ"/>
              <a:t>dobré mravy veřejné správy</a:t>
            </a:r>
          </a:p>
          <a:p>
            <a:r>
              <a:rPr lang="cs-CZ" altLang="cs-CZ"/>
              <a:t>nestrannost - impartiallness</a:t>
            </a:r>
          </a:p>
          <a:p>
            <a:r>
              <a:rPr lang="cs-CZ" altLang="cs-CZ"/>
              <a:t>správnost – fairness</a:t>
            </a:r>
          </a:p>
          <a:p>
            <a:r>
              <a:rPr lang="cs-CZ" altLang="cs-CZ"/>
              <a:t>včasnost –reasonable time</a:t>
            </a:r>
          </a:p>
        </p:txBody>
      </p:sp>
    </p:spTree>
    <p:extLst>
      <p:ext uri="{BB962C8B-B14F-4D97-AF65-F5344CB8AC3E}">
        <p14:creationId xmlns:p14="http://schemas.microsoft.com/office/powerpoint/2010/main" val="2840583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cs-CZ"/>
              <a:t>Roy Perry</a:t>
            </a:r>
          </a:p>
        </p:txBody>
      </p:sp>
      <p:sp>
        <p:nvSpPr>
          <p:cNvPr id="5127" name="Rectangle 7"/>
          <p:cNvSpPr>
            <a:spLocks noGrp="1" noChangeArrowheads="1"/>
          </p:cNvSpPr>
          <p:nvPr>
            <p:ph type="body" sz="half" idx="2"/>
          </p:nvPr>
        </p:nvSpPr>
        <p:spPr>
          <a:xfrm>
            <a:off x="6170614" y="1719263"/>
            <a:ext cx="4040187" cy="4411662"/>
          </a:xfrm>
        </p:spPr>
        <p:txBody>
          <a:bodyPr/>
          <a:lstStyle/>
          <a:p>
            <a:r>
              <a:rPr lang="cs-CZ" altLang="cs-CZ" sz="2600" dirty="0"/>
              <a:t>*1943</a:t>
            </a:r>
          </a:p>
          <a:p>
            <a:r>
              <a:rPr lang="cs-CZ" altLang="cs-CZ" sz="2600" dirty="0"/>
              <a:t>Konzervativní politik</a:t>
            </a:r>
          </a:p>
          <a:p>
            <a:r>
              <a:rPr lang="cs-CZ" altLang="cs-CZ" sz="2600" dirty="0"/>
              <a:t>poslanec Evropského parlamentu</a:t>
            </a:r>
          </a:p>
          <a:p>
            <a:r>
              <a:rPr lang="cs-CZ" altLang="cs-CZ" sz="2600" dirty="0"/>
              <a:t>tvůrce myšlenky Kodexu dobré správy (1998)</a:t>
            </a:r>
          </a:p>
          <a:p>
            <a:endParaRPr lang="cs-CZ" altLang="cs-CZ" sz="2600" dirty="0"/>
          </a:p>
        </p:txBody>
      </p:sp>
      <p:pic>
        <p:nvPicPr>
          <p:cNvPr id="5128" name="Picture 8" descr="RPerry"/>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2830514" y="2254250"/>
            <a:ext cx="2338387" cy="33416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534015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altLang="cs-CZ" sz="3500"/>
              <a:t>Formování obsahu dobré správy</a:t>
            </a:r>
          </a:p>
        </p:txBody>
      </p:sp>
      <p:sp>
        <p:nvSpPr>
          <p:cNvPr id="11267" name="Rectangle 3"/>
          <p:cNvSpPr>
            <a:spLocks noGrp="1" noChangeArrowheads="1"/>
          </p:cNvSpPr>
          <p:nvPr>
            <p:ph type="body" idx="1"/>
          </p:nvPr>
        </p:nvSpPr>
        <p:spPr/>
        <p:txBody>
          <a:bodyPr/>
          <a:lstStyle/>
          <a:p>
            <a:r>
              <a:rPr lang="cs-CZ" altLang="cs-CZ"/>
              <a:t>doktrína</a:t>
            </a:r>
          </a:p>
          <a:p>
            <a:r>
              <a:rPr lang="cs-CZ" altLang="cs-CZ"/>
              <a:t>judikatura </a:t>
            </a:r>
          </a:p>
          <a:p>
            <a:pPr algn="ctr">
              <a:buFont typeface="Wingdings" panose="05000000000000000000" pitchFamily="2" charset="2"/>
              <a:buNone/>
            </a:pPr>
            <a:r>
              <a:rPr lang="cs-CZ" altLang="cs-CZ">
                <a:cs typeface="Arial" panose="020B0604020202020204" pitchFamily="34" charset="0"/>
              </a:rPr>
              <a:t>▼</a:t>
            </a:r>
          </a:p>
          <a:p>
            <a:pPr algn="ctr">
              <a:buFont typeface="Wingdings" panose="05000000000000000000" pitchFamily="2" charset="2"/>
              <a:buNone/>
            </a:pPr>
            <a:r>
              <a:rPr lang="cs-CZ" altLang="cs-CZ">
                <a:cs typeface="Arial" panose="020B0604020202020204" pitchFamily="34" charset="0"/>
              </a:rPr>
              <a:t>Právo na dobrou správu</a:t>
            </a:r>
          </a:p>
          <a:p>
            <a:pPr algn="just"/>
            <a:r>
              <a:rPr lang="cs-CZ" altLang="cs-CZ">
                <a:cs typeface="Arial" panose="020B0604020202020204" pitchFamily="34" charset="0"/>
              </a:rPr>
              <a:t>Listina základních práv Evropské unie čl.41 (7.12.2000)</a:t>
            </a:r>
          </a:p>
          <a:p>
            <a:pPr>
              <a:buFont typeface="Wingdings" panose="05000000000000000000" pitchFamily="2" charset="2"/>
              <a:buNone/>
            </a:pPr>
            <a:endParaRPr lang="cs-CZ" altLang="cs-CZ"/>
          </a:p>
        </p:txBody>
      </p:sp>
    </p:spTree>
    <p:extLst>
      <p:ext uri="{BB962C8B-B14F-4D97-AF65-F5344CB8AC3E}">
        <p14:creationId xmlns:p14="http://schemas.microsoft.com/office/powerpoint/2010/main" val="27201268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a:t>Listina 2007</a:t>
            </a:r>
          </a:p>
        </p:txBody>
      </p:sp>
      <p:sp>
        <p:nvSpPr>
          <p:cNvPr id="13315" name="Rectangle 3"/>
          <p:cNvSpPr>
            <a:spLocks noGrp="1" noChangeArrowheads="1"/>
          </p:cNvSpPr>
          <p:nvPr>
            <p:ph type="body" idx="1"/>
          </p:nvPr>
        </p:nvSpPr>
        <p:spPr/>
        <p:txBody>
          <a:bodyPr/>
          <a:lstStyle/>
          <a:p>
            <a:pPr>
              <a:lnSpc>
                <a:spcPct val="80000"/>
              </a:lnSpc>
            </a:pPr>
            <a:r>
              <a:rPr lang="cs-CZ" altLang="cs-CZ" sz="1700"/>
              <a:t>(2007/C 303/01)</a:t>
            </a:r>
          </a:p>
          <a:p>
            <a:pPr>
              <a:lnSpc>
                <a:spcPct val="80000"/>
              </a:lnSpc>
            </a:pPr>
            <a:r>
              <a:rPr lang="cs-CZ" altLang="cs-CZ" sz="1700" b="1"/>
              <a:t>Právo na </a:t>
            </a:r>
            <a:r>
              <a:rPr lang="cs-CZ" altLang="cs-CZ" sz="1700" b="1">
                <a:solidFill>
                  <a:srgbClr val="990000"/>
                </a:solidFill>
              </a:rPr>
              <a:t>řádnou</a:t>
            </a:r>
            <a:r>
              <a:rPr lang="cs-CZ" altLang="cs-CZ" sz="1700" b="1"/>
              <a:t> správu</a:t>
            </a:r>
            <a:endParaRPr lang="cs-CZ" altLang="cs-CZ" sz="1700"/>
          </a:p>
          <a:p>
            <a:pPr>
              <a:lnSpc>
                <a:spcPct val="80000"/>
              </a:lnSpc>
            </a:pPr>
            <a:r>
              <a:rPr lang="cs-CZ" altLang="cs-CZ" sz="1700"/>
              <a:t>1.   Každý má právo na to, aby jeho záležitosti byly orgány, institucemi a jinými subjekty Unie řešeny nestranně,</a:t>
            </a:r>
            <a:r>
              <a:rPr lang="cs-CZ" altLang="cs-CZ" sz="1700">
                <a:solidFill>
                  <a:srgbClr val="990000"/>
                </a:solidFill>
              </a:rPr>
              <a:t> spravedlivě</a:t>
            </a:r>
            <a:r>
              <a:rPr lang="cs-CZ" altLang="cs-CZ" sz="1700"/>
              <a:t> a v přiměřené lhůtě.</a:t>
            </a:r>
          </a:p>
          <a:p>
            <a:pPr>
              <a:lnSpc>
                <a:spcPct val="80000"/>
              </a:lnSpc>
            </a:pPr>
            <a:r>
              <a:rPr lang="cs-CZ" altLang="cs-CZ" sz="1700"/>
              <a:t>2.   Toto právo zahrnuje především:</a:t>
            </a:r>
          </a:p>
          <a:p>
            <a:pPr>
              <a:lnSpc>
                <a:spcPct val="80000"/>
              </a:lnSpc>
            </a:pPr>
            <a:r>
              <a:rPr lang="cs-CZ" altLang="cs-CZ" sz="1700"/>
              <a:t> a) právo každého být vyslechnut před přijetím jemu určeného individuálního opatření, které by se jej mohlo nepříznivě dotknout;</a:t>
            </a:r>
          </a:p>
          <a:p>
            <a:pPr>
              <a:lnSpc>
                <a:spcPct val="80000"/>
              </a:lnSpc>
            </a:pPr>
            <a:r>
              <a:rPr lang="cs-CZ" altLang="cs-CZ" sz="1700"/>
              <a:t> b) právo každého na přístup ke spisu, který se jej týká, při respektování oprávněných zájmů důvěrnosti a profesního a obchodního tajemství; </a:t>
            </a:r>
          </a:p>
          <a:p>
            <a:pPr>
              <a:lnSpc>
                <a:spcPct val="80000"/>
              </a:lnSpc>
            </a:pPr>
            <a:r>
              <a:rPr lang="cs-CZ" altLang="cs-CZ" sz="1700"/>
              <a:t>c) povinnost správních orgánů odůvodňovat svá rozhodnutí.</a:t>
            </a:r>
          </a:p>
          <a:p>
            <a:pPr>
              <a:lnSpc>
                <a:spcPct val="80000"/>
              </a:lnSpc>
            </a:pPr>
            <a:r>
              <a:rPr lang="cs-CZ" altLang="cs-CZ" sz="1700"/>
              <a:t>3.   Každý má právo na to, aby mu Unie v souladu s obecnými zásadami společnými právním řádům členských států nahradila škodu způsobenou jejími orgány nebo jejími zaměstnanci při výkonu jejich funkce.</a:t>
            </a:r>
          </a:p>
          <a:p>
            <a:pPr>
              <a:lnSpc>
                <a:spcPct val="80000"/>
              </a:lnSpc>
            </a:pPr>
            <a:r>
              <a:rPr lang="cs-CZ" altLang="cs-CZ" sz="1700"/>
              <a:t>4.   Každý se může písemně obracet na orgány Unie v jednom z jazyků Smluv a musí obdržet odpověď ve stejném jazyce.</a:t>
            </a:r>
          </a:p>
        </p:txBody>
      </p:sp>
    </p:spTree>
    <p:extLst>
      <p:ext uri="{BB962C8B-B14F-4D97-AF65-F5344CB8AC3E}">
        <p14:creationId xmlns:p14="http://schemas.microsoft.com/office/powerpoint/2010/main" val="19350609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cs-CZ"/>
              <a:t>Text Listiny</a:t>
            </a:r>
          </a:p>
        </p:txBody>
      </p:sp>
      <p:sp>
        <p:nvSpPr>
          <p:cNvPr id="20483" name="Rectangle 3"/>
          <p:cNvSpPr>
            <a:spLocks noGrp="1" noChangeArrowheads="1"/>
          </p:cNvSpPr>
          <p:nvPr>
            <p:ph type="body" idx="1"/>
          </p:nvPr>
        </p:nvSpPr>
        <p:spPr/>
        <p:txBody>
          <a:bodyPr/>
          <a:lstStyle/>
          <a:p>
            <a:r>
              <a:rPr lang="cs-CZ" altLang="cs-CZ" b="1">
                <a:hlinkClick r:id="rId2"/>
              </a:rPr>
              <a:t>http://eur-lex.europa.eu/LexUriServ/LexUriServ.do?uri=OJ:C:2007:303:0001:0016:CS:PDF</a:t>
            </a:r>
            <a:endParaRPr lang="cs-CZ" altLang="cs-CZ" b="1"/>
          </a:p>
          <a:p>
            <a:pPr>
              <a:buFont typeface="Wingdings" panose="05000000000000000000" pitchFamily="2" charset="2"/>
              <a:buNone/>
            </a:pPr>
            <a:endParaRPr lang="cs-CZ" altLang="cs-CZ"/>
          </a:p>
        </p:txBody>
      </p:sp>
    </p:spTree>
    <p:extLst>
      <p:ext uri="{BB962C8B-B14F-4D97-AF65-F5344CB8AC3E}">
        <p14:creationId xmlns:p14="http://schemas.microsoft.com/office/powerpoint/2010/main" val="9499890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a:t>Právo na dobrou správu</a:t>
            </a:r>
          </a:p>
        </p:txBody>
      </p:sp>
      <p:sp>
        <p:nvSpPr>
          <p:cNvPr id="12291" name="Rectangle 3"/>
          <p:cNvSpPr>
            <a:spLocks noGrp="1" noChangeArrowheads="1"/>
          </p:cNvSpPr>
          <p:nvPr>
            <p:ph type="body" idx="1"/>
          </p:nvPr>
        </p:nvSpPr>
        <p:spPr/>
        <p:txBody>
          <a:bodyPr/>
          <a:lstStyle/>
          <a:p>
            <a:r>
              <a:rPr lang="cs-CZ" altLang="cs-CZ"/>
              <a:t>v katalogu občanských práv LZPEU</a:t>
            </a:r>
          </a:p>
          <a:p>
            <a:r>
              <a:rPr lang="cs-CZ" altLang="cs-CZ"/>
              <a:t>„lidské právo“ - …Každá osoba ….</a:t>
            </a:r>
          </a:p>
          <a:p>
            <a:r>
              <a:rPr lang="cs-CZ" altLang="cs-CZ"/>
              <a:t>vztahuje se na orgány EU</a:t>
            </a:r>
          </a:p>
          <a:p>
            <a:endParaRPr lang="cs-CZ" altLang="cs-CZ"/>
          </a:p>
          <a:p>
            <a:endParaRPr lang="cs-CZ" altLang="cs-CZ"/>
          </a:p>
          <a:p>
            <a:endParaRPr lang="cs-CZ" altLang="cs-CZ"/>
          </a:p>
        </p:txBody>
      </p:sp>
    </p:spTree>
    <p:extLst>
      <p:ext uri="{BB962C8B-B14F-4D97-AF65-F5344CB8AC3E}">
        <p14:creationId xmlns:p14="http://schemas.microsoft.com/office/powerpoint/2010/main" val="1953484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cs-CZ" dirty="0" err="1"/>
              <a:t>Jacob-Magnus</a:t>
            </a:r>
            <a:r>
              <a:rPr lang="cs-CZ" altLang="cs-CZ" dirty="0"/>
              <a:t> </a:t>
            </a:r>
            <a:r>
              <a:rPr lang="cs-CZ" altLang="cs-CZ" dirty="0" err="1"/>
              <a:t>Söderman</a:t>
            </a:r>
            <a:endParaRPr lang="cs-CZ" altLang="cs-CZ" dirty="0"/>
          </a:p>
        </p:txBody>
      </p:sp>
      <p:sp>
        <p:nvSpPr>
          <p:cNvPr id="8197" name="Rectangle 5"/>
          <p:cNvSpPr>
            <a:spLocks noGrp="1" noChangeArrowheads="1"/>
          </p:cNvSpPr>
          <p:nvPr>
            <p:ph type="body" sz="half" idx="2"/>
          </p:nvPr>
        </p:nvSpPr>
        <p:spPr>
          <a:xfrm>
            <a:off x="6170614" y="1719263"/>
            <a:ext cx="4040187" cy="4411662"/>
          </a:xfrm>
        </p:spPr>
        <p:txBody>
          <a:bodyPr/>
          <a:lstStyle/>
          <a:p>
            <a:r>
              <a:rPr lang="cs-CZ" altLang="cs-CZ" sz="2600" dirty="0"/>
              <a:t>*1938</a:t>
            </a:r>
          </a:p>
          <a:p>
            <a:r>
              <a:rPr lang="cs-CZ" altLang="cs-CZ" sz="2600" dirty="0"/>
              <a:t>člen švédské sociální demokracie ve Finsku</a:t>
            </a:r>
          </a:p>
          <a:p>
            <a:r>
              <a:rPr lang="cs-CZ" altLang="cs-CZ" sz="2600" dirty="0"/>
              <a:t>evropský ombudsman (1995-2003)</a:t>
            </a:r>
          </a:p>
          <a:p>
            <a:r>
              <a:rPr lang="cs-CZ" altLang="cs-CZ" sz="2600" dirty="0"/>
              <a:t>návrh  Kodexu dobré správy (2001)</a:t>
            </a:r>
          </a:p>
        </p:txBody>
      </p:sp>
      <p:pic>
        <p:nvPicPr>
          <p:cNvPr id="8198" name="Picture 6" descr="Jacke%20Soderman%20hemsida"/>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505076" y="1719263"/>
            <a:ext cx="2987675" cy="4411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0785912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a:t>Kodex dobré správy</a:t>
            </a:r>
          </a:p>
        </p:txBody>
      </p:sp>
      <p:sp>
        <p:nvSpPr>
          <p:cNvPr id="14339" name="Rectangle 3"/>
          <p:cNvSpPr>
            <a:spLocks noGrp="1" noChangeArrowheads="1"/>
          </p:cNvSpPr>
          <p:nvPr>
            <p:ph type="body" idx="1"/>
          </p:nvPr>
        </p:nvSpPr>
        <p:spPr/>
        <p:txBody>
          <a:bodyPr/>
          <a:lstStyle/>
          <a:p>
            <a:r>
              <a:rPr lang="cs-CZ" altLang="cs-CZ"/>
              <a:t>Morální kodex veřejné správy EU</a:t>
            </a:r>
          </a:p>
          <a:p>
            <a:r>
              <a:rPr lang="cs-CZ" altLang="cs-CZ"/>
              <a:t>Inspirace pro vnitrostátní kodexy veřejné právy</a:t>
            </a:r>
          </a:p>
        </p:txBody>
      </p:sp>
    </p:spTree>
    <p:extLst>
      <p:ext uri="{BB962C8B-B14F-4D97-AF65-F5344CB8AC3E}">
        <p14:creationId xmlns:p14="http://schemas.microsoft.com/office/powerpoint/2010/main" val="838289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cs-CZ" b="1" dirty="0"/>
              <a:t>JUDr. Otakar </a:t>
            </a:r>
            <a:r>
              <a:rPr lang="cs-CZ" altLang="cs-CZ" b="1" dirty="0" err="1"/>
              <a:t>Motejl</a:t>
            </a:r>
            <a:endParaRPr lang="cs-CZ" altLang="cs-CZ" b="1" dirty="0"/>
          </a:p>
        </p:txBody>
      </p:sp>
      <p:sp>
        <p:nvSpPr>
          <p:cNvPr id="8197" name="Rectangle 5"/>
          <p:cNvSpPr>
            <a:spLocks noGrp="1" noChangeArrowheads="1"/>
          </p:cNvSpPr>
          <p:nvPr>
            <p:ph type="body" sz="half" idx="2"/>
          </p:nvPr>
        </p:nvSpPr>
        <p:spPr>
          <a:xfrm>
            <a:off x="6170614" y="1719263"/>
            <a:ext cx="4040187" cy="4411662"/>
          </a:xfrm>
        </p:spPr>
        <p:txBody>
          <a:bodyPr/>
          <a:lstStyle/>
          <a:p>
            <a:r>
              <a:rPr lang="cs-CZ" altLang="cs-CZ" sz="2600" dirty="0"/>
              <a:t>10.9.1932 – 9.5.2010</a:t>
            </a:r>
          </a:p>
          <a:p>
            <a:r>
              <a:rPr lang="cs-CZ" altLang="cs-CZ" sz="2600" dirty="0"/>
              <a:t>Právník a politik</a:t>
            </a:r>
          </a:p>
          <a:p>
            <a:r>
              <a:rPr lang="cs-CZ" altLang="cs-CZ" sz="2600" dirty="0"/>
              <a:t>Advokát, soudce</a:t>
            </a:r>
          </a:p>
          <a:p>
            <a:r>
              <a:rPr lang="cs-CZ" altLang="cs-CZ" sz="2600" dirty="0"/>
              <a:t>Ministr spravedlnosti</a:t>
            </a:r>
          </a:p>
          <a:p>
            <a:r>
              <a:rPr lang="cs-CZ" altLang="cs-CZ" sz="2600" dirty="0"/>
              <a:t>Předseda NS</a:t>
            </a:r>
          </a:p>
          <a:p>
            <a:r>
              <a:rPr lang="cs-CZ" altLang="cs-CZ" sz="2600" dirty="0"/>
              <a:t>1. Veřejný ochránce práv</a:t>
            </a:r>
          </a:p>
          <a:p>
            <a:r>
              <a:rPr lang="cs-CZ" altLang="cs-CZ" sz="2600" dirty="0"/>
              <a:t>Se svými spolupracovníky vytvořil </a:t>
            </a:r>
            <a:r>
              <a:rPr lang="cs-CZ" altLang="cs-CZ" sz="2600" b="1" dirty="0"/>
              <a:t>Principy dobré správy VOP</a:t>
            </a:r>
          </a:p>
          <a:p>
            <a:endParaRPr lang="cs-CZ" altLang="cs-CZ" sz="2600" dirty="0"/>
          </a:p>
        </p:txBody>
      </p:sp>
      <p:pic>
        <p:nvPicPr>
          <p:cNvPr id="2050" name="Picture 2" descr="Zemřel ombudsman Otakar Motejl - Novinky.cz">
            <a:extLst>
              <a:ext uri="{FF2B5EF4-FFF2-40B4-BE49-F238E27FC236}">
                <a16:creationId xmlns:a16="http://schemas.microsoft.com/office/drawing/2014/main" id="{FA2E1AA2-FD1F-4DEE-B9B9-3412A32126AF}"/>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13232" y="1719263"/>
            <a:ext cx="4925568" cy="3108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95641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b="1" dirty="0"/>
              <a:t>Principy dobré správy Veřejného ochránce práv</a:t>
            </a:r>
          </a:p>
        </p:txBody>
      </p:sp>
      <p:sp>
        <p:nvSpPr>
          <p:cNvPr id="15363" name="Rectangle 3"/>
          <p:cNvSpPr>
            <a:spLocks noGrp="1" noChangeArrowheads="1"/>
          </p:cNvSpPr>
          <p:nvPr>
            <p:ph idx="1"/>
          </p:nvPr>
        </p:nvSpPr>
        <p:spPr/>
        <p:txBody>
          <a:bodyPr>
            <a:normAutofit lnSpcReduction="10000"/>
          </a:bodyPr>
          <a:lstStyle/>
          <a:p>
            <a:pPr marL="609600" indent="-609600" algn="just">
              <a:lnSpc>
                <a:spcPct val="80000"/>
              </a:lnSpc>
              <a:buFontTx/>
              <a:buAutoNum type="arabicPeriod"/>
            </a:pPr>
            <a:r>
              <a:rPr lang="cs-CZ" altLang="cs-CZ" sz="2600" dirty="0"/>
              <a:t>Soulad s právem</a:t>
            </a:r>
          </a:p>
          <a:p>
            <a:pPr marL="609600" indent="-609600" algn="just">
              <a:lnSpc>
                <a:spcPct val="80000"/>
              </a:lnSpc>
              <a:buFontTx/>
              <a:buAutoNum type="arabicPeriod"/>
            </a:pPr>
            <a:r>
              <a:rPr lang="cs-CZ" altLang="cs-CZ" sz="2600" dirty="0"/>
              <a:t>Nestrannost</a:t>
            </a:r>
          </a:p>
          <a:p>
            <a:pPr marL="609600" indent="-609600" algn="just">
              <a:lnSpc>
                <a:spcPct val="80000"/>
              </a:lnSpc>
              <a:buFontTx/>
              <a:buAutoNum type="arabicPeriod"/>
            </a:pPr>
            <a:r>
              <a:rPr lang="cs-CZ" altLang="cs-CZ" sz="2600" dirty="0"/>
              <a:t>Včasnost</a:t>
            </a:r>
          </a:p>
          <a:p>
            <a:pPr marL="609600" indent="-609600" algn="just">
              <a:lnSpc>
                <a:spcPct val="80000"/>
              </a:lnSpc>
              <a:buFontTx/>
              <a:buAutoNum type="arabicPeriod"/>
            </a:pPr>
            <a:r>
              <a:rPr lang="cs-CZ" altLang="cs-CZ" sz="2600" dirty="0"/>
              <a:t>Předvídatelnost</a:t>
            </a:r>
          </a:p>
          <a:p>
            <a:pPr marL="609600" indent="-609600" algn="just">
              <a:lnSpc>
                <a:spcPct val="80000"/>
              </a:lnSpc>
              <a:buFontTx/>
              <a:buAutoNum type="arabicPeriod"/>
            </a:pPr>
            <a:r>
              <a:rPr lang="cs-CZ" altLang="cs-CZ" sz="2600" dirty="0"/>
              <a:t>Přesvědčivost</a:t>
            </a:r>
          </a:p>
          <a:p>
            <a:pPr marL="609600" indent="-609600" algn="just">
              <a:lnSpc>
                <a:spcPct val="80000"/>
              </a:lnSpc>
              <a:buFontTx/>
              <a:buAutoNum type="arabicPeriod"/>
            </a:pPr>
            <a:r>
              <a:rPr lang="cs-CZ" altLang="cs-CZ" sz="2600" dirty="0"/>
              <a:t>Přiměřenost</a:t>
            </a:r>
          </a:p>
          <a:p>
            <a:pPr marL="609600" indent="-609600" algn="just">
              <a:lnSpc>
                <a:spcPct val="80000"/>
              </a:lnSpc>
              <a:buFontTx/>
              <a:buAutoNum type="arabicPeriod"/>
            </a:pPr>
            <a:r>
              <a:rPr lang="cs-CZ" altLang="cs-CZ" sz="2600" dirty="0"/>
              <a:t>Součinnost</a:t>
            </a:r>
          </a:p>
          <a:p>
            <a:pPr marL="609600" indent="-609600" algn="just">
              <a:lnSpc>
                <a:spcPct val="80000"/>
              </a:lnSpc>
              <a:buFontTx/>
              <a:buAutoNum type="arabicPeriod"/>
            </a:pPr>
            <a:r>
              <a:rPr lang="cs-CZ" altLang="cs-CZ" sz="2600" dirty="0"/>
              <a:t>Odpovědnost</a:t>
            </a:r>
          </a:p>
          <a:p>
            <a:pPr marL="609600" indent="-609600" algn="just">
              <a:lnSpc>
                <a:spcPct val="80000"/>
              </a:lnSpc>
              <a:buFontTx/>
              <a:buAutoNum type="arabicPeriod"/>
            </a:pPr>
            <a:r>
              <a:rPr lang="cs-CZ" altLang="cs-CZ" sz="2600" dirty="0"/>
              <a:t>Otevřenost</a:t>
            </a:r>
          </a:p>
          <a:p>
            <a:pPr marL="609600" indent="-609600" algn="just">
              <a:lnSpc>
                <a:spcPct val="80000"/>
              </a:lnSpc>
              <a:buFontTx/>
              <a:buAutoNum type="arabicPeriod"/>
            </a:pPr>
            <a:r>
              <a:rPr lang="cs-CZ" altLang="cs-CZ" sz="2600" dirty="0"/>
              <a:t>Vstřícnost</a:t>
            </a:r>
          </a:p>
        </p:txBody>
      </p:sp>
      <p:sp>
        <p:nvSpPr>
          <p:cNvPr id="2" name="Zástupný symbol pro obsah 1">
            <a:extLst>
              <a:ext uri="{FF2B5EF4-FFF2-40B4-BE49-F238E27FC236}">
                <a16:creationId xmlns:a16="http://schemas.microsoft.com/office/drawing/2014/main" id="{B7C66A1E-78BB-46E4-97AA-1140127DD14A}"/>
              </a:ext>
            </a:extLst>
          </p:cNvPr>
          <p:cNvSpPr>
            <a:spLocks noGrp="1"/>
          </p:cNvSpPr>
          <p:nvPr>
            <p:ph sz="half" idx="4294967295"/>
          </p:nvPr>
        </p:nvSpPr>
        <p:spPr>
          <a:xfrm>
            <a:off x="7815263" y="1568450"/>
            <a:ext cx="4376737" cy="4351338"/>
          </a:xfrm>
        </p:spPr>
        <p:txBody>
          <a:bodyPr>
            <a:normAutofit/>
          </a:bodyPr>
          <a:lstStyle/>
          <a:p>
            <a:pPr marL="0" indent="0">
              <a:buNone/>
            </a:pPr>
            <a:endParaRPr lang="cs-CZ" dirty="0"/>
          </a:p>
          <a:p>
            <a:pPr marL="0" indent="0" algn="just">
              <a:buNone/>
            </a:pPr>
            <a:r>
              <a:rPr lang="cs-CZ" dirty="0"/>
              <a:t>	</a:t>
            </a:r>
          </a:p>
        </p:txBody>
      </p:sp>
    </p:spTree>
    <p:extLst>
      <p:ext uri="{BB962C8B-B14F-4D97-AF65-F5344CB8AC3E}">
        <p14:creationId xmlns:p14="http://schemas.microsoft.com/office/powerpoint/2010/main" val="3171278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t>Zápatí prezentace</a:t>
            </a:r>
          </a:p>
        </p:txBody>
      </p:sp>
      <p:sp>
        <p:nvSpPr>
          <p:cNvPr id="5" name="Zástupný symbol pro číslo snímku 4"/>
          <p:cNvSpPr>
            <a:spLocks noGrp="1"/>
          </p:cNvSpPr>
          <p:nvPr>
            <p:ph type="sldNum" sz="quarter" idx="11"/>
          </p:nvPr>
        </p:nvSpPr>
        <p:spPr/>
        <p:txBody>
          <a:bodyPr/>
          <a:lstStyle/>
          <a:p>
            <a:fld id="{FD6C4F57-E7AF-4C36-80DC-0D5A81F68B86}" type="slidenum">
              <a:rPr lang="cs-CZ"/>
              <a:pPr/>
              <a:t>5</a:t>
            </a:fld>
            <a:endParaRPr lang="cs-CZ"/>
          </a:p>
        </p:txBody>
      </p:sp>
      <p:sp>
        <p:nvSpPr>
          <p:cNvPr id="258096" name="Rectangle 48"/>
          <p:cNvSpPr>
            <a:spLocks noGrp="1" noChangeArrowheads="1"/>
          </p:cNvSpPr>
          <p:nvPr>
            <p:ph type="title"/>
          </p:nvPr>
        </p:nvSpPr>
        <p:spPr/>
        <p:txBody>
          <a:bodyPr/>
          <a:lstStyle/>
          <a:p>
            <a:r>
              <a:rPr lang="cs-CZ" b="1" dirty="0"/>
              <a:t>Pojem finanční správy</a:t>
            </a:r>
          </a:p>
        </p:txBody>
      </p:sp>
      <p:sp>
        <p:nvSpPr>
          <p:cNvPr id="258097" name="Rectangle 49"/>
          <p:cNvSpPr>
            <a:spLocks noGrp="1" noChangeArrowheads="1"/>
          </p:cNvSpPr>
          <p:nvPr>
            <p:ph type="body" idx="1"/>
          </p:nvPr>
        </p:nvSpPr>
        <p:spPr/>
        <p:txBody>
          <a:bodyPr/>
          <a:lstStyle/>
          <a:p>
            <a:r>
              <a:rPr lang="cs-CZ" b="1" dirty="0">
                <a:solidFill>
                  <a:srgbClr val="FF0000"/>
                </a:solidFill>
              </a:rPr>
              <a:t>Finanční správa</a:t>
            </a:r>
            <a:r>
              <a:rPr lang="cs-CZ" b="1" dirty="0"/>
              <a:t> = </a:t>
            </a:r>
            <a:r>
              <a:rPr lang="cs-CZ" i="1" dirty="0">
                <a:effectLst>
                  <a:outerShdw blurRad="38100" dist="38100" dir="2700000" algn="tl">
                    <a:srgbClr val="C0C0C0"/>
                  </a:outerShdw>
                </a:effectLst>
              </a:rPr>
              <a:t>specifický úsek veřejné správy jehož posláním je péče o materiální základ poskytování veřejných statků a dozor (dohled) nad finančními činnostmi</a:t>
            </a:r>
          </a:p>
          <a:p>
            <a:endParaRPr lang="cs-CZ" dirty="0"/>
          </a:p>
        </p:txBody>
      </p:sp>
    </p:spTree>
    <p:extLst>
      <p:ext uri="{BB962C8B-B14F-4D97-AF65-F5344CB8AC3E}">
        <p14:creationId xmlns:p14="http://schemas.microsoft.com/office/powerpoint/2010/main" val="25079614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Stránky VOP</a:t>
            </a:r>
          </a:p>
        </p:txBody>
      </p:sp>
      <p:sp>
        <p:nvSpPr>
          <p:cNvPr id="3" name="Zástupný symbol pro obsah 2"/>
          <p:cNvSpPr>
            <a:spLocks noGrp="1"/>
          </p:cNvSpPr>
          <p:nvPr>
            <p:ph idx="1"/>
          </p:nvPr>
        </p:nvSpPr>
        <p:spPr/>
        <p:txBody>
          <a:bodyPr/>
          <a:lstStyle/>
          <a:p>
            <a:endParaRPr lang="cs-CZ" dirty="0"/>
          </a:p>
          <a:p>
            <a:endParaRPr lang="cs-CZ" dirty="0"/>
          </a:p>
          <a:p>
            <a:endParaRPr lang="cs-CZ" dirty="0"/>
          </a:p>
          <a:p>
            <a:r>
              <a:rPr lang="cs-CZ" dirty="0">
                <a:hlinkClick r:id="rId2"/>
              </a:rPr>
              <a:t>https://www.ochrance.cz/stiznosti-na-urady/principy-dobre-spravy/</a:t>
            </a:r>
            <a:endParaRPr lang="cs-CZ" dirty="0"/>
          </a:p>
          <a:p>
            <a:endParaRPr lang="cs-CZ" dirty="0"/>
          </a:p>
        </p:txBody>
      </p:sp>
    </p:spTree>
    <p:extLst>
      <p:ext uri="{BB962C8B-B14F-4D97-AF65-F5344CB8AC3E}">
        <p14:creationId xmlns:p14="http://schemas.microsoft.com/office/powerpoint/2010/main" val="4614054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ltLang="cs-CZ"/>
              <a:t>Princip „dobré správy“ ve SŘ</a:t>
            </a:r>
          </a:p>
        </p:txBody>
      </p:sp>
      <p:sp>
        <p:nvSpPr>
          <p:cNvPr id="16387" name="Rectangle 3"/>
          <p:cNvSpPr>
            <a:spLocks noGrp="1" noChangeArrowheads="1"/>
          </p:cNvSpPr>
          <p:nvPr>
            <p:ph type="body" idx="1"/>
          </p:nvPr>
        </p:nvSpPr>
        <p:spPr/>
        <p:txBody>
          <a:bodyPr/>
          <a:lstStyle/>
          <a:p>
            <a:r>
              <a:rPr lang="cs-CZ" altLang="cs-CZ" dirty="0"/>
              <a:t>§ 8 odst. 2</a:t>
            </a:r>
          </a:p>
          <a:p>
            <a:r>
              <a:rPr lang="cs-CZ" altLang="cs-CZ" dirty="0"/>
              <a:t>…správní orgány spolupracují v zájmu dobré správy…</a:t>
            </a:r>
          </a:p>
          <a:p>
            <a:pPr marL="0" indent="0">
              <a:buNone/>
            </a:pPr>
            <a:r>
              <a:rPr lang="cs-CZ" altLang="cs-CZ" dirty="0"/>
              <a:t> (nepochopení tohoto principu zákonodárcem)</a:t>
            </a:r>
          </a:p>
        </p:txBody>
      </p:sp>
    </p:spTree>
    <p:extLst>
      <p:ext uri="{BB962C8B-B14F-4D97-AF65-F5344CB8AC3E}">
        <p14:creationId xmlns:p14="http://schemas.microsoft.com/office/powerpoint/2010/main" val="3715254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a:t>Kolize</a:t>
            </a:r>
          </a:p>
        </p:txBody>
      </p:sp>
      <p:sp>
        <p:nvSpPr>
          <p:cNvPr id="17411" name="Rectangle 3"/>
          <p:cNvSpPr>
            <a:spLocks noGrp="1" noChangeArrowheads="1"/>
          </p:cNvSpPr>
          <p:nvPr>
            <p:ph type="body" idx="1"/>
          </p:nvPr>
        </p:nvSpPr>
        <p:spPr/>
        <p:txBody>
          <a:bodyPr/>
          <a:lstStyle/>
          <a:p>
            <a:r>
              <a:rPr lang="cs-CZ" altLang="cs-CZ"/>
              <a:t>Dobrá správa</a:t>
            </a:r>
          </a:p>
          <a:p>
            <a:r>
              <a:rPr lang="cs-CZ" altLang="cs-CZ"/>
              <a:t>X</a:t>
            </a:r>
          </a:p>
          <a:p>
            <a:r>
              <a:rPr lang="cs-CZ" altLang="cs-CZ"/>
              <a:t>Veřejný zájem</a:t>
            </a:r>
          </a:p>
        </p:txBody>
      </p:sp>
    </p:spTree>
    <p:extLst>
      <p:ext uri="{BB962C8B-B14F-4D97-AF65-F5344CB8AC3E}">
        <p14:creationId xmlns:p14="http://schemas.microsoft.com/office/powerpoint/2010/main" val="37546318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cs-CZ"/>
              <a:t>Dobré vládnutí</a:t>
            </a:r>
          </a:p>
        </p:txBody>
      </p:sp>
      <p:sp>
        <p:nvSpPr>
          <p:cNvPr id="18435" name="Rectangle 3"/>
          <p:cNvSpPr>
            <a:spLocks noGrp="1" noChangeArrowheads="1"/>
          </p:cNvSpPr>
          <p:nvPr>
            <p:ph type="body" idx="1"/>
          </p:nvPr>
        </p:nvSpPr>
        <p:spPr/>
        <p:txBody>
          <a:bodyPr/>
          <a:lstStyle/>
          <a:p>
            <a:r>
              <a:rPr lang="cs-CZ" altLang="cs-CZ" dirty="0"/>
              <a:t>Vyšší stupeň</a:t>
            </a:r>
          </a:p>
          <a:p>
            <a:r>
              <a:rPr lang="cs-CZ" altLang="cs-CZ" dirty="0"/>
              <a:t>Dobrá správa složka dobrého vládnutí</a:t>
            </a:r>
          </a:p>
          <a:p>
            <a:r>
              <a:rPr lang="cs-CZ" altLang="cs-CZ" dirty="0"/>
              <a:t>Ekonomicky: vyšší efektivita</a:t>
            </a:r>
          </a:p>
          <a:p>
            <a:r>
              <a:rPr lang="cs-CZ" altLang="cs-CZ" dirty="0"/>
              <a:t>Politicky a právně: těsnější vazby politických a správních institucemi na občany</a:t>
            </a:r>
          </a:p>
          <a:p>
            <a:r>
              <a:rPr lang="cs-CZ" altLang="cs-CZ" dirty="0"/>
              <a:t>Dobrá správa                                dobré vládnutí</a:t>
            </a:r>
          </a:p>
        </p:txBody>
      </p:sp>
      <p:sp>
        <p:nvSpPr>
          <p:cNvPr id="18436" name="Line 4"/>
          <p:cNvSpPr>
            <a:spLocks noChangeShapeType="1"/>
          </p:cNvSpPr>
          <p:nvPr/>
        </p:nvSpPr>
        <p:spPr bwMode="auto">
          <a:xfrm>
            <a:off x="3576314" y="4510134"/>
            <a:ext cx="15128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14393694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5DC9E3-5D0B-4FC3-8AF0-B402E66F03DF}"/>
              </a:ext>
            </a:extLst>
          </p:cNvPr>
          <p:cNvSpPr>
            <a:spLocks noGrp="1"/>
          </p:cNvSpPr>
          <p:nvPr>
            <p:ph type="title"/>
          </p:nvPr>
        </p:nvSpPr>
        <p:spPr/>
        <p:txBody>
          <a:bodyPr/>
          <a:lstStyle/>
          <a:p>
            <a:r>
              <a:rPr lang="cs-CZ" b="1" dirty="0"/>
              <a:t>Personální principy státní služby</a:t>
            </a:r>
          </a:p>
        </p:txBody>
      </p:sp>
      <p:sp>
        <p:nvSpPr>
          <p:cNvPr id="3" name="Zástupný symbol pro obsah 2">
            <a:extLst>
              <a:ext uri="{FF2B5EF4-FFF2-40B4-BE49-F238E27FC236}">
                <a16:creationId xmlns:a16="http://schemas.microsoft.com/office/drawing/2014/main" id="{820AE2AD-D06D-4944-A722-43B84B1CB0B8}"/>
              </a:ext>
            </a:extLst>
          </p:cNvPr>
          <p:cNvSpPr>
            <a:spLocks noGrp="1"/>
          </p:cNvSpPr>
          <p:nvPr>
            <p:ph idx="1"/>
          </p:nvPr>
        </p:nvSpPr>
        <p:spPr/>
        <p:txBody>
          <a:bodyPr/>
          <a:lstStyle/>
          <a:p>
            <a:pPr marL="514350" indent="-514350">
              <a:buFont typeface="+mj-lt"/>
              <a:buAutoNum type="arabicPeriod"/>
            </a:pPr>
            <a:r>
              <a:rPr lang="cs-CZ" dirty="0"/>
              <a:t>Princip politické neutrality</a:t>
            </a:r>
          </a:p>
          <a:p>
            <a:pPr marL="514350" indent="-514350">
              <a:buFont typeface="+mj-lt"/>
              <a:buAutoNum type="arabicPeriod"/>
            </a:pPr>
            <a:r>
              <a:rPr lang="cs-CZ" dirty="0"/>
              <a:t>Princip zákonnosti </a:t>
            </a:r>
          </a:p>
          <a:p>
            <a:pPr marL="514350" indent="-514350">
              <a:buFont typeface="+mj-lt"/>
              <a:buAutoNum type="arabicPeriod"/>
            </a:pPr>
            <a:r>
              <a:rPr lang="cs-CZ" dirty="0"/>
              <a:t>Princip transparentního zaměstnání </a:t>
            </a:r>
          </a:p>
          <a:p>
            <a:pPr marL="514350" indent="-514350">
              <a:buFont typeface="+mj-lt"/>
              <a:buAutoNum type="arabicPeriod"/>
            </a:pPr>
            <a:r>
              <a:rPr lang="cs-CZ" dirty="0"/>
              <a:t>Princip transparentního a rovného odměňování</a:t>
            </a:r>
          </a:p>
          <a:p>
            <a:pPr marL="514350" indent="-514350">
              <a:buFont typeface="+mj-lt"/>
              <a:buAutoNum type="arabicPeriod"/>
            </a:pPr>
            <a:r>
              <a:rPr lang="cs-CZ" dirty="0"/>
              <a:t>Princip rovného zacházení</a:t>
            </a:r>
          </a:p>
          <a:p>
            <a:pPr marL="514350" indent="-514350">
              <a:buFont typeface="+mj-lt"/>
              <a:buAutoNum type="arabicPeriod"/>
            </a:pPr>
            <a:r>
              <a:rPr lang="cs-CZ" dirty="0"/>
              <a:t>Princip efektivního řízení</a:t>
            </a:r>
          </a:p>
          <a:p>
            <a:pPr marL="514350" indent="-514350">
              <a:buFont typeface="+mj-lt"/>
              <a:buAutoNum type="arabicPeriod"/>
            </a:pPr>
            <a:r>
              <a:rPr lang="cs-CZ" dirty="0"/>
              <a:t>Princip nestrannosti</a:t>
            </a:r>
          </a:p>
          <a:p>
            <a:pPr marL="514350" indent="-514350">
              <a:buFont typeface="+mj-lt"/>
              <a:buAutoNum type="arabicPeriod"/>
            </a:pPr>
            <a:r>
              <a:rPr lang="cs-CZ" dirty="0"/>
              <a:t>Princip profesionality</a:t>
            </a:r>
          </a:p>
          <a:p>
            <a:pPr marL="514350" indent="-514350">
              <a:buFont typeface="+mj-lt"/>
              <a:buAutoNum type="arabicPeriod"/>
            </a:pPr>
            <a:endParaRPr lang="cs-CZ" dirty="0"/>
          </a:p>
        </p:txBody>
      </p:sp>
    </p:spTree>
    <p:extLst>
      <p:ext uri="{BB962C8B-B14F-4D97-AF65-F5344CB8AC3E}">
        <p14:creationId xmlns:p14="http://schemas.microsoft.com/office/powerpoint/2010/main" val="37699400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8E3D0C-B155-4A85-9470-41FFADFA8601}"/>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id="{F31A2059-7AA1-464A-BDC7-C5CEFF31C81A}"/>
              </a:ext>
            </a:extLst>
          </p:cNvPr>
          <p:cNvSpPr>
            <a:spLocks noGrp="1"/>
          </p:cNvSpPr>
          <p:nvPr>
            <p:ph idx="1"/>
          </p:nvPr>
        </p:nvSpPr>
        <p:spPr/>
        <p:txBody>
          <a:bodyPr/>
          <a:lstStyle/>
          <a:p>
            <a:pPr marL="0" indent="0" algn="ctr">
              <a:buNone/>
            </a:pPr>
            <a:r>
              <a:rPr lang="cs-CZ" dirty="0"/>
              <a:t>Srovnej Zákon č. 234/2014 Sb., o státní službě</a:t>
            </a:r>
          </a:p>
          <a:p>
            <a:pPr marL="0" indent="0" algn="ctr">
              <a:buNone/>
            </a:pPr>
            <a:r>
              <a:rPr lang="cs-CZ" dirty="0"/>
              <a:t>a</a:t>
            </a:r>
          </a:p>
          <a:p>
            <a:pPr marL="0" indent="0" algn="ctr">
              <a:buNone/>
            </a:pPr>
            <a:r>
              <a:rPr lang="cs-CZ" dirty="0"/>
              <a:t>Zákon č. 55/2017 </a:t>
            </a:r>
            <a:r>
              <a:rPr lang="cs-CZ" dirty="0" err="1"/>
              <a:t>Z.z</a:t>
            </a:r>
            <a:r>
              <a:rPr lang="cs-CZ" dirty="0"/>
              <a:t>. o </a:t>
            </a:r>
            <a:r>
              <a:rPr lang="cs-CZ" dirty="0" err="1"/>
              <a:t>štátnej</a:t>
            </a:r>
            <a:r>
              <a:rPr lang="cs-CZ" dirty="0"/>
              <a:t> </a:t>
            </a:r>
            <a:r>
              <a:rPr lang="cs-CZ" dirty="0" err="1"/>
              <a:t>službe</a:t>
            </a:r>
            <a:endParaRPr lang="cs-CZ" dirty="0"/>
          </a:p>
        </p:txBody>
      </p:sp>
    </p:spTree>
    <p:extLst>
      <p:ext uri="{BB962C8B-B14F-4D97-AF65-F5344CB8AC3E}">
        <p14:creationId xmlns:p14="http://schemas.microsoft.com/office/powerpoint/2010/main" val="30594157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cs-CZ" b="1" dirty="0"/>
              <a:t>Dobrá finanční správa</a:t>
            </a:r>
          </a:p>
        </p:txBody>
      </p:sp>
      <p:sp>
        <p:nvSpPr>
          <p:cNvPr id="19459" name="Rectangle 3"/>
          <p:cNvSpPr>
            <a:spLocks noGrp="1" noChangeArrowheads="1"/>
          </p:cNvSpPr>
          <p:nvPr>
            <p:ph type="body" idx="1"/>
          </p:nvPr>
        </p:nvSpPr>
        <p:spPr/>
        <p:txBody>
          <a:bodyPr/>
          <a:lstStyle/>
          <a:p>
            <a:r>
              <a:rPr lang="cs-CZ" altLang="cs-CZ"/>
              <a:t>Dobrá správa veřejných financí, peněžního systému a dohledu nad finančním trhem</a:t>
            </a:r>
          </a:p>
          <a:p>
            <a:r>
              <a:rPr lang="cs-CZ" altLang="cs-CZ"/>
              <a:t>Efektivní</a:t>
            </a:r>
          </a:p>
          <a:p>
            <a:r>
              <a:rPr lang="cs-CZ" altLang="cs-CZ"/>
              <a:t>Přátelská</a:t>
            </a:r>
          </a:p>
          <a:p>
            <a:r>
              <a:rPr lang="cs-CZ" altLang="cs-CZ"/>
              <a:t>Moderní</a:t>
            </a:r>
          </a:p>
          <a:p>
            <a:r>
              <a:rPr lang="cs-CZ" altLang="cs-CZ"/>
              <a:t>Etické kodexy daňové správy</a:t>
            </a:r>
          </a:p>
        </p:txBody>
      </p:sp>
    </p:spTree>
    <p:extLst>
      <p:ext uri="{BB962C8B-B14F-4D97-AF65-F5344CB8AC3E}">
        <p14:creationId xmlns:p14="http://schemas.microsoft.com/office/powerpoint/2010/main" val="21877047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Zásady finanční správy </a:t>
            </a:r>
          </a:p>
        </p:txBody>
      </p:sp>
      <p:sp>
        <p:nvSpPr>
          <p:cNvPr id="3" name="Zástupný symbol pro obsah 2"/>
          <p:cNvSpPr>
            <a:spLocks noGrp="1"/>
          </p:cNvSpPr>
          <p:nvPr>
            <p:ph idx="1"/>
          </p:nvPr>
        </p:nvSpPr>
        <p:spPr/>
        <p:txBody>
          <a:bodyPr/>
          <a:lstStyle/>
          <a:p>
            <a:r>
              <a:rPr lang="cs-CZ" dirty="0"/>
              <a:t>Zásady činnosti působící na venek – tj. vůči adresátům finanční správy</a:t>
            </a:r>
          </a:p>
          <a:p>
            <a:r>
              <a:rPr lang="cs-CZ" dirty="0"/>
              <a:t>Vnitřní zásady správy</a:t>
            </a:r>
          </a:p>
          <a:p>
            <a:r>
              <a:rPr lang="cs-CZ" dirty="0"/>
              <a:t>Zásady nakládání s veřejným majetkem</a:t>
            </a:r>
          </a:p>
          <a:p>
            <a:r>
              <a:rPr lang="cs-CZ" dirty="0"/>
              <a:t>Zásady použití veřejných prostředků</a:t>
            </a:r>
          </a:p>
          <a:p>
            <a:r>
              <a:rPr lang="cs-CZ" dirty="0"/>
              <a:t>Zásady účetnictví</a:t>
            </a:r>
          </a:p>
          <a:p>
            <a:r>
              <a:rPr lang="cs-CZ" dirty="0"/>
              <a:t>Zásady evidence </a:t>
            </a:r>
          </a:p>
          <a:p>
            <a:r>
              <a:rPr lang="cs-CZ" dirty="0"/>
              <a:t>…..</a:t>
            </a:r>
          </a:p>
        </p:txBody>
      </p:sp>
    </p:spTree>
    <p:extLst>
      <p:ext uri="{BB962C8B-B14F-4D97-AF65-F5344CB8AC3E}">
        <p14:creationId xmlns:p14="http://schemas.microsoft.com/office/powerpoint/2010/main" val="16811466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Zásady vyplývající z povahy veřejné finanční činnosti</a:t>
            </a:r>
          </a:p>
        </p:txBody>
      </p:sp>
      <p:sp>
        <p:nvSpPr>
          <p:cNvPr id="3" name="Zástupný symbol pro obsah 2"/>
          <p:cNvSpPr>
            <a:spLocks noGrp="1"/>
          </p:cNvSpPr>
          <p:nvPr>
            <p:ph idx="1"/>
          </p:nvPr>
        </p:nvSpPr>
        <p:spPr/>
        <p:txBody>
          <a:bodyPr>
            <a:normAutofit fontScale="92500" lnSpcReduction="20000"/>
          </a:bodyPr>
          <a:lstStyle/>
          <a:p>
            <a:r>
              <a:rPr lang="cs-CZ" dirty="0"/>
              <a:t>Zásada účelovosti,</a:t>
            </a:r>
          </a:p>
          <a:p>
            <a:r>
              <a:rPr lang="cs-CZ" dirty="0"/>
              <a:t>Zásada plánovitosti,</a:t>
            </a:r>
          </a:p>
          <a:p>
            <a:r>
              <a:rPr lang="cs-CZ" dirty="0"/>
              <a:t>Zásada priority vyrovnanosti veřejných rozpočtů,</a:t>
            </a:r>
          </a:p>
          <a:p>
            <a:r>
              <a:rPr lang="cs-CZ" dirty="0"/>
              <a:t>Zásada efektivnosti a hospodárnosti,</a:t>
            </a:r>
          </a:p>
          <a:p>
            <a:r>
              <a:rPr lang="cs-CZ" dirty="0"/>
              <a:t>Zásada veřejnosti a přehlednosti veřejných fondů,</a:t>
            </a:r>
          </a:p>
          <a:p>
            <a:r>
              <a:rPr lang="cs-CZ" dirty="0"/>
              <a:t>Zásada účtování (bilancování),</a:t>
            </a:r>
          </a:p>
          <a:p>
            <a:r>
              <a:rPr lang="cs-CZ" dirty="0"/>
              <a:t>Zásada kontroly,</a:t>
            </a:r>
          </a:p>
          <a:p>
            <a:r>
              <a:rPr lang="cs-CZ" dirty="0"/>
              <a:t>Zásada nadřazenosti finančních zájmů státu nad individuálními zájmy,</a:t>
            </a:r>
          </a:p>
          <a:p>
            <a:r>
              <a:rPr lang="cs-CZ" dirty="0"/>
              <a:t>Zásada fiskálního federalizmu,</a:t>
            </a:r>
          </a:p>
          <a:p>
            <a:r>
              <a:rPr lang="cs-CZ" dirty="0"/>
              <a:t>Zásada finanční disciplíny.</a:t>
            </a:r>
          </a:p>
        </p:txBody>
      </p:sp>
    </p:spTree>
    <p:extLst>
      <p:ext uri="{BB962C8B-B14F-4D97-AF65-F5344CB8AC3E}">
        <p14:creationId xmlns:p14="http://schemas.microsoft.com/office/powerpoint/2010/main" val="4578466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8E9808-94D0-4D40-962D-31BDFDEE1FAE}"/>
              </a:ext>
            </a:extLst>
          </p:cNvPr>
          <p:cNvSpPr>
            <a:spLocks noGrp="1"/>
          </p:cNvSpPr>
          <p:nvPr>
            <p:ph type="title"/>
          </p:nvPr>
        </p:nvSpPr>
        <p:spPr/>
        <p:txBody>
          <a:bodyPr/>
          <a:lstStyle/>
          <a:p>
            <a:r>
              <a:rPr lang="cs-CZ" dirty="0"/>
              <a:t>Kodifikované katalogy zásad činnosti</a:t>
            </a:r>
          </a:p>
        </p:txBody>
      </p:sp>
      <p:sp>
        <p:nvSpPr>
          <p:cNvPr id="3" name="Zástupný symbol pro obsah 2">
            <a:extLst>
              <a:ext uri="{FF2B5EF4-FFF2-40B4-BE49-F238E27FC236}">
                <a16:creationId xmlns:a16="http://schemas.microsoft.com/office/drawing/2014/main" id="{7AC86915-9957-47DB-8416-E5A90F2D3640}"/>
              </a:ext>
            </a:extLst>
          </p:cNvPr>
          <p:cNvSpPr>
            <a:spLocks noGrp="1"/>
          </p:cNvSpPr>
          <p:nvPr>
            <p:ph idx="1"/>
          </p:nvPr>
        </p:nvSpPr>
        <p:spPr/>
        <p:txBody>
          <a:bodyPr/>
          <a:lstStyle/>
          <a:p>
            <a:r>
              <a:rPr lang="cs-CZ" dirty="0"/>
              <a:t>Obecné zásady vztahující se k výkonu veřejné moci</a:t>
            </a:r>
          </a:p>
          <a:p>
            <a:r>
              <a:rPr lang="cs-CZ" dirty="0"/>
              <a:t>Obecné zásady činnosti veřejné správy – správní řád </a:t>
            </a:r>
          </a:p>
          <a:p>
            <a:r>
              <a:rPr lang="cs-CZ" dirty="0"/>
              <a:t>Obecné zásady správy daní – daňový řád</a:t>
            </a:r>
          </a:p>
          <a:p>
            <a:r>
              <a:rPr lang="cs-CZ" dirty="0"/>
              <a:t>Zásady činnosti vztahující se k prostředí realizace finanční správy , zvláštní význam v případě sekundární finanční správy – např. finanční správa uskutečňovaná v rámci justice </a:t>
            </a:r>
          </a:p>
        </p:txBody>
      </p:sp>
    </p:spTree>
    <p:extLst>
      <p:ext uri="{BB962C8B-B14F-4D97-AF65-F5344CB8AC3E}">
        <p14:creationId xmlns:p14="http://schemas.microsoft.com/office/powerpoint/2010/main" val="687461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cs-CZ" altLang="cs-CZ" b="1" dirty="0"/>
              <a:t>Finanční správa – nástin geneze</a:t>
            </a:r>
          </a:p>
        </p:txBody>
      </p:sp>
      <p:sp>
        <p:nvSpPr>
          <p:cNvPr id="52227" name="Rectangle 3"/>
          <p:cNvSpPr>
            <a:spLocks noGrp="1" noChangeArrowheads="1"/>
          </p:cNvSpPr>
          <p:nvPr>
            <p:ph type="body" idx="1"/>
          </p:nvPr>
        </p:nvSpPr>
        <p:spPr/>
        <p:txBody>
          <a:bodyPr>
            <a:noAutofit/>
          </a:bodyPr>
          <a:lstStyle/>
          <a:p>
            <a:pPr>
              <a:lnSpc>
                <a:spcPct val="90000"/>
              </a:lnSpc>
            </a:pPr>
            <a:r>
              <a:rPr lang="cs-CZ" altLang="cs-CZ" dirty="0"/>
              <a:t>Prastaré pojítko mezi financemi a veřejnou správou, správním právem a finančním právem.</a:t>
            </a:r>
          </a:p>
          <a:p>
            <a:pPr>
              <a:lnSpc>
                <a:spcPct val="90000"/>
              </a:lnSpc>
            </a:pPr>
            <a:r>
              <a:rPr lang="cs-CZ" altLang="cs-CZ" b="1" dirty="0"/>
              <a:t>Adolf Merkel: </a:t>
            </a:r>
            <a:r>
              <a:rPr lang="cs-CZ" altLang="cs-CZ" dirty="0"/>
              <a:t>pomocná funkce - slouží realizaci ostatních činností státu, negoval její samostatnost (Merkel, A. Obecné právo správní. Díl II. Praha – Brno: Orbis 1932)</a:t>
            </a:r>
          </a:p>
          <a:p>
            <a:pPr>
              <a:lnSpc>
                <a:spcPct val="90000"/>
              </a:lnSpc>
            </a:pPr>
            <a:r>
              <a:rPr lang="cs-CZ" altLang="cs-CZ" b="1" dirty="0"/>
              <a:t>X Jaroslav </a:t>
            </a:r>
            <a:r>
              <a:rPr lang="cs-CZ" altLang="cs-CZ" b="1" dirty="0" err="1"/>
              <a:t>Pošvář</a:t>
            </a:r>
            <a:r>
              <a:rPr lang="cs-CZ" altLang="cs-CZ" dirty="0"/>
              <a:t>: samostatný díl veřejné správy</a:t>
            </a:r>
          </a:p>
          <a:p>
            <a:pPr>
              <a:lnSpc>
                <a:spcPct val="90000"/>
              </a:lnSpc>
            </a:pPr>
            <a:r>
              <a:rPr lang="cs-CZ" altLang="cs-CZ" b="1" dirty="0"/>
              <a:t>Josef </a:t>
            </a:r>
            <a:r>
              <a:rPr lang="cs-CZ" altLang="cs-CZ" b="1" dirty="0" err="1"/>
              <a:t>Siblík</a:t>
            </a:r>
            <a:r>
              <a:rPr lang="cs-CZ" altLang="cs-CZ" b="1" dirty="0"/>
              <a:t>:</a:t>
            </a:r>
            <a:r>
              <a:rPr lang="cs-CZ" altLang="cs-CZ" dirty="0"/>
              <a:t> nástroj zajišťování dostatku peněžních prostředků pro státní správu, ale také jako bankovní dohled, dohled nad spořitelnami a pojišťovnami, správu majetku státu … (</a:t>
            </a:r>
            <a:r>
              <a:rPr lang="cs-CZ" altLang="cs-CZ" dirty="0" err="1"/>
              <a:t>Siblík</a:t>
            </a:r>
            <a:r>
              <a:rPr lang="cs-CZ" altLang="cs-CZ" dirty="0"/>
              <a:t>, J. Veřejné finance Československa, Praha: Orbis 1947) </a:t>
            </a:r>
          </a:p>
        </p:txBody>
      </p:sp>
    </p:spTree>
    <p:extLst>
      <p:ext uri="{BB962C8B-B14F-4D97-AF65-F5344CB8AC3E}">
        <p14:creationId xmlns:p14="http://schemas.microsoft.com/office/powerpoint/2010/main" val="295321578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Vztah správního řádu a daňového řádu</a:t>
            </a:r>
          </a:p>
        </p:txBody>
      </p:sp>
      <p:sp>
        <p:nvSpPr>
          <p:cNvPr id="6" name="Zástupný symbol pro text 5"/>
          <p:cNvSpPr>
            <a:spLocks noGrp="1"/>
          </p:cNvSpPr>
          <p:nvPr>
            <p:ph type="body" idx="1"/>
          </p:nvPr>
        </p:nvSpPr>
        <p:spPr/>
        <p:txBody>
          <a:bodyPr/>
          <a:lstStyle/>
          <a:p>
            <a:r>
              <a:rPr lang="cs-CZ" dirty="0"/>
              <a:t>SŘ § 1</a:t>
            </a:r>
          </a:p>
        </p:txBody>
      </p:sp>
      <p:sp>
        <p:nvSpPr>
          <p:cNvPr id="7" name="Zástupný symbol pro obsah 6"/>
          <p:cNvSpPr>
            <a:spLocks noGrp="1"/>
          </p:cNvSpPr>
          <p:nvPr>
            <p:ph sz="half" idx="2"/>
          </p:nvPr>
        </p:nvSpPr>
        <p:spPr/>
        <p:txBody>
          <a:bodyPr>
            <a:normAutofit fontScale="77500" lnSpcReduction="20000"/>
          </a:bodyPr>
          <a:lstStyle/>
          <a:p>
            <a:r>
              <a:rPr lang="cs-CZ" dirty="0"/>
              <a:t>SŘ upravuje postup orgánů moci výkonné, orgánů územních samosprávných celků a jiných orgánů, právnických a fyzických osob, pokud vykonávají působnost v oblasti veřejné správy (dále jen "správní orgán").</a:t>
            </a:r>
          </a:p>
          <a:p>
            <a:r>
              <a:rPr lang="cs-CZ" dirty="0"/>
              <a:t>SŘ nebo jeho jednotlivá ustanovení se použijí, nestanoví-li zvláštní zákon jiný postup.</a:t>
            </a:r>
          </a:p>
          <a:p>
            <a:r>
              <a:rPr lang="cs-CZ" dirty="0"/>
              <a:t> SŘ se nevztahuje na právní jednání prováděná správními orgány a na vztahy mezi orgány téhož územního samosprávného celku při výkonu samostatné působnosti.</a:t>
            </a:r>
          </a:p>
        </p:txBody>
      </p:sp>
      <p:sp>
        <p:nvSpPr>
          <p:cNvPr id="8" name="Zástupný symbol pro text 7"/>
          <p:cNvSpPr>
            <a:spLocks noGrp="1"/>
          </p:cNvSpPr>
          <p:nvPr>
            <p:ph type="body" sz="quarter" idx="3"/>
          </p:nvPr>
        </p:nvSpPr>
        <p:spPr/>
        <p:txBody>
          <a:bodyPr/>
          <a:lstStyle/>
          <a:p>
            <a:r>
              <a:rPr lang="cs-CZ" dirty="0"/>
              <a:t>DŘ § 262</a:t>
            </a:r>
          </a:p>
        </p:txBody>
      </p:sp>
      <p:sp>
        <p:nvSpPr>
          <p:cNvPr id="9" name="Zástupný symbol pro obsah 8"/>
          <p:cNvSpPr>
            <a:spLocks noGrp="1"/>
          </p:cNvSpPr>
          <p:nvPr>
            <p:ph sz="quarter" idx="4"/>
          </p:nvPr>
        </p:nvSpPr>
        <p:spPr/>
        <p:txBody>
          <a:bodyPr/>
          <a:lstStyle/>
          <a:p>
            <a:r>
              <a:rPr lang="cs-CZ" dirty="0"/>
              <a:t>Při správě daní se správní řád nepoužije.</a:t>
            </a:r>
          </a:p>
          <a:p>
            <a:r>
              <a:rPr lang="cs-CZ" dirty="0"/>
              <a:t>Pozn.: Správa daně je postup, jehož cílem je správné zjištění a stanovení daní a zabezpečení jejich úhrady. (§ 1/2 DŘ)</a:t>
            </a:r>
          </a:p>
        </p:txBody>
      </p:sp>
    </p:spTree>
    <p:extLst>
      <p:ext uri="{BB962C8B-B14F-4D97-AF65-F5344CB8AC3E}">
        <p14:creationId xmlns:p14="http://schemas.microsoft.com/office/powerpoint/2010/main" val="4633199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pPr algn="ctr"/>
            <a:r>
              <a:rPr lang="cs-CZ" b="1" dirty="0">
                <a:solidFill>
                  <a:srgbClr val="FF0000"/>
                </a:solidFill>
              </a:rPr>
              <a:t>§ 177 odst. 1 správního řádu </a:t>
            </a:r>
          </a:p>
        </p:txBody>
      </p:sp>
      <p:sp>
        <p:nvSpPr>
          <p:cNvPr id="9" name="Zástupný symbol pro obsah 8"/>
          <p:cNvSpPr>
            <a:spLocks noGrp="1"/>
          </p:cNvSpPr>
          <p:nvPr>
            <p:ph idx="1"/>
          </p:nvPr>
        </p:nvSpPr>
        <p:spPr/>
        <p:txBody>
          <a:bodyPr>
            <a:normAutofit/>
          </a:bodyPr>
          <a:lstStyle/>
          <a:p>
            <a:r>
              <a:rPr lang="cs-CZ" sz="4400" dirty="0"/>
              <a:t>Základní zásady činnosti správních orgánů uvedené v § 2 až 8 se použijí při výkonu veřejné správy i v případech, kdy zvláštní zákon stanoví, že se správní řád nepoužije, ale sám úpravu odpovídající těmto zásadám neobsahuje.</a:t>
            </a:r>
          </a:p>
        </p:txBody>
      </p:sp>
    </p:spTree>
    <p:extLst>
      <p:ext uri="{BB962C8B-B14F-4D97-AF65-F5344CB8AC3E}">
        <p14:creationId xmlns:p14="http://schemas.microsoft.com/office/powerpoint/2010/main" val="14640199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Zásada legality </a:t>
            </a:r>
          </a:p>
        </p:txBody>
      </p:sp>
      <p:sp>
        <p:nvSpPr>
          <p:cNvPr id="5" name="Zástupný symbol pro text 4"/>
          <p:cNvSpPr>
            <a:spLocks noGrp="1"/>
          </p:cNvSpPr>
          <p:nvPr>
            <p:ph type="body" idx="1"/>
          </p:nvPr>
        </p:nvSpPr>
        <p:spPr/>
        <p:txBody>
          <a:bodyPr/>
          <a:lstStyle/>
          <a:p>
            <a:r>
              <a:rPr lang="cs-CZ" dirty="0"/>
              <a:t>SŘ § 2/1</a:t>
            </a:r>
          </a:p>
        </p:txBody>
      </p:sp>
      <p:sp>
        <p:nvSpPr>
          <p:cNvPr id="6" name="Zástupný symbol pro obsah 5"/>
          <p:cNvSpPr>
            <a:spLocks noGrp="1"/>
          </p:cNvSpPr>
          <p:nvPr>
            <p:ph sz="half" idx="2"/>
          </p:nvPr>
        </p:nvSpPr>
        <p:spPr/>
        <p:txBody>
          <a:bodyPr>
            <a:normAutofit lnSpcReduction="10000"/>
          </a:bodyPr>
          <a:lstStyle/>
          <a:p>
            <a:r>
              <a:rPr lang="cs-CZ" dirty="0"/>
              <a:t>Správní orgán postupuje v souladu se zákony a ostatními právními předpisy, jakož i mezinárodními smlouvami, které jsou součástí právního řádu (dále jen "právní předpisy"). Kde se v tomto zákoně mluví o zákoně, rozumí se tím též mezinárodní smlouva, která je součástí právního řádu.</a:t>
            </a:r>
          </a:p>
        </p:txBody>
      </p:sp>
      <p:sp>
        <p:nvSpPr>
          <p:cNvPr id="7" name="Zástupný symbol pro text 6"/>
          <p:cNvSpPr>
            <a:spLocks noGrp="1"/>
          </p:cNvSpPr>
          <p:nvPr>
            <p:ph type="body" sz="quarter" idx="3"/>
          </p:nvPr>
        </p:nvSpPr>
        <p:spPr/>
        <p:txBody>
          <a:bodyPr/>
          <a:lstStyle/>
          <a:p>
            <a:r>
              <a:rPr lang="cs-CZ" dirty="0"/>
              <a:t>DŘ § 5/1</a:t>
            </a:r>
          </a:p>
        </p:txBody>
      </p:sp>
      <p:sp>
        <p:nvSpPr>
          <p:cNvPr id="8" name="Zástupný symbol pro obsah 7"/>
          <p:cNvSpPr>
            <a:spLocks noGrp="1"/>
          </p:cNvSpPr>
          <p:nvPr>
            <p:ph sz="quarter" idx="4"/>
          </p:nvPr>
        </p:nvSpPr>
        <p:spPr/>
        <p:txBody>
          <a:bodyPr/>
          <a:lstStyle/>
          <a:p>
            <a:r>
              <a:rPr lang="cs-CZ" dirty="0"/>
              <a:t>Správce daně postupuje při správě daní v souladu se zákony a jinými právními předpisy (dále jen „právní předpis“). Zákonem se pro účely tohoto zákona rozumí též mezinárodní smlouva, která je součástí právního řádu.</a:t>
            </a:r>
          </a:p>
        </p:txBody>
      </p:sp>
    </p:spTree>
    <p:extLst>
      <p:ext uri="{BB962C8B-B14F-4D97-AF65-F5344CB8AC3E}">
        <p14:creationId xmlns:p14="http://schemas.microsoft.com/office/powerpoint/2010/main" val="11148529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legitimity</a:t>
            </a:r>
          </a:p>
        </p:txBody>
      </p:sp>
      <p:sp>
        <p:nvSpPr>
          <p:cNvPr id="3" name="Zástupný symbol pro text 2"/>
          <p:cNvSpPr>
            <a:spLocks noGrp="1"/>
          </p:cNvSpPr>
          <p:nvPr>
            <p:ph type="body" idx="1"/>
          </p:nvPr>
        </p:nvSpPr>
        <p:spPr/>
        <p:txBody>
          <a:bodyPr/>
          <a:lstStyle/>
          <a:p>
            <a:r>
              <a:rPr lang="cs-CZ" dirty="0"/>
              <a:t>SŘ § 2/2</a:t>
            </a:r>
          </a:p>
        </p:txBody>
      </p:sp>
      <p:sp>
        <p:nvSpPr>
          <p:cNvPr id="4" name="Zástupný symbol pro obsah 3"/>
          <p:cNvSpPr>
            <a:spLocks noGrp="1"/>
          </p:cNvSpPr>
          <p:nvPr>
            <p:ph sz="half" idx="2"/>
          </p:nvPr>
        </p:nvSpPr>
        <p:spPr/>
        <p:txBody>
          <a:bodyPr/>
          <a:lstStyle/>
          <a:p>
            <a:r>
              <a:rPr lang="cs-CZ" dirty="0"/>
              <a:t>Správní orgán uplatňuje svou pravomoc pouze k těm účelům, k nimž mu byla zákonem nebo na základě zákona svěřena, a v rozsahu, v jakém mu byla svěřena.</a:t>
            </a:r>
          </a:p>
          <a:p>
            <a:r>
              <a:rPr lang="cs-CZ" dirty="0"/>
              <a:t>= </a:t>
            </a:r>
            <a:r>
              <a:rPr lang="cs-CZ" dirty="0">
                <a:solidFill>
                  <a:srgbClr val="FF0000"/>
                </a:solidFill>
              </a:rPr>
              <a:t>zákaz zneužití správního uvážení</a:t>
            </a:r>
          </a:p>
        </p:txBody>
      </p:sp>
      <p:sp>
        <p:nvSpPr>
          <p:cNvPr id="5" name="Zástupný symbol pro text 4"/>
          <p:cNvSpPr>
            <a:spLocks noGrp="1"/>
          </p:cNvSpPr>
          <p:nvPr>
            <p:ph type="body" sz="quarter" idx="3"/>
          </p:nvPr>
        </p:nvSpPr>
        <p:spPr/>
        <p:txBody>
          <a:bodyPr/>
          <a:lstStyle/>
          <a:p>
            <a:r>
              <a:rPr lang="cs-CZ" dirty="0"/>
              <a:t>DŘ § 5/2</a:t>
            </a:r>
          </a:p>
        </p:txBody>
      </p:sp>
      <p:sp>
        <p:nvSpPr>
          <p:cNvPr id="6" name="Zástupný symbol pro obsah 5"/>
          <p:cNvSpPr>
            <a:spLocks noGrp="1"/>
          </p:cNvSpPr>
          <p:nvPr>
            <p:ph sz="quarter" idx="4"/>
          </p:nvPr>
        </p:nvSpPr>
        <p:spPr/>
        <p:txBody>
          <a:bodyPr/>
          <a:lstStyle/>
          <a:p>
            <a:r>
              <a:rPr lang="cs-CZ" dirty="0"/>
              <a:t>Správce daně uplatňuje svou pravomoc pouze k těm účelům, k nimž mu byla zákonem nebo na základě zákona svěřena, a v rozsahu, v jakém mu byla svěřena.</a:t>
            </a:r>
          </a:p>
        </p:txBody>
      </p:sp>
    </p:spTree>
    <p:extLst>
      <p:ext uri="{BB962C8B-B14F-4D97-AF65-F5344CB8AC3E}">
        <p14:creationId xmlns:p14="http://schemas.microsoft.com/office/powerpoint/2010/main" val="26070445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Zásada proporcionality (přiměřenosti) – zásada ochrany dobré víry a oprávněných zájmů</a:t>
            </a:r>
          </a:p>
        </p:txBody>
      </p:sp>
      <p:sp>
        <p:nvSpPr>
          <p:cNvPr id="3" name="Zástupný symbol pro text 2"/>
          <p:cNvSpPr>
            <a:spLocks noGrp="1"/>
          </p:cNvSpPr>
          <p:nvPr>
            <p:ph type="body" idx="1"/>
          </p:nvPr>
        </p:nvSpPr>
        <p:spPr/>
        <p:txBody>
          <a:bodyPr/>
          <a:lstStyle/>
          <a:p>
            <a:r>
              <a:rPr lang="cs-CZ" dirty="0"/>
              <a:t>SŘ § 2/3</a:t>
            </a:r>
          </a:p>
        </p:txBody>
      </p:sp>
      <p:sp>
        <p:nvSpPr>
          <p:cNvPr id="4" name="Zástupný symbol pro obsah 3"/>
          <p:cNvSpPr>
            <a:spLocks noGrp="1"/>
          </p:cNvSpPr>
          <p:nvPr>
            <p:ph sz="half" idx="2"/>
          </p:nvPr>
        </p:nvSpPr>
        <p:spPr/>
        <p:txBody>
          <a:bodyPr/>
          <a:lstStyle/>
          <a:p>
            <a:r>
              <a:rPr lang="cs-CZ" dirty="0"/>
              <a:t>Správní orgán šetří práva nabytá v dobré víře, jakož i oprávněné zájmy osob, jichž se činnost správního orgánu v jednotlivém případě dotýká (dále jen "dotčené osoby"), a může zasahovat do těchto práv jen za podmínek stanovených zákonem a v nezbytném rozsahu.</a:t>
            </a:r>
          </a:p>
        </p:txBody>
      </p:sp>
      <p:sp>
        <p:nvSpPr>
          <p:cNvPr id="5" name="Zástupný symbol pro text 4"/>
          <p:cNvSpPr>
            <a:spLocks noGrp="1"/>
          </p:cNvSpPr>
          <p:nvPr>
            <p:ph type="body" sz="quarter" idx="3"/>
          </p:nvPr>
        </p:nvSpPr>
        <p:spPr/>
        <p:txBody>
          <a:bodyPr/>
          <a:lstStyle/>
          <a:p>
            <a:r>
              <a:rPr lang="cs-CZ" dirty="0"/>
              <a:t>DŘ § 5/3</a:t>
            </a:r>
          </a:p>
        </p:txBody>
      </p:sp>
      <p:sp>
        <p:nvSpPr>
          <p:cNvPr id="6" name="Zástupný symbol pro obsah 5"/>
          <p:cNvSpPr>
            <a:spLocks noGrp="1"/>
          </p:cNvSpPr>
          <p:nvPr>
            <p:ph sz="quarter" idx="4"/>
          </p:nvPr>
        </p:nvSpPr>
        <p:spPr/>
        <p:txBody>
          <a:bodyPr>
            <a:normAutofit fontScale="92500"/>
          </a:bodyPr>
          <a:lstStyle/>
          <a:p>
            <a:r>
              <a:rPr lang="cs-CZ" dirty="0"/>
              <a:t> Správce daně šetří práva a právem chráněné zájmy daňových subjektů a třetích osob (dále jen „osoba zúčastněná na správě daní“) v souladu s právními předpisy a </a:t>
            </a:r>
            <a:r>
              <a:rPr lang="cs-CZ" u="sng" dirty="0"/>
              <a:t>používá při vyžadování plnění jejich povinností jen takové prostředky, které je nejméně zatěžují a ještě umožňují dosáhnout cíle správy daní.</a:t>
            </a:r>
          </a:p>
        </p:txBody>
      </p:sp>
    </p:spTree>
    <p:extLst>
      <p:ext uri="{BB962C8B-B14F-4D97-AF65-F5344CB8AC3E}">
        <p14:creationId xmlns:p14="http://schemas.microsoft.com/office/powerpoint/2010/main" val="11517863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Zásada legitimního očekávání</a:t>
            </a:r>
          </a:p>
        </p:txBody>
      </p:sp>
      <p:sp>
        <p:nvSpPr>
          <p:cNvPr id="3" name="Zástupný symbol pro text 2"/>
          <p:cNvSpPr>
            <a:spLocks noGrp="1"/>
          </p:cNvSpPr>
          <p:nvPr>
            <p:ph type="body" idx="1"/>
          </p:nvPr>
        </p:nvSpPr>
        <p:spPr/>
        <p:txBody>
          <a:bodyPr/>
          <a:lstStyle/>
          <a:p>
            <a:r>
              <a:rPr lang="cs-CZ" dirty="0"/>
              <a:t>SŘ § 2/4</a:t>
            </a:r>
          </a:p>
        </p:txBody>
      </p:sp>
      <p:sp>
        <p:nvSpPr>
          <p:cNvPr id="4" name="Zástupný symbol pro obsah 3"/>
          <p:cNvSpPr>
            <a:spLocks noGrp="1"/>
          </p:cNvSpPr>
          <p:nvPr>
            <p:ph sz="half" idx="2"/>
          </p:nvPr>
        </p:nvSpPr>
        <p:spPr/>
        <p:txBody>
          <a:bodyPr/>
          <a:lstStyle/>
          <a:p>
            <a:r>
              <a:rPr lang="cs-CZ" dirty="0"/>
              <a:t>Správní orgán dbá, aby přijaté řešení bylo v souladu s veřejným zájmem a aby odpovídalo okolnostem daného případu, jakož i na to, aby při rozhodování skutkově shodných nebo podobných případů nevznikaly nedůvodné rozdíly.</a:t>
            </a:r>
          </a:p>
        </p:txBody>
      </p:sp>
      <p:sp>
        <p:nvSpPr>
          <p:cNvPr id="5" name="Zástupný symbol pro text 4"/>
          <p:cNvSpPr>
            <a:spLocks noGrp="1"/>
          </p:cNvSpPr>
          <p:nvPr>
            <p:ph type="body" sz="quarter" idx="3"/>
          </p:nvPr>
        </p:nvSpPr>
        <p:spPr/>
        <p:txBody>
          <a:bodyPr/>
          <a:lstStyle/>
          <a:p>
            <a:r>
              <a:rPr lang="cs-CZ" dirty="0"/>
              <a:t>DŘ § 8/2</a:t>
            </a:r>
          </a:p>
        </p:txBody>
      </p:sp>
      <p:sp>
        <p:nvSpPr>
          <p:cNvPr id="6" name="Zástupný symbol pro obsah 5"/>
          <p:cNvSpPr>
            <a:spLocks noGrp="1"/>
          </p:cNvSpPr>
          <p:nvPr>
            <p:ph sz="quarter" idx="4"/>
          </p:nvPr>
        </p:nvSpPr>
        <p:spPr/>
        <p:txBody>
          <a:bodyPr/>
          <a:lstStyle/>
          <a:p>
            <a:r>
              <a:rPr lang="cs-CZ" dirty="0"/>
              <a:t>Správce daně dbá na to, aby při rozhodování skutkově shodných nebo podobných případů nevznikaly nedůvodné rozdíly.</a:t>
            </a:r>
          </a:p>
        </p:txBody>
      </p:sp>
    </p:spTree>
    <p:extLst>
      <p:ext uri="{BB962C8B-B14F-4D97-AF65-F5344CB8AC3E}">
        <p14:creationId xmlns:p14="http://schemas.microsoft.com/office/powerpoint/2010/main" val="33324055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materiální pravdy</a:t>
            </a:r>
          </a:p>
        </p:txBody>
      </p:sp>
      <p:sp>
        <p:nvSpPr>
          <p:cNvPr id="3" name="Zástupný symbol pro text 2"/>
          <p:cNvSpPr>
            <a:spLocks noGrp="1"/>
          </p:cNvSpPr>
          <p:nvPr>
            <p:ph type="body" idx="1"/>
          </p:nvPr>
        </p:nvSpPr>
        <p:spPr/>
        <p:txBody>
          <a:bodyPr/>
          <a:lstStyle/>
          <a:p>
            <a:r>
              <a:rPr lang="cs-CZ" dirty="0"/>
              <a:t>SŘ § 3</a:t>
            </a:r>
          </a:p>
        </p:txBody>
      </p:sp>
      <p:sp>
        <p:nvSpPr>
          <p:cNvPr id="4" name="Zástupný symbol pro obsah 3"/>
          <p:cNvSpPr>
            <a:spLocks noGrp="1"/>
          </p:cNvSpPr>
          <p:nvPr>
            <p:ph sz="half" idx="2"/>
          </p:nvPr>
        </p:nvSpPr>
        <p:spPr/>
        <p:txBody>
          <a:bodyPr/>
          <a:lstStyle/>
          <a:p>
            <a:r>
              <a:rPr lang="cs-CZ" dirty="0"/>
              <a:t>Nevyplývá-li ze zákona něco jiného, postupuje správní orgán tak, aby byl zjištěn stav věci, o němž nejsou důvodné pochybnosti, a to v rozsahu, který je nezbytný pro soulad jeho úkonu s požadavky uvedenými v § 2.</a:t>
            </a:r>
          </a:p>
        </p:txBody>
      </p:sp>
      <p:sp>
        <p:nvSpPr>
          <p:cNvPr id="5" name="Zástupný symbol pro text 4"/>
          <p:cNvSpPr>
            <a:spLocks noGrp="1"/>
          </p:cNvSpPr>
          <p:nvPr>
            <p:ph type="body" sz="quarter" idx="3"/>
          </p:nvPr>
        </p:nvSpPr>
        <p:spPr/>
        <p:txBody>
          <a:bodyPr/>
          <a:lstStyle/>
          <a:p>
            <a:r>
              <a:rPr lang="cs-CZ" dirty="0"/>
              <a:t>DŘ § 8/1, § 8/3</a:t>
            </a:r>
          </a:p>
        </p:txBody>
      </p:sp>
      <p:sp>
        <p:nvSpPr>
          <p:cNvPr id="6" name="Zástupný symbol pro obsah 5"/>
          <p:cNvSpPr>
            <a:spLocks noGrp="1"/>
          </p:cNvSpPr>
          <p:nvPr>
            <p:ph sz="quarter" idx="4"/>
          </p:nvPr>
        </p:nvSpPr>
        <p:spPr/>
        <p:txBody>
          <a:bodyPr>
            <a:normAutofit fontScale="92500" lnSpcReduction="20000"/>
          </a:bodyPr>
          <a:lstStyle/>
          <a:p>
            <a:r>
              <a:rPr lang="cs-CZ" dirty="0"/>
              <a:t>Správce daně při dokazování hodnotí důkazy podle své úvahy. Správce daně posuzuje každý důkaz jednotlivě a všechny důkazy v jejich vzájemné souvislosti; přitom přihlíží ke všemu, co při správě daní vyšlo najevo.</a:t>
            </a:r>
          </a:p>
          <a:p>
            <a:r>
              <a:rPr lang="cs-CZ" dirty="0"/>
              <a:t>Správce daně vychází ze skutečného obsahu právního jednání nebo jiné skutečnosti rozhodné pro správu daní.</a:t>
            </a:r>
          </a:p>
        </p:txBody>
      </p:sp>
    </p:spTree>
    <p:extLst>
      <p:ext uri="{BB962C8B-B14F-4D97-AF65-F5344CB8AC3E}">
        <p14:creationId xmlns:p14="http://schemas.microsoft.com/office/powerpoint/2010/main" val="37202416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a:t>
            </a:r>
            <a:r>
              <a:rPr lang="cs-CZ" i="1" dirty="0" err="1"/>
              <a:t>service</a:t>
            </a:r>
            <a:r>
              <a:rPr lang="cs-CZ" i="1" dirty="0"/>
              <a:t> </a:t>
            </a:r>
            <a:r>
              <a:rPr lang="cs-CZ" i="1" dirty="0" err="1"/>
              <a:t>publique</a:t>
            </a:r>
            <a:endParaRPr lang="cs-CZ" dirty="0"/>
          </a:p>
        </p:txBody>
      </p:sp>
      <p:sp>
        <p:nvSpPr>
          <p:cNvPr id="3" name="Zástupný symbol pro text 2"/>
          <p:cNvSpPr>
            <a:spLocks noGrp="1"/>
          </p:cNvSpPr>
          <p:nvPr>
            <p:ph type="body" idx="1"/>
          </p:nvPr>
        </p:nvSpPr>
        <p:spPr/>
        <p:txBody>
          <a:bodyPr/>
          <a:lstStyle/>
          <a:p>
            <a:r>
              <a:rPr lang="cs-CZ" dirty="0"/>
              <a:t>SŘ § 4/1</a:t>
            </a:r>
          </a:p>
        </p:txBody>
      </p:sp>
      <p:sp>
        <p:nvSpPr>
          <p:cNvPr id="4" name="Zástupný symbol pro obsah 3"/>
          <p:cNvSpPr>
            <a:spLocks noGrp="1"/>
          </p:cNvSpPr>
          <p:nvPr>
            <p:ph sz="half" idx="2"/>
          </p:nvPr>
        </p:nvSpPr>
        <p:spPr/>
        <p:txBody>
          <a:bodyPr/>
          <a:lstStyle/>
          <a:p>
            <a:r>
              <a:rPr lang="cs-CZ" dirty="0"/>
              <a:t>Veřejná správa je službou veřejnosti. Každý, kdo plní úkoly vyplývající z působnosti správního orgánu, má povinnost se k dotčeným osobám chovat zdvořile a podle možností jim vycházet vstříc.</a:t>
            </a:r>
          </a:p>
        </p:txBody>
      </p:sp>
      <p:sp>
        <p:nvSpPr>
          <p:cNvPr id="5" name="Zástupný symbol pro text 4"/>
          <p:cNvSpPr>
            <a:spLocks noGrp="1"/>
          </p:cNvSpPr>
          <p:nvPr>
            <p:ph type="body" sz="quarter" idx="3"/>
          </p:nvPr>
        </p:nvSpPr>
        <p:spPr/>
        <p:txBody>
          <a:bodyPr/>
          <a:lstStyle/>
          <a:p>
            <a:r>
              <a:rPr lang="cs-CZ" dirty="0"/>
              <a:t>DŘ § 6/4</a:t>
            </a:r>
          </a:p>
        </p:txBody>
      </p:sp>
      <p:sp>
        <p:nvSpPr>
          <p:cNvPr id="6" name="Zástupný symbol pro obsah 5"/>
          <p:cNvSpPr>
            <a:spLocks noGrp="1"/>
          </p:cNvSpPr>
          <p:nvPr>
            <p:ph sz="quarter" idx="4"/>
          </p:nvPr>
        </p:nvSpPr>
        <p:spPr/>
        <p:txBody>
          <a:bodyPr/>
          <a:lstStyle/>
          <a:p>
            <a:r>
              <a:rPr lang="cs-CZ" dirty="0"/>
              <a:t>Správce daně podle možností vychází osobám zúčastněným na správě daní vstříc. Úřední osoby jsou povinny vyvarovat se při správě daní nezdvořilostí.</a:t>
            </a:r>
          </a:p>
        </p:txBody>
      </p:sp>
    </p:spTree>
    <p:extLst>
      <p:ext uri="{BB962C8B-B14F-4D97-AF65-F5344CB8AC3E}">
        <p14:creationId xmlns:p14="http://schemas.microsoft.com/office/powerpoint/2010/main" val="41131149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edukační</a:t>
            </a:r>
          </a:p>
        </p:txBody>
      </p:sp>
      <p:sp>
        <p:nvSpPr>
          <p:cNvPr id="3" name="Zástupný symbol pro text 2"/>
          <p:cNvSpPr>
            <a:spLocks noGrp="1"/>
          </p:cNvSpPr>
          <p:nvPr>
            <p:ph type="body" idx="1"/>
          </p:nvPr>
        </p:nvSpPr>
        <p:spPr/>
        <p:txBody>
          <a:bodyPr/>
          <a:lstStyle/>
          <a:p>
            <a:r>
              <a:rPr lang="cs-CZ" dirty="0"/>
              <a:t>SŘ § 4/2</a:t>
            </a:r>
          </a:p>
        </p:txBody>
      </p:sp>
      <p:sp>
        <p:nvSpPr>
          <p:cNvPr id="4" name="Zástupný symbol pro obsah 3"/>
          <p:cNvSpPr>
            <a:spLocks noGrp="1"/>
          </p:cNvSpPr>
          <p:nvPr>
            <p:ph sz="half" idx="2"/>
          </p:nvPr>
        </p:nvSpPr>
        <p:spPr/>
        <p:txBody>
          <a:bodyPr/>
          <a:lstStyle/>
          <a:p>
            <a:r>
              <a:rPr lang="cs-CZ" dirty="0"/>
              <a:t>Správní orgán v souvislosti se svým úkonem poskytne dotčené osobě přiměřené poučení o jejích právech a povinnostech, je-li to vzhledem k povaze úkonu a osobním poměrům dotčené osoby potřebné.</a:t>
            </a:r>
          </a:p>
        </p:txBody>
      </p:sp>
      <p:sp>
        <p:nvSpPr>
          <p:cNvPr id="5" name="Zástupný symbol pro text 4"/>
          <p:cNvSpPr>
            <a:spLocks noGrp="1"/>
          </p:cNvSpPr>
          <p:nvPr>
            <p:ph type="body" sz="quarter" idx="3"/>
          </p:nvPr>
        </p:nvSpPr>
        <p:spPr/>
        <p:txBody>
          <a:bodyPr/>
          <a:lstStyle/>
          <a:p>
            <a:r>
              <a:rPr lang="cs-CZ" dirty="0"/>
              <a:t>DŘ § 6/3</a:t>
            </a:r>
          </a:p>
        </p:txBody>
      </p:sp>
      <p:sp>
        <p:nvSpPr>
          <p:cNvPr id="6" name="Zástupný symbol pro obsah 5"/>
          <p:cNvSpPr>
            <a:spLocks noGrp="1"/>
          </p:cNvSpPr>
          <p:nvPr>
            <p:ph sz="quarter" idx="4"/>
          </p:nvPr>
        </p:nvSpPr>
        <p:spPr/>
        <p:txBody>
          <a:bodyPr/>
          <a:lstStyle/>
          <a:p>
            <a:r>
              <a:rPr lang="cs-CZ" dirty="0"/>
              <a:t>Správce daně umožní osobám zúčastněným na správě daní uplatňovat jejich práva a v souvislosti se svým úkonem jim poskytne přiměřené poučení o jejich právech a povinnostech, je-li to vzhledem k povaze úkonu potřebné nebo stanoví-li tak zákon.</a:t>
            </a:r>
          </a:p>
        </p:txBody>
      </p:sp>
    </p:spTree>
    <p:extLst>
      <p:ext uri="{BB962C8B-B14F-4D97-AF65-F5344CB8AC3E}">
        <p14:creationId xmlns:p14="http://schemas.microsoft.com/office/powerpoint/2010/main" val="2408614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kvalifikované procesní informace</a:t>
            </a:r>
          </a:p>
        </p:txBody>
      </p:sp>
      <p:sp>
        <p:nvSpPr>
          <p:cNvPr id="3" name="Zástupný symbol pro text 2"/>
          <p:cNvSpPr>
            <a:spLocks noGrp="1"/>
          </p:cNvSpPr>
          <p:nvPr>
            <p:ph type="body" idx="1"/>
          </p:nvPr>
        </p:nvSpPr>
        <p:spPr/>
        <p:txBody>
          <a:bodyPr/>
          <a:lstStyle/>
          <a:p>
            <a:r>
              <a:rPr lang="cs-CZ" dirty="0"/>
              <a:t>SŘ § 4/3</a:t>
            </a:r>
          </a:p>
        </p:txBody>
      </p:sp>
      <p:sp>
        <p:nvSpPr>
          <p:cNvPr id="4" name="Zástupný symbol pro obsah 3"/>
          <p:cNvSpPr>
            <a:spLocks noGrp="1"/>
          </p:cNvSpPr>
          <p:nvPr>
            <p:ph sz="half" idx="2"/>
          </p:nvPr>
        </p:nvSpPr>
        <p:spPr/>
        <p:txBody>
          <a:bodyPr/>
          <a:lstStyle/>
          <a:p>
            <a:r>
              <a:rPr lang="cs-CZ" dirty="0"/>
              <a:t>Správní orgán s dostatečným předstihem uvědomí dotčené osoby o úkonu, který učiní, je-li to potřebné k hájení jejich práv a neohrozí-li to účel úkonu.</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454066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Průsečík</a:t>
            </a:r>
          </a:p>
        </p:txBody>
      </p:sp>
      <p:sp>
        <p:nvSpPr>
          <p:cNvPr id="3" name="Zástupný symbol pro obsah 2"/>
          <p:cNvSpPr>
            <a:spLocks noGrp="1"/>
          </p:cNvSpPr>
          <p:nvPr>
            <p:ph idx="1"/>
          </p:nvPr>
        </p:nvSpPr>
        <p:spPr/>
        <p:txBody>
          <a:bodyPr/>
          <a:lstStyle/>
          <a:p>
            <a:r>
              <a:rPr lang="cs-CZ" dirty="0" err="1"/>
              <a:t>Správněprávní</a:t>
            </a:r>
            <a:r>
              <a:rPr lang="cs-CZ" dirty="0"/>
              <a:t> orgány (výkon veřejné moci) a finančněprávní předmět (nakládání s peněžní masou)</a:t>
            </a:r>
          </a:p>
          <a:p>
            <a:r>
              <a:rPr lang="cs-CZ" dirty="0"/>
              <a:t>Správa daní a SŘ… </a:t>
            </a:r>
          </a:p>
          <a:p>
            <a:r>
              <a:rPr lang="cs-CZ" b="1" dirty="0"/>
              <a:t>Finanční činnost </a:t>
            </a:r>
            <a:r>
              <a:rPr lang="cs-CZ" dirty="0"/>
              <a:t>– alokace, distribuce a neutrální (pohyb peněz)</a:t>
            </a:r>
          </a:p>
          <a:p>
            <a:r>
              <a:rPr lang="cs-CZ" b="1" dirty="0"/>
              <a:t>Správní činnost </a:t>
            </a:r>
            <a:r>
              <a:rPr lang="cs-CZ" dirty="0"/>
              <a:t>– dohled, dozor, autorizace (byrokracie)</a:t>
            </a:r>
          </a:p>
          <a:p>
            <a:r>
              <a:rPr lang="cs-CZ" dirty="0"/>
              <a:t>Právo a jeho specializace a dělba nemá sledovat pouze cíl právního odvětví, ale práva jako takového =</a:t>
            </a:r>
            <a:r>
              <a:rPr lang="en-US" dirty="0"/>
              <a:t>&gt;</a:t>
            </a:r>
            <a:r>
              <a:rPr lang="cs-CZ" dirty="0"/>
              <a:t> zastávání striktních/rigidních doktrín nevede k rozvoji (právo je živý systém – evolutivní výklad). Jiné vědy humánní (medicína, biologie)</a:t>
            </a:r>
          </a:p>
        </p:txBody>
      </p:sp>
      <p:sp>
        <p:nvSpPr>
          <p:cNvPr id="4" name="Zástupný symbol pro zápatí 3"/>
          <p:cNvSpPr>
            <a:spLocks noGrp="1"/>
          </p:cNvSpPr>
          <p:nvPr>
            <p:ph type="ftr" sz="quarter" idx="10"/>
          </p:nvPr>
        </p:nvSpPr>
        <p:spPr/>
        <p:txBody>
          <a:bodyPr/>
          <a:lstStyle/>
          <a:p>
            <a:r>
              <a:rPr lang="cs-CZ"/>
              <a:t>Zápatí prezentace</a:t>
            </a:r>
          </a:p>
        </p:txBody>
      </p:sp>
      <p:sp>
        <p:nvSpPr>
          <p:cNvPr id="5" name="Zástupný symbol pro číslo snímku 4"/>
          <p:cNvSpPr>
            <a:spLocks noGrp="1"/>
          </p:cNvSpPr>
          <p:nvPr>
            <p:ph type="sldNum" sz="quarter" idx="11"/>
          </p:nvPr>
        </p:nvSpPr>
        <p:spPr/>
        <p:txBody>
          <a:bodyPr/>
          <a:lstStyle/>
          <a:p>
            <a:fld id="{731315C8-8C3B-4675-8501-0B16657AE67A}" type="slidenum">
              <a:rPr lang="cs-CZ" smtClean="0"/>
              <a:pPr/>
              <a:t>7</a:t>
            </a:fld>
            <a:endParaRPr lang="cs-CZ"/>
          </a:p>
        </p:txBody>
      </p:sp>
    </p:spTree>
    <p:extLst>
      <p:ext uri="{BB962C8B-B14F-4D97-AF65-F5344CB8AC3E}">
        <p14:creationId xmlns:p14="http://schemas.microsoft.com/office/powerpoint/2010/main" val="38038335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vstřícnosti k právům a oprávněným zájmů dotčených osob</a:t>
            </a:r>
          </a:p>
        </p:txBody>
      </p:sp>
      <p:sp>
        <p:nvSpPr>
          <p:cNvPr id="3" name="Zástupný symbol pro text 2"/>
          <p:cNvSpPr>
            <a:spLocks noGrp="1"/>
          </p:cNvSpPr>
          <p:nvPr>
            <p:ph type="body" idx="1"/>
          </p:nvPr>
        </p:nvSpPr>
        <p:spPr/>
        <p:txBody>
          <a:bodyPr/>
          <a:lstStyle/>
          <a:p>
            <a:r>
              <a:rPr lang="cs-CZ" dirty="0"/>
              <a:t>SŘ § 4/4</a:t>
            </a:r>
          </a:p>
        </p:txBody>
      </p:sp>
      <p:sp>
        <p:nvSpPr>
          <p:cNvPr id="4" name="Zástupný symbol pro obsah 3"/>
          <p:cNvSpPr>
            <a:spLocks noGrp="1"/>
          </p:cNvSpPr>
          <p:nvPr>
            <p:ph sz="half" idx="2"/>
          </p:nvPr>
        </p:nvSpPr>
        <p:spPr/>
        <p:txBody>
          <a:bodyPr/>
          <a:lstStyle/>
          <a:p>
            <a:r>
              <a:rPr lang="cs-CZ" dirty="0"/>
              <a:t>Správní orgán umožní dotčeným osobám uplatňovat jejich práva a oprávněné zájmy.</a:t>
            </a:r>
          </a:p>
        </p:txBody>
      </p:sp>
      <p:sp>
        <p:nvSpPr>
          <p:cNvPr id="5" name="Zástupný symbol pro text 4"/>
          <p:cNvSpPr>
            <a:spLocks noGrp="1"/>
          </p:cNvSpPr>
          <p:nvPr>
            <p:ph type="body" sz="quarter" idx="3"/>
          </p:nvPr>
        </p:nvSpPr>
        <p:spPr/>
        <p:txBody>
          <a:bodyPr/>
          <a:lstStyle/>
          <a:p>
            <a:r>
              <a:rPr lang="cs-CZ" dirty="0"/>
              <a:t>DŘ § 6/3</a:t>
            </a:r>
          </a:p>
        </p:txBody>
      </p:sp>
      <p:sp>
        <p:nvSpPr>
          <p:cNvPr id="6" name="Zástupný symbol pro obsah 5"/>
          <p:cNvSpPr>
            <a:spLocks noGrp="1"/>
          </p:cNvSpPr>
          <p:nvPr>
            <p:ph sz="quarter" idx="4"/>
          </p:nvPr>
        </p:nvSpPr>
        <p:spPr/>
        <p:txBody>
          <a:bodyPr/>
          <a:lstStyle/>
          <a:p>
            <a:r>
              <a:rPr lang="cs-CZ" dirty="0"/>
              <a:t>Správce daně umožní osobám zúčastněným na správě daní uplatňovat jejich práva a </a:t>
            </a:r>
            <a:r>
              <a:rPr lang="cs-CZ" u="sng" dirty="0"/>
              <a:t>v souvislosti se svým úkonem jim poskytne přiměřené poučení o jejich právech a povinnostech, je-li to vzhledem k povaze úkonu potřebné nebo stanoví-li tak zákon.</a:t>
            </a:r>
          </a:p>
        </p:txBody>
      </p:sp>
    </p:spTree>
    <p:extLst>
      <p:ext uri="{BB962C8B-B14F-4D97-AF65-F5344CB8AC3E}">
        <p14:creationId xmlns:p14="http://schemas.microsoft.com/office/powerpoint/2010/main" val="7306335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subsidiarity </a:t>
            </a:r>
          </a:p>
        </p:txBody>
      </p:sp>
      <p:sp>
        <p:nvSpPr>
          <p:cNvPr id="3" name="Zástupný symbol pro text 2"/>
          <p:cNvSpPr>
            <a:spLocks noGrp="1"/>
          </p:cNvSpPr>
          <p:nvPr>
            <p:ph type="body" idx="1"/>
          </p:nvPr>
        </p:nvSpPr>
        <p:spPr/>
        <p:txBody>
          <a:bodyPr/>
          <a:lstStyle/>
          <a:p>
            <a:r>
              <a:rPr lang="cs-CZ" dirty="0"/>
              <a:t>SŘ § 5</a:t>
            </a:r>
          </a:p>
        </p:txBody>
      </p:sp>
      <p:sp>
        <p:nvSpPr>
          <p:cNvPr id="4" name="Zástupný symbol pro obsah 3"/>
          <p:cNvSpPr>
            <a:spLocks noGrp="1"/>
          </p:cNvSpPr>
          <p:nvPr>
            <p:ph sz="half" idx="2"/>
          </p:nvPr>
        </p:nvSpPr>
        <p:spPr/>
        <p:txBody>
          <a:bodyPr/>
          <a:lstStyle/>
          <a:p>
            <a:r>
              <a:rPr lang="cs-CZ" dirty="0"/>
              <a:t>Pokud to povaha projednávané věci umožňuje, pokusí se správní orgán o smírné odstranění rozporů, které brání řádnému projednání a rozhodnutí dané věci.</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13035187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včasnosti</a:t>
            </a:r>
          </a:p>
        </p:txBody>
      </p:sp>
      <p:sp>
        <p:nvSpPr>
          <p:cNvPr id="3" name="Zástupný symbol pro text 2"/>
          <p:cNvSpPr>
            <a:spLocks noGrp="1"/>
          </p:cNvSpPr>
          <p:nvPr>
            <p:ph type="body" idx="1"/>
          </p:nvPr>
        </p:nvSpPr>
        <p:spPr/>
        <p:txBody>
          <a:bodyPr/>
          <a:lstStyle/>
          <a:p>
            <a:r>
              <a:rPr lang="cs-CZ" dirty="0"/>
              <a:t>SŘ § 6/1</a:t>
            </a:r>
          </a:p>
        </p:txBody>
      </p:sp>
      <p:sp>
        <p:nvSpPr>
          <p:cNvPr id="4" name="Zástupný symbol pro obsah 3"/>
          <p:cNvSpPr>
            <a:spLocks noGrp="1"/>
          </p:cNvSpPr>
          <p:nvPr>
            <p:ph sz="half" idx="2"/>
          </p:nvPr>
        </p:nvSpPr>
        <p:spPr/>
        <p:txBody>
          <a:bodyPr/>
          <a:lstStyle/>
          <a:p>
            <a:r>
              <a:rPr lang="cs-CZ" dirty="0"/>
              <a:t>Správní orgán vyřizuje věci bez zbytečných průtahů. Nečiní-li správní orgán úkony v zákonem stanovené lhůtě nebo ve lhůtě přiměřené, není-li zákonná lhůta stanovena, použije se ke zjednání nápravy ustanovení o ochraně před nečinností (§ 80).</a:t>
            </a:r>
          </a:p>
        </p:txBody>
      </p:sp>
      <p:sp>
        <p:nvSpPr>
          <p:cNvPr id="5" name="Zástupný symbol pro text 4"/>
          <p:cNvSpPr>
            <a:spLocks noGrp="1"/>
          </p:cNvSpPr>
          <p:nvPr>
            <p:ph type="body" sz="quarter" idx="3"/>
          </p:nvPr>
        </p:nvSpPr>
        <p:spPr/>
        <p:txBody>
          <a:bodyPr/>
          <a:lstStyle/>
          <a:p>
            <a:r>
              <a:rPr lang="cs-CZ" dirty="0"/>
              <a:t>DŘ § 7/1</a:t>
            </a:r>
          </a:p>
        </p:txBody>
      </p:sp>
      <p:sp>
        <p:nvSpPr>
          <p:cNvPr id="6" name="Zástupný symbol pro obsah 5"/>
          <p:cNvSpPr>
            <a:spLocks noGrp="1"/>
          </p:cNvSpPr>
          <p:nvPr>
            <p:ph sz="quarter" idx="4"/>
          </p:nvPr>
        </p:nvSpPr>
        <p:spPr/>
        <p:txBody>
          <a:bodyPr/>
          <a:lstStyle/>
          <a:p>
            <a:r>
              <a:rPr lang="cs-CZ" dirty="0"/>
              <a:t>Správce daně postupuje bez zbytečných průtahů.</a:t>
            </a:r>
          </a:p>
        </p:txBody>
      </p:sp>
    </p:spTree>
    <p:extLst>
      <p:ext uri="{BB962C8B-B14F-4D97-AF65-F5344CB8AC3E}">
        <p14:creationId xmlns:p14="http://schemas.microsoft.com/office/powerpoint/2010/main" val="24558404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procesní hospodárnosti </a:t>
            </a:r>
          </a:p>
        </p:txBody>
      </p:sp>
      <p:sp>
        <p:nvSpPr>
          <p:cNvPr id="3" name="Zástupný symbol pro text 2"/>
          <p:cNvSpPr>
            <a:spLocks noGrp="1"/>
          </p:cNvSpPr>
          <p:nvPr>
            <p:ph type="body" idx="1"/>
          </p:nvPr>
        </p:nvSpPr>
        <p:spPr/>
        <p:txBody>
          <a:bodyPr/>
          <a:lstStyle/>
          <a:p>
            <a:r>
              <a:rPr lang="cs-CZ" dirty="0"/>
              <a:t>SŘ § 6/2</a:t>
            </a:r>
          </a:p>
        </p:txBody>
      </p:sp>
      <p:sp>
        <p:nvSpPr>
          <p:cNvPr id="4" name="Zástupný symbol pro obsah 3"/>
          <p:cNvSpPr>
            <a:spLocks noGrp="1"/>
          </p:cNvSpPr>
          <p:nvPr>
            <p:ph sz="half" idx="2"/>
          </p:nvPr>
        </p:nvSpPr>
        <p:spPr/>
        <p:txBody>
          <a:bodyPr>
            <a:normAutofit fontScale="77500" lnSpcReduction="20000"/>
          </a:bodyPr>
          <a:lstStyle/>
          <a:p>
            <a:r>
              <a:rPr lang="cs-CZ" dirty="0"/>
              <a:t>Správní orgán postupuje tak, aby nikomu nevznikaly zbytečné náklady, a dotčené osoby co možná nejméně zatěžuje. Podklady od dotčené osoby vyžaduje jen tehdy, stanoví-li tak právní předpis. Lze-li však potřebné údaje získat z úřední evidence, kterou správní orgán sám vede, a pokud o to dotčená osoba požádá, je povinen jejich obstarání zajistit. Při opatřování údajů podle tohoto ustanovení má správní orgán vůči třetím osobám, jichž se tyto údaje mohou týkat, stejné postavení jako dotčená osoba, na jejíž požádání údaje opatřuje.</a:t>
            </a:r>
          </a:p>
        </p:txBody>
      </p:sp>
      <p:sp>
        <p:nvSpPr>
          <p:cNvPr id="5" name="Zástupný symbol pro text 4"/>
          <p:cNvSpPr>
            <a:spLocks noGrp="1"/>
          </p:cNvSpPr>
          <p:nvPr>
            <p:ph type="body" sz="quarter" idx="3"/>
          </p:nvPr>
        </p:nvSpPr>
        <p:spPr/>
        <p:txBody>
          <a:bodyPr/>
          <a:lstStyle/>
          <a:p>
            <a:r>
              <a:rPr lang="cs-CZ" dirty="0"/>
              <a:t>DŘ § 5/3, § 7/2</a:t>
            </a:r>
          </a:p>
        </p:txBody>
      </p:sp>
      <p:sp>
        <p:nvSpPr>
          <p:cNvPr id="6" name="Zástupný symbol pro obsah 5"/>
          <p:cNvSpPr>
            <a:spLocks noGrp="1"/>
          </p:cNvSpPr>
          <p:nvPr>
            <p:ph sz="quarter" idx="4"/>
          </p:nvPr>
        </p:nvSpPr>
        <p:spPr/>
        <p:txBody>
          <a:bodyPr>
            <a:normAutofit fontScale="70000" lnSpcReduction="20000"/>
          </a:bodyPr>
          <a:lstStyle/>
          <a:p>
            <a:r>
              <a:rPr lang="cs-CZ" dirty="0"/>
              <a:t> </a:t>
            </a:r>
            <a:r>
              <a:rPr lang="cs-CZ" u="sng" dirty="0"/>
              <a:t>Správce daně šetří práva a právem chráněné zájmy daňových subjektů a třetích osob (dále jen „osoba zúčastněná na správě daní“) v souladu s právními předpisy </a:t>
            </a:r>
            <a:r>
              <a:rPr lang="cs-CZ" dirty="0"/>
              <a:t>a používá při vyžadování plnění jejich povinností jen takové prostředky, které je nejméně zatěžují a ještě umožňují dosáhnout cíle správy daní.</a:t>
            </a:r>
          </a:p>
          <a:p>
            <a:r>
              <a:rPr lang="cs-CZ" dirty="0"/>
              <a:t>Správce daně postupuje tak, aby nikomu nevznikaly zbytečné náklady. Z důvodu hospodárnosti může konat správce daně úkony pro různá řízení společně. Ze spisu, popřípadě z rozhodnutí vydaného na základě těchto úkonů, musí být zřejmé, ke které povinnosti a s jakým výsledkem byly úkony učiněny.</a:t>
            </a:r>
          </a:p>
          <a:p>
            <a:endParaRPr lang="cs-CZ" dirty="0"/>
          </a:p>
        </p:txBody>
      </p:sp>
    </p:spTree>
    <p:extLst>
      <p:ext uri="{BB962C8B-B14F-4D97-AF65-F5344CB8AC3E}">
        <p14:creationId xmlns:p14="http://schemas.microsoft.com/office/powerpoint/2010/main" val="27968419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procesní rovnosti a nestrannosti postupu správních orgánů</a:t>
            </a:r>
          </a:p>
        </p:txBody>
      </p:sp>
      <p:sp>
        <p:nvSpPr>
          <p:cNvPr id="3" name="Zástupný symbol pro text 2"/>
          <p:cNvSpPr>
            <a:spLocks noGrp="1"/>
          </p:cNvSpPr>
          <p:nvPr>
            <p:ph type="body" idx="1"/>
          </p:nvPr>
        </p:nvSpPr>
        <p:spPr/>
        <p:txBody>
          <a:bodyPr/>
          <a:lstStyle/>
          <a:p>
            <a:r>
              <a:rPr lang="cs-CZ" dirty="0"/>
              <a:t>SŘ § 7/1, 2</a:t>
            </a:r>
          </a:p>
        </p:txBody>
      </p:sp>
      <p:sp>
        <p:nvSpPr>
          <p:cNvPr id="4" name="Zástupný symbol pro obsah 3"/>
          <p:cNvSpPr>
            <a:spLocks noGrp="1"/>
          </p:cNvSpPr>
          <p:nvPr>
            <p:ph sz="half" idx="2"/>
          </p:nvPr>
        </p:nvSpPr>
        <p:spPr/>
        <p:txBody>
          <a:bodyPr>
            <a:normAutofit fontScale="92500" lnSpcReduction="20000"/>
          </a:bodyPr>
          <a:lstStyle/>
          <a:p>
            <a:pPr marL="514350" indent="-514350">
              <a:buAutoNum type="arabicParenBoth"/>
            </a:pPr>
            <a:r>
              <a:rPr lang="cs-CZ" dirty="0"/>
              <a:t>Dotčené osoby mají při uplatňování svých procesních práv rovné postavení. Správní orgán postupuje vůči dotčeným osobám nestranně a vyžaduje od všech dotčených osob plnění jejich procesních povinností rovnou měrou.</a:t>
            </a:r>
          </a:p>
          <a:p>
            <a:pPr marL="514350" indent="-514350">
              <a:buAutoNum type="arabicParenBoth"/>
            </a:pPr>
            <a:r>
              <a:rPr lang="cs-CZ" dirty="0"/>
              <a:t>Tam, kde by rovnost dotčených osob mohla být ohrožena, správní orgán učiní opatření potřebná k jejímu zajištění.</a:t>
            </a:r>
          </a:p>
        </p:txBody>
      </p:sp>
      <p:sp>
        <p:nvSpPr>
          <p:cNvPr id="5" name="Zástupný symbol pro text 4"/>
          <p:cNvSpPr>
            <a:spLocks noGrp="1"/>
          </p:cNvSpPr>
          <p:nvPr>
            <p:ph type="body" sz="quarter" idx="3"/>
          </p:nvPr>
        </p:nvSpPr>
        <p:spPr/>
        <p:txBody>
          <a:bodyPr/>
          <a:lstStyle/>
          <a:p>
            <a:r>
              <a:rPr lang="cs-CZ" dirty="0"/>
              <a:t>DŘ § 6/1</a:t>
            </a:r>
          </a:p>
        </p:txBody>
      </p:sp>
      <p:sp>
        <p:nvSpPr>
          <p:cNvPr id="6" name="Zástupný symbol pro obsah 5"/>
          <p:cNvSpPr>
            <a:spLocks noGrp="1"/>
          </p:cNvSpPr>
          <p:nvPr>
            <p:ph sz="quarter" idx="4"/>
          </p:nvPr>
        </p:nvSpPr>
        <p:spPr/>
        <p:txBody>
          <a:bodyPr/>
          <a:lstStyle/>
          <a:p>
            <a:r>
              <a:rPr lang="cs-CZ" dirty="0"/>
              <a:t>Osoby zúčastněné na správě daní mají rovná procesní práva a povinnost</a:t>
            </a:r>
          </a:p>
        </p:txBody>
      </p:sp>
    </p:spTree>
    <p:extLst>
      <p:ext uri="{BB962C8B-B14F-4D97-AF65-F5344CB8AC3E}">
        <p14:creationId xmlns:p14="http://schemas.microsoft.com/office/powerpoint/2010/main" val="34090874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souladnosti postupů</a:t>
            </a:r>
          </a:p>
        </p:txBody>
      </p:sp>
      <p:sp>
        <p:nvSpPr>
          <p:cNvPr id="3" name="Zástupný symbol pro text 2"/>
          <p:cNvSpPr>
            <a:spLocks noGrp="1"/>
          </p:cNvSpPr>
          <p:nvPr>
            <p:ph type="body" idx="1"/>
          </p:nvPr>
        </p:nvSpPr>
        <p:spPr/>
        <p:txBody>
          <a:bodyPr/>
          <a:lstStyle/>
          <a:p>
            <a:r>
              <a:rPr lang="cs-CZ" dirty="0"/>
              <a:t>SŘ § 8/1</a:t>
            </a:r>
          </a:p>
        </p:txBody>
      </p:sp>
      <p:sp>
        <p:nvSpPr>
          <p:cNvPr id="4" name="Zástupný symbol pro obsah 3"/>
          <p:cNvSpPr>
            <a:spLocks noGrp="1"/>
          </p:cNvSpPr>
          <p:nvPr>
            <p:ph sz="half" idx="2"/>
          </p:nvPr>
        </p:nvSpPr>
        <p:spPr/>
        <p:txBody>
          <a:bodyPr>
            <a:normAutofit fontScale="92500"/>
          </a:bodyPr>
          <a:lstStyle/>
          <a:p>
            <a:r>
              <a:rPr lang="cs-CZ" dirty="0"/>
              <a:t>Správní orgány dbají vzájemného souladu všech postupů, které probíhají současně a souvisejí s týmiž právy nebo povinnostmi dotčené osoby. Na to, že současně probíhá více takových postupů u různých správních orgánů nebo u jiných orgánů veřejné moci, je dotčená osoba povinna správní orgány bezodkladně upozornit.</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79049065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spolupráce správních orgánů</a:t>
            </a:r>
          </a:p>
        </p:txBody>
      </p:sp>
      <p:sp>
        <p:nvSpPr>
          <p:cNvPr id="3" name="Zástupný symbol pro text 2"/>
          <p:cNvSpPr>
            <a:spLocks noGrp="1"/>
          </p:cNvSpPr>
          <p:nvPr>
            <p:ph type="body" idx="1"/>
          </p:nvPr>
        </p:nvSpPr>
        <p:spPr/>
        <p:txBody>
          <a:bodyPr/>
          <a:lstStyle/>
          <a:p>
            <a:r>
              <a:rPr lang="cs-CZ" dirty="0"/>
              <a:t>SŘ § 8/2</a:t>
            </a:r>
          </a:p>
        </p:txBody>
      </p:sp>
      <p:sp>
        <p:nvSpPr>
          <p:cNvPr id="4" name="Zástupný symbol pro obsah 3"/>
          <p:cNvSpPr>
            <a:spLocks noGrp="1"/>
          </p:cNvSpPr>
          <p:nvPr>
            <p:ph sz="half" idx="2"/>
          </p:nvPr>
        </p:nvSpPr>
        <p:spPr/>
        <p:txBody>
          <a:bodyPr/>
          <a:lstStyle/>
          <a:p>
            <a:r>
              <a:rPr lang="cs-CZ" dirty="0"/>
              <a:t> Správní orgány vzájemně spolupracují v zájmu dobré správy.</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69870461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spolupráce subjektů správy daní </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6/2</a:t>
            </a:r>
          </a:p>
        </p:txBody>
      </p:sp>
      <p:sp>
        <p:nvSpPr>
          <p:cNvPr id="6" name="Zástupný symbol pro obsah 5"/>
          <p:cNvSpPr>
            <a:spLocks noGrp="1"/>
          </p:cNvSpPr>
          <p:nvPr>
            <p:ph sz="quarter" idx="4"/>
          </p:nvPr>
        </p:nvSpPr>
        <p:spPr/>
        <p:txBody>
          <a:bodyPr/>
          <a:lstStyle/>
          <a:p>
            <a:r>
              <a:rPr lang="cs-CZ" dirty="0"/>
              <a:t>Osoby zúčastněné na správě daní a správce daně vzájemně spolupracují.</a:t>
            </a:r>
          </a:p>
        </p:txBody>
      </p:sp>
    </p:spTree>
    <p:extLst>
      <p:ext uri="{BB962C8B-B14F-4D97-AF65-F5344CB8AC3E}">
        <p14:creationId xmlns:p14="http://schemas.microsoft.com/office/powerpoint/2010/main" val="310670280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neveřejnosti  a mlčenlivosti</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9/1</a:t>
            </a:r>
          </a:p>
        </p:txBody>
      </p:sp>
      <p:sp>
        <p:nvSpPr>
          <p:cNvPr id="6" name="Zástupný symbol pro obsah 5"/>
          <p:cNvSpPr>
            <a:spLocks noGrp="1"/>
          </p:cNvSpPr>
          <p:nvPr>
            <p:ph sz="quarter" idx="4"/>
          </p:nvPr>
        </p:nvSpPr>
        <p:spPr/>
        <p:txBody>
          <a:bodyPr/>
          <a:lstStyle/>
          <a:p>
            <a:r>
              <a:rPr lang="cs-CZ" dirty="0"/>
              <a:t>Správa daní je neveřejná. Osoby zúčastněné na správě daní a úřední osoby jsou povinny za podmínek stanovených tímto nebo jiným zákonem zachovávat mlčenlivost o všem, co se v souvislosti se správou daní dozvěděly.</a:t>
            </a:r>
          </a:p>
        </p:txBody>
      </p:sp>
    </p:spTree>
    <p:extLst>
      <p:ext uri="{BB962C8B-B14F-4D97-AF65-F5344CB8AC3E}">
        <p14:creationId xmlns:p14="http://schemas.microsoft.com/office/powerpoint/2010/main" val="408677073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správy daňových pohledávek</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9/2, 3</a:t>
            </a:r>
          </a:p>
        </p:txBody>
      </p:sp>
      <p:sp>
        <p:nvSpPr>
          <p:cNvPr id="6" name="Zástupný symbol pro obsah 5"/>
          <p:cNvSpPr>
            <a:spLocks noGrp="1"/>
          </p:cNvSpPr>
          <p:nvPr>
            <p:ph sz="quarter" idx="4"/>
          </p:nvPr>
        </p:nvSpPr>
        <p:spPr/>
        <p:txBody>
          <a:bodyPr>
            <a:normAutofit fontScale="92500" lnSpcReduction="10000"/>
          </a:bodyPr>
          <a:lstStyle/>
          <a:p>
            <a:r>
              <a:rPr lang="cs-CZ" dirty="0"/>
              <a:t>Správce daně soustavně zjišťuje předpoklady pro vznik nebo trvání povinností osob zúčastněných na správě daní a činí nezbytné úkony, aby tyto povinnosti byly splněny.</a:t>
            </a:r>
          </a:p>
          <a:p>
            <a:r>
              <a:rPr lang="cs-CZ" dirty="0"/>
              <a:t>Správce daně může shromažďovat osobní údaje a jiné údaje, jsou-li potřebné pro správu daní, a to jen v rozsahu, který je nezbytný pro dosažení cíle správy daní.</a:t>
            </a:r>
          </a:p>
        </p:txBody>
      </p:sp>
    </p:spTree>
    <p:extLst>
      <p:ext uri="{BB962C8B-B14F-4D97-AF65-F5344CB8AC3E}">
        <p14:creationId xmlns:p14="http://schemas.microsoft.com/office/powerpoint/2010/main" val="3712906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 charakteristiky finanční správy</a:t>
            </a:r>
          </a:p>
        </p:txBody>
      </p:sp>
      <p:sp>
        <p:nvSpPr>
          <p:cNvPr id="3" name="Zástupný symbol pro obsah 2"/>
          <p:cNvSpPr>
            <a:spLocks noGrp="1"/>
          </p:cNvSpPr>
          <p:nvPr>
            <p:ph idx="1"/>
          </p:nvPr>
        </p:nvSpPr>
        <p:spPr/>
        <p:txBody>
          <a:bodyPr/>
          <a:lstStyle/>
          <a:p>
            <a:pPr marL="514350" indent="-514350">
              <a:buFont typeface="+mj-lt"/>
              <a:buAutoNum type="arabicPeriod"/>
            </a:pPr>
            <a:r>
              <a:rPr lang="cs-CZ" b="1" dirty="0"/>
              <a:t>Veřejná správa součást metody regulace ve finančním právu</a:t>
            </a:r>
          </a:p>
          <a:p>
            <a:pPr marL="514350" indent="-514350">
              <a:buFont typeface="+mj-lt"/>
              <a:buAutoNum type="arabicPeriod"/>
            </a:pPr>
            <a:r>
              <a:rPr lang="cs-CZ" b="1" dirty="0"/>
              <a:t>Realizace finančního práva prostřednictvím metod a forem veřejné správy</a:t>
            </a:r>
          </a:p>
          <a:p>
            <a:pPr marL="514350" indent="-514350">
              <a:buFont typeface="+mj-lt"/>
              <a:buAutoNum type="arabicPeriod"/>
            </a:pPr>
            <a:r>
              <a:rPr lang="cs-CZ" b="1" dirty="0">
                <a:solidFill>
                  <a:srgbClr val="FF0000"/>
                </a:solidFill>
              </a:rPr>
              <a:t>Součást veřejné finanční činnosti</a:t>
            </a:r>
          </a:p>
          <a:p>
            <a:pPr marL="514350" indent="-514350">
              <a:buFont typeface="+mj-lt"/>
              <a:buAutoNum type="arabicPeriod"/>
            </a:pPr>
            <a:r>
              <a:rPr lang="cs-CZ" b="1" dirty="0"/>
              <a:t>Různorodost segmentů veřejné finanční činnosti vyžaduje rozmanitost v implantaci prvků veřejné správy </a:t>
            </a:r>
          </a:p>
          <a:p>
            <a:pPr marL="0" indent="0">
              <a:buNone/>
            </a:pPr>
            <a:r>
              <a:rPr lang="cs-CZ" b="1" u="sng" dirty="0"/>
              <a:t>Charakteristika finančního práva </a:t>
            </a:r>
            <a:r>
              <a:rPr lang="cs-CZ" b="1" dirty="0"/>
              <a:t>viz: MRKÝVKA, Petr </a:t>
            </a:r>
            <a:r>
              <a:rPr lang="cs-CZ" b="1" i="1" dirty="0"/>
              <a:t>Propedeutika finančního práva I – obecná část. </a:t>
            </a:r>
            <a:r>
              <a:rPr lang="cs-CZ" b="1" dirty="0"/>
              <a:t>Brno: MUNI 2016. ISBN: </a:t>
            </a:r>
            <a:r>
              <a:rPr lang="cs-CZ" dirty="0"/>
              <a:t>978-80-210-7745-4</a:t>
            </a:r>
          </a:p>
          <a:p>
            <a:pPr marL="0" indent="0">
              <a:buNone/>
            </a:pPr>
            <a:endParaRPr lang="cs-CZ" b="1" dirty="0"/>
          </a:p>
        </p:txBody>
      </p:sp>
    </p:spTree>
    <p:extLst>
      <p:ext uri="{BB962C8B-B14F-4D97-AF65-F5344CB8AC3E}">
        <p14:creationId xmlns:p14="http://schemas.microsoft.com/office/powerpoint/2010/main" val="58773043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4. Působnost, pravomoc a příslušnost finanční správy</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6540381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Působnost a pravomoc</a:t>
            </a:r>
          </a:p>
        </p:txBody>
      </p:sp>
      <p:sp>
        <p:nvSpPr>
          <p:cNvPr id="3" name="Zástupný symbol pro obsah 2"/>
          <p:cNvSpPr>
            <a:spLocks noGrp="1"/>
          </p:cNvSpPr>
          <p:nvPr>
            <p:ph idx="1"/>
          </p:nvPr>
        </p:nvSpPr>
        <p:spPr/>
        <p:txBody>
          <a:bodyPr/>
          <a:lstStyle/>
          <a:p>
            <a:r>
              <a:rPr lang="cs-CZ" b="1" dirty="0"/>
              <a:t>Působnost = </a:t>
            </a:r>
            <a:r>
              <a:rPr lang="cs-CZ" dirty="0"/>
              <a:t>okruh vymezených úkolů</a:t>
            </a:r>
          </a:p>
          <a:p>
            <a:r>
              <a:rPr lang="cs-CZ" b="1" dirty="0"/>
              <a:t>Pravomoc = </a:t>
            </a:r>
            <a:r>
              <a:rPr lang="cs-CZ" dirty="0"/>
              <a:t>prostředky (právní) k realizaci působnosti</a:t>
            </a:r>
          </a:p>
          <a:p>
            <a:pPr marL="0" indent="0">
              <a:buNone/>
            </a:pPr>
            <a:endParaRPr lang="cs-CZ" b="1" dirty="0"/>
          </a:p>
          <a:p>
            <a:pPr marL="0" indent="0">
              <a:buNone/>
            </a:pPr>
            <a:r>
              <a:rPr lang="cs-CZ" i="1" dirty="0"/>
              <a:t>Nález ÚS č. 117/2003 </a:t>
            </a:r>
            <a:r>
              <a:rPr lang="cs-CZ" i="1" dirty="0" err="1"/>
              <a:t>Usn</a:t>
            </a:r>
            <a:r>
              <a:rPr lang="cs-CZ" i="1" dirty="0"/>
              <a:t>. Sv. 31: </a:t>
            </a:r>
            <a:r>
              <a:rPr lang="cs-CZ" dirty="0"/>
              <a:t> „pravomoc státního orgánu je třeba chápat jako samostatnou realizaci státní moci v příslušné formě … zatímco kompetence jsou již zcela konkrétním věcným vymezením otázek realizovaných v procesu výkonu pravomoci“  (Hendrych: 117)</a:t>
            </a:r>
          </a:p>
          <a:p>
            <a:pPr marL="0" indent="0">
              <a:buNone/>
            </a:pPr>
            <a:endParaRPr lang="cs-CZ" i="1" dirty="0"/>
          </a:p>
          <a:p>
            <a:pPr marL="0" indent="0">
              <a:buNone/>
            </a:pPr>
            <a:r>
              <a:rPr lang="cs-CZ" dirty="0"/>
              <a:t>Pravomoc - kompetence</a:t>
            </a:r>
          </a:p>
        </p:txBody>
      </p:sp>
    </p:spTree>
    <p:extLst>
      <p:ext uri="{BB962C8B-B14F-4D97-AF65-F5344CB8AC3E}">
        <p14:creationId xmlns:p14="http://schemas.microsoft.com/office/powerpoint/2010/main" val="209969166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Působnost</a:t>
            </a:r>
          </a:p>
        </p:txBody>
      </p:sp>
      <p:sp>
        <p:nvSpPr>
          <p:cNvPr id="3" name="Zástupný symbol pro obsah 2"/>
          <p:cNvSpPr>
            <a:spLocks noGrp="1"/>
          </p:cNvSpPr>
          <p:nvPr>
            <p:ph idx="1"/>
          </p:nvPr>
        </p:nvSpPr>
        <p:spPr/>
        <p:txBody>
          <a:bodyPr/>
          <a:lstStyle/>
          <a:p>
            <a:r>
              <a:rPr lang="cs-CZ" dirty="0"/>
              <a:t>Působnost je </a:t>
            </a:r>
            <a:r>
              <a:rPr lang="cs-CZ" b="1" dirty="0"/>
              <a:t>institutem hmotného práva </a:t>
            </a:r>
            <a:r>
              <a:rPr lang="cs-CZ" dirty="0"/>
              <a:t>x příslušnost</a:t>
            </a:r>
          </a:p>
          <a:p>
            <a:r>
              <a:rPr lang="cs-CZ" dirty="0"/>
              <a:t>Působnost:</a:t>
            </a:r>
          </a:p>
          <a:p>
            <a:pPr marL="514350" indent="-514350">
              <a:buAutoNum type="arabicPeriod"/>
            </a:pPr>
            <a:r>
              <a:rPr lang="cs-CZ" dirty="0"/>
              <a:t>Věcná (reálná)</a:t>
            </a:r>
          </a:p>
          <a:p>
            <a:pPr marL="514350" indent="-514350">
              <a:buAutoNum type="arabicPeriod"/>
            </a:pPr>
            <a:r>
              <a:rPr lang="cs-CZ" dirty="0"/>
              <a:t>Územní</a:t>
            </a:r>
          </a:p>
          <a:p>
            <a:pPr marL="514350" indent="-514350">
              <a:buAutoNum type="arabicPeriod"/>
            </a:pPr>
            <a:r>
              <a:rPr lang="cs-CZ" dirty="0"/>
              <a:t>Osobní </a:t>
            </a:r>
          </a:p>
          <a:p>
            <a:pPr marL="0" indent="0">
              <a:buNone/>
            </a:pPr>
            <a:endParaRPr lang="cs-CZ" dirty="0"/>
          </a:p>
          <a:p>
            <a:pPr marL="0" indent="0">
              <a:buNone/>
            </a:pPr>
            <a:r>
              <a:rPr lang="cs-CZ" dirty="0"/>
              <a:t>Zásada legality </a:t>
            </a:r>
          </a:p>
          <a:p>
            <a:pPr marL="0" indent="0">
              <a:buNone/>
            </a:pPr>
            <a:r>
              <a:rPr lang="cs-CZ" dirty="0"/>
              <a:t>Zásada legitimity</a:t>
            </a:r>
          </a:p>
        </p:txBody>
      </p:sp>
    </p:spTree>
    <p:extLst>
      <p:ext uri="{BB962C8B-B14F-4D97-AF65-F5344CB8AC3E}">
        <p14:creationId xmlns:p14="http://schemas.microsoft.com/office/powerpoint/2010/main" val="316696923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Pravomoc</a:t>
            </a:r>
          </a:p>
        </p:txBody>
      </p:sp>
      <p:sp>
        <p:nvSpPr>
          <p:cNvPr id="3" name="Zástupný symbol pro obsah 2"/>
          <p:cNvSpPr>
            <a:spLocks noGrp="1"/>
          </p:cNvSpPr>
          <p:nvPr>
            <p:ph idx="1"/>
          </p:nvPr>
        </p:nvSpPr>
        <p:spPr/>
        <p:txBody>
          <a:bodyPr/>
          <a:lstStyle/>
          <a:p>
            <a:r>
              <a:rPr lang="cs-CZ" dirty="0"/>
              <a:t>Oprávnění orgánu vykonávat veřejnou moc</a:t>
            </a:r>
          </a:p>
          <a:p>
            <a:r>
              <a:rPr lang="cs-CZ" dirty="0"/>
              <a:t>Autoritativní rozhodování o právech a povinnostech</a:t>
            </a:r>
          </a:p>
          <a:p>
            <a:r>
              <a:rPr lang="cs-CZ" dirty="0"/>
              <a:t>Určené formy a metody působení na adresáty</a:t>
            </a:r>
          </a:p>
        </p:txBody>
      </p:sp>
    </p:spTree>
    <p:extLst>
      <p:ext uri="{BB962C8B-B14F-4D97-AF65-F5344CB8AC3E}">
        <p14:creationId xmlns:p14="http://schemas.microsoft.com/office/powerpoint/2010/main" val="187524584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Řetězení realizace veřejné správy</a:t>
            </a:r>
            <a:br>
              <a:rPr lang="cs-CZ" b="1" dirty="0"/>
            </a:br>
            <a:r>
              <a:rPr lang="cs-CZ" dirty="0"/>
              <a:t>(Průcha)</a:t>
            </a:r>
          </a:p>
        </p:txBody>
      </p:sp>
      <p:sp>
        <p:nvSpPr>
          <p:cNvPr id="3" name="Zástupný symbol pro obsah 2"/>
          <p:cNvSpPr>
            <a:spLocks noGrp="1"/>
          </p:cNvSpPr>
          <p:nvPr>
            <p:ph idx="1"/>
          </p:nvPr>
        </p:nvSpPr>
        <p:spPr/>
        <p:txBody>
          <a:bodyPr>
            <a:normAutofit fontScale="62500" lnSpcReduction="20000"/>
          </a:bodyPr>
          <a:lstStyle/>
          <a:p>
            <a:pPr marL="0" indent="0" algn="ctr">
              <a:buNone/>
            </a:pPr>
            <a:endParaRPr lang="cs-CZ" b="1" dirty="0">
              <a:solidFill>
                <a:srgbClr val="FFFF00"/>
              </a:solidFill>
            </a:endParaRPr>
          </a:p>
          <a:p>
            <a:pPr marL="0" indent="0" algn="ctr">
              <a:buNone/>
            </a:pPr>
            <a:r>
              <a:rPr lang="cs-CZ" sz="3400" b="1" dirty="0">
                <a:solidFill>
                  <a:srgbClr val="FF0000"/>
                </a:solidFill>
              </a:rPr>
              <a:t>Cíle </a:t>
            </a:r>
          </a:p>
          <a:p>
            <a:pPr marL="0" indent="0" algn="ctr">
              <a:buNone/>
            </a:pPr>
            <a:r>
              <a:rPr lang="cs-CZ" sz="3400" b="1" dirty="0"/>
              <a:t>(účel)</a:t>
            </a:r>
          </a:p>
          <a:p>
            <a:pPr marL="0" indent="0" algn="ctr">
              <a:buNone/>
            </a:pPr>
            <a:r>
              <a:rPr lang="cs-CZ" sz="3400" b="1" dirty="0"/>
              <a:t>↓</a:t>
            </a:r>
          </a:p>
          <a:p>
            <a:pPr marL="0" indent="0" algn="ctr">
              <a:buNone/>
            </a:pPr>
            <a:r>
              <a:rPr lang="cs-CZ" sz="3400" b="1" dirty="0">
                <a:solidFill>
                  <a:srgbClr val="FF0000"/>
                </a:solidFill>
              </a:rPr>
              <a:t>Úkoly</a:t>
            </a:r>
          </a:p>
          <a:p>
            <a:pPr marL="0" indent="0" algn="ctr">
              <a:buNone/>
            </a:pPr>
            <a:r>
              <a:rPr lang="cs-CZ" sz="3400" b="1" dirty="0"/>
              <a:t>(postuláty)</a:t>
            </a:r>
          </a:p>
          <a:p>
            <a:pPr marL="0" indent="0" algn="ctr">
              <a:buNone/>
            </a:pPr>
            <a:r>
              <a:rPr lang="cs-CZ" sz="3400" b="1" dirty="0"/>
              <a:t>↓</a:t>
            </a:r>
          </a:p>
          <a:p>
            <a:pPr marL="0" indent="0" algn="ctr">
              <a:buNone/>
            </a:pPr>
            <a:r>
              <a:rPr lang="cs-CZ" sz="3400" b="1" dirty="0">
                <a:solidFill>
                  <a:srgbClr val="FF0000"/>
                </a:solidFill>
              </a:rPr>
              <a:t>Funkce</a:t>
            </a:r>
          </a:p>
          <a:p>
            <a:pPr marL="0" indent="0" algn="ctr">
              <a:buNone/>
            </a:pPr>
            <a:r>
              <a:rPr lang="cs-CZ" sz="3400" b="1" dirty="0"/>
              <a:t>↓</a:t>
            </a:r>
          </a:p>
          <a:p>
            <a:pPr marL="0" indent="0" algn="ctr">
              <a:buNone/>
            </a:pPr>
            <a:r>
              <a:rPr lang="cs-CZ" sz="3400" b="1" dirty="0">
                <a:solidFill>
                  <a:srgbClr val="FF0000"/>
                </a:solidFill>
              </a:rPr>
              <a:t>Metody</a:t>
            </a:r>
          </a:p>
          <a:p>
            <a:pPr marL="0" indent="0" algn="ctr">
              <a:buNone/>
            </a:pPr>
            <a:r>
              <a:rPr lang="cs-CZ" sz="3400" b="1" dirty="0"/>
              <a:t>↓</a:t>
            </a:r>
          </a:p>
          <a:p>
            <a:pPr marL="0" indent="0" algn="ctr">
              <a:buNone/>
            </a:pPr>
            <a:r>
              <a:rPr lang="cs-CZ" sz="3400" b="1" dirty="0">
                <a:solidFill>
                  <a:srgbClr val="FF0000"/>
                </a:solidFill>
              </a:rPr>
              <a:t>Formy realizace</a:t>
            </a:r>
          </a:p>
        </p:txBody>
      </p:sp>
    </p:spTree>
    <p:extLst>
      <p:ext uri="{BB962C8B-B14F-4D97-AF65-F5344CB8AC3E}">
        <p14:creationId xmlns:p14="http://schemas.microsoft.com/office/powerpoint/2010/main" val="27354514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b="1" dirty="0"/>
              <a:t>Cíl finanční správy</a:t>
            </a:r>
          </a:p>
        </p:txBody>
      </p:sp>
      <p:pic>
        <p:nvPicPr>
          <p:cNvPr id="5" name="Zástupný symbol pro obsah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65966" y="980937"/>
            <a:ext cx="3500120" cy="4963133"/>
          </a:xfrm>
        </p:spPr>
      </p:pic>
      <p:sp>
        <p:nvSpPr>
          <p:cNvPr id="4" name="Zástupný symbol pro text 3"/>
          <p:cNvSpPr>
            <a:spLocks noGrp="1"/>
          </p:cNvSpPr>
          <p:nvPr>
            <p:ph type="body" sz="half" idx="2"/>
          </p:nvPr>
        </p:nvSpPr>
        <p:spPr/>
        <p:txBody>
          <a:bodyPr/>
          <a:lstStyle/>
          <a:p>
            <a:r>
              <a:rPr lang="cs-CZ" sz="2000" b="1" dirty="0">
                <a:solidFill>
                  <a:srgbClr val="FF0000"/>
                </a:solidFill>
              </a:rPr>
              <a:t>Ideální stát </a:t>
            </a:r>
            <a:r>
              <a:rPr lang="cs-CZ" sz="2000" b="1" dirty="0"/>
              <a:t>– maximální sociální užitečnost pro občany</a:t>
            </a:r>
          </a:p>
          <a:p>
            <a:r>
              <a:rPr lang="cs-CZ" sz="2000" i="1" dirty="0" err="1"/>
              <a:t>Hugh</a:t>
            </a:r>
            <a:r>
              <a:rPr lang="cs-CZ" sz="2000" i="1" dirty="0"/>
              <a:t> Dalton, </a:t>
            </a:r>
            <a:r>
              <a:rPr lang="cs-CZ" sz="2000" dirty="0"/>
              <a:t>Základy veřejných financí (1930): </a:t>
            </a:r>
            <a:r>
              <a:rPr lang="cs-CZ" sz="2000" b="1" i="1" dirty="0"/>
              <a:t>stát, který umí hospodařit, není držgrešle, ale není prostopášný, nemyslí jen na současnost, ale i na budoucnost, zajistí občanům bezpečí, svobodu vlastního rozvoje a sociální jistotu zejména v nemohoucnosti a stáří …  </a:t>
            </a:r>
            <a:endParaRPr lang="cs-CZ" sz="2000" i="1" dirty="0"/>
          </a:p>
          <a:p>
            <a:endParaRPr lang="cs-CZ" dirty="0"/>
          </a:p>
        </p:txBody>
      </p:sp>
    </p:spTree>
    <p:extLst>
      <p:ext uri="{BB962C8B-B14F-4D97-AF65-F5344CB8AC3E}">
        <p14:creationId xmlns:p14="http://schemas.microsoft.com/office/powerpoint/2010/main" val="12399563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a:t>
            </a:r>
          </a:p>
        </p:txBody>
      </p:sp>
      <p:sp>
        <p:nvSpPr>
          <p:cNvPr id="3" name="Zástupný symbol pro obsah 2"/>
          <p:cNvSpPr>
            <a:spLocks noGrp="1"/>
          </p:cNvSpPr>
          <p:nvPr>
            <p:ph idx="1"/>
          </p:nvPr>
        </p:nvSpPr>
        <p:spPr/>
        <p:txBody>
          <a:bodyPr>
            <a:normAutofit/>
          </a:bodyPr>
          <a:lstStyle/>
          <a:p>
            <a:r>
              <a:rPr lang="cs-CZ" b="1" dirty="0"/>
              <a:t>Koresponduje s účelem existence veřejné finanční činnosti</a:t>
            </a:r>
            <a:r>
              <a:rPr lang="cs-CZ" dirty="0"/>
              <a:t>:</a:t>
            </a:r>
          </a:p>
          <a:p>
            <a:pPr marL="514350" indent="-514350">
              <a:buFont typeface="+mj-lt"/>
              <a:buAutoNum type="arabicPeriod"/>
            </a:pPr>
            <a:r>
              <a:rPr lang="cs-CZ" dirty="0"/>
              <a:t>Zabezpečení odpovídajícího materiálního základu k plnění funkcí státu a veřejné samosprávy</a:t>
            </a:r>
          </a:p>
          <a:p>
            <a:pPr marL="514350" indent="-514350">
              <a:buFont typeface="+mj-lt"/>
              <a:buAutoNum type="arabicPeriod"/>
            </a:pPr>
            <a:r>
              <a:rPr lang="cs-CZ" dirty="0"/>
              <a:t>Zabezpečení funkcí státního intervencionalizmu – redistribuční, stabilizační, adaptační, alokační, koordinační</a:t>
            </a:r>
          </a:p>
          <a:p>
            <a:pPr marL="0" indent="0">
              <a:buNone/>
            </a:pPr>
            <a:r>
              <a:rPr lang="cs-CZ" dirty="0"/>
              <a:t>3. Zajištění stability měny a peněžního systému</a:t>
            </a:r>
          </a:p>
          <a:p>
            <a:pPr marL="0" indent="0">
              <a:buNone/>
            </a:pPr>
            <a:r>
              <a:rPr lang="cs-CZ" dirty="0"/>
              <a:t>4. Zajištění hospodářských funkcí státu</a:t>
            </a:r>
          </a:p>
        </p:txBody>
      </p:sp>
    </p:spTree>
    <p:extLst>
      <p:ext uri="{BB962C8B-B14F-4D97-AF65-F5344CB8AC3E}">
        <p14:creationId xmlns:p14="http://schemas.microsoft.com/office/powerpoint/2010/main" val="141898739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9788" y="330291"/>
            <a:ext cx="10515600" cy="1325563"/>
          </a:xfrm>
        </p:spPr>
        <p:txBody>
          <a:bodyPr/>
          <a:lstStyle/>
          <a:p>
            <a:r>
              <a:rPr lang="cs-CZ" b="1" dirty="0"/>
              <a:t>Funkce finanční správy</a:t>
            </a:r>
          </a:p>
        </p:txBody>
      </p:sp>
      <p:sp>
        <p:nvSpPr>
          <p:cNvPr id="4" name="Zástupný symbol pro text 3"/>
          <p:cNvSpPr>
            <a:spLocks noGrp="1"/>
          </p:cNvSpPr>
          <p:nvPr>
            <p:ph type="body" idx="1"/>
          </p:nvPr>
        </p:nvSpPr>
        <p:spPr>
          <a:xfrm>
            <a:off x="839788" y="1489166"/>
            <a:ext cx="5157787" cy="1033326"/>
          </a:xfrm>
        </p:spPr>
        <p:txBody>
          <a:bodyPr>
            <a:normAutofit/>
          </a:bodyPr>
          <a:lstStyle/>
          <a:p>
            <a:r>
              <a:rPr lang="cs-CZ" sz="2800" dirty="0"/>
              <a:t>Obecné</a:t>
            </a:r>
            <a:r>
              <a:rPr lang="cs-CZ" sz="2800" b="0" dirty="0"/>
              <a:t> funkce VS : organizační, regulační, ochranná</a:t>
            </a:r>
          </a:p>
        </p:txBody>
      </p:sp>
      <p:sp>
        <p:nvSpPr>
          <p:cNvPr id="3" name="Zástupný symbol pro obsah 2"/>
          <p:cNvSpPr>
            <a:spLocks noGrp="1"/>
          </p:cNvSpPr>
          <p:nvPr>
            <p:ph sz="half" idx="2"/>
          </p:nvPr>
        </p:nvSpPr>
        <p:spPr/>
        <p:txBody>
          <a:bodyPr>
            <a:normAutofit/>
          </a:bodyPr>
          <a:lstStyle/>
          <a:p>
            <a:pPr marL="0" indent="0">
              <a:buNone/>
            </a:pPr>
            <a:r>
              <a:rPr lang="cs-CZ" b="1" dirty="0"/>
              <a:t>Speciální </a:t>
            </a:r>
            <a:r>
              <a:rPr lang="cs-CZ" dirty="0"/>
              <a:t>funkce FS:</a:t>
            </a:r>
          </a:p>
          <a:p>
            <a:r>
              <a:rPr lang="cs-CZ" dirty="0"/>
              <a:t>Plánovací,</a:t>
            </a:r>
          </a:p>
          <a:p>
            <a:r>
              <a:rPr lang="cs-CZ" dirty="0"/>
              <a:t>Rozhodovací,</a:t>
            </a:r>
          </a:p>
          <a:p>
            <a:r>
              <a:rPr lang="cs-CZ" dirty="0"/>
              <a:t>Přikazovací,</a:t>
            </a:r>
          </a:p>
          <a:p>
            <a:r>
              <a:rPr lang="cs-CZ" dirty="0"/>
              <a:t>Kontrolní,</a:t>
            </a:r>
          </a:p>
          <a:p>
            <a:r>
              <a:rPr lang="cs-CZ" dirty="0"/>
              <a:t>Koordinační,</a:t>
            </a:r>
          </a:p>
          <a:p>
            <a:r>
              <a:rPr lang="cs-CZ" dirty="0"/>
              <a:t>Kooperační,</a:t>
            </a:r>
          </a:p>
          <a:p>
            <a:endParaRPr lang="cs-CZ" dirty="0"/>
          </a:p>
          <a:p>
            <a:pPr marL="0" indent="0">
              <a:buNone/>
            </a:pPr>
            <a:endParaRPr lang="cs-CZ" dirty="0"/>
          </a:p>
        </p:txBody>
      </p:sp>
      <p:sp>
        <p:nvSpPr>
          <p:cNvPr id="5" name="Zástupný symbol pro text 4"/>
          <p:cNvSpPr>
            <a:spLocks noGrp="1"/>
          </p:cNvSpPr>
          <p:nvPr>
            <p:ph type="body" sz="quarter" idx="3"/>
          </p:nvPr>
        </p:nvSpPr>
        <p:spPr/>
        <p:txBody>
          <a:bodyPr/>
          <a:lstStyle/>
          <a:p>
            <a:endParaRPr lang="cs-CZ" b="0" dirty="0"/>
          </a:p>
        </p:txBody>
      </p:sp>
      <p:sp>
        <p:nvSpPr>
          <p:cNvPr id="6" name="Zástupný symbol pro obsah 5"/>
          <p:cNvSpPr>
            <a:spLocks noGrp="1"/>
          </p:cNvSpPr>
          <p:nvPr>
            <p:ph sz="quarter" idx="4"/>
          </p:nvPr>
        </p:nvSpPr>
        <p:spPr/>
        <p:txBody>
          <a:bodyPr/>
          <a:lstStyle/>
          <a:p>
            <a:endParaRPr lang="cs-CZ" dirty="0"/>
          </a:p>
          <a:p>
            <a:r>
              <a:rPr lang="cs-CZ" dirty="0"/>
              <a:t>Stimulační, edukační, servisní, </a:t>
            </a:r>
          </a:p>
          <a:p>
            <a:r>
              <a:rPr lang="cs-CZ" dirty="0"/>
              <a:t>Konzultační,</a:t>
            </a:r>
          </a:p>
          <a:p>
            <a:r>
              <a:rPr lang="cs-CZ" dirty="0"/>
              <a:t>Informační,</a:t>
            </a:r>
          </a:p>
          <a:p>
            <a:r>
              <a:rPr lang="cs-CZ" dirty="0"/>
              <a:t>Depozitní,</a:t>
            </a:r>
          </a:p>
          <a:p>
            <a:r>
              <a:rPr lang="cs-CZ" dirty="0"/>
              <a:t>Evidenčně-účetní</a:t>
            </a:r>
          </a:p>
          <a:p>
            <a:r>
              <a:rPr lang="cs-CZ" dirty="0"/>
              <a:t>hospodářská</a:t>
            </a:r>
          </a:p>
          <a:p>
            <a:endParaRPr lang="cs-CZ" dirty="0"/>
          </a:p>
        </p:txBody>
      </p:sp>
    </p:spTree>
    <p:extLst>
      <p:ext uri="{BB962C8B-B14F-4D97-AF65-F5344CB8AC3E}">
        <p14:creationId xmlns:p14="http://schemas.microsoft.com/office/powerpoint/2010/main" val="5402329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a:t>Metody finanční správy </a:t>
            </a:r>
          </a:p>
        </p:txBody>
      </p:sp>
      <p:sp>
        <p:nvSpPr>
          <p:cNvPr id="8" name="Zástupný symbol pro obsah 7"/>
          <p:cNvSpPr>
            <a:spLocks noGrp="1"/>
          </p:cNvSpPr>
          <p:nvPr>
            <p:ph idx="1"/>
          </p:nvPr>
        </p:nvSpPr>
        <p:spPr/>
        <p:txBody>
          <a:bodyPr>
            <a:normAutofit/>
          </a:bodyPr>
          <a:lstStyle/>
          <a:p>
            <a:r>
              <a:rPr lang="cs-CZ" dirty="0"/>
              <a:t>Metody veřejné správy = způsoby činností, které realizují úkoly uložené veřejné správě</a:t>
            </a:r>
          </a:p>
          <a:p>
            <a:r>
              <a:rPr lang="cs-CZ" dirty="0"/>
              <a:t>Obecné metody veřejné správy – metody řízení, regulace, přesvědčování a donucení</a:t>
            </a:r>
          </a:p>
          <a:p>
            <a:r>
              <a:rPr lang="cs-CZ" dirty="0"/>
              <a:t>Metoda veřejné služby</a:t>
            </a:r>
          </a:p>
          <a:p>
            <a:r>
              <a:rPr lang="cs-CZ" dirty="0"/>
              <a:t>Specifické metody – metody administrativní, ekonomické, organizační</a:t>
            </a:r>
          </a:p>
          <a:p>
            <a:r>
              <a:rPr lang="cs-CZ" dirty="0"/>
              <a:t>Metody finančního působení veřejné správy</a:t>
            </a:r>
          </a:p>
          <a:p>
            <a:r>
              <a:rPr lang="cs-CZ" dirty="0"/>
              <a:t>Metody správy veřejných financí</a:t>
            </a:r>
          </a:p>
        </p:txBody>
      </p:sp>
    </p:spTree>
    <p:extLst>
      <p:ext uri="{BB962C8B-B14F-4D97-AF65-F5344CB8AC3E}">
        <p14:creationId xmlns:p14="http://schemas.microsoft.com/office/powerpoint/2010/main" val="176890720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Formy</a:t>
            </a:r>
          </a:p>
        </p:txBody>
      </p:sp>
      <p:sp>
        <p:nvSpPr>
          <p:cNvPr id="3" name="Zástupný symbol pro obsah 2"/>
          <p:cNvSpPr>
            <a:spLocks noGrp="1"/>
          </p:cNvSpPr>
          <p:nvPr>
            <p:ph idx="1"/>
          </p:nvPr>
        </p:nvSpPr>
        <p:spPr/>
        <p:txBody>
          <a:bodyPr/>
          <a:lstStyle/>
          <a:p>
            <a:r>
              <a:rPr lang="cs-CZ" dirty="0"/>
              <a:t>Normativní akty reagují vymezením působnosti a pravomoci na daný segment veřejné finanční činnosti a stanoví působnost a pravomoc podle prostředí realizace veřejné finanční činnosti</a:t>
            </a:r>
          </a:p>
          <a:p>
            <a:r>
              <a:rPr lang="cs-CZ" dirty="0"/>
              <a:t>Věcná působnost – např. zákon č. 2/1969 Sb., zákon č. 6/1993 Sb. …..</a:t>
            </a:r>
          </a:p>
          <a:p>
            <a:r>
              <a:rPr lang="cs-CZ" dirty="0"/>
              <a:t>Pravomoc – kompetenční normy </a:t>
            </a:r>
          </a:p>
        </p:txBody>
      </p:sp>
    </p:spTree>
    <p:extLst>
      <p:ext uri="{BB962C8B-B14F-4D97-AF65-F5344CB8AC3E}">
        <p14:creationId xmlns:p14="http://schemas.microsoft.com/office/powerpoint/2010/main" val="1341076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Vhodnost veřejné správy</a:t>
            </a:r>
          </a:p>
        </p:txBody>
      </p:sp>
      <p:sp>
        <p:nvSpPr>
          <p:cNvPr id="3" name="Zástupný symbol pro obsah 2"/>
          <p:cNvSpPr>
            <a:spLocks noGrp="1"/>
          </p:cNvSpPr>
          <p:nvPr>
            <p:ph idx="1"/>
          </p:nvPr>
        </p:nvSpPr>
        <p:spPr/>
        <p:txBody>
          <a:bodyPr/>
          <a:lstStyle/>
          <a:p>
            <a:r>
              <a:rPr lang="cs-CZ" dirty="0"/>
              <a:t>Moderní veřejná správa je chápána jako veřejná služba =</a:t>
            </a:r>
          </a:p>
          <a:p>
            <a:r>
              <a:rPr lang="cs-CZ" b="1" i="1" dirty="0"/>
              <a:t>Lidská aktivita, pro kterou jsou charakteristické čtyři základní rysy:</a:t>
            </a:r>
          </a:p>
        </p:txBody>
      </p:sp>
    </p:spTree>
    <p:extLst>
      <p:ext uri="{BB962C8B-B14F-4D97-AF65-F5344CB8AC3E}">
        <p14:creationId xmlns:p14="http://schemas.microsoft.com/office/powerpoint/2010/main" val="205578970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Příslušnost</a:t>
            </a:r>
          </a:p>
        </p:txBody>
      </p:sp>
      <p:sp>
        <p:nvSpPr>
          <p:cNvPr id="3" name="Zástupný symbol pro obsah 2"/>
          <p:cNvSpPr>
            <a:spLocks noGrp="1"/>
          </p:cNvSpPr>
          <p:nvPr>
            <p:ph idx="1"/>
          </p:nvPr>
        </p:nvSpPr>
        <p:spPr/>
        <p:txBody>
          <a:bodyPr>
            <a:normAutofit/>
          </a:bodyPr>
          <a:lstStyle/>
          <a:p>
            <a:r>
              <a:rPr lang="cs-CZ" dirty="0"/>
              <a:t>Příslušnost </a:t>
            </a:r>
            <a:r>
              <a:rPr lang="cs-CZ" b="1" dirty="0"/>
              <a:t>je institutem procesního práva</a:t>
            </a:r>
          </a:p>
          <a:p>
            <a:r>
              <a:rPr lang="cs-CZ" dirty="0"/>
              <a:t>Vychází z působnosti a pravomoci</a:t>
            </a:r>
          </a:p>
          <a:p>
            <a:r>
              <a:rPr lang="cs-CZ" dirty="0"/>
              <a:t>Příslušnost:</a:t>
            </a:r>
          </a:p>
          <a:p>
            <a:pPr marL="514350" indent="-514350">
              <a:buAutoNum type="arabicPeriod"/>
            </a:pPr>
            <a:r>
              <a:rPr lang="cs-CZ" dirty="0"/>
              <a:t>Věcná </a:t>
            </a:r>
          </a:p>
          <a:p>
            <a:pPr marL="514350" indent="-514350">
              <a:buFont typeface="Arial" panose="020B0604020202020204" pitchFamily="34" charset="0"/>
              <a:buAutoNum type="arabicPeriod"/>
            </a:pPr>
            <a:r>
              <a:rPr lang="cs-CZ" dirty="0"/>
              <a:t>Funkční</a:t>
            </a:r>
          </a:p>
          <a:p>
            <a:pPr marL="514350" indent="-514350">
              <a:buFont typeface="Arial" panose="020B0604020202020204" pitchFamily="34" charset="0"/>
              <a:buAutoNum type="arabicPeriod"/>
            </a:pPr>
            <a:r>
              <a:rPr lang="cs-CZ" dirty="0"/>
              <a:t>Instanční</a:t>
            </a:r>
          </a:p>
          <a:p>
            <a:pPr marL="514350" indent="-514350">
              <a:buAutoNum type="arabicPeriod"/>
            </a:pPr>
            <a:r>
              <a:rPr lang="cs-CZ" dirty="0"/>
              <a:t>Místní</a:t>
            </a:r>
          </a:p>
          <a:p>
            <a:pPr marL="514350" indent="-514350">
              <a:buAutoNum type="arabicPeriod"/>
            </a:pPr>
            <a:r>
              <a:rPr lang="cs-CZ" dirty="0"/>
              <a:t>Osobní</a:t>
            </a:r>
          </a:p>
          <a:p>
            <a:pPr marL="0" indent="0">
              <a:buNone/>
            </a:pPr>
            <a:endParaRPr lang="cs-CZ" dirty="0"/>
          </a:p>
          <a:p>
            <a:endParaRPr lang="cs-CZ" dirty="0"/>
          </a:p>
        </p:txBody>
      </p:sp>
    </p:spTree>
    <p:extLst>
      <p:ext uri="{BB962C8B-B14F-4D97-AF65-F5344CB8AC3E}">
        <p14:creationId xmlns:p14="http://schemas.microsoft.com/office/powerpoint/2010/main" val="8157789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6. Entity finanční správy</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45787299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Pojem entita</a:t>
            </a:r>
          </a:p>
        </p:txBody>
      </p:sp>
      <p:sp>
        <p:nvSpPr>
          <p:cNvPr id="3" name="Zástupný symbol pro obsah 2"/>
          <p:cNvSpPr>
            <a:spLocks noGrp="1"/>
          </p:cNvSpPr>
          <p:nvPr>
            <p:ph idx="1"/>
          </p:nvPr>
        </p:nvSpPr>
        <p:spPr/>
        <p:txBody>
          <a:bodyPr/>
          <a:lstStyle/>
          <a:p>
            <a:r>
              <a:rPr lang="cs-CZ" dirty="0"/>
              <a:t>Původně filozofický pojem – cokoli, co vykazuje nějaké znaky předpokladu existence</a:t>
            </a:r>
          </a:p>
          <a:p>
            <a:r>
              <a:rPr lang="cs-CZ" dirty="0"/>
              <a:t>V právu – z anglosaských zdrojů – „jednotka“ vykazující určité znaky, charakteristické rysy, které ji spojují s jinými entitami, a mající určité znaky a rysy, které ji od jiných entit oddělují.</a:t>
            </a:r>
          </a:p>
          <a:p>
            <a:r>
              <a:rPr lang="cs-CZ" dirty="0"/>
              <a:t>Subjekt v právu – očekává se jeho přirozená nebo získaná subjektivita</a:t>
            </a:r>
          </a:p>
          <a:p>
            <a:r>
              <a:rPr lang="cs-CZ" dirty="0"/>
              <a:t>Entita – něco …. Např. daňový subjekt, účetní jednotka, osoba, korporace, organizace, organizační útvar, vládní orgán, úřad, trust, kartel, fond ….</a:t>
            </a:r>
          </a:p>
          <a:p>
            <a:pPr marL="0" indent="0">
              <a:buNone/>
            </a:pPr>
            <a:endParaRPr lang="cs-CZ" dirty="0"/>
          </a:p>
        </p:txBody>
      </p:sp>
    </p:spTree>
    <p:extLst>
      <p:ext uri="{BB962C8B-B14F-4D97-AF65-F5344CB8AC3E}">
        <p14:creationId xmlns:p14="http://schemas.microsoft.com/office/powerpoint/2010/main" val="14745453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Entity finanční správy</a:t>
            </a:r>
          </a:p>
        </p:txBody>
      </p:sp>
      <p:sp>
        <p:nvSpPr>
          <p:cNvPr id="4" name="Zástupný symbol pro text 3"/>
          <p:cNvSpPr>
            <a:spLocks noGrp="1"/>
          </p:cNvSpPr>
          <p:nvPr>
            <p:ph type="body" idx="1"/>
          </p:nvPr>
        </p:nvSpPr>
        <p:spPr/>
        <p:txBody>
          <a:bodyPr>
            <a:normAutofit/>
          </a:bodyPr>
          <a:lstStyle/>
          <a:p>
            <a:r>
              <a:rPr lang="cs-CZ" sz="2800" dirty="0"/>
              <a:t>Vykonavatelé finanční správy</a:t>
            </a:r>
          </a:p>
        </p:txBody>
      </p:sp>
      <p:sp>
        <p:nvSpPr>
          <p:cNvPr id="5" name="Zástupný symbol pro obsah 4"/>
          <p:cNvSpPr>
            <a:spLocks noGrp="1"/>
          </p:cNvSpPr>
          <p:nvPr>
            <p:ph sz="half" idx="2"/>
          </p:nvPr>
        </p:nvSpPr>
        <p:spPr/>
        <p:txBody>
          <a:bodyPr>
            <a:normAutofit fontScale="92500" lnSpcReduction="20000"/>
          </a:bodyPr>
          <a:lstStyle/>
          <a:p>
            <a:pPr marL="0" indent="0">
              <a:buNone/>
            </a:pPr>
            <a:r>
              <a:rPr lang="cs-CZ" dirty="0"/>
              <a:t>Např.:</a:t>
            </a:r>
          </a:p>
          <a:p>
            <a:r>
              <a:rPr lang="cs-CZ" dirty="0"/>
              <a:t>Úřady, správci „daně“ ….</a:t>
            </a:r>
          </a:p>
          <a:p>
            <a:r>
              <a:rPr lang="cs-CZ" dirty="0"/>
              <a:t>Úřední osoby</a:t>
            </a:r>
          </a:p>
          <a:p>
            <a:r>
              <a:rPr lang="cs-CZ" dirty="0"/>
              <a:t>Osoby s delegovanou působností ve finanční správě</a:t>
            </a:r>
          </a:p>
          <a:p>
            <a:r>
              <a:rPr lang="cs-CZ" dirty="0"/>
              <a:t>Správci kapitol</a:t>
            </a:r>
          </a:p>
          <a:p>
            <a:r>
              <a:rPr lang="cs-CZ" dirty="0"/>
              <a:t>Správci dotací …</a:t>
            </a:r>
          </a:p>
          <a:p>
            <a:pPr marL="0" indent="0">
              <a:buNone/>
            </a:pPr>
            <a:r>
              <a:rPr lang="cs-CZ" b="1" dirty="0"/>
              <a:t>Tj. </a:t>
            </a:r>
            <a:r>
              <a:rPr lang="cs-CZ" b="1" dirty="0">
                <a:solidFill>
                  <a:srgbClr val="FF0000"/>
                </a:solidFill>
              </a:rPr>
              <a:t>entity v postavení +- vrchnostenském – entity povinné FS konat</a:t>
            </a:r>
          </a:p>
        </p:txBody>
      </p:sp>
      <p:sp>
        <p:nvSpPr>
          <p:cNvPr id="6" name="Zástupný symbol pro text 5"/>
          <p:cNvSpPr>
            <a:spLocks noGrp="1"/>
          </p:cNvSpPr>
          <p:nvPr>
            <p:ph type="body" sz="quarter" idx="3"/>
          </p:nvPr>
        </p:nvSpPr>
        <p:spPr/>
        <p:txBody>
          <a:bodyPr>
            <a:normAutofit/>
          </a:bodyPr>
          <a:lstStyle/>
          <a:p>
            <a:r>
              <a:rPr lang="cs-CZ" sz="2800" dirty="0"/>
              <a:t>Adresáti finanční správy</a:t>
            </a:r>
          </a:p>
        </p:txBody>
      </p:sp>
      <p:sp>
        <p:nvSpPr>
          <p:cNvPr id="7" name="Zástupný symbol pro obsah 6"/>
          <p:cNvSpPr>
            <a:spLocks noGrp="1"/>
          </p:cNvSpPr>
          <p:nvPr>
            <p:ph sz="quarter" idx="4"/>
          </p:nvPr>
        </p:nvSpPr>
        <p:spPr/>
        <p:txBody>
          <a:bodyPr>
            <a:normAutofit fontScale="92500" lnSpcReduction="20000"/>
          </a:bodyPr>
          <a:lstStyle/>
          <a:p>
            <a:pPr marL="0" indent="0">
              <a:buNone/>
            </a:pPr>
            <a:r>
              <a:rPr lang="cs-CZ" dirty="0"/>
              <a:t>Např.:</a:t>
            </a:r>
          </a:p>
          <a:p>
            <a:r>
              <a:rPr lang="cs-CZ" dirty="0"/>
              <a:t>Daňové subjekty</a:t>
            </a:r>
          </a:p>
          <a:p>
            <a:r>
              <a:rPr lang="cs-CZ" dirty="0"/>
              <a:t>Jiné osoby zúčastněné na správě daní</a:t>
            </a:r>
          </a:p>
          <a:p>
            <a:r>
              <a:rPr lang="cs-CZ" dirty="0"/>
              <a:t>Příjemci dotací </a:t>
            </a:r>
          </a:p>
          <a:p>
            <a:r>
              <a:rPr lang="cs-CZ" dirty="0"/>
              <a:t>Finanční instituce</a:t>
            </a:r>
          </a:p>
          <a:p>
            <a:r>
              <a:rPr lang="cs-CZ" dirty="0"/>
              <a:t>Směnárníci </a:t>
            </a:r>
          </a:p>
          <a:p>
            <a:r>
              <a:rPr lang="cs-CZ" dirty="0"/>
              <a:t>Finanční zprostředkovatelé …</a:t>
            </a:r>
          </a:p>
          <a:p>
            <a:pPr marL="0" indent="0">
              <a:buNone/>
            </a:pPr>
            <a:r>
              <a:rPr lang="cs-CZ" b="1" dirty="0"/>
              <a:t>Tj. </a:t>
            </a:r>
            <a:r>
              <a:rPr lang="cs-CZ" b="1" dirty="0">
                <a:solidFill>
                  <a:srgbClr val="FF0000"/>
                </a:solidFill>
              </a:rPr>
              <a:t>entity povinné výkon FS strpět</a:t>
            </a:r>
          </a:p>
          <a:p>
            <a:endParaRPr lang="cs-CZ" dirty="0"/>
          </a:p>
        </p:txBody>
      </p:sp>
    </p:spTree>
    <p:extLst>
      <p:ext uri="{BB962C8B-B14F-4D97-AF65-F5344CB8AC3E}">
        <p14:creationId xmlns:p14="http://schemas.microsoft.com/office/powerpoint/2010/main" val="423024633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a:t>Mix entit</a:t>
            </a:r>
          </a:p>
        </p:txBody>
      </p:sp>
      <p:sp>
        <p:nvSpPr>
          <p:cNvPr id="8" name="Zástupný symbol pro obsah 7"/>
          <p:cNvSpPr>
            <a:spLocks noGrp="1"/>
          </p:cNvSpPr>
          <p:nvPr>
            <p:ph idx="1"/>
          </p:nvPr>
        </p:nvSpPr>
        <p:spPr/>
        <p:txBody>
          <a:bodyPr/>
          <a:lstStyle/>
          <a:p>
            <a:r>
              <a:rPr lang="cs-CZ" dirty="0"/>
              <a:t>Entita v postavení </a:t>
            </a:r>
            <a:r>
              <a:rPr lang="cs-CZ" b="1" dirty="0"/>
              <a:t>vykonavatele</a:t>
            </a:r>
            <a:r>
              <a:rPr lang="cs-CZ" dirty="0"/>
              <a:t> finanční správy (A)</a:t>
            </a:r>
          </a:p>
          <a:p>
            <a:r>
              <a:rPr lang="cs-CZ" dirty="0"/>
              <a:t>Entita v postavení </a:t>
            </a:r>
            <a:r>
              <a:rPr lang="cs-CZ" b="1" dirty="0"/>
              <a:t>adresáta</a:t>
            </a:r>
            <a:r>
              <a:rPr lang="cs-CZ" dirty="0"/>
              <a:t> finanční správy (B)</a:t>
            </a:r>
          </a:p>
          <a:p>
            <a:r>
              <a:rPr lang="cs-CZ" dirty="0">
                <a:solidFill>
                  <a:srgbClr val="FF0000"/>
                </a:solidFill>
              </a:rPr>
              <a:t>Entita </a:t>
            </a:r>
            <a:r>
              <a:rPr lang="cs-CZ" dirty="0"/>
              <a:t>v postavení </a:t>
            </a:r>
            <a:r>
              <a:rPr lang="cs-CZ" dirty="0">
                <a:solidFill>
                  <a:srgbClr val="FF0000"/>
                </a:solidFill>
              </a:rPr>
              <a:t>A1 </a:t>
            </a:r>
            <a:r>
              <a:rPr lang="cs-CZ" dirty="0"/>
              <a:t>vůči B1 a současně v postavení </a:t>
            </a:r>
            <a:r>
              <a:rPr lang="cs-CZ" dirty="0">
                <a:solidFill>
                  <a:srgbClr val="FF0000"/>
                </a:solidFill>
              </a:rPr>
              <a:t>B2 </a:t>
            </a:r>
            <a:r>
              <a:rPr lang="cs-CZ" dirty="0"/>
              <a:t>k A2</a:t>
            </a:r>
          </a:p>
          <a:p>
            <a:endParaRPr lang="cs-CZ" dirty="0"/>
          </a:p>
          <a:p>
            <a:r>
              <a:rPr lang="cs-CZ" dirty="0"/>
              <a:t>Lidsky: </a:t>
            </a:r>
          </a:p>
          <a:p>
            <a:r>
              <a:rPr lang="cs-CZ" dirty="0"/>
              <a:t>Krajský úřad je vykonavatelem finanční správy při kontrole hospodaření obcí</a:t>
            </a:r>
          </a:p>
          <a:p>
            <a:r>
              <a:rPr lang="cs-CZ" dirty="0"/>
              <a:t>Krajský úřad je adresátem finanční správy při dohledu nad výkonem auditu (vykonavatel MF, FSČR)</a:t>
            </a:r>
          </a:p>
        </p:txBody>
      </p:sp>
    </p:spTree>
    <p:extLst>
      <p:ext uri="{BB962C8B-B14F-4D97-AF65-F5344CB8AC3E}">
        <p14:creationId xmlns:p14="http://schemas.microsoft.com/office/powerpoint/2010/main" val="130078659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Partnerství entit</a:t>
            </a:r>
          </a:p>
        </p:txBody>
      </p:sp>
      <p:sp>
        <p:nvSpPr>
          <p:cNvPr id="3" name="Zástupný symbol pro obsah 2"/>
          <p:cNvSpPr>
            <a:spLocks noGrp="1"/>
          </p:cNvSpPr>
          <p:nvPr>
            <p:ph idx="1"/>
          </p:nvPr>
        </p:nvSpPr>
        <p:spPr/>
        <p:txBody>
          <a:bodyPr/>
          <a:lstStyle/>
          <a:p>
            <a:r>
              <a:rPr lang="cs-CZ" dirty="0"/>
              <a:t>Nepravé partnerství – vynutitelné, zásada spolupráce, zásada součinnosti</a:t>
            </a:r>
          </a:p>
          <a:p>
            <a:r>
              <a:rPr lang="cs-CZ" dirty="0"/>
              <a:t>Pravé partnerství – ze smlouvy</a:t>
            </a:r>
          </a:p>
          <a:p>
            <a:pPr marL="0" indent="0">
              <a:buNone/>
            </a:pPr>
            <a:endParaRPr lang="cs-CZ" dirty="0"/>
          </a:p>
          <a:p>
            <a:pPr marL="0" indent="0">
              <a:buNone/>
            </a:pPr>
            <a:r>
              <a:rPr lang="cs-CZ" dirty="0"/>
              <a:t>Pozor na subjektivitu, resp. nositele subjektivity</a:t>
            </a:r>
          </a:p>
        </p:txBody>
      </p:sp>
    </p:spTree>
    <p:extLst>
      <p:ext uri="{BB962C8B-B14F-4D97-AF65-F5344CB8AC3E}">
        <p14:creationId xmlns:p14="http://schemas.microsoft.com/office/powerpoint/2010/main" val="171593880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err="1"/>
              <a:t>Mozkocvična</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57358441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Interpretujte:</a:t>
            </a:r>
          </a:p>
        </p:txBody>
      </p:sp>
      <p:sp>
        <p:nvSpPr>
          <p:cNvPr id="3" name="Zástupný symbol pro obsah 2"/>
          <p:cNvSpPr>
            <a:spLocks noGrp="1"/>
          </p:cNvSpPr>
          <p:nvPr>
            <p:ph idx="1"/>
          </p:nvPr>
        </p:nvSpPr>
        <p:spPr/>
        <p:txBody>
          <a:bodyPr/>
          <a:lstStyle/>
          <a:p>
            <a:r>
              <a:rPr lang="cs-CZ" dirty="0"/>
              <a:t>§ 10 odst. 3 DŘ:</a:t>
            </a:r>
          </a:p>
          <a:p>
            <a:pPr marL="0" indent="0">
              <a:buNone/>
            </a:pPr>
            <a:r>
              <a:rPr lang="cs-CZ" sz="4400" dirty="0"/>
              <a:t>„Správce daně má způsobilost být účastníkem občanského soudního řízení ve věcech souvisejících se správou daní a v tomto rozsahu má i procesní způsobilost.“</a:t>
            </a:r>
          </a:p>
          <a:p>
            <a:pPr marL="0" indent="0">
              <a:buNone/>
            </a:pPr>
            <a:endParaRPr lang="cs-CZ" sz="4400" dirty="0"/>
          </a:p>
        </p:txBody>
      </p:sp>
    </p:spTree>
    <p:extLst>
      <p:ext uri="{BB962C8B-B14F-4D97-AF65-F5344CB8AC3E}">
        <p14:creationId xmlns:p14="http://schemas.microsoft.com/office/powerpoint/2010/main" val="139222569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r>
              <a:rPr lang="cs-CZ" dirty="0"/>
              <a:t>§ 19 OSŘ (zákon č. 99/1963 Sb., v platném znění)</a:t>
            </a:r>
          </a:p>
          <a:p>
            <a:pPr marL="0" indent="0">
              <a:buNone/>
            </a:pPr>
            <a:r>
              <a:rPr lang="cs-CZ" dirty="0"/>
              <a:t>„Způsobilost být účastníkem řízení má ten, kdo má </a:t>
            </a:r>
            <a:r>
              <a:rPr lang="cs-CZ" u="sng" dirty="0"/>
              <a:t>právní osobnost</a:t>
            </a:r>
            <a:r>
              <a:rPr lang="cs-CZ" dirty="0"/>
              <a:t>; jinak jen </a:t>
            </a:r>
            <a:r>
              <a:rPr lang="cs-CZ" u="sng" dirty="0"/>
              <a:t>ten</a:t>
            </a:r>
            <a:r>
              <a:rPr lang="cs-CZ" dirty="0"/>
              <a:t>, </a:t>
            </a:r>
            <a:r>
              <a:rPr lang="cs-CZ" u="sng" dirty="0"/>
              <a:t>komu ji zákon přiznává</a:t>
            </a:r>
            <a:r>
              <a:rPr lang="cs-CZ" dirty="0"/>
              <a:t>.“</a:t>
            </a:r>
          </a:p>
          <a:p>
            <a:r>
              <a:rPr lang="cs-CZ" dirty="0"/>
              <a:t>§ 20 OSŘ</a:t>
            </a:r>
          </a:p>
          <a:p>
            <a:pPr marL="0" indent="0">
              <a:buNone/>
            </a:pPr>
            <a:r>
              <a:rPr lang="cs-CZ" dirty="0"/>
              <a:t>(1) Každý může před soudem jako účastník samostatně právně jednat (procesní způsobilost) v tom rozsahu, v jakém je svéprávný.</a:t>
            </a:r>
          </a:p>
          <a:p>
            <a:pPr marL="0" indent="0">
              <a:buNone/>
            </a:pPr>
            <a:r>
              <a:rPr lang="cs-CZ" dirty="0"/>
              <a:t>(2) Přiznává-li zvláštní právní předpis namísto státu někomu jinému způsobilost samostatně jednat před soudem ve věci týkající se majetku státu, jedná tato osoba jako účastník.</a:t>
            </a:r>
          </a:p>
        </p:txBody>
      </p:sp>
    </p:spTree>
    <p:extLst>
      <p:ext uri="{BB962C8B-B14F-4D97-AF65-F5344CB8AC3E}">
        <p14:creationId xmlns:p14="http://schemas.microsoft.com/office/powerpoint/2010/main" val="386155590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Interpretujte:</a:t>
            </a:r>
          </a:p>
        </p:txBody>
      </p:sp>
      <p:sp>
        <p:nvSpPr>
          <p:cNvPr id="3" name="Zástupný symbol pro obsah 2"/>
          <p:cNvSpPr>
            <a:spLocks noGrp="1"/>
          </p:cNvSpPr>
          <p:nvPr>
            <p:ph idx="1"/>
          </p:nvPr>
        </p:nvSpPr>
        <p:spPr>
          <a:xfrm>
            <a:off x="838200" y="1436914"/>
            <a:ext cx="10515600" cy="5059680"/>
          </a:xfrm>
        </p:spPr>
        <p:txBody>
          <a:bodyPr/>
          <a:lstStyle/>
          <a:p>
            <a:pPr marL="0" indent="0">
              <a:buNone/>
            </a:pPr>
            <a:r>
              <a:rPr lang="cs-CZ" dirty="0"/>
              <a:t>§ 5 Zákona č. 82/1998 Sb., </a:t>
            </a:r>
            <a:r>
              <a:rPr lang="cs-CZ" u="sng" dirty="0"/>
              <a:t>o odpovědnosti za škodu způsobenou při výkonu veřejné moci rozhodnutím nebo nesprávným úředním postupem</a:t>
            </a:r>
            <a:r>
              <a:rPr lang="cs-CZ" dirty="0"/>
              <a:t> a o změně zákona České národní rady č. 358/1992 Sb., o notářích a jejich činnosti (notářský řád), v platném znění:</a:t>
            </a:r>
          </a:p>
          <a:p>
            <a:pPr marL="0" indent="0">
              <a:buNone/>
            </a:pPr>
            <a:r>
              <a:rPr lang="cs-CZ" dirty="0"/>
              <a:t>„</a:t>
            </a:r>
            <a:r>
              <a:rPr lang="cs-CZ" sz="3200" dirty="0"/>
              <a:t>Stát odpovídá za podmínek stanovených tímto zákonem za škodu, která byla způsobena</a:t>
            </a:r>
          </a:p>
          <a:p>
            <a:pPr marL="0" indent="0">
              <a:buNone/>
            </a:pPr>
            <a:r>
              <a:rPr lang="cs-CZ" sz="3200" dirty="0"/>
              <a:t>a) rozhodnutím, jež bylo vydáno v občanském soudním řízení, </a:t>
            </a:r>
            <a:r>
              <a:rPr lang="cs-CZ" sz="3200" u="sng" dirty="0"/>
              <a:t>ve správním řízení</a:t>
            </a:r>
            <a:r>
              <a:rPr lang="cs-CZ" sz="3200" dirty="0"/>
              <a:t>, v řízení podle soudního řádu správního nebo v řízení trestním,</a:t>
            </a:r>
          </a:p>
          <a:p>
            <a:pPr marL="0" indent="0">
              <a:buNone/>
            </a:pPr>
            <a:r>
              <a:rPr lang="cs-CZ" sz="3200" dirty="0"/>
              <a:t>b) nesprávným úředním postupem.“</a:t>
            </a:r>
          </a:p>
        </p:txBody>
      </p:sp>
    </p:spTree>
    <p:extLst>
      <p:ext uri="{BB962C8B-B14F-4D97-AF65-F5344CB8AC3E}">
        <p14:creationId xmlns:p14="http://schemas.microsoft.com/office/powerpoint/2010/main" val="129915483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5714</Words>
  <Application>Microsoft Office PowerPoint</Application>
  <PresentationFormat>Širokoúhlá obrazovka</PresentationFormat>
  <Paragraphs>645</Paragraphs>
  <Slides>110</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110</vt:i4>
      </vt:variant>
    </vt:vector>
  </HeadingPairs>
  <TitlesOfParts>
    <vt:vector size="115" baseType="lpstr">
      <vt:lpstr>Arial</vt:lpstr>
      <vt:lpstr>Calibri</vt:lpstr>
      <vt:lpstr>Calibri Light</vt:lpstr>
      <vt:lpstr>Wingdings</vt:lpstr>
      <vt:lpstr>Motiv Office</vt:lpstr>
      <vt:lpstr>Finanční správa Obecně teoretický blok</vt:lpstr>
      <vt:lpstr>Osnova:</vt:lpstr>
      <vt:lpstr>Prameny</vt:lpstr>
      <vt:lpstr>1. Pojem „finanční správa“ </vt:lpstr>
      <vt:lpstr>Pojem finanční správy</vt:lpstr>
      <vt:lpstr>Finanční správa – nástin geneze</vt:lpstr>
      <vt:lpstr>Průsečík</vt:lpstr>
      <vt:lpstr>Z charakteristiky finanční správy</vt:lpstr>
      <vt:lpstr>Vhodnost veřejné správy</vt:lpstr>
      <vt:lpstr>1. Společensky užitečná a všeobecně potřebná aktivita</vt:lpstr>
      <vt:lpstr>2. Stálost, trvalost, nepřerušitelnost </vt:lpstr>
      <vt:lpstr>3. Obligatorní poskytování </vt:lpstr>
      <vt:lpstr>4. Garance správnosti</vt:lpstr>
      <vt:lpstr>Předmět finanční správy a předmět finančního práva</vt:lpstr>
      <vt:lpstr>2. Systém finanční správy</vt:lpstr>
      <vt:lpstr>Prezentace aplikace PowerPoint</vt:lpstr>
      <vt:lpstr>Systém finančního práva</vt:lpstr>
      <vt:lpstr>Finanční správa sensu largo</vt:lpstr>
      <vt:lpstr>Finanční správa sensu stricto</vt:lpstr>
      <vt:lpstr>Finanční správa sensu stricticimo</vt:lpstr>
      <vt:lpstr>Pojetí finanční správy</vt:lpstr>
      <vt:lpstr>Organizační a funkční pojetí finanční správy</vt:lpstr>
      <vt:lpstr>Specifika a výjimečnost finanční správy</vt:lpstr>
      <vt:lpstr>Šíře předmětu finanční správy</vt:lpstr>
      <vt:lpstr>3. Modely fungování  a organizace finanční správy</vt:lpstr>
      <vt:lpstr>Typologie</vt:lpstr>
      <vt:lpstr>Primární a sekundární finanční správa</vt:lpstr>
      <vt:lpstr>Prostředí realizace finanční správy</vt:lpstr>
      <vt:lpstr>Prezentace aplikace PowerPoint</vt:lpstr>
      <vt:lpstr>Teritoriální principy</vt:lpstr>
      <vt:lpstr>Koncentrace x dekoncentrace</vt:lpstr>
      <vt:lpstr>Centralizace x decentralizace</vt:lpstr>
      <vt:lpstr>Duální správa</vt:lpstr>
      <vt:lpstr>Dělená správa – funkční princip</vt:lpstr>
      <vt:lpstr>4. Zásady činnosti finanční správy</vt:lpstr>
      <vt:lpstr>Potřeby finanční správy</vt:lpstr>
      <vt:lpstr>Katalogy zásad</vt:lpstr>
      <vt:lpstr>Dobrá veřejná správa  a dobrá finanční správa</vt:lpstr>
      <vt:lpstr>Východiska</vt:lpstr>
      <vt:lpstr>Dobrá správa</vt:lpstr>
      <vt:lpstr>Roy Perry</vt:lpstr>
      <vt:lpstr>Formování obsahu dobré správy</vt:lpstr>
      <vt:lpstr>Listina 2007</vt:lpstr>
      <vt:lpstr>Text Listiny</vt:lpstr>
      <vt:lpstr>Právo na dobrou správu</vt:lpstr>
      <vt:lpstr>Jacob-Magnus Söderman</vt:lpstr>
      <vt:lpstr>Kodex dobré správy</vt:lpstr>
      <vt:lpstr>JUDr. Otakar Motejl</vt:lpstr>
      <vt:lpstr>Principy dobré správy Veřejného ochránce práv</vt:lpstr>
      <vt:lpstr>Stránky VOP</vt:lpstr>
      <vt:lpstr>Princip „dobré správy“ ve SŘ</vt:lpstr>
      <vt:lpstr>Kolize</vt:lpstr>
      <vt:lpstr>Dobré vládnutí</vt:lpstr>
      <vt:lpstr>Personální principy státní služby</vt:lpstr>
      <vt:lpstr>Prezentace aplikace PowerPoint</vt:lpstr>
      <vt:lpstr>Dobrá finanční správa</vt:lpstr>
      <vt:lpstr>Zásady finanční správy </vt:lpstr>
      <vt:lpstr>Zásady vyplývající z povahy veřejné finanční činnosti</vt:lpstr>
      <vt:lpstr>Kodifikované katalogy zásad činnosti</vt:lpstr>
      <vt:lpstr>Vztah správního řádu a daňového řádu</vt:lpstr>
      <vt:lpstr>§ 177 odst. 1 správního řádu </vt:lpstr>
      <vt:lpstr>Zásada legality </vt:lpstr>
      <vt:lpstr>Zásada legitimity</vt:lpstr>
      <vt:lpstr>Zásada proporcionality (přiměřenosti) – zásada ochrany dobré víry a oprávněných zájmů</vt:lpstr>
      <vt:lpstr> Zásada legitimního očekávání</vt:lpstr>
      <vt:lpstr>Zásada materiální pravdy</vt:lpstr>
      <vt:lpstr>Zásada service publique</vt:lpstr>
      <vt:lpstr>Zásada edukační</vt:lpstr>
      <vt:lpstr>Zásada kvalifikované procesní informace</vt:lpstr>
      <vt:lpstr>Zásada vstřícnosti k právům a oprávněným zájmů dotčených osob</vt:lpstr>
      <vt:lpstr>Zásada subsidiarity </vt:lpstr>
      <vt:lpstr>Zásada včasnosti</vt:lpstr>
      <vt:lpstr>Zásada procesní hospodárnosti </vt:lpstr>
      <vt:lpstr>Zásada procesní rovnosti a nestrannosti postupu správních orgánů</vt:lpstr>
      <vt:lpstr>Zásada souladnosti postupů</vt:lpstr>
      <vt:lpstr>Zásada spolupráce správních orgánů</vt:lpstr>
      <vt:lpstr>Zásada spolupráce subjektů správy daní </vt:lpstr>
      <vt:lpstr>Zásada neveřejnosti  a mlčenlivosti</vt:lpstr>
      <vt:lpstr>Zásada správy daňových pohledávek</vt:lpstr>
      <vt:lpstr>4. Působnost, pravomoc a příslušnost finanční správy</vt:lpstr>
      <vt:lpstr>Působnost a pravomoc</vt:lpstr>
      <vt:lpstr>Působnost</vt:lpstr>
      <vt:lpstr>Pravomoc</vt:lpstr>
      <vt:lpstr>Řetězení realizace veřejné správy (Průcha)</vt:lpstr>
      <vt:lpstr>Cíl finanční správy</vt:lpstr>
      <vt:lpstr>Cíl </vt:lpstr>
      <vt:lpstr>Funkce finanční správy</vt:lpstr>
      <vt:lpstr>Metody finanční správy </vt:lpstr>
      <vt:lpstr>Formy</vt:lpstr>
      <vt:lpstr>Příslušnost</vt:lpstr>
      <vt:lpstr>6. Entity finanční správy</vt:lpstr>
      <vt:lpstr>Pojem entita</vt:lpstr>
      <vt:lpstr>Entity finanční správy</vt:lpstr>
      <vt:lpstr>Mix entit</vt:lpstr>
      <vt:lpstr>Partnerství entit</vt:lpstr>
      <vt:lpstr>Mozkocvična</vt:lpstr>
      <vt:lpstr>Interpretujte:</vt:lpstr>
      <vt:lpstr>Prezentace aplikace PowerPoint</vt:lpstr>
      <vt:lpstr>Interpretujte:</vt:lpstr>
      <vt:lpstr>Z komentáře WK ASPI – extenzivní výklad „správního řízení“ – správní řízení sensu largo</vt:lpstr>
      <vt:lpstr>Finanční správa jako správa majetku</vt:lpstr>
      <vt:lpstr>Organizační složka státu</vt:lpstr>
      <vt:lpstr>Charakteristika OSS</vt:lpstr>
      <vt:lpstr>*) Účetní jednotka </vt:lpstr>
      <vt:lpstr>Příspěvková organizace státu</vt:lpstr>
      <vt:lpstr>Organizace územních samosprávných celků</vt:lpstr>
      <vt:lpstr>VEŘEJNÉ FONDY</vt:lpstr>
      <vt:lpstr>Pojem „veřejný fond“</vt:lpstr>
      <vt:lpstr>Charakteristika</vt:lpstr>
      <vt:lpstr>Kategorie veřejných fondů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Finanční správa</dc:title>
  <dc:creator>Petr Mrkývka</dc:creator>
  <cp:lastModifiedBy>Petr Mrkývka</cp:lastModifiedBy>
  <cp:revision>10</cp:revision>
  <dcterms:created xsi:type="dcterms:W3CDTF">2021-02-25T11:07:50Z</dcterms:created>
  <dcterms:modified xsi:type="dcterms:W3CDTF">2021-02-25T12:31:39Z</dcterms:modified>
</cp:coreProperties>
</file>