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0" r:id="rId2"/>
    <p:sldId id="281" r:id="rId3"/>
    <p:sldId id="282" r:id="rId4"/>
    <p:sldId id="284" r:id="rId5"/>
    <p:sldId id="285" r:id="rId6"/>
    <p:sldId id="286" r:id="rId7"/>
    <p:sldId id="290" r:id="rId8"/>
    <p:sldId id="287" r:id="rId9"/>
    <p:sldId id="288" r:id="rId10"/>
    <p:sldId id="28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724-4AF7-46D4-A0ED-C65A16A5AC76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724-4AF7-46D4-A0ED-C65A16A5AC76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724-4AF7-46D4-A0ED-C65A16A5AC76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724-4AF7-46D4-A0ED-C65A16A5AC76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724-4AF7-46D4-A0ED-C65A16A5AC76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724-4AF7-46D4-A0ED-C65A16A5AC76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724-4AF7-46D4-A0ED-C65A16A5AC76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724-4AF7-46D4-A0ED-C65A16A5AC76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724-4AF7-46D4-A0ED-C65A16A5AC76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724-4AF7-46D4-A0ED-C65A16A5AC76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724-4AF7-46D4-A0ED-C65A16A5AC76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9CF1F724-4AF7-46D4-A0ED-C65A16A5AC76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5720680"/>
          </a:xfrm>
        </p:spPr>
        <p:txBody>
          <a:bodyPr/>
          <a:lstStyle/>
          <a:p>
            <a:r>
              <a:rPr lang="cs-CZ" sz="4800" dirty="0"/>
              <a:t>Problematika mezinárodní spolupráce (pomoci)</a:t>
            </a:r>
            <a:br>
              <a:rPr lang="cs-CZ" sz="4800" dirty="0"/>
            </a:br>
            <a:br>
              <a:rPr lang="cs-CZ" sz="4800" dirty="0"/>
            </a:b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Dana </a:t>
            </a:r>
            <a:r>
              <a:rPr lang="cs-CZ" sz="2800" dirty="0" err="1"/>
              <a:t>Šramková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63246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87208" cy="154809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MEZINÁRODNÍ SPOLUPRÁCE PŘI vymáhání </a:t>
            </a:r>
            <a:r>
              <a:rPr lang="cs-CZ" dirty="0" err="1">
                <a:solidFill>
                  <a:srgbClr val="0070C0"/>
                </a:solidFill>
              </a:rPr>
              <a:t>fin</a:t>
            </a:r>
            <a:r>
              <a:rPr lang="cs-CZ" dirty="0">
                <a:solidFill>
                  <a:srgbClr val="0070C0"/>
                </a:solidFill>
              </a:rPr>
              <a:t>. Pohledávek –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FF0000"/>
                </a:solidFill>
              </a:rPr>
              <a:t>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4968552"/>
          </a:xfrm>
        </p:spPr>
        <p:txBody>
          <a:bodyPr>
            <a:normAutofit/>
          </a:bodyPr>
          <a:lstStyle/>
          <a:p>
            <a:endParaRPr lang="cs-CZ" u="sng" dirty="0"/>
          </a:p>
          <a:p>
            <a:r>
              <a:rPr lang="cs-CZ" dirty="0"/>
              <a:t>Za finanční pohledávky se zde ve vztahu k členským státům Evropské unie nepovažují pohledávky</a:t>
            </a:r>
          </a:p>
          <a:p>
            <a:endParaRPr lang="cs-CZ" i="1" dirty="0"/>
          </a:p>
          <a:p>
            <a:r>
              <a:rPr lang="cs-CZ" b="0" dirty="0"/>
              <a:t>a) z povinných příspěvků na sociální pojištění,</a:t>
            </a:r>
          </a:p>
          <a:p>
            <a:r>
              <a:rPr lang="cs-CZ" b="0" dirty="0"/>
              <a:t>b) ze smluvních vztahů,</a:t>
            </a:r>
          </a:p>
          <a:p>
            <a:r>
              <a:rPr lang="cs-CZ" b="0" dirty="0"/>
              <a:t>c) z peněžitých trestů,</a:t>
            </a:r>
          </a:p>
          <a:p>
            <a:r>
              <a:rPr lang="cs-CZ" b="0" dirty="0"/>
              <a:t>d) z pokut, z jiných správních sankcí nebo z nákladů řízení, s výjimkou těch, které jsou ukládány jako příslušenství v zákoně uvedených peněžitých plnění,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237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87208" cy="1371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7030A0"/>
                </a:solidFill>
              </a:rPr>
              <a:t>MEZINÁRODNÍ SPOLUPRÁCE PŘI SPRÁVĚ DANÍ </a:t>
            </a:r>
            <a:r>
              <a:rPr lang="cs-CZ" dirty="0">
                <a:solidFill>
                  <a:srgbClr val="0070C0"/>
                </a:solidFill>
              </a:rPr>
              <a:t>a vymáhání </a:t>
            </a:r>
            <a:r>
              <a:rPr lang="cs-CZ" dirty="0" err="1">
                <a:solidFill>
                  <a:srgbClr val="0070C0"/>
                </a:solidFill>
              </a:rPr>
              <a:t>fin</a:t>
            </a:r>
            <a:r>
              <a:rPr lang="cs-CZ" dirty="0">
                <a:solidFill>
                  <a:srgbClr val="0070C0"/>
                </a:solidFill>
              </a:rPr>
              <a:t>. pohledávek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95268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Základní právní úprava v ČR: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7030A0"/>
                </a:solidFill>
              </a:rPr>
              <a:t>Zákon č. 164/2013 Sb., o mezinárodní spolupráci při správě daní </a:t>
            </a:r>
            <a:r>
              <a:rPr lang="cs-CZ" dirty="0"/>
              <a:t>a o změně dalších souvisejících zákonů</a:t>
            </a:r>
          </a:p>
          <a:p>
            <a:pPr marL="800100" lvl="1" indent="-342900"/>
            <a:r>
              <a:rPr lang="cs-CZ" dirty="0"/>
              <a:t>Nahradil zákon č. 253/2000 Sb., o mezinárodní pomoci při správě daní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70C0"/>
                </a:solidFill>
              </a:rPr>
              <a:t>Zákon č. 471/2011 Sb., o mezinárodní pomoci při vymáhání některých finančních pohledávek</a:t>
            </a:r>
          </a:p>
          <a:p>
            <a:pPr marL="800100" lvl="1" indent="-342900"/>
            <a:r>
              <a:rPr lang="cs-CZ" dirty="0"/>
              <a:t>Nahradil zákon č. 194/2004 (dříve zákon č. 252/2000 Sb.)</a:t>
            </a:r>
          </a:p>
          <a:p>
            <a:pPr marL="800100" lvl="1" indent="-342900"/>
            <a:endParaRPr lang="cs-CZ" dirty="0"/>
          </a:p>
          <a:p>
            <a:r>
              <a:rPr lang="cs-CZ" dirty="0"/>
              <a:t>Základní právní úprava v EU: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7030A0"/>
                </a:solidFill>
              </a:rPr>
              <a:t>Směrnice Rady 2011/16/EU ze dne 15. února 2011 o správní spolupráci v oblasti daní a o zrušení směrnice 77/799/EHS </a:t>
            </a:r>
            <a:r>
              <a:rPr lang="cs-CZ" dirty="0">
                <a:solidFill>
                  <a:srgbClr val="002060"/>
                </a:solidFill>
              </a:rPr>
              <a:t>+ směrnice novelizující.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70C0"/>
                </a:solidFill>
              </a:rPr>
              <a:t>Směrnice Rady</a:t>
            </a:r>
            <a:r>
              <a:rPr lang="cs-CZ" dirty="0"/>
              <a:t> 2010/24/EU ze dne 16. března </a:t>
            </a:r>
            <a:r>
              <a:rPr lang="cs-CZ" dirty="0">
                <a:solidFill>
                  <a:srgbClr val="0070C0"/>
                </a:solidFill>
              </a:rPr>
              <a:t>2010 o vzájemné pomoci při vymáhání pohledávek vyplývajících z daní, poplatků, cel a jiných opatření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648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87208" cy="13716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7030A0"/>
                </a:solidFill>
              </a:rPr>
              <a:t>MEZINÁRODNÍ SPOLUPRÁCE PŘI SPRÁVĚ DANÍ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7620000" cy="4373563"/>
          </a:xfrm>
        </p:spPr>
        <p:txBody>
          <a:bodyPr>
            <a:normAutofit/>
          </a:bodyPr>
          <a:lstStyle/>
          <a:p>
            <a:r>
              <a:rPr lang="cs-CZ" dirty="0"/>
              <a:t>Poskytuje se nebo přijímá mezi správci daně ve formě:</a:t>
            </a:r>
          </a:p>
          <a:p>
            <a:endParaRPr lang="cs-CZ" dirty="0"/>
          </a:p>
          <a:p>
            <a:r>
              <a:rPr lang="cs-CZ" b="0" dirty="0"/>
              <a:t>a) výměny informací na žádost,</a:t>
            </a:r>
          </a:p>
          <a:p>
            <a:r>
              <a:rPr lang="cs-CZ" b="0" dirty="0"/>
              <a:t>b) automatické výměny informací (včetně výročních sdělování informací Evropské komisi),</a:t>
            </a:r>
          </a:p>
          <a:p>
            <a:r>
              <a:rPr lang="cs-CZ" b="0" dirty="0"/>
              <a:t>c) výměny informací z vlastního podnětu,</a:t>
            </a:r>
          </a:p>
          <a:p>
            <a:r>
              <a:rPr lang="cs-CZ" b="0" dirty="0"/>
              <a:t>d) doručování písemností,</a:t>
            </a:r>
          </a:p>
          <a:p>
            <a:r>
              <a:rPr lang="cs-CZ" b="0" dirty="0"/>
              <a:t>e) účasti při úkonech, dílčích řízeních nebo jiných postupech správce daně, nebo</a:t>
            </a:r>
          </a:p>
          <a:p>
            <a:r>
              <a:rPr lang="cs-CZ" b="0" dirty="0"/>
              <a:t>f) provádění souběžných daňových kontrol.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4988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87208" cy="13716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7030A0"/>
                </a:solidFill>
              </a:rPr>
              <a:t>MEZINÁRODNÍ SPOLUPRÁCE PŘI SPRÁVĚ DANÍ - </a:t>
            </a:r>
            <a:r>
              <a:rPr lang="cs-CZ" dirty="0">
                <a:solidFill>
                  <a:srgbClr val="00B050"/>
                </a:solidFill>
              </a:rPr>
              <a:t>ano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136904" cy="4373563"/>
          </a:xfrm>
        </p:spPr>
        <p:txBody>
          <a:bodyPr>
            <a:noAutofit/>
          </a:bodyPr>
          <a:lstStyle/>
          <a:p>
            <a:r>
              <a:rPr lang="cs-CZ" sz="1600" dirty="0"/>
              <a:t>Spolupráce se vztahuje na:</a:t>
            </a:r>
          </a:p>
          <a:p>
            <a:endParaRPr lang="cs-CZ" sz="1600" dirty="0"/>
          </a:p>
          <a:p>
            <a:r>
              <a:rPr lang="cs-CZ" b="0" dirty="0"/>
              <a:t>a) peněžité plnění, které zákon označuje jako </a:t>
            </a:r>
            <a:r>
              <a:rPr lang="cs-CZ" dirty="0"/>
              <a:t>daň</a:t>
            </a:r>
            <a:r>
              <a:rPr lang="cs-CZ" b="0" dirty="0"/>
              <a:t>,</a:t>
            </a:r>
          </a:p>
          <a:p>
            <a:r>
              <a:rPr lang="cs-CZ" b="0" dirty="0"/>
              <a:t>b) </a:t>
            </a:r>
            <a:r>
              <a:rPr lang="cs-CZ" dirty="0"/>
              <a:t>místní poplatek</a:t>
            </a:r>
            <a:r>
              <a:rPr lang="cs-CZ" b="0" dirty="0"/>
              <a:t>,</a:t>
            </a:r>
          </a:p>
          <a:p>
            <a:r>
              <a:rPr lang="cs-CZ" b="0" dirty="0"/>
              <a:t>c) </a:t>
            </a:r>
            <a:r>
              <a:rPr lang="cs-CZ" dirty="0"/>
              <a:t>peněžité plnění obdobného charakteru </a:t>
            </a:r>
            <a:r>
              <a:rPr lang="cs-CZ" b="0" dirty="0"/>
              <a:t>jako peněžité plnění podle písmen a) nebo b) uložené jiným členským státem nebo jeho územním nebo správním celkem, nebo</a:t>
            </a:r>
          </a:p>
          <a:p>
            <a:r>
              <a:rPr lang="cs-CZ" b="0" dirty="0"/>
              <a:t>d) </a:t>
            </a:r>
            <a:r>
              <a:rPr lang="cs-CZ" dirty="0"/>
              <a:t>peněžité plnění stanovené mezinárodní smlouvou </a:t>
            </a:r>
            <a:r>
              <a:rPr lang="cs-CZ" b="0" dirty="0"/>
              <a:t>s výjimkou povinných příspěvků na sociální pojištění.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331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87208" cy="13716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7030A0"/>
                </a:solidFill>
              </a:rPr>
              <a:t>MEZINÁRODNÍ SPOLUPRÁCE PŘI SPRÁVĚ DANÍ - </a:t>
            </a:r>
            <a:r>
              <a:rPr lang="cs-CZ" dirty="0"/>
              <a:t>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7620000" cy="4373563"/>
          </a:xfrm>
        </p:spPr>
        <p:txBody>
          <a:bodyPr>
            <a:normAutofit/>
          </a:bodyPr>
          <a:lstStyle/>
          <a:p>
            <a:r>
              <a:rPr lang="cs-CZ" dirty="0"/>
              <a:t>Spolupráce se nevztahuje na oblasti:</a:t>
            </a:r>
          </a:p>
          <a:p>
            <a:endParaRPr lang="cs-CZ" dirty="0"/>
          </a:p>
          <a:p>
            <a:r>
              <a:rPr lang="cs-CZ" b="0" dirty="0"/>
              <a:t>a) vzájemné pomoci mezi příslušnými státy v trestních věcech,</a:t>
            </a:r>
          </a:p>
          <a:p>
            <a:r>
              <a:rPr lang="cs-CZ" b="0" dirty="0"/>
              <a:t>b) mezinárodní pomoci při vymáhání některých finančních pohledávek (</a:t>
            </a:r>
            <a:r>
              <a:rPr lang="cs-CZ" b="0" dirty="0">
                <a:solidFill>
                  <a:srgbClr val="0070C0"/>
                </a:solidFill>
              </a:rPr>
              <a:t>viz samostatná úprava</a:t>
            </a:r>
            <a:r>
              <a:rPr lang="cs-CZ" b="0" dirty="0"/>
              <a:t>),</a:t>
            </a:r>
          </a:p>
          <a:p>
            <a:r>
              <a:rPr lang="cs-CZ" b="0" dirty="0"/>
              <a:t>c) mezinárodní spolupráci při správě daní v rozsahu, v jakém ji upravuje přímo použitelný předpis EU:</a:t>
            </a:r>
          </a:p>
          <a:p>
            <a:pPr marL="800100" lvl="1" indent="-342900"/>
            <a:r>
              <a:rPr lang="cs-CZ" b="0" dirty="0"/>
              <a:t>nařízení Rady (EU) o správní spolupráci a boji proti podvodům v oblasti daně z přidané hodnoty,</a:t>
            </a:r>
          </a:p>
          <a:p>
            <a:pPr marL="800100" lvl="1" indent="-342900"/>
            <a:r>
              <a:rPr lang="cs-CZ" dirty="0"/>
              <a:t>nařízení Rady (EU) v oblasti spotřebních daní</a:t>
            </a:r>
            <a:r>
              <a:rPr lang="cs-CZ" b="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373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87208" cy="13716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7030A0"/>
                </a:solidFill>
              </a:rPr>
              <a:t>MEZINÁRODNÍ SPOLUPRÁCE PŘI SPRÁVĚ DANÍ - </a:t>
            </a:r>
            <a:r>
              <a:rPr lang="cs-CZ" dirty="0"/>
              <a:t>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7620000" cy="437356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Lze odmítnout poskytnutí mezinárodní spolupráce:</a:t>
            </a:r>
          </a:p>
          <a:p>
            <a:r>
              <a:rPr lang="cs-CZ" b="0" dirty="0"/>
              <a:t>která by porušila ochranu obchodního tajemství nebo zákonem uloženou nebo zákonem uznanou povinnost mlčenlivosti, anebo pokud by poskytnutí informací mohlo ohrozit veřejný pořádek nebo bezpečnost České republiky,</a:t>
            </a:r>
          </a:p>
          <a:p>
            <a:r>
              <a:rPr lang="cs-CZ" b="0" dirty="0"/>
              <a:t>ale</a:t>
            </a:r>
          </a:p>
          <a:p>
            <a:r>
              <a:rPr lang="cs-CZ" b="0" dirty="0"/>
              <a:t>důvodem k takovému odmítnutí poskytnutí mezinárodní spolupráce nemůže být pouze skutečnost, že požadované informace</a:t>
            </a:r>
          </a:p>
          <a:p>
            <a:pPr lvl="1"/>
            <a:r>
              <a:rPr lang="cs-CZ" b="0" dirty="0"/>
              <a:t>má výhradně k dispozici banka nebo jiná finanční instituce,</a:t>
            </a:r>
          </a:p>
          <a:p>
            <a:pPr lvl="1"/>
            <a:r>
              <a:rPr lang="cs-CZ" b="0" dirty="0"/>
              <a:t>má výhradně k dispozici osoba jednající jménem nebo na účet osoby, které se poskytnutí informací týká, nebo</a:t>
            </a:r>
          </a:p>
          <a:p>
            <a:pPr lvl="1"/>
            <a:r>
              <a:rPr lang="cs-CZ" b="0" dirty="0"/>
              <a:t>se týkají vlastnických podílů.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750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435280" cy="1371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7030A0"/>
                </a:solidFill>
              </a:rPr>
              <a:t>Organizační zabezpečení </a:t>
            </a:r>
            <a:r>
              <a:rPr lang="cs-CZ" dirty="0" err="1">
                <a:solidFill>
                  <a:srgbClr val="7030A0"/>
                </a:solidFill>
              </a:rPr>
              <a:t>MEZin</a:t>
            </a:r>
            <a:r>
              <a:rPr lang="cs-CZ" dirty="0">
                <a:solidFill>
                  <a:srgbClr val="7030A0"/>
                </a:solidFill>
              </a:rPr>
              <a:t>. SPOLUPRÁCE při správě daní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435280" cy="4373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Ministerstvo financí </a:t>
            </a:r>
            <a:r>
              <a:rPr lang="cs-CZ" b="0" dirty="0"/>
              <a:t>– zabezpečuje provádění </a:t>
            </a:r>
            <a:r>
              <a:rPr lang="cs-CZ" b="0" dirty="0" err="1"/>
              <a:t>mezin</a:t>
            </a:r>
            <a:r>
              <a:rPr lang="cs-CZ" b="0" dirty="0"/>
              <a:t>. </a:t>
            </a:r>
            <a:r>
              <a:rPr lang="cs-CZ" b="0" dirty="0" err="1"/>
              <a:t>spolupr</a:t>
            </a:r>
            <a:r>
              <a:rPr lang="cs-CZ" b="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GFŘ </a:t>
            </a:r>
            <a:r>
              <a:rPr lang="cs-CZ" b="0" dirty="0"/>
              <a:t>– ústřední kontaktní orgán, zajišťuje komunikaci s kontakt. místy jiného státu (MF o něm informuje Evropskou komisi)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(Pověřený) správce daně </a:t>
            </a:r>
            <a:r>
              <a:rPr lang="cs-CZ" b="0" dirty="0"/>
              <a:t>– kontaktní orgán (pověření od MF, které o něm informuje GFŘ a Evropskou komisi)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Specializovaný FÚ </a:t>
            </a:r>
            <a:r>
              <a:rPr lang="cs-CZ" b="0" dirty="0"/>
              <a:t>– správce daně při automatické výměně informací oznamovaných např. finančními institucemi nebo nadnárodními skupinami podniků.</a:t>
            </a:r>
          </a:p>
        </p:txBody>
      </p:sp>
    </p:spTree>
    <p:extLst>
      <p:ext uri="{BB962C8B-B14F-4D97-AF65-F5344CB8AC3E}">
        <p14:creationId xmlns:p14="http://schemas.microsoft.com/office/powerpoint/2010/main" val="333072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87208" cy="1371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MEZINÁRODNÍ SPOLUPRÁCE PŘI vymáhání </a:t>
            </a:r>
            <a:r>
              <a:rPr lang="cs-CZ" dirty="0" err="1">
                <a:solidFill>
                  <a:srgbClr val="0070C0"/>
                </a:solidFill>
              </a:rPr>
              <a:t>fin</a:t>
            </a:r>
            <a:r>
              <a:rPr lang="cs-CZ" dirty="0">
                <a:solidFill>
                  <a:srgbClr val="0070C0"/>
                </a:solidFill>
              </a:rPr>
              <a:t>. pohledávek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Prováděním mezinárodní pomoci se rozumí poskytování nebo dožadování mezinárodní pomoci při:</a:t>
            </a:r>
          </a:p>
          <a:p>
            <a:endParaRPr lang="cs-CZ" dirty="0"/>
          </a:p>
          <a:p>
            <a:r>
              <a:rPr lang="cs-CZ" b="0" dirty="0"/>
              <a:t>a) vymáhání finančních pohledávek,</a:t>
            </a:r>
          </a:p>
          <a:p>
            <a:r>
              <a:rPr lang="cs-CZ" b="0" dirty="0"/>
              <a:t>b) zajištění finančních pohledávek,</a:t>
            </a:r>
          </a:p>
          <a:p>
            <a:r>
              <a:rPr lang="cs-CZ" b="0" dirty="0"/>
              <a:t>c) výměně informací souvisejících s vymáháním nebo zajištěním finančních pohledávek,</a:t>
            </a:r>
          </a:p>
          <a:p>
            <a:r>
              <a:rPr lang="cs-CZ" b="0" dirty="0"/>
              <a:t>d) doručování dokumentů souvisejících s vymáháním nebo zajištěním finančních pohledávek.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9741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87208" cy="1371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MEZINÁRODNÍ SPOLUPRÁCE PŘI vymáhání </a:t>
            </a:r>
            <a:r>
              <a:rPr lang="cs-CZ" dirty="0" err="1">
                <a:solidFill>
                  <a:srgbClr val="0070C0"/>
                </a:solidFill>
              </a:rPr>
              <a:t>fin</a:t>
            </a:r>
            <a:r>
              <a:rPr lang="cs-CZ" dirty="0">
                <a:solidFill>
                  <a:srgbClr val="0070C0"/>
                </a:solidFill>
              </a:rPr>
              <a:t>. Pohledávek - </a:t>
            </a:r>
            <a:r>
              <a:rPr lang="cs-CZ" dirty="0">
                <a:solidFill>
                  <a:srgbClr val="00B050"/>
                </a:solidFill>
              </a:rPr>
              <a:t>ano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003232" cy="5292506"/>
          </a:xfrm>
        </p:spPr>
        <p:txBody>
          <a:bodyPr>
            <a:normAutofit fontScale="62500" lnSpcReduction="20000"/>
          </a:bodyPr>
          <a:lstStyle/>
          <a:p>
            <a:endParaRPr lang="cs-CZ" u="sng" dirty="0"/>
          </a:p>
          <a:p>
            <a:r>
              <a:rPr lang="cs-CZ" sz="2600" dirty="0"/>
              <a:t>Za finanční pohledávky se pro účely tohoto zákona považují pohledávky:</a:t>
            </a:r>
          </a:p>
          <a:p>
            <a:endParaRPr lang="cs-CZ" dirty="0"/>
          </a:p>
          <a:p>
            <a:r>
              <a:rPr lang="cs-CZ" dirty="0"/>
              <a:t>a) veřejných rozpočtů z peněžitých plnění včetně jejich příslušenství ukládaných</a:t>
            </a:r>
          </a:p>
          <a:p>
            <a:pPr lvl="1"/>
            <a:r>
              <a:rPr lang="cs-CZ" dirty="0"/>
              <a:t>Českou republikou,</a:t>
            </a:r>
          </a:p>
          <a:p>
            <a:pPr lvl="1"/>
            <a:r>
              <a:rPr lang="cs-CZ" dirty="0"/>
              <a:t>územním samosprávným celkem České republiky,</a:t>
            </a:r>
          </a:p>
          <a:p>
            <a:pPr lvl="1"/>
            <a:r>
              <a:rPr lang="cs-CZ" dirty="0"/>
              <a:t>tuzemským orgánem veřejné moci,</a:t>
            </a:r>
          </a:p>
          <a:p>
            <a:pPr lvl="1"/>
            <a:r>
              <a:rPr lang="cs-CZ" dirty="0"/>
              <a:t>orgánem Evropské unie,</a:t>
            </a:r>
          </a:p>
          <a:p>
            <a:pPr lvl="1"/>
            <a:endParaRPr lang="cs-CZ" dirty="0"/>
          </a:p>
          <a:p>
            <a:r>
              <a:rPr lang="cs-CZ" dirty="0"/>
              <a:t>b) z daní, poplatků a cel jakéhokoli druhu včetně jejich příslušenství ukládaných</a:t>
            </a:r>
          </a:p>
          <a:p>
            <a:pPr lvl="1"/>
            <a:r>
              <a:rPr lang="cs-CZ" b="0" dirty="0"/>
              <a:t>členským státem Evropské unie jiným než Česká republika (dále jen „jiný členský stát“),</a:t>
            </a:r>
          </a:p>
          <a:p>
            <a:pPr lvl="1"/>
            <a:r>
              <a:rPr lang="cs-CZ" b="0" dirty="0"/>
              <a:t>nižším územním nebo správním celkem jiného členského státu,</a:t>
            </a:r>
          </a:p>
          <a:p>
            <a:pPr lvl="1"/>
            <a:r>
              <a:rPr lang="cs-CZ" b="0" dirty="0"/>
              <a:t>orgánem veřejné moci jiného členského státu,</a:t>
            </a:r>
          </a:p>
          <a:p>
            <a:pPr lvl="1"/>
            <a:r>
              <a:rPr lang="cs-CZ" b="0" dirty="0"/>
              <a:t>orgánem Evropské unie,</a:t>
            </a:r>
          </a:p>
          <a:p>
            <a:pPr lvl="1"/>
            <a:endParaRPr lang="cs-CZ" b="0" dirty="0"/>
          </a:p>
          <a:p>
            <a:r>
              <a:rPr lang="cs-CZ" dirty="0"/>
              <a:t>c) z náhrad, intervencí a dalších opatření včetně jejich příslušenství, které jsou součástí systému částečného nebo úplného financování Evropského zemědělského záručního fondu nebo Evropského zemědělského fondu pro rozvoj venkova,</a:t>
            </a:r>
          </a:p>
          <a:p>
            <a:r>
              <a:rPr lang="cs-CZ" dirty="0"/>
              <a:t>d) z dávek a jiných poplatků včetně jejich příslušenství stanovených v rámci společné organizace trhů v odvětví cukru,</a:t>
            </a:r>
          </a:p>
          <a:p>
            <a:r>
              <a:rPr lang="cs-CZ" dirty="0"/>
              <a:t>e) stanovené mezinárodní smlouvou o provádění mezinárodní pomoci, která je součástí právního řádu.</a:t>
            </a:r>
          </a:p>
        </p:txBody>
      </p:sp>
    </p:spTree>
    <p:extLst>
      <p:ext uri="{BB962C8B-B14F-4D97-AF65-F5344CB8AC3E}">
        <p14:creationId xmlns:p14="http://schemas.microsoft.com/office/powerpoint/2010/main" val="40600105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0</TotalTime>
  <Words>841</Words>
  <Application>Microsoft Office PowerPoint</Application>
  <PresentationFormat>Předvádění na obrazovce (4:3)</PresentationFormat>
  <Paragraphs>85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Arial Black</vt:lpstr>
      <vt:lpstr>Základní</vt:lpstr>
      <vt:lpstr>Problematika mezinárodní spolupráce (pomoci)  </vt:lpstr>
      <vt:lpstr>MEZINÁRODNÍ SPOLUPRÁCE PŘI SPRÁVĚ DANÍ a vymáhání fin. pohledávek</vt:lpstr>
      <vt:lpstr>MEZINÁRODNÍ SPOLUPRÁCE PŘI SPRÁVĚ DANÍ</vt:lpstr>
      <vt:lpstr>MEZINÁRODNÍ SPOLUPRÁCE PŘI SPRÁVĚ DANÍ - ano</vt:lpstr>
      <vt:lpstr>MEZINÁRODNÍ SPOLUPRÁCE PŘI SPRÁVĚ DANÍ - ne</vt:lpstr>
      <vt:lpstr>MEZINÁRODNÍ SPOLUPRÁCE PŘI SPRÁVĚ DANÍ - ne</vt:lpstr>
      <vt:lpstr>Organizační zabezpečení MEZin. SPOLUPRÁCE při správě daní</vt:lpstr>
      <vt:lpstr>MEZINÁRODNÍ SPOLUPRÁCE PŘI vymáhání fin. pohledávek</vt:lpstr>
      <vt:lpstr>MEZINÁRODNÍ SPOLUPRÁCE PŘI vymáhání fin. Pohledávek - ano</vt:lpstr>
      <vt:lpstr>MEZINÁRODNÍ SPOLUPRÁCE PŘI vymáhání fin. Pohledávek – ne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daňové právo</dc:title>
  <dc:creator>632</dc:creator>
  <cp:lastModifiedBy>Dana Šramková</cp:lastModifiedBy>
  <cp:revision>32</cp:revision>
  <dcterms:created xsi:type="dcterms:W3CDTF">2012-11-20T23:45:52Z</dcterms:created>
  <dcterms:modified xsi:type="dcterms:W3CDTF">2021-03-12T05:53:14Z</dcterms:modified>
</cp:coreProperties>
</file>