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3"/>
  </p:handoutMasterIdLst>
  <p:sldIdLst>
    <p:sldId id="256" r:id="rId2"/>
    <p:sldId id="355" r:id="rId3"/>
    <p:sldId id="358" r:id="rId4"/>
    <p:sldId id="282" r:id="rId5"/>
    <p:sldId id="263" r:id="rId6"/>
    <p:sldId id="280" r:id="rId7"/>
    <p:sldId id="279" r:id="rId8"/>
    <p:sldId id="359" r:id="rId9"/>
    <p:sldId id="321" r:id="rId10"/>
    <p:sldId id="356" r:id="rId11"/>
    <p:sldId id="298" r:id="rId12"/>
    <p:sldId id="361" r:id="rId13"/>
    <p:sldId id="362" r:id="rId14"/>
    <p:sldId id="363" r:id="rId15"/>
    <p:sldId id="364" r:id="rId16"/>
    <p:sldId id="318" r:id="rId17"/>
    <p:sldId id="307" r:id="rId18"/>
    <p:sldId id="328" r:id="rId19"/>
    <p:sldId id="360" r:id="rId20"/>
    <p:sldId id="340" r:id="rId21"/>
    <p:sldId id="261" r:id="rId2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2"/>
    <p:restoredTop sz="94760"/>
  </p:normalViewPr>
  <p:slideViewPr>
    <p:cSldViewPr snapToGrid="0" snapToObjects="1">
      <p:cViewPr varScale="1">
        <p:scale>
          <a:sx n="63" d="100"/>
          <a:sy n="63" d="100"/>
        </p:scale>
        <p:origin x="71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B9A58-931B-4ED2-A3AE-6410EB25FC2B}" type="datetimeFigureOut">
              <a:rPr lang="cs-CZ" smtClean="0"/>
              <a:pPr/>
              <a:t>11.03.2021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27AC4-0729-45D4-A21E-D7EB3CF8C6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105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118012" y="1069632"/>
            <a:ext cx="8677748" cy="1958047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Česká národní banka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402320" y="3589866"/>
            <a:ext cx="3100702" cy="1114214"/>
          </a:xfrm>
        </p:spPr>
        <p:txBody>
          <a:bodyPr/>
          <a:lstStyle/>
          <a:p>
            <a:r>
              <a:rPr lang="cs-CZ" sz="2400" dirty="0"/>
              <a:t>Finanční správa</a:t>
            </a:r>
          </a:p>
          <a:p>
            <a:r>
              <a:rPr lang="cs-CZ" sz="2400" dirty="0"/>
              <a:t>přednáška</a:t>
            </a:r>
          </a:p>
          <a:p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1BF16077-A4F4-47B3-9518-21E55E193DE5}"/>
              </a:ext>
            </a:extLst>
          </p:cNvPr>
          <p:cNvSpPr txBox="1">
            <a:spLocks/>
          </p:cNvSpPr>
          <p:nvPr/>
        </p:nvSpPr>
        <p:spPr>
          <a:xfrm>
            <a:off x="4667777" y="4978400"/>
            <a:ext cx="6987645" cy="17170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3200" dirty="0"/>
              <a:t>Prezentace obsahuje audio záznamy. Záznam lze spustit přes ikonu reproduktoru, většinou na pravé straně </a:t>
            </a:r>
            <a:r>
              <a:rPr lang="cs-CZ" sz="3200" dirty="0" err="1"/>
              <a:t>slidu</a:t>
            </a:r>
            <a:r>
              <a:rPr lang="cs-CZ" sz="3200" dirty="0"/>
              <a:t>. Pokud na některých </a:t>
            </a:r>
            <a:r>
              <a:rPr lang="cs-CZ" sz="3200" dirty="0" err="1"/>
              <a:t>slidech</a:t>
            </a:r>
            <a:r>
              <a:rPr lang="cs-CZ" sz="3200" dirty="0"/>
              <a:t> najdete ikon reproduktorů více, každá z nich obsahuje samostatnou nahrávku.</a:t>
            </a:r>
          </a:p>
          <a:p>
            <a:pPr algn="just"/>
            <a:r>
              <a:rPr lang="cs-CZ" sz="3200" b="1" dirty="0"/>
              <a:t>Audio má celkem více než 60 min mluveného slova. Doporučuji nahlížet do právních předpisů, na které je odkazováno.</a:t>
            </a:r>
          </a:p>
        </p:txBody>
      </p:sp>
    </p:spTree>
    <p:extLst>
      <p:ext uri="{BB962C8B-B14F-4D97-AF65-F5344CB8AC3E}">
        <p14:creationId xmlns:p14="http://schemas.microsoft.com/office/powerpoint/2010/main" val="625522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0"/>
            <a:ext cx="10018713" cy="1627059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/>
              <a:t>Právní úprava spojená s bankovnictvím (centrálním i obchodním) - veřejné bankovní právo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2207416"/>
            <a:ext cx="10018713" cy="4286283"/>
          </a:xfrm>
        </p:spPr>
        <p:txBody>
          <a:bodyPr anchor="t">
            <a:normAutofit/>
          </a:bodyPr>
          <a:lstStyle/>
          <a:p>
            <a:pPr marL="457200" indent="-457200"/>
            <a:r>
              <a:rPr lang="cs-CZ" altLang="cs-CZ" sz="2800" dirty="0"/>
              <a:t>Mezi klíčové oblasti patří: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sz="2800" dirty="0"/>
              <a:t>Základní požadavky pro provozování bankovních služeb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sz="2800" dirty="0"/>
              <a:t>Obezřetnostní požadavky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sz="2800" dirty="0"/>
              <a:t>Pojištění vkladů (a řešení krizí)</a:t>
            </a:r>
          </a:p>
          <a:p>
            <a:pPr marL="457200" indent="-457200">
              <a:buFont typeface="+mj-lt"/>
              <a:buAutoNum type="arabicPeriod"/>
            </a:pPr>
            <a:endParaRPr lang="cs-CZ" altLang="cs-CZ" sz="2800" dirty="0"/>
          </a:p>
          <a:p>
            <a:pPr marL="457200" indent="-457200">
              <a:buFont typeface="+mj-lt"/>
              <a:buAutoNum type="arabicPeriod"/>
            </a:pPr>
            <a:r>
              <a:rPr lang="cs-CZ" altLang="cs-CZ" sz="2800" dirty="0"/>
              <a:t>Dohled nad bankovním sektorem</a:t>
            </a:r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771EC8-3755-48CD-ACD1-7E7BF2F96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3024" y="771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33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Základní požadavky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018713" cy="4791900"/>
          </a:xfrm>
        </p:spPr>
        <p:txBody>
          <a:bodyPr anchor="t">
            <a:normAutofit lnSpcReduction="10000"/>
          </a:bodyPr>
          <a:lstStyle/>
          <a:p>
            <a:pPr lvl="1">
              <a:defRPr/>
            </a:pPr>
            <a:r>
              <a:rPr lang="cs-CZ" altLang="cs-CZ" sz="2400" dirty="0"/>
              <a:t>Licence od ČNB</a:t>
            </a:r>
          </a:p>
          <a:p>
            <a:pPr lvl="1">
              <a:defRPr/>
            </a:pPr>
            <a:r>
              <a:rPr lang="cs-CZ" altLang="cs-CZ" sz="2400" dirty="0"/>
              <a:t>základní kapitál min. 500 mil. Kč</a:t>
            </a:r>
          </a:p>
          <a:p>
            <a:pPr lvl="2">
              <a:defRPr/>
            </a:pPr>
            <a:r>
              <a:rPr lang="cs-CZ" altLang="cs-CZ" sz="2200" dirty="0"/>
              <a:t>Musí být tvořen peněžitými vklady</a:t>
            </a:r>
          </a:p>
          <a:p>
            <a:pPr lvl="1">
              <a:defRPr/>
            </a:pPr>
            <a:r>
              <a:rPr lang="cs-CZ" altLang="cs-CZ" sz="2400" dirty="0"/>
              <a:t>požadavky na odbornost</a:t>
            </a:r>
          </a:p>
          <a:p>
            <a:pPr lvl="1">
              <a:defRPr/>
            </a:pPr>
            <a:r>
              <a:rPr lang="cs-CZ" altLang="cs-CZ" sz="2400" dirty="0"/>
              <a:t>zřízení kontrolního systému</a:t>
            </a:r>
          </a:p>
          <a:p>
            <a:pPr lvl="1">
              <a:defRPr/>
            </a:pPr>
            <a:endParaRPr lang="cs-CZ" altLang="cs-CZ" sz="2400" dirty="0"/>
          </a:p>
          <a:p>
            <a:pPr lvl="1">
              <a:defRPr/>
            </a:pPr>
            <a:r>
              <a:rPr lang="cs-CZ" altLang="cs-CZ" sz="2400" dirty="0"/>
              <a:t>jednotná licence v EU</a:t>
            </a:r>
          </a:p>
          <a:p>
            <a:pPr lvl="1">
              <a:defRPr/>
            </a:pPr>
            <a:r>
              <a:rPr lang="cs-CZ" altLang="cs-CZ" sz="2400" dirty="0"/>
              <a:t>Blíže v úředním sdělení ČNB z 12. 1. 2015 (https://www.cnb.cz/export/</a:t>
            </a:r>
            <a:r>
              <a:rPr lang="cs-CZ" altLang="cs-CZ" sz="2400" dirty="0" err="1"/>
              <a:t>sites</a:t>
            </a:r>
            <a:r>
              <a:rPr lang="cs-CZ" altLang="cs-CZ" sz="2400" dirty="0"/>
              <a:t>/</a:t>
            </a:r>
            <a:r>
              <a:rPr lang="cs-CZ" altLang="cs-CZ" sz="2400" dirty="0" err="1"/>
              <a:t>cnb</a:t>
            </a:r>
            <a:r>
              <a:rPr lang="cs-CZ" altLang="cs-CZ" sz="2400" dirty="0"/>
              <a:t>/</a:t>
            </a:r>
            <a:r>
              <a:rPr lang="cs-CZ" altLang="cs-CZ" sz="2400" dirty="0" err="1"/>
              <a:t>cs</a:t>
            </a:r>
            <a:r>
              <a:rPr lang="cs-CZ" altLang="cs-CZ" sz="2400" dirty="0"/>
              <a:t>/legislativa/.</a:t>
            </a:r>
            <a:r>
              <a:rPr lang="cs-CZ" altLang="cs-CZ" sz="2400" dirty="0" err="1"/>
              <a:t>galleries</a:t>
            </a:r>
            <a:r>
              <a:rPr lang="cs-CZ" altLang="cs-CZ" sz="2400" dirty="0"/>
              <a:t>/</a:t>
            </a:r>
            <a:r>
              <a:rPr lang="cs-CZ" altLang="cs-CZ" sz="2400" dirty="0" err="1"/>
              <a:t>Vestnik</a:t>
            </a:r>
            <a:r>
              <a:rPr lang="cs-CZ" altLang="cs-CZ" sz="2400" dirty="0"/>
              <a:t>-CNB/2015/vestnik_2015_01_20115560.pdf)</a:t>
            </a:r>
          </a:p>
          <a:p>
            <a:pPr lvl="1">
              <a:defRPr/>
            </a:pPr>
            <a:endParaRPr lang="cs-CZ" altLang="cs-CZ" sz="2400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5F6F50-7389-4D1C-9729-6A18DE87B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0880" y="1533237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BC5989-F9D2-41D4-BDE3-7245C9F80E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0880" y="4231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Obezřetnostní požadavky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290320"/>
            <a:ext cx="10236634" cy="5383877"/>
          </a:xfrm>
        </p:spPr>
        <p:txBody>
          <a:bodyPr anchor="t">
            <a:normAutofit fontScale="92500" lnSpcReduction="20000"/>
          </a:bodyPr>
          <a:lstStyle/>
          <a:p>
            <a:pPr lvl="1">
              <a:defRPr/>
            </a:pPr>
            <a:r>
              <a:rPr lang="cs-CZ" altLang="cs-CZ" sz="2400" dirty="0"/>
              <a:t>Obecně vzato omezují činnost banky tak, aby byla snížena rizika, která banka podstupuje</a:t>
            </a:r>
          </a:p>
          <a:p>
            <a:pPr lvl="1">
              <a:defRPr/>
            </a:pPr>
            <a:r>
              <a:rPr lang="cs-CZ" altLang="cs-CZ" sz="2400" dirty="0"/>
              <a:t>Vychází zejména z nařízení a směrnic EU (CRR, CRD IV) a tzv. basilejských standardů (viz audio)</a:t>
            </a:r>
          </a:p>
          <a:p>
            <a:pPr lvl="1">
              <a:defRPr/>
            </a:pPr>
            <a:r>
              <a:rPr lang="cs-CZ" altLang="cs-CZ" sz="2400" dirty="0"/>
              <a:t>Vybrané (základní)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cs-CZ" altLang="cs-CZ" sz="2200" dirty="0"/>
              <a:t>Požadavky kapitálové přiměřenosti</a:t>
            </a:r>
          </a:p>
          <a:p>
            <a:pPr lvl="3">
              <a:defRPr/>
            </a:pPr>
            <a:r>
              <a:rPr lang="cs-CZ" altLang="cs-CZ" sz="2000" i="1" dirty="0"/>
              <a:t>„Kvalitní kapitál vůči riziku“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cs-CZ" altLang="cs-CZ" sz="2200" dirty="0"/>
              <a:t>Požadavky na páku (</a:t>
            </a:r>
            <a:r>
              <a:rPr lang="cs-CZ" altLang="cs-CZ" sz="2200" dirty="0" err="1"/>
              <a:t>leverage</a:t>
            </a:r>
            <a:r>
              <a:rPr lang="cs-CZ" altLang="cs-CZ" sz="2200" dirty="0"/>
              <a:t>)</a:t>
            </a:r>
          </a:p>
          <a:p>
            <a:pPr lvl="3">
              <a:defRPr/>
            </a:pPr>
            <a:r>
              <a:rPr lang="cs-CZ" altLang="cs-CZ" sz="2000" i="1" dirty="0"/>
              <a:t>„Kvalitní kapitál vůči celkovým expozicím banky“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cs-CZ" altLang="cs-CZ" sz="2200" dirty="0"/>
              <a:t>Kapitálové rezervy</a:t>
            </a:r>
          </a:p>
          <a:p>
            <a:pPr lvl="3">
              <a:defRPr/>
            </a:pPr>
            <a:r>
              <a:rPr lang="cs-CZ" altLang="cs-CZ" sz="2100" i="1" dirty="0"/>
              <a:t>„Dodatečné požadavky na kapitál“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cs-CZ" altLang="cs-CZ" sz="2200" dirty="0"/>
              <a:t>Požadavky na likviditu</a:t>
            </a:r>
          </a:p>
          <a:p>
            <a:pPr lvl="3">
              <a:defRPr/>
            </a:pPr>
            <a:r>
              <a:rPr lang="cs-CZ" altLang="cs-CZ" sz="2100" i="1" dirty="0"/>
              <a:t>„Udržování likvidních aktiv“</a:t>
            </a:r>
          </a:p>
          <a:p>
            <a:pPr lvl="3">
              <a:defRPr/>
            </a:pPr>
            <a:r>
              <a:rPr lang="cs-CZ" altLang="cs-CZ" sz="2100" i="1" dirty="0"/>
              <a:t>„Zajištění dostatečného dlouhodobého financování“</a:t>
            </a:r>
            <a:endParaRPr lang="cs-CZ" altLang="cs-CZ" sz="1800" dirty="0"/>
          </a:p>
          <a:p>
            <a:pPr lvl="2">
              <a:defRPr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2A9872-AE83-4A0E-AA9E-12DC139F5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8785" y="745569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5C1C26-9058-4276-B1C3-1EAA5B41F9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9105" y="2052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71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Pojištění pohledávek z vkladů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 fontScale="92500" lnSpcReduction="20000"/>
          </a:bodyPr>
          <a:lstStyle/>
          <a:p>
            <a:pPr>
              <a:defRPr/>
            </a:pPr>
            <a:r>
              <a:rPr lang="cs-CZ" altLang="cs-CZ" dirty="0"/>
              <a:t>Co je to „pojištění vkladů“?</a:t>
            </a:r>
          </a:p>
          <a:p>
            <a:pPr>
              <a:defRPr/>
            </a:pPr>
            <a:r>
              <a:rPr lang="cs-CZ" altLang="cs-CZ" dirty="0"/>
              <a:t>Proč existuje tento institut? 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Právní úprava:</a:t>
            </a:r>
          </a:p>
          <a:p>
            <a:pPr>
              <a:defRPr/>
            </a:pPr>
            <a:r>
              <a:rPr lang="cs-CZ" dirty="0"/>
              <a:t>§ 41a – 41s zákona o bankách</a:t>
            </a:r>
          </a:p>
          <a:p>
            <a:pPr>
              <a:defRPr/>
            </a:pPr>
            <a:r>
              <a:rPr lang="cs-CZ" dirty="0"/>
              <a:t>směrnice 2014/49/EU o systémech pojištění vkladů</a:t>
            </a:r>
          </a:p>
          <a:p>
            <a:pPr>
              <a:defRPr/>
            </a:pPr>
            <a:r>
              <a:rPr lang="cs-CZ" altLang="cs-CZ" dirty="0"/>
              <a:t>Obecně se vztahuje na běžné, spořící, resp. termínované účty FO a PO v ČR</a:t>
            </a:r>
          </a:p>
          <a:p>
            <a:pPr>
              <a:defRPr/>
            </a:pPr>
            <a:r>
              <a:rPr lang="cs-CZ" altLang="cs-CZ" dirty="0"/>
              <a:t>Nevztahuje se na vklady jiných bank</a:t>
            </a:r>
          </a:p>
          <a:p>
            <a:pPr>
              <a:defRPr/>
            </a:pPr>
            <a:r>
              <a:rPr lang="cs-CZ" altLang="cs-CZ" dirty="0"/>
              <a:t>Náhrada vkladů se poskytuje do 100 % jejich výše</a:t>
            </a:r>
          </a:p>
          <a:p>
            <a:pPr>
              <a:defRPr/>
            </a:pPr>
            <a:r>
              <a:rPr lang="cs-CZ" altLang="cs-CZ" dirty="0"/>
              <a:t>Maximální výše náhrady je ekvivalent částky 100 000 EUR na jednoho klienta v jedné bance</a:t>
            </a:r>
          </a:p>
          <a:p>
            <a:pPr>
              <a:defRPr/>
            </a:pPr>
            <a:r>
              <a:rPr lang="cs-CZ" altLang="cs-CZ" dirty="0"/>
              <a:t>Garanční systém finančního trhu (fond pojištění vkladů, fond pro řešení krize)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altLang="cs-CZ" sz="1800" dirty="0"/>
          </a:p>
          <a:p>
            <a:pPr lvl="2">
              <a:defRPr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0FABEE-CFD4-40DF-B04C-D3B797914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3024" y="83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43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Pojištění pohledávek z vkladů - data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1" y="1873559"/>
            <a:ext cx="9764248" cy="31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9378949" y="6170613"/>
            <a:ext cx="2124075" cy="431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100" dirty="0"/>
              <a:t>Zdroj: GSFT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446E48-8C58-4364-A4F4-87D30EE7A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2704" y="821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4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 rot="16200000">
            <a:off x="10791190" y="5008005"/>
            <a:ext cx="2124075" cy="431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100" dirty="0"/>
              <a:t>Zdroj: GSFT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08A338-F4E4-406D-BD91-FCAF1ED7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27" y="71120"/>
            <a:ext cx="7646802" cy="66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03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 rot="16200000">
            <a:off x="11324624" y="5895974"/>
            <a:ext cx="1187451" cy="431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100" dirty="0"/>
              <a:t>Zdroj: GSFT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37D33BF-8228-4B43-A6ED-29B146F66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1" y="514109"/>
            <a:ext cx="10649938" cy="6108066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82BFFA-BC92-417C-86A3-67D223475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5025" y="756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0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Úpadek bank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636711" y="1770536"/>
            <a:ext cx="10236634" cy="36520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dirty="0"/>
              <a:t>zvláštní režim v rámci insolvenčního zákona</a:t>
            </a:r>
          </a:p>
          <a:p>
            <a:pPr>
              <a:defRPr/>
            </a:pPr>
            <a:r>
              <a:rPr lang="cs-CZ" dirty="0"/>
              <a:t>odebrání licence ČNB</a:t>
            </a:r>
          </a:p>
          <a:p>
            <a:pPr marL="0" indent="0"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zák. č. 182/2006 Sb., insolvenční zákon § 367 – 388</a:t>
            </a:r>
          </a:p>
          <a:p>
            <a:pPr>
              <a:defRPr/>
            </a:pPr>
            <a:r>
              <a:rPr lang="cs-CZ" dirty="0"/>
              <a:t>směrnice 2001/24/ES, o reorganizaci a likvidaci úvěrových institucí</a:t>
            </a:r>
          </a:p>
          <a:p>
            <a:pPr lvl="2">
              <a:defRPr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E34583-59B3-463A-A25F-E91335336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4065" y="848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0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Základní pojmy euroměnového systému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636711" y="1770536"/>
            <a:ext cx="10236634" cy="41159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b="1" dirty="0"/>
              <a:t>Evropská centrální banka </a:t>
            </a:r>
            <a:r>
              <a:rPr lang="cs-CZ" dirty="0"/>
              <a:t>– oficiální orgán EU, sídlo ve Frankfurtu, </a:t>
            </a:r>
            <a:r>
              <a:rPr lang="cs-CZ" dirty="0" err="1"/>
              <a:t>měnověpolitická</a:t>
            </a:r>
            <a:r>
              <a:rPr lang="cs-CZ" dirty="0"/>
              <a:t> rozhodnutí (www.ecb.europa.eu)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b="1" dirty="0"/>
              <a:t>Evropský systém centrálních bank</a:t>
            </a:r>
            <a:r>
              <a:rPr lang="cs-CZ" dirty="0"/>
              <a:t> (ESCB) – skládá se z ECB a centrální bank všech států EU; </a:t>
            </a:r>
            <a:r>
              <a:rPr lang="cs-CZ" i="1" dirty="0"/>
              <a:t>„vymezuje a provádí měnovou politiku EU“ </a:t>
            </a:r>
            <a:r>
              <a:rPr lang="cs-CZ" dirty="0"/>
              <a:t>(v zásadě pouze </a:t>
            </a:r>
            <a:r>
              <a:rPr lang="cs-CZ" dirty="0" err="1"/>
              <a:t>eurozóny</a:t>
            </a:r>
            <a:r>
              <a:rPr lang="cs-CZ" dirty="0"/>
              <a:t>)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b="1" dirty="0" err="1"/>
              <a:t>Eurosystém</a:t>
            </a:r>
            <a:r>
              <a:rPr lang="cs-CZ" dirty="0"/>
              <a:t> – ECB a centrální banky zemí </a:t>
            </a:r>
            <a:r>
              <a:rPr lang="cs-CZ" dirty="0" err="1"/>
              <a:t>eurozóny</a:t>
            </a:r>
            <a:endParaRPr lang="cs-CZ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 lvl="2">
              <a:defRPr/>
            </a:pPr>
            <a:endParaRPr lang="cs-CZ" altLang="cs-CZ" sz="2400" dirty="0"/>
          </a:p>
          <a:p>
            <a:endParaRPr lang="cs-CZ" alt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38659C-EA80-48F6-A214-E36854525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4545" y="7989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86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Bankovní unie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636711" y="1618136"/>
            <a:ext cx="10236634" cy="4943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dirty="0"/>
              <a:t>Posílení finanční stability, reakce na finanční a dluhovou krizi</a:t>
            </a:r>
          </a:p>
          <a:p>
            <a:pPr>
              <a:defRPr/>
            </a:pPr>
            <a:r>
              <a:rPr lang="cs-CZ" altLang="cs-CZ" dirty="0"/>
              <a:t>směrnice, nařízení</a:t>
            </a:r>
          </a:p>
          <a:p>
            <a:pPr>
              <a:defRPr/>
            </a:pPr>
            <a:r>
              <a:rPr lang="cs-CZ" altLang="cs-CZ" dirty="0"/>
              <a:t>akty Komise v přenesené pravomoci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první pilíř	(jednotný dohled)</a:t>
            </a:r>
          </a:p>
          <a:p>
            <a:pPr>
              <a:defRPr/>
            </a:pPr>
            <a:r>
              <a:rPr lang="cs-CZ" altLang="cs-CZ" dirty="0"/>
              <a:t>druhý pilíř	(jednotné řešení problémů bank)</a:t>
            </a:r>
          </a:p>
          <a:p>
            <a:pPr>
              <a:defRPr/>
            </a:pPr>
            <a:r>
              <a:rPr lang="cs-CZ" altLang="cs-CZ" dirty="0"/>
              <a:t>třetí pilíř		(mechanismy financování a 	pojištění vkladů)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Postupné zavádění, částečná aplikace jen na eurozónu</a:t>
            </a:r>
          </a:p>
          <a:p>
            <a:pPr lvl="2">
              <a:defRPr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AFF41D11-5875-4042-B1A2-E7C13416C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6624" y="9436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4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Bankovní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5"/>
            <a:ext cx="10018713" cy="4849368"/>
          </a:xfrm>
        </p:spPr>
        <p:txBody>
          <a:bodyPr anchor="t">
            <a:normAutofit/>
          </a:bodyPr>
          <a:lstStyle/>
          <a:p>
            <a:r>
              <a:rPr lang="cs-CZ" altLang="cs-CZ" dirty="0"/>
              <a:t>Obchodní banky</a:t>
            </a:r>
          </a:p>
          <a:p>
            <a:r>
              <a:rPr lang="cs-CZ" altLang="cs-CZ" dirty="0"/>
              <a:t>Centrální banka</a:t>
            </a:r>
          </a:p>
          <a:p>
            <a:endParaRPr lang="cs-CZ" altLang="cs-CZ" dirty="0"/>
          </a:p>
          <a:p>
            <a:r>
              <a:rPr lang="cs-CZ" altLang="cs-CZ" dirty="0"/>
              <a:t>Odlišné funkce, odlišné postavení, odlišný vlastník</a:t>
            </a:r>
          </a:p>
          <a:p>
            <a:r>
              <a:rPr lang="cs-CZ" altLang="cs-CZ" dirty="0"/>
              <a:t>Základní právní úprava:</a:t>
            </a:r>
          </a:p>
          <a:p>
            <a:pPr lvl="1"/>
            <a:r>
              <a:rPr lang="cs-CZ" altLang="cs-CZ" dirty="0"/>
              <a:t>Zákon č. 21/1992 Sb., o bankách</a:t>
            </a:r>
          </a:p>
          <a:p>
            <a:pPr lvl="1"/>
            <a:r>
              <a:rPr lang="cs-CZ" altLang="cs-CZ" dirty="0"/>
              <a:t>Zákon č. 6/1993 Sb., o české národní bance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b="1" dirty="0"/>
              <a:t>Vychází z práva EU (nařízení, směrnice)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B50897-84AB-4219-AA9A-3348C9B31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7455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20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25027"/>
            <a:ext cx="10018713" cy="1332530"/>
          </a:xfrm>
        </p:spPr>
        <p:txBody>
          <a:bodyPr/>
          <a:lstStyle/>
          <a:p>
            <a:pPr algn="l"/>
            <a:r>
              <a:rPr lang="cs-CZ" b="1" dirty="0"/>
              <a:t>Dohled nad finančním trhem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57557"/>
            <a:ext cx="10018713" cy="5200443"/>
          </a:xfrm>
        </p:spPr>
        <p:txBody>
          <a:bodyPr anchor="t">
            <a:normAutofit/>
          </a:bodyPr>
          <a:lstStyle/>
          <a:p>
            <a:r>
              <a:rPr lang="cs-CZ" sz="2800" b="1" dirty="0"/>
              <a:t>ECB </a:t>
            </a:r>
            <a:r>
              <a:rPr lang="cs-CZ" sz="2800" dirty="0"/>
              <a:t>– jednotný dohled</a:t>
            </a:r>
          </a:p>
          <a:p>
            <a:r>
              <a:rPr lang="cs-CZ" sz="2800" dirty="0"/>
              <a:t>1. pilíř tzv. bankovní unie </a:t>
            </a:r>
          </a:p>
          <a:p>
            <a:r>
              <a:rPr lang="cs-CZ" sz="2800" dirty="0"/>
              <a:t>Od listopadu 2014 dohled na systémově významnými institucemi (v </a:t>
            </a:r>
            <a:r>
              <a:rPr lang="cs-CZ" sz="2800" dirty="0" err="1"/>
              <a:t>eurozóně</a:t>
            </a:r>
            <a:r>
              <a:rPr lang="cs-CZ" sz="2800" dirty="0"/>
              <a:t>, resp. státech účastnících se na bankovní unii)</a:t>
            </a:r>
          </a:p>
          <a:p>
            <a:r>
              <a:rPr lang="cs-CZ" sz="2800" dirty="0"/>
              <a:t>Nyní (říjen 2020) přímý dohled nad 114 bankami v eurozóně, tyto banky drží cca 82% bankovních aktiv v eurozóně</a:t>
            </a:r>
          </a:p>
          <a:p>
            <a:r>
              <a:rPr lang="cs-CZ" sz="2800" dirty="0"/>
              <a:t>Více např. zde:</a:t>
            </a:r>
          </a:p>
          <a:p>
            <a:r>
              <a:rPr lang="cs-CZ" sz="2800" dirty="0"/>
              <a:t>https://www.bankingsupervision.europa.eu/about/thessm/html/index.cs.html</a:t>
            </a:r>
          </a:p>
          <a:p>
            <a:endParaRPr lang="cs-CZ" sz="2800" dirty="0"/>
          </a:p>
          <a:p>
            <a:endParaRPr lang="cs-CZ" sz="2800" u="sng" dirty="0"/>
          </a:p>
        </p:txBody>
      </p:sp>
      <p:pic>
        <p:nvPicPr>
          <p:cNvPr id="4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EC52D057-B895-4157-92E9-908D31A0F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824" y="7880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Děkuji za pozornost</a:t>
            </a:r>
          </a:p>
          <a:p>
            <a:pPr algn="r">
              <a:buNone/>
            </a:pPr>
            <a:endParaRPr lang="cs-CZ" dirty="0"/>
          </a:p>
          <a:p>
            <a:pPr algn="r">
              <a:buNone/>
            </a:pPr>
            <a:endParaRPr lang="cs-CZ" dirty="0"/>
          </a:p>
          <a:p>
            <a:pPr algn="r">
              <a:buNone/>
            </a:pPr>
            <a:r>
              <a:rPr lang="cs-CZ" dirty="0"/>
              <a:t>JUDr. Johan Schweigl, Ph.D.</a:t>
            </a:r>
          </a:p>
          <a:p>
            <a:pPr marL="0" indent="0" algn="r">
              <a:buNone/>
            </a:pPr>
            <a:r>
              <a:rPr lang="cs-CZ" sz="1800" i="1" dirty="0"/>
              <a:t>Johan.Schweigl@law.muni.cz</a:t>
            </a:r>
          </a:p>
        </p:txBody>
      </p:sp>
    </p:spTree>
    <p:extLst>
      <p:ext uri="{BB962C8B-B14F-4D97-AF65-F5344CB8AC3E}">
        <p14:creationId xmlns:p14="http://schemas.microsoft.com/office/powerpoint/2010/main" val="514847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Centrální banky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5"/>
            <a:ext cx="10018713" cy="4849368"/>
          </a:xfrm>
        </p:spPr>
        <p:txBody>
          <a:bodyPr anchor="t">
            <a:normAutofit fontScale="85000" lnSpcReduction="10000"/>
          </a:bodyPr>
          <a:lstStyle/>
          <a:p>
            <a:r>
              <a:rPr lang="cs-CZ" altLang="cs-CZ" sz="2800" dirty="0"/>
              <a:t>V současné době často dvě základní funkce</a:t>
            </a:r>
          </a:p>
          <a:p>
            <a:pPr lvl="1"/>
            <a:r>
              <a:rPr lang="cs-CZ" altLang="cs-CZ" sz="2800" dirty="0"/>
              <a:t>Provádění měnové politiky</a:t>
            </a:r>
          </a:p>
          <a:p>
            <a:pPr lvl="1"/>
            <a:r>
              <a:rPr lang="cs-CZ" altLang="cs-CZ" sz="2800" dirty="0"/>
              <a:t>Dohled na finanční trhem</a:t>
            </a:r>
          </a:p>
          <a:p>
            <a:r>
              <a:rPr lang="cs-CZ" altLang="cs-CZ" sz="2800" dirty="0"/>
              <a:t>V některých státech je dohled nad finančním trhem svěřen jiným specializovaným orgánům</a:t>
            </a:r>
          </a:p>
          <a:p>
            <a:r>
              <a:rPr lang="cs-CZ" altLang="cs-CZ" sz="2800" dirty="0"/>
              <a:t>Dohled tzv. </a:t>
            </a:r>
            <a:r>
              <a:rPr lang="cs-CZ" altLang="cs-CZ" sz="2800" dirty="0" err="1"/>
              <a:t>mikroobezřetnostní</a:t>
            </a:r>
            <a:r>
              <a:rPr lang="cs-CZ" altLang="cs-CZ" sz="2800" dirty="0"/>
              <a:t> a </a:t>
            </a:r>
            <a:r>
              <a:rPr lang="cs-CZ" altLang="cs-CZ" sz="2800" dirty="0" err="1"/>
              <a:t>makroobezřetnostní</a:t>
            </a:r>
            <a:endParaRPr lang="cs-CZ" altLang="cs-CZ" sz="2800" dirty="0"/>
          </a:p>
          <a:p>
            <a:r>
              <a:rPr lang="cs-CZ" altLang="cs-CZ" sz="2800" dirty="0"/>
              <a:t>(https://www.bankingsupervision.europa.eu/</a:t>
            </a:r>
            <a:r>
              <a:rPr lang="cs-CZ" altLang="cs-CZ" sz="2800" dirty="0" err="1"/>
              <a:t>about</a:t>
            </a:r>
            <a:r>
              <a:rPr lang="cs-CZ" altLang="cs-CZ" sz="2800" dirty="0"/>
              <a:t>/</a:t>
            </a:r>
            <a:r>
              <a:rPr lang="cs-CZ" altLang="cs-CZ" sz="2800" dirty="0" err="1"/>
              <a:t>esfs</a:t>
            </a:r>
            <a:r>
              <a:rPr lang="cs-CZ" altLang="cs-CZ" sz="2800" dirty="0"/>
              <a:t>/</a:t>
            </a:r>
            <a:r>
              <a:rPr lang="cs-CZ" altLang="cs-CZ" sz="2800" dirty="0" err="1"/>
              <a:t>html</a:t>
            </a:r>
            <a:r>
              <a:rPr lang="cs-CZ" altLang="cs-CZ" sz="2800" dirty="0"/>
              <a:t>/index.cs.html)</a:t>
            </a:r>
          </a:p>
          <a:p>
            <a:endParaRPr lang="cs-CZ" altLang="cs-CZ" dirty="0"/>
          </a:p>
          <a:p>
            <a:r>
              <a:rPr lang="cs-CZ" altLang="cs-CZ" sz="2800" dirty="0"/>
              <a:t>Centrální banky z různých států:</a:t>
            </a:r>
          </a:p>
          <a:p>
            <a:r>
              <a:rPr lang="cs-CZ" altLang="cs-CZ" sz="2800" dirty="0"/>
              <a:t>ČNB, SNB, </a:t>
            </a:r>
            <a:r>
              <a:rPr lang="cs-CZ" altLang="cs-CZ" sz="2800" dirty="0" err="1"/>
              <a:t>Deutsche</a:t>
            </a:r>
            <a:r>
              <a:rPr lang="cs-CZ" altLang="cs-CZ" sz="2800" dirty="0"/>
              <a:t> Bundesbank, ECB, </a:t>
            </a:r>
            <a:r>
              <a:rPr lang="cs-CZ" altLang="cs-CZ" sz="2800" dirty="0" err="1"/>
              <a:t>Riksbank</a:t>
            </a:r>
            <a:r>
              <a:rPr lang="cs-CZ" altLang="cs-CZ" sz="2800" dirty="0"/>
              <a:t>, Bank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England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Fed</a:t>
            </a:r>
            <a:r>
              <a:rPr lang="cs-CZ" altLang="cs-CZ" sz="2800" dirty="0"/>
              <a:t>, Bank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Japan …</a:t>
            </a:r>
          </a:p>
        </p:txBody>
      </p:sp>
      <p:pic>
        <p:nvPicPr>
          <p:cNvPr id="4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048B60DB-DE5B-42F6-A6A9-683710116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6624" y="979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6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70689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Emise hotovosti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901952"/>
            <a:ext cx="10018713" cy="3429000"/>
          </a:xfrm>
        </p:spPr>
        <p:txBody>
          <a:bodyPr anchor="t">
            <a:noAutofit/>
          </a:bodyPr>
          <a:lstStyle/>
          <a:p>
            <a:r>
              <a:rPr lang="cs-CZ" sz="2800" dirty="0"/>
              <a:t>Právní úprava zák. č. 6/1993 Sb. o ČNB</a:t>
            </a:r>
          </a:p>
          <a:p>
            <a:r>
              <a:rPr lang="cs-CZ" sz="2800" dirty="0"/>
              <a:t>Zejm. </a:t>
            </a:r>
            <a:r>
              <a:rPr lang="cs-CZ" sz="2800" b="1" dirty="0"/>
              <a:t>§ 12 – 22 zákona o ČNB</a:t>
            </a:r>
          </a:p>
          <a:p>
            <a:r>
              <a:rPr lang="cs-CZ" sz="2800" i="1" dirty="0"/>
              <a:t>§ 12 Česká národní banka má výhradní právo vydávat bankovky a mince, jakož i bankovky a mince pamětní</a:t>
            </a:r>
          </a:p>
          <a:p>
            <a:r>
              <a:rPr lang="cs-CZ" sz="2800" dirty="0"/>
              <a:t>ČNB spravuje zásobu bankovek a mincí</a:t>
            </a:r>
          </a:p>
          <a:p>
            <a:r>
              <a:rPr lang="cs-CZ" sz="2800" dirty="0"/>
              <a:t>ČNB sjednává tisk a ražbu</a:t>
            </a:r>
          </a:p>
          <a:p>
            <a:r>
              <a:rPr lang="cs-CZ" sz="2800" dirty="0"/>
              <a:t>ČNB vyhláškami stanoví nominální hodnoty, platnost, vzhled, vydání od oběhu, atd.</a:t>
            </a:r>
          </a:p>
          <a:p>
            <a:endParaRPr lang="cs-CZ" sz="320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ECC2D9-65F6-4D30-B112-CFFF63323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9664" y="640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5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77983"/>
            <a:ext cx="10018713" cy="1332530"/>
          </a:xfrm>
        </p:spPr>
        <p:txBody>
          <a:bodyPr/>
          <a:lstStyle/>
          <a:p>
            <a:pPr algn="l"/>
            <a:r>
              <a:rPr lang="cs-CZ" b="1" dirty="0"/>
              <a:t>Měnová politika - obecně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810514"/>
            <a:ext cx="10018713" cy="4571998"/>
          </a:xfrm>
        </p:spPr>
        <p:txBody>
          <a:bodyPr anchor="t">
            <a:normAutofit lnSpcReduction="10000"/>
          </a:bodyPr>
          <a:lstStyle/>
          <a:p>
            <a:r>
              <a:rPr lang="cs-CZ" sz="2800" dirty="0"/>
              <a:t>Souhrn opatření, která vedou k dosažení měnových cílů</a:t>
            </a:r>
          </a:p>
          <a:p>
            <a:r>
              <a:rPr lang="cs-CZ" sz="2800" dirty="0"/>
              <a:t>Měnově politické cíle v zásadě míří na stabilitu domácí měny</a:t>
            </a:r>
          </a:p>
          <a:p>
            <a:r>
              <a:rPr lang="cs-CZ" sz="2800" dirty="0"/>
              <a:t>Proč je stabilita měny důležitá?</a:t>
            </a:r>
          </a:p>
          <a:p>
            <a:endParaRPr lang="cs-CZ" sz="2800" dirty="0"/>
          </a:p>
          <a:p>
            <a:r>
              <a:rPr lang="cs-CZ" sz="2800" dirty="0"/>
              <a:t>Cíle se liší dle volby tzv. měnově politického režimu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Cílování měnové zásoby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Cílování měnového kurzu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Cílování inflace</a:t>
            </a:r>
          </a:p>
          <a:p>
            <a:pPr marL="514350" indent="-514350">
              <a:buFont typeface="+mj-lt"/>
              <a:buAutoNum type="arabicPeriod"/>
            </a:pP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pPr>
              <a:buNone/>
            </a:pP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u="sng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359E46-367F-460E-9759-8D9AF11E6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824" y="9410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18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77983"/>
            <a:ext cx="10018713" cy="1332530"/>
          </a:xfrm>
        </p:spPr>
        <p:txBody>
          <a:bodyPr/>
          <a:lstStyle/>
          <a:p>
            <a:pPr algn="l"/>
            <a:r>
              <a:rPr lang="cs-CZ" b="1" dirty="0"/>
              <a:t>Cílování inflace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1656080"/>
            <a:ext cx="10018713" cy="5090160"/>
          </a:xfrm>
        </p:spPr>
        <p:txBody>
          <a:bodyPr anchor="t">
            <a:normAutofit lnSpcReduction="10000"/>
          </a:bodyPr>
          <a:lstStyle/>
          <a:p>
            <a:r>
              <a:rPr lang="cs-CZ" sz="2800" dirty="0"/>
              <a:t>Cílování inflace se objevuje až v době tzv. plovoucích kurzů</a:t>
            </a:r>
          </a:p>
          <a:p>
            <a:r>
              <a:rPr lang="cs-CZ" sz="2800" dirty="0"/>
              <a:t>Vychází z předpokladu, že v dlouhodobém horizontu lze nejlépe dosáhnout ekonomického růstu s pomocí cenové stability</a:t>
            </a:r>
          </a:p>
          <a:p>
            <a:r>
              <a:rPr lang="cs-CZ" sz="2800" dirty="0"/>
              <a:t>Srov. např. zde:</a:t>
            </a:r>
          </a:p>
          <a:p>
            <a:pPr lvl="1"/>
            <a:r>
              <a:rPr lang="cs-CZ" dirty="0"/>
              <a:t>https://www.cnb.cz/cs/menova-politika/cilovani/</a:t>
            </a:r>
          </a:p>
          <a:p>
            <a:pPr lvl="1"/>
            <a:r>
              <a:rPr lang="cs-CZ" dirty="0"/>
              <a:t>https://www.investopedia.com/terms/i/inflation_targeting.asp</a:t>
            </a:r>
          </a:p>
          <a:p>
            <a:pPr lvl="1"/>
            <a:r>
              <a:rPr lang="cs-CZ" dirty="0"/>
              <a:t>https://www.ecb.europa.eu/ecb/tasks/monpol/html/index.cs.html</a:t>
            </a:r>
            <a:endParaRPr lang="cs-CZ" sz="2000" dirty="0"/>
          </a:p>
          <a:p>
            <a:endParaRPr lang="cs-CZ" sz="2800" dirty="0"/>
          </a:p>
          <a:p>
            <a:r>
              <a:rPr lang="cs-CZ" sz="2800" dirty="0"/>
              <a:t>První použití začátek 90. let 20. stol. Nový Zéland</a:t>
            </a:r>
          </a:p>
          <a:p>
            <a:r>
              <a:rPr lang="cs-CZ" sz="2800" dirty="0"/>
              <a:t>V ČR od roku 1998 (jeden z prvních států)</a:t>
            </a:r>
          </a:p>
          <a:p>
            <a:endParaRPr lang="cs-CZ" sz="2800" dirty="0"/>
          </a:p>
          <a:p>
            <a:pPr>
              <a:buNone/>
            </a:pP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u="sng" dirty="0"/>
          </a:p>
        </p:txBody>
      </p:sp>
      <p:pic>
        <p:nvPicPr>
          <p:cNvPr id="4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F9B1BEC9-FF9E-47E4-93BB-B13A340BE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2960" y="863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5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77983"/>
            <a:ext cx="10018713" cy="1332530"/>
          </a:xfrm>
        </p:spPr>
        <p:txBody>
          <a:bodyPr/>
          <a:lstStyle/>
          <a:p>
            <a:pPr algn="l"/>
            <a:r>
              <a:rPr lang="cs-CZ" b="1" dirty="0"/>
              <a:t>Měnová politika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584960"/>
            <a:ext cx="10018713" cy="4797552"/>
          </a:xfrm>
        </p:spPr>
        <p:txBody>
          <a:bodyPr anchor="t">
            <a:normAutofit/>
          </a:bodyPr>
          <a:lstStyle/>
          <a:p>
            <a:r>
              <a:rPr lang="cs-CZ" sz="2800" dirty="0"/>
              <a:t>ČNB si určila tzv. inflační cíl ve výši 2% (od roku 2010)</a:t>
            </a:r>
          </a:p>
          <a:p>
            <a:r>
              <a:rPr lang="cs-CZ" sz="2800" dirty="0"/>
              <a:t>ČNB se snaží nepřímo ovlivnit výši inflace</a:t>
            </a:r>
          </a:p>
          <a:p>
            <a:r>
              <a:rPr lang="cs-CZ" sz="2800" dirty="0"/>
              <a:t>Obecně  vzato (za standardní situace) centrální banky působí na výši inflace tak, že ovlivňují výši krátkodobých úrokových sazeb</a:t>
            </a:r>
          </a:p>
          <a:p>
            <a:endParaRPr lang="cs-CZ" sz="2800" dirty="0"/>
          </a:p>
          <a:p>
            <a:r>
              <a:rPr lang="cs-CZ" sz="2800" dirty="0"/>
              <a:t>Standardní a nestandardní nástroje měnové politiky</a:t>
            </a:r>
          </a:p>
          <a:p>
            <a:r>
              <a:rPr lang="cs-CZ" sz="2800" dirty="0"/>
              <a:t>Standardní: využívání sazeb (diskontní, lombardní, </a:t>
            </a:r>
            <a:r>
              <a:rPr lang="cs-CZ" sz="2800" dirty="0" err="1"/>
              <a:t>repo</a:t>
            </a:r>
            <a:r>
              <a:rPr lang="cs-CZ" sz="2800" dirty="0"/>
              <a:t>)</a:t>
            </a:r>
          </a:p>
          <a:p>
            <a:r>
              <a:rPr lang="cs-CZ" sz="2800" dirty="0"/>
              <a:t>Nestandardní: devizové intervence (2013-2017)</a:t>
            </a:r>
          </a:p>
          <a:p>
            <a:endParaRPr lang="cs-CZ" sz="2800" dirty="0"/>
          </a:p>
          <a:p>
            <a:pPr marL="0" indent="0">
              <a:buNone/>
            </a:pP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u="sng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512850-33F6-4B86-979C-FE0746FFB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824" y="1041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67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Dohled nad bankami v ČR 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636711" y="1290320"/>
            <a:ext cx="10236634" cy="5203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sz="2800" dirty="0"/>
              <a:t>Provádí ČNB</a:t>
            </a:r>
          </a:p>
          <a:p>
            <a:pPr>
              <a:defRPr/>
            </a:pPr>
            <a:r>
              <a:rPr lang="cs-CZ" altLang="cs-CZ" sz="2800" dirty="0"/>
              <a:t>Metody dohledu:</a:t>
            </a:r>
          </a:p>
          <a:p>
            <a:pPr lvl="1">
              <a:defRPr/>
            </a:pPr>
            <a:r>
              <a:rPr lang="cs-CZ" altLang="cs-CZ" sz="2800" dirty="0"/>
              <a:t>Dohled na dálku</a:t>
            </a:r>
          </a:p>
          <a:p>
            <a:pPr lvl="1">
              <a:defRPr/>
            </a:pPr>
            <a:r>
              <a:rPr lang="cs-CZ" altLang="cs-CZ" sz="2800" dirty="0"/>
              <a:t>Dohlídky na místě</a:t>
            </a:r>
          </a:p>
          <a:p>
            <a:pPr lvl="1">
              <a:defRPr/>
            </a:pPr>
            <a:endParaRPr lang="cs-CZ" altLang="cs-CZ" sz="2800" dirty="0"/>
          </a:p>
          <a:p>
            <a:pPr>
              <a:defRPr/>
            </a:pPr>
            <a:endParaRPr lang="cs-CZ" altLang="cs-CZ" sz="2800" dirty="0"/>
          </a:p>
          <a:p>
            <a:pPr marL="0" indent="0">
              <a:buNone/>
              <a:defRPr/>
            </a:pPr>
            <a:r>
              <a:rPr lang="cs-CZ" altLang="cs-CZ" sz="2800" dirty="0"/>
              <a:t>ČNB má zákonné zmocnění vydávat např.:</a:t>
            </a:r>
          </a:p>
          <a:p>
            <a:pPr>
              <a:defRPr/>
            </a:pPr>
            <a:r>
              <a:rPr lang="cs-CZ" altLang="cs-CZ" sz="2800" dirty="0"/>
              <a:t>Doporučení ČNB (např. LTV, LTI, DSTI)</a:t>
            </a:r>
          </a:p>
          <a:p>
            <a:pPr>
              <a:defRPr/>
            </a:pPr>
            <a:r>
              <a:rPr lang="cs-CZ" altLang="cs-CZ" sz="2800" dirty="0"/>
              <a:t>Vyhlášky ČNB</a:t>
            </a:r>
          </a:p>
          <a:p>
            <a:pPr lvl="2">
              <a:defRPr/>
            </a:pPr>
            <a:endParaRPr lang="cs-CZ" altLang="cs-CZ" sz="2800" dirty="0"/>
          </a:p>
          <a:p>
            <a:endParaRPr lang="cs-CZ" altLang="cs-CZ" sz="2800" dirty="0"/>
          </a:p>
        </p:txBody>
      </p:sp>
      <p:pic>
        <p:nvPicPr>
          <p:cNvPr id="5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069828A4-1E75-47A8-B4BC-6D7038599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1520" y="677099"/>
            <a:ext cx="406400" cy="406400"/>
          </a:xfrm>
          <a:prstGeom prst="rect">
            <a:avLst/>
          </a:prstGeom>
        </p:spPr>
      </p:pic>
      <p:pic>
        <p:nvPicPr>
          <p:cNvPr id="4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42ED3EB3-B7C8-45B8-92EB-1F6ACD777B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1520" y="48588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55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Dohled nad bankami v ČR II – správní 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636711" y="1361440"/>
            <a:ext cx="10236634" cy="5132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/>
              <a:t>ČNB není účastníkem řízení, je dohledovým orgánem</a:t>
            </a:r>
          </a:p>
          <a:p>
            <a:r>
              <a:rPr lang="cs-CZ" altLang="cs-CZ" dirty="0"/>
              <a:t>Základní právní předpis: správní řád + zákon č. 6/1993 Sb., o ČNB</a:t>
            </a:r>
          </a:p>
          <a:p>
            <a:r>
              <a:rPr lang="cs-CZ" altLang="cs-CZ" dirty="0"/>
              <a:t>Zákon o ČNB:</a:t>
            </a:r>
          </a:p>
          <a:p>
            <a:r>
              <a:rPr lang="cs-CZ" altLang="cs-CZ" dirty="0"/>
              <a:t>§1 – ČNB jsou svěřeny kompetence správního úřadu v rozsahu stanoveném tímto zákonem </a:t>
            </a:r>
          </a:p>
          <a:p>
            <a:r>
              <a:rPr lang="cs-CZ" altLang="cs-CZ" dirty="0"/>
              <a:t>§ 44 – přehled dohlížených subjektů</a:t>
            </a:r>
          </a:p>
          <a:p>
            <a:r>
              <a:rPr lang="cs-CZ" altLang="cs-CZ" dirty="0"/>
              <a:t>§ 44a – přehled dohlížených činností</a:t>
            </a:r>
          </a:p>
          <a:p>
            <a:r>
              <a:rPr lang="cs-CZ" altLang="cs-CZ" dirty="0"/>
              <a:t>§ 46c – 46f – speciální ustanovení o správním řízení</a:t>
            </a:r>
          </a:p>
          <a:p>
            <a:r>
              <a:rPr lang="cs-CZ" altLang="cs-CZ" dirty="0"/>
              <a:t>Příjmy ze správních poplatků jsou příjem ČNB</a:t>
            </a:r>
          </a:p>
          <a:p>
            <a:r>
              <a:rPr lang="cs-CZ" altLang="cs-CZ" dirty="0"/>
              <a:t>Příjem z pokut je příjmem státního rozpočtu</a:t>
            </a:r>
          </a:p>
          <a:p>
            <a:pPr lvl="2">
              <a:defRPr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B023D0-0D55-46E1-AB23-EFF4B3786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5465" y="6234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4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Paralaxa</Template>
  <TotalTime>0</TotalTime>
  <Words>1189</Words>
  <Application>Microsoft Office PowerPoint</Application>
  <PresentationFormat>Širokoúhlá obrazovka</PresentationFormat>
  <Paragraphs>204</Paragraphs>
  <Slides>21</Slides>
  <Notes>0</Notes>
  <HiddenSlides>0</HiddenSlides>
  <MMClips>21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Corbel</vt:lpstr>
      <vt:lpstr>Wingdings</vt:lpstr>
      <vt:lpstr>Paralaxa</vt:lpstr>
      <vt:lpstr>Česká národní banka </vt:lpstr>
      <vt:lpstr>Bankovní systém</vt:lpstr>
      <vt:lpstr>Centrální banky</vt:lpstr>
      <vt:lpstr>Emise hotovosti v ČR</vt:lpstr>
      <vt:lpstr>Měnová politika - obecně</vt:lpstr>
      <vt:lpstr>Cílování inflace </vt:lpstr>
      <vt:lpstr>Měnová politika v ČR</vt:lpstr>
      <vt:lpstr>Dohled nad bankami v ČR I</vt:lpstr>
      <vt:lpstr>Dohled nad bankami v ČR II – správní řízení</vt:lpstr>
      <vt:lpstr>Právní úprava spojená s bankovnictvím (centrálním i obchodním) - veřejné bankovní právo</vt:lpstr>
      <vt:lpstr>Základní požadavky</vt:lpstr>
      <vt:lpstr>Obezřetnostní požadavky</vt:lpstr>
      <vt:lpstr>Pojištění pohledávek z vkladů</vt:lpstr>
      <vt:lpstr>Pojištění pohledávek z vkladů - data</vt:lpstr>
      <vt:lpstr>Prezentace aplikace PowerPoint</vt:lpstr>
      <vt:lpstr>Prezentace aplikace PowerPoint</vt:lpstr>
      <vt:lpstr>Úpadek bank</vt:lpstr>
      <vt:lpstr>Základní pojmy euroměnového systému</vt:lpstr>
      <vt:lpstr>Bankovní unie</vt:lpstr>
      <vt:lpstr>Dohled nad finančním trhem</vt:lpstr>
      <vt:lpstr>Otázky?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Mediace</dc:title>
  <dc:creator>Dana Šramková</dc:creator>
  <cp:lastModifiedBy>Dana Šramková</cp:lastModifiedBy>
  <cp:revision>131</cp:revision>
  <cp:lastPrinted>2016-12-01T06:58:45Z</cp:lastPrinted>
  <dcterms:created xsi:type="dcterms:W3CDTF">2016-10-17T17:38:14Z</dcterms:created>
  <dcterms:modified xsi:type="dcterms:W3CDTF">2021-03-11T22:17:09Z</dcterms:modified>
</cp:coreProperties>
</file>