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702" r:id="rId2"/>
  </p:sldMasterIdLst>
  <p:notesMasterIdLst>
    <p:notesMasterId r:id="rId10"/>
  </p:notesMasterIdLst>
  <p:sldIdLst>
    <p:sldId id="373" r:id="rId3"/>
    <p:sldId id="340" r:id="rId4"/>
    <p:sldId id="372" r:id="rId5"/>
    <p:sldId id="376" r:id="rId6"/>
    <p:sldId id="375" r:id="rId7"/>
    <p:sldId id="374" r:id="rId8"/>
    <p:sldId id="377" r:id="rId9"/>
  </p:sldIdLst>
  <p:sldSz cx="9144000" cy="6858000" type="screen4x3"/>
  <p:notesSz cx="6858000" cy="9947275"/>
  <p:defaultTextStyle>
    <a:defPPr>
      <a:defRPr lang="en-GB"/>
    </a:defPPr>
    <a:lvl1pPr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63" d="100"/>
          <a:sy n="63" d="100"/>
        </p:scale>
        <p:origin x="1400" y="6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AutoShape 1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1208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7345363"/>
            <a:ext cx="0" cy="162020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724400"/>
            <a:ext cx="5483225" cy="447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49614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724400"/>
            <a:ext cx="5484813" cy="4475163"/>
          </a:xfrm>
          <a:noFill/>
          <a:ln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78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F0F2-005E-4817-A569-4FA3AD5FDC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3E214-8EB5-43E3-B2B6-6B70291F123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11975" y="471488"/>
            <a:ext cx="2151063" cy="56546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71488"/>
            <a:ext cx="6302375" cy="5654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1811E-A298-4832-AEF2-3AB0469BA83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85BBEAE6-C9AC-4D3E-AA9C-73BA7C4E1FD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279979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13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F68F7076-6ABB-4C60-AFF6-5A1F7757DC2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360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2D21E-5EC8-4ED4-878F-BE9537EA384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45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02B72-7C8F-4ADE-A291-E807203088D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54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DA90D-DC06-480E-9E53-228F70F9AF9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5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E0AB-749D-4D8E-BC60-C2D2D95C82E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030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D1317-9142-4F06-9292-288168E6768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94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59121-EAA2-4FEA-96D0-DC3118A10F6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7FE7A-8A93-40B4-987B-BD2C9F19D7E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846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091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969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94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031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89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17788-F21F-4CDD-B462-A059390763C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704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F4A21-5599-4DEE-A483-FE935CB4EF3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408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979DB-342D-4CA1-853B-44B9B58D7B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13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2E709-F755-48D3-97C5-0E4EB26FD8E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B3984-A9AA-4EAB-B7E4-60422298A74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B4F23-EC67-4BC6-84C6-E686D2B0998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89510-99E3-435D-9101-20BED5EC14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27E93-B717-4069-A3E8-269F556F63C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73189-DE3D-431F-8F5C-C4CB9C2930B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FEDC-9F4E-4F4C-A301-FCA82DE8529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0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-7761288" y="1465263"/>
            <a:ext cx="16903701" cy="10783887"/>
            <a:chOff x="-4889" y="923"/>
            <a:chExt cx="10648" cy="6793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2056" name="AutoShape 3"/>
            <p:cNvSpPr>
              <a:spLocks noChangeArrowheads="1"/>
            </p:cNvSpPr>
            <p:nvPr/>
          </p:nvSpPr>
          <p:spPr bwMode="auto">
            <a:xfrm>
              <a:off x="-4889" y="923"/>
              <a:ext cx="8474" cy="67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00 w 21600"/>
                <a:gd name="T19" fmla="*/ 175 h 21600"/>
                <a:gd name="T20" fmla="*/ 21600 w 21600"/>
                <a:gd name="T21" fmla="*/ 108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10800" y="10800"/>
                  </a:lnTo>
                  <a:lnTo>
                    <a:pt x="21600" y="10800"/>
                  </a:lnTo>
                  <a:close/>
                </a:path>
                <a:path w="21600" h="21600" fill="none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</a:path>
              </a:pathLst>
            </a:custGeom>
            <a:noFill/>
            <a:ln w="126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dirty="0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3813" y="471488"/>
            <a:ext cx="7769225" cy="143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Klepněte pro úpravu formátu titulního textu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ED19BE-E661-454F-8DA5-6367465541E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Arial" charset="0"/>
        <a:defRPr sz="44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39725" indent="-339725" algn="l" defTabSz="44926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3366FF"/>
        </a:buClr>
        <a:buSzPct val="80000"/>
        <a:buFont typeface="Wingdings" pitchFamily="2" charset="2"/>
        <a:buChar char="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FFFFFF"/>
        </a:buClr>
        <a:buSzPct val="90000"/>
        <a:buFont typeface="Times New Roman" pitchFamily="18" charset="0"/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FFFF"/>
        </a:buClr>
        <a:buSzPct val="60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000">
          <a:solidFill>
            <a:srgbClr val="FFFFFF"/>
          </a:solidFill>
          <a:latin typeface="+mn-lt"/>
        </a:defRPr>
      </a:lvl5pPr>
      <a:lvl6pPr marL="25146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000">
          <a:solidFill>
            <a:srgbClr val="FFFFFF"/>
          </a:solidFill>
          <a:latin typeface="+mn-lt"/>
        </a:defRPr>
      </a:lvl6pPr>
      <a:lvl7pPr marL="29718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000">
          <a:solidFill>
            <a:srgbClr val="FFFFFF"/>
          </a:solidFill>
          <a:latin typeface="+mn-lt"/>
        </a:defRPr>
      </a:lvl7pPr>
      <a:lvl8pPr marL="34290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000">
          <a:solidFill>
            <a:srgbClr val="FFFFFF"/>
          </a:solidFill>
          <a:latin typeface="+mn-lt"/>
        </a:defRPr>
      </a:lvl8pPr>
      <a:lvl9pPr marL="3886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1ED19BE-E661-454F-8DA5-6367465541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10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2160240"/>
          </a:xfrm>
        </p:spPr>
        <p:txBody>
          <a:bodyPr/>
          <a:lstStyle/>
          <a:p>
            <a:r>
              <a:rPr lang="cs-CZ" dirty="0"/>
              <a:t>Finanční arbitr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24237" y="3212976"/>
            <a:ext cx="5762563" cy="324036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Dana Šramková		</a:t>
            </a:r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pPr algn="just"/>
            <a:r>
              <a:rPr lang="cs-CZ" dirty="0"/>
              <a:t>Prezentace obsahuje audio záznamy. Záznam lze spustit přes ikonu reproduktoru na pravé straně každého snímku.</a:t>
            </a:r>
          </a:p>
          <a:p>
            <a:pPr algn="just"/>
            <a:r>
              <a:rPr lang="cs-CZ" b="1" dirty="0"/>
              <a:t>Audio obsahuje přibližně 40 minut mluveného slova.</a:t>
            </a:r>
          </a:p>
          <a:p>
            <a:pPr algn="just"/>
            <a:r>
              <a:rPr lang="cs-CZ" b="1" dirty="0"/>
              <a:t>Doporučuji při prezentaci využít zákon o finančním arbitrovi a oficiální stránky www.finarbitr.cz.</a:t>
            </a:r>
          </a:p>
          <a:p>
            <a:r>
              <a:rPr lang="cs-CZ" dirty="0"/>
              <a:t>			</a:t>
            </a: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EA46EE7E-2339-4DBE-8557-E16264DFB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0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10"/>
    </mc:Choice>
    <mc:Fallback>
      <p:transition spd="slow" advTm="13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476672"/>
            <a:ext cx="7772400" cy="13112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4000" dirty="0"/>
              <a:t>Právní úprava a důvody vzniku FA</a:t>
            </a:r>
            <a:endParaRPr lang="en-GB" sz="4000" dirty="0"/>
          </a:p>
        </p:txBody>
      </p:sp>
      <p:sp>
        <p:nvSpPr>
          <p:cNvPr id="88067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 lIns="90000" tIns="46800" rIns="90000" bIns="46800"/>
          <a:lstStyle/>
          <a:p>
            <a:pPr marL="0" indent="0" eaLnBrk="1" hangingPunct="1">
              <a:lnSpc>
                <a:spcPct val="100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u="sng" dirty="0" err="1"/>
              <a:t>Vymezení</a:t>
            </a:r>
            <a:r>
              <a:rPr lang="en-GB" u="sng" dirty="0"/>
              <a:t>: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dirty="0"/>
              <a:t>V EU: základem byla směrnice o přeshraničních převodech</a:t>
            </a:r>
            <a:endParaRPr lang="en-GB" dirty="0"/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dirty="0"/>
              <a:t>V ČR: zákon č. 229/2002 Sb., o finančním arbitrovi  + správní řád</a:t>
            </a:r>
            <a:endParaRPr lang="en-GB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99B70E-3EA2-4126-B773-D9AF9A0DE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Institut finančního arbitra a jeho pojetí v ČR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Finanční arbitr vs. finanční ombudsman</a:t>
            </a:r>
          </a:p>
          <a:p>
            <a:r>
              <a:rPr lang="cs-CZ" sz="2800" dirty="0"/>
              <a:t>Okruh </a:t>
            </a:r>
            <a:r>
              <a:rPr lang="cs-CZ" sz="2800" dirty="0" err="1"/>
              <a:t>arbitrabilních</a:t>
            </a:r>
            <a:r>
              <a:rPr lang="cs-CZ" sz="2800" dirty="0"/>
              <a:t> sporů</a:t>
            </a:r>
          </a:p>
          <a:p>
            <a:r>
              <a:rPr lang="cs-CZ" sz="2800" dirty="0"/>
              <a:t>Ne/závislost arbitra či ombudsmana</a:t>
            </a:r>
          </a:p>
          <a:p>
            <a:r>
              <a:rPr lang="cs-CZ" sz="2800" dirty="0"/>
              <a:t>Závaznost a vykonatelnost rozhodnutí</a:t>
            </a:r>
          </a:p>
          <a:p>
            <a:r>
              <a:rPr lang="cs-CZ" sz="2800" dirty="0"/>
              <a:t>Bez/platnost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C3A66E-DB9B-4978-A346-471828B02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5787" y="2701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C61DE-8EE2-4051-8B7F-57163731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finančního arbitra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E404CE-E5CF-4484-B3E5-1F332E4D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Dříve ČNB</a:t>
            </a:r>
          </a:p>
          <a:p>
            <a:r>
              <a:rPr lang="cs-CZ" dirty="0"/>
              <a:t>Dnes MF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343B8-6C48-4020-80F9-028E9C1DF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5467" y="3932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Specifika procesu a soudní přezkum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Zákon o FA + subsidiárně správní řád</a:t>
            </a:r>
          </a:p>
          <a:p>
            <a:r>
              <a:rPr lang="cs-CZ" sz="2200" dirty="0"/>
              <a:t>Soudní přezkum v režimu 5. části OSŘ, správní soudnictví pouze u přezkumu pokut za nespolupráci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4B827F-CC4C-49B7-BB04-8E1B6BD92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5467" y="35010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spolupráce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FIN-NET</a:t>
            </a:r>
          </a:p>
          <a:p>
            <a:r>
              <a:rPr lang="cs-CZ" dirty="0"/>
              <a:t>https://ec.europa.eu/info/business-economy-euro/banking-and-finance/consumer-finance-and-payments/retail-financial-services/financial-dispute-resolution-network-fin-net_cs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09E1E3-7E1E-42E7-B8C3-6477D1C8A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5467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7DE58-7A34-484A-A2E3-3E1E02A9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Vydrželi jste až do konce?</a:t>
            </a:r>
            <a:br>
              <a:rPr lang="cs-CZ" dirty="0"/>
            </a:br>
            <a:r>
              <a:rPr lang="cs-CZ" dirty="0"/>
              <a:t>Jste skvělí!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EBBC6D-C7FD-45B6-97D0-B215E900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7" y="2667000"/>
            <a:ext cx="8208912" cy="333281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 případě dotazů či námětů mne můžete kontaktovat e-mailem:</a:t>
            </a:r>
          </a:p>
          <a:p>
            <a:pPr marL="0" indent="0" algn="r">
              <a:buNone/>
            </a:pPr>
            <a:r>
              <a:rPr lang="cs-CZ" dirty="0"/>
              <a:t>Dana.Sramkova@law.muni.cz</a:t>
            </a:r>
          </a:p>
        </p:txBody>
      </p:sp>
    </p:spTree>
    <p:extLst>
      <p:ext uri="{BB962C8B-B14F-4D97-AF65-F5344CB8AC3E}">
        <p14:creationId xmlns:p14="http://schemas.microsoft.com/office/powerpoint/2010/main" val="5426675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Předvádění na obrazovce (4:3)</PresentationFormat>
  <Paragraphs>30</Paragraphs>
  <Slides>7</Slides>
  <Notes>1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Corbel</vt:lpstr>
      <vt:lpstr>Times New Roman</vt:lpstr>
      <vt:lpstr>Wingdings</vt:lpstr>
      <vt:lpstr>1_Výchozí návrh</vt:lpstr>
      <vt:lpstr>Paralaxa</vt:lpstr>
      <vt:lpstr>Finanční arbitr</vt:lpstr>
      <vt:lpstr>Právní úprava a důvody vzniku FA</vt:lpstr>
      <vt:lpstr>Institut finančního arbitra a jeho pojetí v ČR a ve světě</vt:lpstr>
      <vt:lpstr>Financování finančního arbitra</vt:lpstr>
      <vt:lpstr> Specifika procesu a soudní přezkum</vt:lpstr>
      <vt:lpstr>Mezinárodní spolupráce</vt:lpstr>
      <vt:lpstr>Vydrželi jste až do konce? Jste skvělí!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Přehled právní úpravy</dc:title>
  <dc:creator>alena klikova</dc:creator>
  <cp:lastModifiedBy>Dana Šramková</cp:lastModifiedBy>
  <cp:revision>42</cp:revision>
  <dcterms:modified xsi:type="dcterms:W3CDTF">2021-03-11T23:00:18Z</dcterms:modified>
</cp:coreProperties>
</file>