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41" r:id="rId6"/>
    <p:sldId id="257" r:id="rId7"/>
    <p:sldId id="329" r:id="rId8"/>
    <p:sldId id="342" r:id="rId9"/>
    <p:sldId id="343" r:id="rId10"/>
    <p:sldId id="344" r:id="rId11"/>
    <p:sldId id="333" r:id="rId12"/>
    <p:sldId id="280" r:id="rId13"/>
    <p:sldId id="310" r:id="rId14"/>
    <p:sldId id="281" r:id="rId15"/>
    <p:sldId id="299" r:id="rId16"/>
    <p:sldId id="315" r:id="rId17"/>
    <p:sldId id="337" r:id="rId18"/>
    <p:sldId id="309" r:id="rId19"/>
    <p:sldId id="335" r:id="rId20"/>
    <p:sldId id="339" r:id="rId21"/>
    <p:sldId id="319" r:id="rId22"/>
    <p:sldId id="321" r:id="rId23"/>
    <p:sldId id="322" r:id="rId24"/>
    <p:sldId id="324" r:id="rId25"/>
    <p:sldId id="325" r:id="rId26"/>
    <p:sldId id="326" r:id="rId27"/>
    <p:sldId id="327" r:id="rId28"/>
    <p:sldId id="328" r:id="rId29"/>
    <p:sldId id="368" r:id="rId30"/>
    <p:sldId id="366" r:id="rId31"/>
    <p:sldId id="261" r:id="rId32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D2974561-93C1-4FCB-88CF-29C9A8360DF7}"/>
    <pc:docChg chg="custSel addSld delSld modSld sldOrd">
      <pc:chgData name="Eva Tomášková" userId="627e9e5a-5e6d-4a0c-ab4f-ac74c9f0298d" providerId="ADAL" clId="{D2974561-93C1-4FCB-88CF-29C9A8360DF7}" dt="2021-02-23T15:57:17.579" v="496" actId="2696"/>
      <pc:docMkLst>
        <pc:docMk/>
      </pc:docMkLst>
      <pc:sldChg chg="modSp">
        <pc:chgData name="Eva Tomášková" userId="627e9e5a-5e6d-4a0c-ab4f-ac74c9f0298d" providerId="ADAL" clId="{D2974561-93C1-4FCB-88CF-29C9A8360DF7}" dt="2021-02-23T15:52:43.809" v="287" actId="20577"/>
        <pc:sldMkLst>
          <pc:docMk/>
          <pc:sldMk cId="625522890" sldId="256"/>
        </pc:sldMkLst>
        <pc:spChg chg="mod">
          <ac:chgData name="Eva Tomášková" userId="627e9e5a-5e6d-4a0c-ab4f-ac74c9f0298d" providerId="ADAL" clId="{D2974561-93C1-4FCB-88CF-29C9A8360DF7}" dt="2021-02-23T15:52:43.809" v="287" actId="20577"/>
          <ac:spMkLst>
            <pc:docMk/>
            <pc:sldMk cId="625522890" sldId="256"/>
            <ac:spMk id="3" creationId="{00000000-0000-0000-0000-000000000000}"/>
          </ac:spMkLst>
        </pc:spChg>
      </pc:sldChg>
      <pc:sldChg chg="modSp">
        <pc:chgData name="Eva Tomášková" userId="627e9e5a-5e6d-4a0c-ab4f-ac74c9f0298d" providerId="ADAL" clId="{D2974561-93C1-4FCB-88CF-29C9A8360DF7}" dt="2021-02-23T15:36:49.066" v="19" actId="20577"/>
        <pc:sldMkLst>
          <pc:docMk/>
          <pc:sldMk cId="2030511320" sldId="257"/>
        </pc:sldMkLst>
        <pc:spChg chg="mod">
          <ac:chgData name="Eva Tomášková" userId="627e9e5a-5e6d-4a0c-ab4f-ac74c9f0298d" providerId="ADAL" clId="{D2974561-93C1-4FCB-88CF-29C9A8360DF7}" dt="2021-02-23T15:36:49.066" v="19" actId="20577"/>
          <ac:spMkLst>
            <pc:docMk/>
            <pc:sldMk cId="2030511320" sldId="257"/>
            <ac:spMk id="2" creationId="{00000000-0000-0000-0000-000000000000}"/>
          </ac:spMkLst>
        </pc:spChg>
      </pc:sldChg>
      <pc:sldChg chg="modSp">
        <pc:chgData name="Eva Tomášková" userId="627e9e5a-5e6d-4a0c-ab4f-ac74c9f0298d" providerId="ADAL" clId="{D2974561-93C1-4FCB-88CF-29C9A8360DF7}" dt="2021-02-23T15:55:59.206" v="456" actId="6549"/>
        <pc:sldMkLst>
          <pc:docMk/>
          <pc:sldMk cId="514847813" sldId="261"/>
        </pc:sldMkLst>
        <pc:spChg chg="mod">
          <ac:chgData name="Eva Tomášková" userId="627e9e5a-5e6d-4a0c-ab4f-ac74c9f0298d" providerId="ADAL" clId="{D2974561-93C1-4FCB-88CF-29C9A8360DF7}" dt="2021-02-23T15:55:59.206" v="456" actId="6549"/>
          <ac:spMkLst>
            <pc:docMk/>
            <pc:sldMk cId="514847813" sldId="261"/>
            <ac:spMk id="8" creationId="{00000000-0000-0000-0000-000000000000}"/>
          </ac:spMkLst>
        </pc:spChg>
      </pc:sldChg>
      <pc:sldChg chg="modSp">
        <pc:chgData name="Eva Tomášková" userId="627e9e5a-5e6d-4a0c-ab4f-ac74c9f0298d" providerId="ADAL" clId="{D2974561-93C1-4FCB-88CF-29C9A8360DF7}" dt="2021-02-23T15:40:48.624" v="174" actId="20577"/>
        <pc:sldMkLst>
          <pc:docMk/>
          <pc:sldMk cId="2030511320" sldId="329"/>
        </pc:sldMkLst>
        <pc:spChg chg="mod">
          <ac:chgData name="Eva Tomášková" userId="627e9e5a-5e6d-4a0c-ab4f-ac74c9f0298d" providerId="ADAL" clId="{D2974561-93C1-4FCB-88CF-29C9A8360DF7}" dt="2021-02-23T15:40:48.624" v="174" actId="20577"/>
          <ac:spMkLst>
            <pc:docMk/>
            <pc:sldMk cId="2030511320" sldId="329"/>
            <ac:spMk id="3" creationId="{00000000-0000-0000-0000-000000000000}"/>
          </ac:spMkLst>
        </pc:spChg>
      </pc:sldChg>
      <pc:sldChg chg="del">
        <pc:chgData name="Eva Tomášková" userId="627e9e5a-5e6d-4a0c-ab4f-ac74c9f0298d" providerId="ADAL" clId="{D2974561-93C1-4FCB-88CF-29C9A8360DF7}" dt="2021-02-23T15:38:33.067" v="23" actId="2696"/>
        <pc:sldMkLst>
          <pc:docMk/>
          <pc:sldMk cId="2030511320" sldId="330"/>
        </pc:sldMkLst>
      </pc:sldChg>
      <pc:sldChg chg="del">
        <pc:chgData name="Eva Tomášková" userId="627e9e5a-5e6d-4a0c-ab4f-ac74c9f0298d" providerId="ADAL" clId="{D2974561-93C1-4FCB-88CF-29C9A8360DF7}" dt="2021-02-23T15:32:46.555" v="6" actId="2696"/>
        <pc:sldMkLst>
          <pc:docMk/>
          <pc:sldMk cId="2030511320" sldId="340"/>
        </pc:sldMkLst>
      </pc:sldChg>
      <pc:sldChg chg="del">
        <pc:chgData name="Eva Tomášková" userId="627e9e5a-5e6d-4a0c-ab4f-ac74c9f0298d" providerId="ADAL" clId="{D2974561-93C1-4FCB-88CF-29C9A8360DF7}" dt="2021-02-23T15:40:53.245" v="175" actId="2696"/>
        <pc:sldMkLst>
          <pc:docMk/>
          <pc:sldMk cId="1330847863" sldId="345"/>
        </pc:sldMkLst>
      </pc:sldChg>
      <pc:sldChg chg="del">
        <pc:chgData name="Eva Tomášková" userId="627e9e5a-5e6d-4a0c-ab4f-ac74c9f0298d" providerId="ADAL" clId="{D2974561-93C1-4FCB-88CF-29C9A8360DF7}" dt="2021-02-23T15:50:32.779" v="178" actId="2696"/>
        <pc:sldMkLst>
          <pc:docMk/>
          <pc:sldMk cId="1147560880" sldId="346"/>
        </pc:sldMkLst>
      </pc:sldChg>
      <pc:sldChg chg="del">
        <pc:chgData name="Eva Tomášková" userId="627e9e5a-5e6d-4a0c-ab4f-ac74c9f0298d" providerId="ADAL" clId="{D2974561-93C1-4FCB-88CF-29C9A8360DF7}" dt="2021-02-23T15:50:33.081" v="179" actId="2696"/>
        <pc:sldMkLst>
          <pc:docMk/>
          <pc:sldMk cId="1873838262" sldId="347"/>
        </pc:sldMkLst>
      </pc:sldChg>
      <pc:sldChg chg="del">
        <pc:chgData name="Eva Tomášková" userId="627e9e5a-5e6d-4a0c-ab4f-ac74c9f0298d" providerId="ADAL" clId="{D2974561-93C1-4FCB-88CF-29C9A8360DF7}" dt="2021-02-23T15:50:33.455" v="180" actId="2696"/>
        <pc:sldMkLst>
          <pc:docMk/>
          <pc:sldMk cId="1564522887" sldId="348"/>
        </pc:sldMkLst>
      </pc:sldChg>
      <pc:sldChg chg="del">
        <pc:chgData name="Eva Tomášková" userId="627e9e5a-5e6d-4a0c-ab4f-ac74c9f0298d" providerId="ADAL" clId="{D2974561-93C1-4FCB-88CF-29C9A8360DF7}" dt="2021-02-23T15:50:33.792" v="181" actId="2696"/>
        <pc:sldMkLst>
          <pc:docMk/>
          <pc:sldMk cId="395054363" sldId="349"/>
        </pc:sldMkLst>
      </pc:sldChg>
      <pc:sldChg chg="del">
        <pc:chgData name="Eva Tomášková" userId="627e9e5a-5e6d-4a0c-ab4f-ac74c9f0298d" providerId="ADAL" clId="{D2974561-93C1-4FCB-88CF-29C9A8360DF7}" dt="2021-02-23T15:50:34.535" v="182" actId="2696"/>
        <pc:sldMkLst>
          <pc:docMk/>
          <pc:sldMk cId="2145431253" sldId="350"/>
        </pc:sldMkLst>
      </pc:sldChg>
      <pc:sldChg chg="del">
        <pc:chgData name="Eva Tomášková" userId="627e9e5a-5e6d-4a0c-ab4f-ac74c9f0298d" providerId="ADAL" clId="{D2974561-93C1-4FCB-88CF-29C9A8360DF7}" dt="2021-02-23T15:50:34.863" v="183" actId="2696"/>
        <pc:sldMkLst>
          <pc:docMk/>
          <pc:sldMk cId="3084657558" sldId="351"/>
        </pc:sldMkLst>
      </pc:sldChg>
      <pc:sldChg chg="del">
        <pc:chgData name="Eva Tomášková" userId="627e9e5a-5e6d-4a0c-ab4f-ac74c9f0298d" providerId="ADAL" clId="{D2974561-93C1-4FCB-88CF-29C9A8360DF7}" dt="2021-02-23T15:50:35.308" v="184" actId="2696"/>
        <pc:sldMkLst>
          <pc:docMk/>
          <pc:sldMk cId="3031019444" sldId="352"/>
        </pc:sldMkLst>
      </pc:sldChg>
      <pc:sldChg chg="del">
        <pc:chgData name="Eva Tomášková" userId="627e9e5a-5e6d-4a0c-ab4f-ac74c9f0298d" providerId="ADAL" clId="{D2974561-93C1-4FCB-88CF-29C9A8360DF7}" dt="2021-02-23T15:50:35.904" v="185" actId="2696"/>
        <pc:sldMkLst>
          <pc:docMk/>
          <pc:sldMk cId="1337592376" sldId="353"/>
        </pc:sldMkLst>
      </pc:sldChg>
      <pc:sldChg chg="del">
        <pc:chgData name="Eva Tomášková" userId="627e9e5a-5e6d-4a0c-ab4f-ac74c9f0298d" providerId="ADAL" clId="{D2974561-93C1-4FCB-88CF-29C9A8360DF7}" dt="2021-02-23T15:50:36.516" v="186" actId="2696"/>
        <pc:sldMkLst>
          <pc:docMk/>
          <pc:sldMk cId="3921821623" sldId="354"/>
        </pc:sldMkLst>
      </pc:sldChg>
      <pc:sldChg chg="del">
        <pc:chgData name="Eva Tomášková" userId="627e9e5a-5e6d-4a0c-ab4f-ac74c9f0298d" providerId="ADAL" clId="{D2974561-93C1-4FCB-88CF-29C9A8360DF7}" dt="2021-02-23T15:50:37.224" v="187" actId="2696"/>
        <pc:sldMkLst>
          <pc:docMk/>
          <pc:sldMk cId="2101340694" sldId="355"/>
        </pc:sldMkLst>
      </pc:sldChg>
      <pc:sldChg chg="del">
        <pc:chgData name="Eva Tomášková" userId="627e9e5a-5e6d-4a0c-ab4f-ac74c9f0298d" providerId="ADAL" clId="{D2974561-93C1-4FCB-88CF-29C9A8360DF7}" dt="2021-02-23T15:50:37.907" v="188" actId="2696"/>
        <pc:sldMkLst>
          <pc:docMk/>
          <pc:sldMk cId="737273146" sldId="356"/>
        </pc:sldMkLst>
      </pc:sldChg>
      <pc:sldChg chg="del">
        <pc:chgData name="Eva Tomášková" userId="627e9e5a-5e6d-4a0c-ab4f-ac74c9f0298d" providerId="ADAL" clId="{D2974561-93C1-4FCB-88CF-29C9A8360DF7}" dt="2021-02-23T15:50:39.289" v="189" actId="2696"/>
        <pc:sldMkLst>
          <pc:docMk/>
          <pc:sldMk cId="2321013166" sldId="357"/>
        </pc:sldMkLst>
      </pc:sldChg>
      <pc:sldChg chg="del">
        <pc:chgData name="Eva Tomášková" userId="627e9e5a-5e6d-4a0c-ab4f-ac74c9f0298d" providerId="ADAL" clId="{D2974561-93C1-4FCB-88CF-29C9A8360DF7}" dt="2021-02-23T15:50:39.885" v="190" actId="2696"/>
        <pc:sldMkLst>
          <pc:docMk/>
          <pc:sldMk cId="1109268938" sldId="358"/>
        </pc:sldMkLst>
      </pc:sldChg>
      <pc:sldChg chg="del">
        <pc:chgData name="Eva Tomášková" userId="627e9e5a-5e6d-4a0c-ab4f-ac74c9f0298d" providerId="ADAL" clId="{D2974561-93C1-4FCB-88CF-29C9A8360DF7}" dt="2021-02-23T15:50:40.560" v="191" actId="2696"/>
        <pc:sldMkLst>
          <pc:docMk/>
          <pc:sldMk cId="1011557994" sldId="359"/>
        </pc:sldMkLst>
      </pc:sldChg>
      <pc:sldChg chg="del">
        <pc:chgData name="Eva Tomášková" userId="627e9e5a-5e6d-4a0c-ab4f-ac74c9f0298d" providerId="ADAL" clId="{D2974561-93C1-4FCB-88CF-29C9A8360DF7}" dt="2021-02-23T15:50:41.272" v="192" actId="2696"/>
        <pc:sldMkLst>
          <pc:docMk/>
          <pc:sldMk cId="2827522335" sldId="360"/>
        </pc:sldMkLst>
      </pc:sldChg>
      <pc:sldChg chg="del">
        <pc:chgData name="Eva Tomášková" userId="627e9e5a-5e6d-4a0c-ab4f-ac74c9f0298d" providerId="ADAL" clId="{D2974561-93C1-4FCB-88CF-29C9A8360DF7}" dt="2021-02-23T15:50:42.029" v="193" actId="2696"/>
        <pc:sldMkLst>
          <pc:docMk/>
          <pc:sldMk cId="2871184889" sldId="361"/>
        </pc:sldMkLst>
      </pc:sldChg>
      <pc:sldChg chg="del">
        <pc:chgData name="Eva Tomášková" userId="627e9e5a-5e6d-4a0c-ab4f-ac74c9f0298d" providerId="ADAL" clId="{D2974561-93C1-4FCB-88CF-29C9A8360DF7}" dt="2021-02-23T15:50:43.378" v="194" actId="2696"/>
        <pc:sldMkLst>
          <pc:docMk/>
          <pc:sldMk cId="1409572193" sldId="362"/>
        </pc:sldMkLst>
      </pc:sldChg>
      <pc:sldChg chg="del">
        <pc:chgData name="Eva Tomášková" userId="627e9e5a-5e6d-4a0c-ab4f-ac74c9f0298d" providerId="ADAL" clId="{D2974561-93C1-4FCB-88CF-29C9A8360DF7}" dt="2021-02-23T15:50:46.562" v="195" actId="2696"/>
        <pc:sldMkLst>
          <pc:docMk/>
          <pc:sldMk cId="2628547684" sldId="363"/>
        </pc:sldMkLst>
      </pc:sldChg>
      <pc:sldChg chg="del">
        <pc:chgData name="Eva Tomášková" userId="627e9e5a-5e6d-4a0c-ab4f-ac74c9f0298d" providerId="ADAL" clId="{D2974561-93C1-4FCB-88CF-29C9A8360DF7}" dt="2021-02-23T15:50:48.197" v="196" actId="2696"/>
        <pc:sldMkLst>
          <pc:docMk/>
          <pc:sldMk cId="1798619069" sldId="364"/>
        </pc:sldMkLst>
      </pc:sldChg>
      <pc:sldChg chg="del">
        <pc:chgData name="Eva Tomášková" userId="627e9e5a-5e6d-4a0c-ab4f-ac74c9f0298d" providerId="ADAL" clId="{D2974561-93C1-4FCB-88CF-29C9A8360DF7}" dt="2021-02-23T15:50:49.816" v="197" actId="2696"/>
        <pc:sldMkLst>
          <pc:docMk/>
          <pc:sldMk cId="3570409257" sldId="365"/>
        </pc:sldMkLst>
      </pc:sldChg>
      <pc:sldChg chg="modSp add ord">
        <pc:chgData name="Eva Tomášková" userId="627e9e5a-5e6d-4a0c-ab4f-ac74c9f0298d" providerId="ADAL" clId="{D2974561-93C1-4FCB-88CF-29C9A8360DF7}" dt="2021-02-23T15:54:55.836" v="397"/>
        <pc:sldMkLst>
          <pc:docMk/>
          <pc:sldMk cId="1410439008" sldId="366"/>
        </pc:sldMkLst>
        <pc:spChg chg="mod">
          <ac:chgData name="Eva Tomášková" userId="627e9e5a-5e6d-4a0c-ab4f-ac74c9f0298d" providerId="ADAL" clId="{D2974561-93C1-4FCB-88CF-29C9A8360DF7}" dt="2021-02-23T15:53:32.246" v="308" actId="20577"/>
          <ac:spMkLst>
            <pc:docMk/>
            <pc:sldMk cId="1410439008" sldId="366"/>
            <ac:spMk id="2" creationId="{06913BB7-0044-4F7F-9E62-95B2E0D0C667}"/>
          </ac:spMkLst>
        </pc:spChg>
        <pc:spChg chg="mod">
          <ac:chgData name="Eva Tomášková" userId="627e9e5a-5e6d-4a0c-ab4f-ac74c9f0298d" providerId="ADAL" clId="{D2974561-93C1-4FCB-88CF-29C9A8360DF7}" dt="2021-02-23T15:54:55.836" v="397"/>
          <ac:spMkLst>
            <pc:docMk/>
            <pc:sldMk cId="1410439008" sldId="366"/>
            <ac:spMk id="3" creationId="{9F807DC3-CD70-4BA4-8C5A-EDAFA710CEF9}"/>
          </ac:spMkLst>
        </pc:spChg>
      </pc:sldChg>
      <pc:sldChg chg="add del">
        <pc:chgData name="Eva Tomášková" userId="627e9e5a-5e6d-4a0c-ab4f-ac74c9f0298d" providerId="ADAL" clId="{D2974561-93C1-4FCB-88CF-29C9A8360DF7}" dt="2021-02-23T15:57:17.579" v="496" actId="2696"/>
        <pc:sldMkLst>
          <pc:docMk/>
          <pc:sldMk cId="2970064271" sldId="367"/>
        </pc:sldMkLst>
      </pc:sldChg>
      <pc:sldChg chg="modSp add">
        <pc:chgData name="Eva Tomášková" userId="627e9e5a-5e6d-4a0c-ab4f-ac74c9f0298d" providerId="ADAL" clId="{D2974561-93C1-4FCB-88CF-29C9A8360DF7}" dt="2021-02-23T15:57:08.266" v="495" actId="6549"/>
        <pc:sldMkLst>
          <pc:docMk/>
          <pc:sldMk cId="2873055280" sldId="368"/>
        </pc:sldMkLst>
        <pc:spChg chg="mod">
          <ac:chgData name="Eva Tomášková" userId="627e9e5a-5e6d-4a0c-ab4f-ac74c9f0298d" providerId="ADAL" clId="{D2974561-93C1-4FCB-88CF-29C9A8360DF7}" dt="2021-02-23T15:56:34.954" v="460" actId="20577"/>
          <ac:spMkLst>
            <pc:docMk/>
            <pc:sldMk cId="2873055280" sldId="368"/>
            <ac:spMk id="2" creationId="{00000000-0000-0000-0000-000000000000}"/>
          </ac:spMkLst>
        </pc:spChg>
        <pc:spChg chg="mod">
          <ac:chgData name="Eva Tomášková" userId="627e9e5a-5e6d-4a0c-ab4f-ac74c9f0298d" providerId="ADAL" clId="{D2974561-93C1-4FCB-88CF-29C9A8360DF7}" dt="2021-02-23T15:57:08.266" v="495" actId="6549"/>
          <ac:spMkLst>
            <pc:docMk/>
            <pc:sldMk cId="2873055280" sldId="36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23.02.2021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163293\Downloads\Metodika_2016_Metodicky-pokyn-CHJ-c-3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Úvod do managementu veřejné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1"/>
            <a:ext cx="6987645" cy="2616199"/>
          </a:xfrm>
        </p:spPr>
        <p:txBody>
          <a:bodyPr/>
          <a:lstStyle/>
          <a:p>
            <a:r>
              <a:rPr lang="cs-CZ" sz="2400" dirty="0"/>
              <a:t>Management  veřejné správy – NP203Zk</a:t>
            </a:r>
            <a:br>
              <a:rPr lang="cs-CZ" sz="2400" dirty="0"/>
            </a:br>
            <a:endParaRPr lang="cs-CZ" sz="2400" dirty="0"/>
          </a:p>
          <a:p>
            <a:r>
              <a:rPr lang="cs-CZ" dirty="0"/>
              <a:t>Ing. Eva Tomášková, Ph.D.</a:t>
            </a:r>
          </a:p>
          <a:p>
            <a:r>
              <a:rPr lang="cs-CZ" dirty="0"/>
              <a:t> </a:t>
            </a:r>
          </a:p>
          <a:p>
            <a:r>
              <a:rPr lang="cs-CZ" sz="1400" dirty="0"/>
              <a:t>Využito podkladů JUDr. Johana </a:t>
            </a:r>
            <a:r>
              <a:rPr lang="cs-CZ" sz="1400" dirty="0" err="1"/>
              <a:t>Schweigla</a:t>
            </a:r>
            <a:r>
              <a:rPr lang="cs-CZ" sz="1400" dirty="0"/>
              <a:t>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Uspořádání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/>
          </a:p>
          <a:p>
            <a:r>
              <a:rPr lang="cs-CZ" sz="3200" dirty="0"/>
              <a:t>Tři základní systémy uspořádání: </a:t>
            </a:r>
          </a:p>
          <a:p>
            <a:r>
              <a:rPr lang="cs-CZ" sz="3200" b="1" dirty="0" err="1"/>
              <a:t>Anglo</a:t>
            </a:r>
            <a:r>
              <a:rPr lang="cs-CZ" sz="3200" b="1" dirty="0"/>
              <a:t>-americký systém </a:t>
            </a:r>
            <a:r>
              <a:rPr lang="cs-CZ" sz="3200" dirty="0"/>
              <a:t>– na místní úrovni jen samospráva</a:t>
            </a:r>
          </a:p>
          <a:p>
            <a:r>
              <a:rPr lang="cs-CZ" sz="3200" b="1" dirty="0"/>
              <a:t>Francouzský systém </a:t>
            </a:r>
            <a:r>
              <a:rPr lang="cs-CZ" sz="3200" dirty="0"/>
              <a:t>– na místní úrovni odděleně samospráva i místní státní správa </a:t>
            </a:r>
          </a:p>
          <a:p>
            <a:r>
              <a:rPr lang="cs-CZ" sz="3200" b="1" dirty="0"/>
              <a:t>Smíšený systém </a:t>
            </a:r>
            <a:r>
              <a:rPr lang="cs-CZ" sz="3200" dirty="0"/>
              <a:t>– na místní úrovni samospráva a státní správa vykonávány společně (samostatná a přenesená působnost) - ČR</a:t>
            </a:r>
            <a:endParaRPr lang="cs-CZ" altLang="cs-CZ" sz="3200" dirty="0"/>
          </a:p>
          <a:p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Vyberte si jakoukoli oblast veřejné správy s níž máte zkušenost ať již jako zaměstnanci veřejné správy či jako příjemci veřejných služeb.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Tzv. byrokratické řízení</a:t>
            </a:r>
          </a:p>
          <a:p>
            <a:pPr lvl="1"/>
            <a:r>
              <a:rPr lang="cs-CZ" altLang="cs-CZ" sz="2400" dirty="0"/>
              <a:t>Klasický model managementu veřejné správy</a:t>
            </a:r>
          </a:p>
          <a:p>
            <a:pPr lvl="1"/>
            <a:r>
              <a:rPr lang="cs-CZ" altLang="cs-CZ" sz="2400" dirty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sz="2400" dirty="0"/>
              <a:t>Ve 20. letech 20. století se objevuje pojem </a:t>
            </a:r>
            <a:r>
              <a:rPr lang="cs-CZ" altLang="cs-CZ" sz="2400" i="1" dirty="0"/>
              <a:t>„</a:t>
            </a:r>
            <a:r>
              <a:rPr lang="cs-CZ" altLang="cs-CZ" sz="2400" i="1" dirty="0" err="1"/>
              <a:t>bureaucratic</a:t>
            </a:r>
            <a:r>
              <a:rPr lang="cs-CZ" altLang="cs-CZ" sz="2400" i="1" dirty="0"/>
              <a:t> management“</a:t>
            </a:r>
          </a:p>
          <a:p>
            <a:pPr lvl="1"/>
            <a:r>
              <a:rPr lang="cs-CZ" altLang="cs-CZ" sz="2400" dirty="0"/>
              <a:t>Kritika: údajný nehospodárnost, neefektivnost, pomalost</a:t>
            </a:r>
          </a:p>
          <a:p>
            <a:pPr lvl="1"/>
            <a:endParaRPr lang="cs-CZ" altLang="cs-CZ" sz="2400" dirty="0"/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9928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Management</a:t>
            </a:r>
          </a:p>
          <a:p>
            <a:pPr lvl="1"/>
            <a:r>
              <a:rPr lang="cs-CZ" altLang="cs-CZ" sz="2400" dirty="0"/>
              <a:t>VB, Australie, 80./90. léta 20.st.</a:t>
            </a:r>
          </a:p>
          <a:p>
            <a:pPr lvl="1"/>
            <a:r>
              <a:rPr lang="cs-CZ" altLang="cs-CZ" sz="2400" dirty="0"/>
              <a:t>Margaret Thatcherová,  zavádění tržních principů do veřejné správy</a:t>
            </a:r>
          </a:p>
          <a:p>
            <a:pPr lvl="1"/>
            <a:r>
              <a:rPr lang="cs-CZ" altLang="cs-CZ" sz="2400" dirty="0"/>
              <a:t>Globální rozpočet (flexibilní přidělování k jednotlivým položkám)</a:t>
            </a:r>
          </a:p>
          <a:p>
            <a:pPr lvl="1"/>
            <a:r>
              <a:rPr lang="cs-CZ" altLang="cs-CZ" sz="2400" dirty="0"/>
              <a:t>Snahy o:</a:t>
            </a:r>
          </a:p>
          <a:p>
            <a:pPr lvl="2"/>
            <a:r>
              <a:rPr lang="cs-CZ" altLang="cs-CZ" sz="2400" dirty="0"/>
              <a:t>Decentralizaci veřejné správy</a:t>
            </a:r>
          </a:p>
          <a:p>
            <a:pPr lvl="2"/>
            <a:r>
              <a:rPr lang="cs-CZ" altLang="cs-CZ" sz="2400" dirty="0"/>
              <a:t>Konkurenční prostředí</a:t>
            </a:r>
          </a:p>
          <a:p>
            <a:pPr lvl="2"/>
            <a:r>
              <a:rPr lang="cs-CZ" altLang="cs-CZ" sz="2400" dirty="0"/>
              <a:t>Snižování nákladů</a:t>
            </a:r>
          </a:p>
          <a:p>
            <a:pPr lvl="2"/>
            <a:r>
              <a:rPr lang="cs-CZ" altLang="cs-CZ" sz="2400" dirty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</a:t>
            </a:r>
            <a:r>
              <a:rPr lang="cs-CZ" altLang="cs-CZ" b="1" dirty="0" err="1"/>
              <a:t>Service</a:t>
            </a:r>
            <a:endParaRPr lang="cs-CZ" altLang="cs-CZ" b="1" dirty="0"/>
          </a:p>
          <a:p>
            <a:pPr lvl="1"/>
            <a:r>
              <a:rPr lang="cs-CZ" altLang="cs-CZ" sz="2400" dirty="0"/>
              <a:t>USA, reakce na NPM (kritika příliš tržního prostředí)</a:t>
            </a:r>
          </a:p>
          <a:p>
            <a:pPr lvl="1"/>
            <a:r>
              <a:rPr lang="cs-CZ" altLang="cs-CZ" sz="2400" dirty="0"/>
              <a:t>veřejná správa blíže občanům</a:t>
            </a:r>
          </a:p>
          <a:p>
            <a:pPr lvl="1"/>
            <a:r>
              <a:rPr lang="cs-CZ" altLang="cs-CZ" sz="2400" dirty="0"/>
              <a:t>nejedná se o určité principy řízení, ale obecný koncept veřejné správy</a:t>
            </a:r>
          </a:p>
          <a:p>
            <a:pPr lvl="1"/>
            <a:r>
              <a:rPr lang="cs-CZ" altLang="cs-CZ" sz="2400" dirty="0"/>
              <a:t>Tendence spíše „sloužit, než řídit“</a:t>
            </a:r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50959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Zauvažujte nad tím, jak dle Vašeho názoru vnímá veřejnou správu veřejnost  a proč.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Administration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Pojem se objevuje v EU v dokumentech z let 2007 – 2013</a:t>
            </a:r>
          </a:p>
          <a:p>
            <a:r>
              <a:rPr lang="cs-CZ" altLang="cs-CZ" dirty="0"/>
              <a:t>Snaha odpovídat podmínkám kontinentální Evropy</a:t>
            </a:r>
          </a:p>
          <a:p>
            <a:r>
              <a:rPr lang="cs-CZ" altLang="cs-CZ" dirty="0"/>
              <a:t>Cílem efektivní fungující veřejná správa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2375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/>
              <a:t>Směřování veřejné správy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7. července 2016 vláda schválila </a:t>
            </a:r>
            <a:r>
              <a:rPr lang="cs-CZ" b="1" dirty="0"/>
              <a:t>Metodický pokyn CHJ č. 3, kterým je Metodika veřejného nakupování: Naplňování principů 3E v praxi veřejného zadávání.</a:t>
            </a:r>
          </a:p>
          <a:p>
            <a:r>
              <a:rPr lang="cs-CZ" dirty="0"/>
              <a:t>Metodický pokyn CHJ č. 3, který se zaměřuje na oblast naplňování principů hospodárnosti, efektivity a účelnosti (tj. „principy 3E“) v praxi veřejného zadávání. Jedná se o dokument doporučujícího charakteru.</a:t>
            </a:r>
          </a:p>
          <a:p>
            <a:r>
              <a:rPr lang="cs-CZ" dirty="0"/>
              <a:t>Dokument představuje </a:t>
            </a:r>
            <a:r>
              <a:rPr lang="cs-CZ" b="1" dirty="0"/>
              <a:t>metodickou pomůcku ve vztahu k naplňování principů 3E v procesu veřejného zadávání. </a:t>
            </a:r>
            <a:r>
              <a:rPr lang="cs-CZ" dirty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/>
          </a:p>
          <a:p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277140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Povinnost zajistit </a:t>
            </a:r>
            <a:r>
              <a:rPr lang="cs-CZ" b="1" dirty="0"/>
              <a:t>hospodárný, efektivní a účelný </a:t>
            </a:r>
            <a:r>
              <a:rPr lang="cs-CZ" dirty="0"/>
              <a:t>výkon veřejné správy stanovuje zákon č. 320/2001 Sb., o finanční kontrole ve veřejné správě </a:t>
            </a:r>
          </a:p>
          <a:p>
            <a:r>
              <a:rPr lang="cs-CZ" dirty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/>
              <a:t>nehospodárným, neúčelným a neefektivním </a:t>
            </a:r>
            <a:r>
              <a:rPr lang="cs-CZ" dirty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Principy účelnosti, hospodárnosti a efektivity zakotveny rovněž v zákoně č. 166/1993 Sb., o Nejvyšším kontrolním úřadu</a:t>
            </a:r>
          </a:p>
          <a:p>
            <a:endParaRPr lang="cs-CZ" dirty="0"/>
          </a:p>
          <a:p>
            <a:r>
              <a:rPr lang="cs-CZ" dirty="0"/>
              <a:t>v § 4 stanovuje, že </a:t>
            </a:r>
            <a:r>
              <a:rPr lang="cs-CZ" i="1" dirty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/>
              <a:t>účelné, hospodárné a efektivní</a:t>
            </a:r>
            <a:r>
              <a:rPr lang="cs-CZ" i="1" dirty="0"/>
              <a:t>.“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Ekonomické instituty a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/>
              <a:t>Ekonomické instituty vznikají často v důsledku lidského jednání</a:t>
            </a:r>
          </a:p>
          <a:p>
            <a:r>
              <a:rPr lang="cs-CZ" dirty="0"/>
              <a:t>Právo je teprve následně „dohání“ svojí regulací</a:t>
            </a:r>
          </a:p>
          <a:p>
            <a:endParaRPr lang="cs-CZ" dirty="0"/>
          </a:p>
          <a:p>
            <a:r>
              <a:rPr lang="cs-CZ" dirty="0"/>
              <a:t>Příkladem např. účetnictví a jeho faktický vznik dávno před tím, než začalo být regulováno právními normami</a:t>
            </a:r>
          </a:p>
          <a:p>
            <a:endParaRPr lang="cs-CZ" dirty="0"/>
          </a:p>
          <a:p>
            <a:r>
              <a:rPr lang="cs-CZ" dirty="0"/>
              <a:t>Regulace jako mantinely pro „živé“ ekonomické vztahy</a:t>
            </a:r>
          </a:p>
          <a:p>
            <a:r>
              <a:rPr lang="cs-CZ" dirty="0"/>
              <a:t>Vnímání ekonomické podstaty vztahů nutné pro chápání regulace 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472145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/>
          </a:p>
          <a:p>
            <a:r>
              <a:rPr lang="cs-CZ" dirty="0"/>
              <a:t>v § 39 stanovuje, že </a:t>
            </a:r>
            <a:r>
              <a:rPr lang="cs-CZ" i="1" dirty="0"/>
              <a:t>„správce kapitoly soustavně sleduje a vyhodnocuje </a:t>
            </a:r>
            <a:r>
              <a:rPr lang="cs-CZ" b="1" i="1" dirty="0"/>
              <a:t>hospodárnost, efektivnost a účelnost </a:t>
            </a:r>
            <a:r>
              <a:rPr lang="cs-CZ" i="1" dirty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IV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56362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/>
              <a:t>Definice principů 3E je v odborné literatuře různá (často ne zcela jednoznačná)</a:t>
            </a:r>
          </a:p>
          <a:p>
            <a:r>
              <a:rPr lang="cs-CZ" dirty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/>
              <a:t>Nařízení (EU, EURATOM) č. 966/2012</a:t>
            </a:r>
            <a:r>
              <a:rPr lang="cs-CZ" dirty="0"/>
              <a:t>)</a:t>
            </a:r>
          </a:p>
          <a:p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/>
              <a:t>Účelnost (</a:t>
            </a:r>
            <a:r>
              <a:rPr lang="cs-CZ" b="1" u="sng" dirty="0" err="1"/>
              <a:t>Effectiveness</a:t>
            </a:r>
            <a:r>
              <a:rPr lang="cs-CZ" b="1" u="sng" dirty="0"/>
              <a:t>)</a:t>
            </a:r>
          </a:p>
          <a:p>
            <a:endParaRPr lang="cs-CZ" b="1" u="sng" dirty="0"/>
          </a:p>
          <a:p>
            <a:r>
              <a:rPr lang="cs-CZ" dirty="0"/>
              <a:t>Účelným nakládáním s veřejnými prostředky se rozumí, že dosažené </a:t>
            </a:r>
            <a:r>
              <a:rPr lang="cs-CZ" b="1" dirty="0"/>
              <a:t>výsledky odpovídají stanovené a prokázané potřebě</a:t>
            </a:r>
          </a:p>
          <a:p>
            <a:r>
              <a:rPr lang="cs-CZ" dirty="0"/>
              <a:t>jedná o naplnění cílů organizace, kvůli kterým daná potřeba vznikla</a:t>
            </a:r>
          </a:p>
          <a:p>
            <a:r>
              <a:rPr lang="cs-CZ" dirty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/>
              <a:t>v praxi veřejného nakupování se tedy primárně jedná o to, </a:t>
            </a:r>
            <a:r>
              <a:rPr lang="cs-CZ" b="1" dirty="0"/>
              <a:t>jestli je poptávána správná věc (zboží či služba)</a:t>
            </a:r>
            <a:endParaRPr lang="cs-CZ" alt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Hospodárnost (</a:t>
            </a:r>
            <a:r>
              <a:rPr lang="cs-CZ" b="1" u="sng" dirty="0" err="1"/>
              <a:t>Economy</a:t>
            </a:r>
            <a:r>
              <a:rPr lang="cs-CZ" b="1" u="sng" dirty="0"/>
              <a:t>)</a:t>
            </a:r>
          </a:p>
          <a:p>
            <a:r>
              <a:rPr lang="cs-CZ" dirty="0"/>
              <a:t>Hospodárným nakládáním s veřejnými prostředky se rozumí, že zdroje jsou k dispozici ve správnou dobu, v dostatečném množství, v přiměřené kvalitě a za co nejvýhodnější cenu</a:t>
            </a:r>
          </a:p>
          <a:p>
            <a:endParaRPr lang="cs-CZ" dirty="0"/>
          </a:p>
          <a:p>
            <a:r>
              <a:rPr lang="cs-CZ" dirty="0"/>
              <a:t>jedná se o minimalizaci nákladů na zdroje použité k dosažení plánovaných výkonů nebo výstupů nějaké činnosti při zohlednění řádné kvality takových výstupů nebo výkonů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344168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Efektivita/účinnost (</a:t>
            </a:r>
            <a:r>
              <a:rPr lang="cs-CZ" b="1" u="sng" dirty="0" err="1"/>
              <a:t>Efficiency</a:t>
            </a:r>
            <a:r>
              <a:rPr lang="cs-CZ" b="1" u="sng" dirty="0"/>
              <a:t>)</a:t>
            </a:r>
          </a:p>
          <a:p>
            <a:r>
              <a:rPr lang="cs-CZ" dirty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/>
          </a:p>
          <a:p>
            <a:r>
              <a:rPr lang="cs-CZ" dirty="0"/>
              <a:t>Jedná o maximalizaci přínosů, kterých lze vynaložením veřejných prostředků dosáhnout. Efektivita se váže na to, jak byla daná potřeba zajištěna.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 anchor="t">
            <a:noAutofit/>
          </a:bodyPr>
          <a:lstStyle/>
          <a:p>
            <a:r>
              <a:rPr lang="cs-CZ" dirty="0"/>
              <a:t>Dodržování principů 3E by mělo být vždy </a:t>
            </a:r>
            <a:r>
              <a:rPr lang="cs-CZ" b="1" dirty="0"/>
              <a:t>posuzováno jako celek, nikoliv jako jednotlivé dílčí aspekty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Aplikace principů 3E v praxi -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Metodika veřejného nakupování Naplňování principů 3E v praxi veřejného zadávání. Dostupné z: </a:t>
            </a:r>
            <a:r>
              <a:rPr lang="cs-CZ" dirty="0">
                <a:hlinkClick r:id="rId2"/>
              </a:rPr>
              <a:t>Metodika_2016_Metodicky-pokyn-CHJ-c-3.pdf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Ing. Eva Tomášková, Ph.D.</a:t>
            </a:r>
          </a:p>
          <a:p>
            <a:pPr marL="0" indent="0" algn="r">
              <a:buNone/>
            </a:pPr>
            <a:r>
              <a:rPr lang="cs-CZ" sz="180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8704"/>
            <a:ext cx="10018713" cy="1267967"/>
          </a:xfrm>
        </p:spPr>
        <p:txBody>
          <a:bodyPr/>
          <a:lstStyle/>
          <a:p>
            <a:pPr algn="l"/>
            <a:r>
              <a:rPr lang="cs-CZ" b="1" dirty="0"/>
              <a:t>Prostředí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Statky</a:t>
            </a:r>
            <a:r>
              <a:rPr lang="cs-CZ" sz="2800" dirty="0"/>
              <a:t> – zboží (produkty) a služby</a:t>
            </a:r>
          </a:p>
          <a:p>
            <a:r>
              <a:rPr lang="cs-CZ" sz="2800" b="1" dirty="0"/>
              <a:t>Volné zdroje </a:t>
            </a:r>
            <a:r>
              <a:rPr lang="cs-CZ" sz="2800" dirty="0"/>
              <a:t>– zdroje, které jsou využívány bezplatně (většinou ve veřejném vlastnictví, výjimečně v soukromém)</a:t>
            </a:r>
          </a:p>
          <a:p>
            <a:r>
              <a:rPr lang="cs-CZ" sz="2800" dirty="0"/>
              <a:t>Pokud jsou „vzácné“ zájemci si navzájem konkurují</a:t>
            </a:r>
          </a:p>
          <a:p>
            <a:r>
              <a:rPr lang="cs-CZ" sz="2800" dirty="0"/>
              <a:t>Soukromí vlastník „vtělí“ vzácnost do ceny</a:t>
            </a:r>
          </a:p>
          <a:p>
            <a:r>
              <a:rPr lang="cs-CZ" sz="2800" dirty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/>
              <a:t>např. parkování na soukromém pozemku vs. obecním pozemku</a:t>
            </a:r>
          </a:p>
          <a:p>
            <a:pPr lvl="1"/>
            <a:endParaRPr lang="cs-CZ" dirty="0"/>
          </a:p>
          <a:p>
            <a:r>
              <a:rPr lang="cs-CZ" sz="2800" dirty="0"/>
              <a:t>Volnost zdroje obvykle vede k jeho nedostatku</a:t>
            </a:r>
          </a:p>
          <a:p>
            <a:pPr lvl="1"/>
            <a:r>
              <a:rPr lang="cs-CZ" dirty="0"/>
              <a:t>parkování na obecním pozemku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Několik pojmů na úvod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920240"/>
            <a:ext cx="10018713" cy="4484993"/>
          </a:xfrm>
        </p:spPr>
        <p:txBody>
          <a:bodyPr>
            <a:normAutofit/>
          </a:bodyPr>
          <a:lstStyle/>
          <a:p>
            <a:r>
              <a:rPr lang="cs-CZ" sz="2800" b="1" dirty="0"/>
              <a:t>Soukromé statky </a:t>
            </a:r>
            <a:r>
              <a:rPr lang="cs-CZ" dirty="0"/>
              <a:t>– jejich spotřeba je zpoplatněna, rozhoduje se o nich soukromou volbou</a:t>
            </a:r>
          </a:p>
          <a:p>
            <a:r>
              <a:rPr lang="cs-CZ" sz="2800" b="1" dirty="0"/>
              <a:t>Veřejné statky </a:t>
            </a:r>
            <a:r>
              <a:rPr lang="cs-CZ" dirty="0"/>
              <a:t>– nejsou přímo zpoplatněny, z podstaty jsou  nabízeny bezplatně, rozhoduje se o nich veřejnou volbou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Tržní mechanismus 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/>
              <a:t>Interakce mezi subjekty trhu</a:t>
            </a:r>
          </a:p>
          <a:p>
            <a:r>
              <a:rPr lang="cs-CZ" sz="3200" dirty="0"/>
              <a:t>Nabízejí – poptávající</a:t>
            </a:r>
          </a:p>
          <a:p>
            <a:r>
              <a:rPr lang="cs-CZ" sz="3200" dirty="0"/>
              <a:t>Usilování o uspokojování potřeb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Friedman</a:t>
            </a:r>
            <a:r>
              <a:rPr lang="cs-CZ" sz="3200" dirty="0"/>
              <a:t> (L.E. </a:t>
            </a:r>
            <a:r>
              <a:rPr lang="cs-CZ" sz="3200" dirty="0" err="1"/>
              <a:t>Read</a:t>
            </a:r>
            <a:r>
              <a:rPr lang="cs-CZ" sz="3200" dirty="0"/>
              <a:t>)</a:t>
            </a:r>
          </a:p>
          <a:p>
            <a:r>
              <a:rPr lang="cs-CZ" sz="3200" dirty="0"/>
              <a:t>I, </a:t>
            </a:r>
            <a:r>
              <a:rPr lang="cs-CZ" sz="3200" dirty="0" err="1"/>
              <a:t>Pencil</a:t>
            </a:r>
            <a:endParaRPr lang="cs-CZ" sz="28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https://www.youtube.com/watch?v=QJ4Z9iYA2F0</a:t>
            </a:r>
            <a:endParaRPr lang="cs-CZ" dirty="0"/>
          </a:p>
          <a:p>
            <a:r>
              <a:rPr lang="cs-CZ" dirty="0"/>
              <a:t>13:20 – 16:05</a:t>
            </a:r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/>
              <a:t>Tržní mechanismus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/>
              <a:t>Tržní mechanismus</a:t>
            </a:r>
          </a:p>
          <a:p>
            <a:pPr lvl="1"/>
            <a:r>
              <a:rPr lang="cs-CZ" sz="2800" dirty="0"/>
              <a:t>Nabídka</a:t>
            </a:r>
          </a:p>
          <a:p>
            <a:pPr lvl="1"/>
            <a:r>
              <a:rPr lang="cs-CZ" sz="2800" dirty="0"/>
              <a:t>Poptávka</a:t>
            </a:r>
          </a:p>
          <a:p>
            <a:pPr lvl="1"/>
            <a:r>
              <a:rPr lang="cs-CZ" sz="2800" dirty="0"/>
              <a:t>Cena</a:t>
            </a:r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8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/>
              <a:t>Soukromý sektor – veřejný sektor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Soukromý sektor</a:t>
            </a:r>
          </a:p>
          <a:p>
            <a:pPr lvl="1"/>
            <a:r>
              <a:rPr lang="cs-CZ" sz="2400" dirty="0"/>
              <a:t>Subjekty, které primárně sledují vlastní ekonomické zájmy</a:t>
            </a:r>
          </a:p>
          <a:p>
            <a:pPr lvl="1"/>
            <a:r>
              <a:rPr lang="cs-CZ" sz="2400" dirty="0"/>
              <a:t>Soukromé společnosti, jednotlivci</a:t>
            </a:r>
          </a:p>
          <a:p>
            <a:pPr lvl="1"/>
            <a:r>
              <a:rPr lang="cs-CZ" sz="2400" dirty="0"/>
              <a:t>„neviditelná ruka trhu“ – A. Smith</a:t>
            </a:r>
          </a:p>
          <a:p>
            <a:pPr lvl="1"/>
            <a:endParaRPr lang="cs-CZ" sz="2400" dirty="0"/>
          </a:p>
          <a:p>
            <a:r>
              <a:rPr lang="cs-CZ" dirty="0"/>
              <a:t>Veřejný sektor</a:t>
            </a:r>
          </a:p>
          <a:p>
            <a:pPr lvl="1"/>
            <a:r>
              <a:rPr lang="cs-CZ" sz="2400" dirty="0"/>
              <a:t>Hlavním kritériem není „zisk“, činnost ve veřejném zájmu</a:t>
            </a:r>
          </a:p>
          <a:p>
            <a:pPr lvl="1"/>
            <a:r>
              <a:rPr lang="cs-CZ" sz="2400" dirty="0"/>
              <a:t>Financování z veřejných rozpočtů</a:t>
            </a:r>
          </a:p>
          <a:p>
            <a:pPr lvl="1"/>
            <a:r>
              <a:rPr lang="cs-CZ" sz="2400" dirty="0"/>
              <a:t>Řízen  a spravován veřejnou správou</a:t>
            </a:r>
          </a:p>
          <a:p>
            <a:pPr lvl="1"/>
            <a:r>
              <a:rPr lang="cs-CZ" sz="2400" dirty="0"/>
              <a:t>Větší či menší míra veřejné kontroly</a:t>
            </a:r>
          </a:p>
          <a:p>
            <a:pPr lvl="1"/>
            <a:endParaRPr lang="cs-CZ" sz="2400" dirty="0"/>
          </a:p>
          <a:p>
            <a:pPr lvl="2"/>
            <a:endParaRPr lang="cs-CZ" sz="24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22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Role státu a veřejné finance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/>
              <a:t>Různé stupně mezi minimálním státem (stát „noční hlídač“) a sociálním státem (</a:t>
            </a:r>
            <a:r>
              <a:rPr lang="cs-CZ" sz="2800" dirty="0" err="1"/>
              <a:t>welfare</a:t>
            </a:r>
            <a:r>
              <a:rPr lang="cs-CZ" sz="2800" dirty="0"/>
              <a:t> </a:t>
            </a:r>
            <a:r>
              <a:rPr lang="cs-CZ" sz="2800" dirty="0" err="1"/>
              <a:t>state</a:t>
            </a:r>
            <a:r>
              <a:rPr lang="cs-CZ" sz="2800" dirty="0"/>
              <a:t>)</a:t>
            </a:r>
          </a:p>
          <a:p>
            <a:r>
              <a:rPr lang="cs-CZ" sz="2800" dirty="0"/>
              <a:t>S rostoucími státním výdaji (přerozdělováním) roste i potřeba státu získávat více peněžních prostředků</a:t>
            </a:r>
          </a:p>
          <a:p>
            <a:r>
              <a:rPr lang="cs-CZ" sz="2800" dirty="0"/>
              <a:t>Financování schodkových rozpočtů zejména prostřednictvím emise veřejných dluhopisů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/>
          </a:p>
          <a:p>
            <a:r>
              <a:rPr lang="cs-CZ" altLang="cs-CZ" sz="3200" dirty="0"/>
              <a:t>Klíčové znaky:</a:t>
            </a:r>
          </a:p>
          <a:p>
            <a:pPr lvl="1"/>
            <a:r>
              <a:rPr lang="cs-CZ" altLang="cs-CZ" sz="2800" dirty="0"/>
              <a:t>Veřejné služby</a:t>
            </a:r>
          </a:p>
          <a:p>
            <a:pPr lvl="1"/>
            <a:r>
              <a:rPr lang="cs-CZ" altLang="cs-CZ" sz="2800" dirty="0"/>
              <a:t>Veřejné záležitosti</a:t>
            </a:r>
          </a:p>
          <a:p>
            <a:pPr lvl="1"/>
            <a:r>
              <a:rPr lang="cs-CZ" altLang="cs-CZ" sz="2800" dirty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Absence „tržních principů“ v činnosti veřejné správy?</a:t>
            </a:r>
          </a:p>
          <a:p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</a:t>
            </a:r>
            <a:r>
              <a:rPr lang="cs-CZ" sz="1400" dirty="0" err="1"/>
              <a:t>Kerlinová</a:t>
            </a:r>
            <a:r>
              <a:rPr lang="cs-CZ" sz="1400" dirty="0"/>
              <a:t>, A., 2015</a:t>
            </a:r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502B0B-F8A2-4B61-98DD-B8AD1E646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6B25ED-7E00-464C-BCF1-260C8908D2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A32B5B-3F4F-48E7-B23A-790DA0E307D1}">
  <ds:schemaRefs>
    <ds:schemaRef ds:uri="e251ee69-b189-4fdc-8ba3-2e78a89a3814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1459</Words>
  <Application>Microsoft Office PowerPoint</Application>
  <PresentationFormat>Širokoúhlá obrazovka</PresentationFormat>
  <Paragraphs>179</Paragraphs>
  <Slides>28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Paralaxa</vt:lpstr>
      <vt:lpstr>Úvod do managementu veřejné správy</vt:lpstr>
      <vt:lpstr>Ekonomické instituty a právo</vt:lpstr>
      <vt:lpstr>Prostředí veřejného sektoru</vt:lpstr>
      <vt:lpstr>Několik pojmů na úvod </vt:lpstr>
      <vt:lpstr>Tržní mechanismus I </vt:lpstr>
      <vt:lpstr>Tržní mechanismus II</vt:lpstr>
      <vt:lpstr>Soukromý sektor – veřejný sektor</vt:lpstr>
      <vt:lpstr>Role státu a veřejné finance </vt:lpstr>
      <vt:lpstr>Veřejná správa</vt:lpstr>
      <vt:lpstr>Uspořádání veřejné správy</vt:lpstr>
      <vt:lpstr>Úkol 1</vt:lpstr>
      <vt:lpstr>Pár dalších pojmů ...</vt:lpstr>
      <vt:lpstr>Pár dalších pojmů ...</vt:lpstr>
      <vt:lpstr>Pár dalších pojmů ...</vt:lpstr>
      <vt:lpstr>Úkol 2</vt:lpstr>
      <vt:lpstr>Smart Administration </vt:lpstr>
      <vt:lpstr>Směřování veřejné správy I</vt:lpstr>
      <vt:lpstr>Prezentace aplikace PowerPoint</vt:lpstr>
      <vt:lpstr>Prezentace aplikace PowerPoint</vt:lpstr>
      <vt:lpstr>Prezentace aplikace PowerPoint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Úkol 3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Eva Tomášková</cp:lastModifiedBy>
  <cp:revision>188</cp:revision>
  <cp:lastPrinted>2019-02-15T14:49:54Z</cp:lastPrinted>
  <dcterms:created xsi:type="dcterms:W3CDTF">2016-10-17T17:38:14Z</dcterms:created>
  <dcterms:modified xsi:type="dcterms:W3CDTF">2021-02-23T15:57:49Z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0x010100DEA37E93C4DA3442BC9B5879976E27A0</vt:lpwstr>
  </property>
</Properties>
</file>