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sldIdLst>
    <p:sldId id="256" r:id="rId5"/>
    <p:sldId id="257" r:id="rId6"/>
    <p:sldId id="258" r:id="rId7"/>
    <p:sldId id="261" r:id="rId8"/>
    <p:sldId id="259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366" r:id="rId27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va Tomášková" userId="627e9e5a-5e6d-4a0c-ab4f-ac74c9f0298d" providerId="ADAL" clId="{6A877E5B-BC49-4292-88D3-32D2C5DBDC47}"/>
    <pc:docChg chg="addSld modSld">
      <pc:chgData name="Eva Tomášková" userId="627e9e5a-5e6d-4a0c-ab4f-ac74c9f0298d" providerId="ADAL" clId="{6A877E5B-BC49-4292-88D3-32D2C5DBDC47}" dt="2021-03-13T13:19:34.687" v="6" actId="255"/>
      <pc:docMkLst>
        <pc:docMk/>
      </pc:docMkLst>
      <pc:sldChg chg="modSp">
        <pc:chgData name="Eva Tomášková" userId="627e9e5a-5e6d-4a0c-ab4f-ac74c9f0298d" providerId="ADAL" clId="{6A877E5B-BC49-4292-88D3-32D2C5DBDC47}" dt="2021-03-13T13:18:45.946" v="1" actId="255"/>
        <pc:sldMkLst>
          <pc:docMk/>
          <pc:sldMk cId="0" sldId="269"/>
        </pc:sldMkLst>
        <pc:spChg chg="mod">
          <ac:chgData name="Eva Tomášková" userId="627e9e5a-5e6d-4a0c-ab4f-ac74c9f0298d" providerId="ADAL" clId="{6A877E5B-BC49-4292-88D3-32D2C5DBDC47}" dt="2021-03-13T13:18:45.946" v="1" actId="255"/>
          <ac:spMkLst>
            <pc:docMk/>
            <pc:sldMk cId="0" sldId="269"/>
            <ac:spMk id="18435" creationId="{00000000-0000-0000-0000-000000000000}"/>
          </ac:spMkLst>
        </pc:spChg>
      </pc:sldChg>
      <pc:sldChg chg="modSp add">
        <pc:chgData name="Eva Tomášková" userId="627e9e5a-5e6d-4a0c-ab4f-ac74c9f0298d" providerId="ADAL" clId="{6A877E5B-BC49-4292-88D3-32D2C5DBDC47}" dt="2021-03-13T13:19:34.687" v="6" actId="255"/>
        <pc:sldMkLst>
          <pc:docMk/>
          <pc:sldMk cId="1410439008" sldId="366"/>
        </pc:sldMkLst>
        <pc:spChg chg="mod">
          <ac:chgData name="Eva Tomášková" userId="627e9e5a-5e6d-4a0c-ab4f-ac74c9f0298d" providerId="ADAL" clId="{6A877E5B-BC49-4292-88D3-32D2C5DBDC47}" dt="2021-03-13T13:19:34.687" v="6" actId="255"/>
          <ac:spMkLst>
            <pc:docMk/>
            <pc:sldMk cId="1410439008" sldId="366"/>
            <ac:spMk id="3" creationId="{9F807DC3-CD70-4BA4-8C5A-EDAFA710CEF9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658938" y="1600200"/>
            <a:ext cx="6837362" cy="3200400"/>
            <a:chOff x="1045" y="1008"/>
            <a:chExt cx="4307" cy="201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hidden">
            <a:xfrm flipH="1">
              <a:off x="4392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6" name="Oval 4"/>
            <p:cNvSpPr>
              <a:spLocks noChangeArrowheads="1"/>
            </p:cNvSpPr>
            <p:nvPr/>
          </p:nvSpPr>
          <p:spPr bwMode="hidden">
            <a:xfrm flipH="1">
              <a:off x="3264" y="1008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7" name="Oval 5"/>
            <p:cNvSpPr>
              <a:spLocks noChangeArrowheads="1"/>
            </p:cNvSpPr>
            <p:nvPr/>
          </p:nvSpPr>
          <p:spPr bwMode="hidden">
            <a:xfrm flipH="1">
              <a:off x="2136" y="1008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8" name="Oval 6"/>
            <p:cNvSpPr>
              <a:spLocks noChangeArrowheads="1"/>
            </p:cNvSpPr>
            <p:nvPr/>
          </p:nvSpPr>
          <p:spPr bwMode="hidden">
            <a:xfrm flipH="1">
              <a:off x="2136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hidden">
            <a:xfrm flipH="1">
              <a:off x="1045" y="2064"/>
              <a:ext cx="960" cy="96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hidden">
            <a:xfrm flipH="1">
              <a:off x="4392" y="2064"/>
              <a:ext cx="960" cy="960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399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933575"/>
          </a:xfrm>
        </p:spPr>
        <p:txBody>
          <a:bodyPr anchor="b"/>
          <a:lstStyle>
            <a:lvl1pPr algn="r">
              <a:defRPr sz="44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3994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505200"/>
            <a:ext cx="6400800" cy="17526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11" name="Rectangle 9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2" name="Rectangle 10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3" name="Rectangle 11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DB30358A-E16A-400E-AEB6-467F36EE55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535161-4ABD-478F-A84A-863B93630408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62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628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64D38-765D-46D8-AA72-FDF430D8F7B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712F4A-2977-4DE1-B60F-FE687757A00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96BC96-AC75-4394-95FA-EC47880C0A3D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5FF898-931D-437D-932D-3FD819812C1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8ADAAD-71F5-4A1A-AF01-C565B123EB4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CB7418-A11A-414D-9653-EDB4F3DA2CF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9A74F-2820-44F3-AA23-23BD7D7886A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02A09-31CB-4233-8F0C-4CF1F630B0BA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AC8D48-AD18-4764-A1E3-3CC0F22B369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1071563" y="304800"/>
            <a:ext cx="7615237" cy="1106488"/>
            <a:chOff x="675" y="192"/>
            <a:chExt cx="4797" cy="697"/>
          </a:xfrm>
        </p:grpSpPr>
        <p:sp>
          <p:nvSpPr>
            <p:cNvPr id="1032" name="Oval 3"/>
            <p:cNvSpPr>
              <a:spLocks noChangeArrowheads="1"/>
            </p:cNvSpPr>
            <p:nvPr/>
          </p:nvSpPr>
          <p:spPr bwMode="hidden">
            <a:xfrm flipH="1">
              <a:off x="3067" y="192"/>
              <a:ext cx="696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3" name="Oval 4"/>
            <p:cNvSpPr>
              <a:spLocks noChangeArrowheads="1"/>
            </p:cNvSpPr>
            <p:nvPr/>
          </p:nvSpPr>
          <p:spPr bwMode="hidden">
            <a:xfrm flipH="1">
              <a:off x="4777" y="192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4" name="Oval 5"/>
            <p:cNvSpPr>
              <a:spLocks noChangeArrowheads="1"/>
            </p:cNvSpPr>
            <p:nvPr/>
          </p:nvSpPr>
          <p:spPr bwMode="hidden">
            <a:xfrm flipH="1">
              <a:off x="675" y="193"/>
              <a:ext cx="695" cy="696"/>
            </a:xfrm>
            <a:prstGeom prst="ellipse">
              <a:avLst/>
            </a:prstGeom>
            <a:solidFill>
              <a:schemeClr val="accent2"/>
            </a:solidFill>
            <a:ln w="2857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5" name="Oval 6"/>
            <p:cNvSpPr>
              <a:spLocks noChangeArrowheads="1"/>
            </p:cNvSpPr>
            <p:nvPr/>
          </p:nvSpPr>
          <p:spPr bwMode="hidden">
            <a:xfrm flipH="1">
              <a:off x="3984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hidden">
            <a:xfrm flipH="1">
              <a:off x="1486" y="192"/>
              <a:ext cx="695" cy="696"/>
            </a:xfrm>
            <a:prstGeom prst="ellips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cs-CZ" altLang="cs-CZ" sz="2400">
                <a:latin typeface="Times New Roman" pitchFamily="18" charset="0"/>
              </a:endParaRPr>
            </a:p>
          </p:txBody>
        </p:sp>
      </p:grp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3892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89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642971-720F-460E-B7F0-29DB2E9EF55F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¡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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zp.cz/C1257458002F0DC7/cz/ceska_republika_2030/$FILE/OUR_Strategicky_ramec_20181015.pdf.002.002.pdf" TargetMode="External"/><Relationship Id="rId2" Type="http://schemas.openxmlformats.org/officeDocument/2006/relationships/hyperlink" Target="https://www.dataplan.info/img_upload/7bdb1584e3b8a53d337518d988763f8d/cz-strategicky-ramec-rozvoje-verejne-spravy-2014-2020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taplan.info/img_upload/7bdb1584e3b8a53d337518d988763f8d/cz-strategicky-ramec-rozvoje-verejne-spravy-2014-2020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ve veřejné správě</a:t>
            </a:r>
          </a:p>
        </p:txBody>
      </p:sp>
      <p:sp>
        <p:nvSpPr>
          <p:cNvPr id="3075" name="Rectangle 3"/>
          <p:cNvSpPr txBox="1">
            <a:spLocks noChangeArrowheads="1"/>
          </p:cNvSpPr>
          <p:nvPr/>
        </p:nvSpPr>
        <p:spPr bwMode="auto">
          <a:xfrm>
            <a:off x="1600200" y="4191000"/>
            <a:ext cx="64008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900" b="1"/>
              <a:t>Ing. Eva Tomášková, Ph.D.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cs-CZ" altLang="cs-CZ" sz="1700" b="1"/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/>
              <a:t>Katedra finančního práva a národního hospodářství</a:t>
            </a:r>
          </a:p>
          <a:p>
            <a:pPr algn="r" eaLnBrk="1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strategického managementu</a:t>
            </a:r>
          </a:p>
        </p:txBody>
      </p:sp>
      <p:sp>
        <p:nvSpPr>
          <p:cNvPr id="12291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2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cs-CZ" altLang="cs-CZ" sz="2800"/>
          </a:p>
        </p:txBody>
      </p:sp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914400" y="1752600"/>
          <a:ext cx="3343275" cy="325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r:id="rId3" imgW="3934919" imgH="3826933" progId="">
                  <p:embed/>
                </p:oleObj>
              </mc:Choice>
              <mc:Fallback>
                <p:oleObj r:id="rId3" imgW="3934919" imgH="3826933" progId="">
                  <p:embed/>
                  <p:pic>
                    <p:nvPicPr>
                      <p:cNvPr id="1229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752600"/>
                        <a:ext cx="3343275" cy="3257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/>
        </p:nvGraphicFramePr>
        <p:xfrm>
          <a:off x="5105400" y="1676400"/>
          <a:ext cx="3295650" cy="381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5" imgW="3916993" imgH="4546803" progId="">
                  <p:embed/>
                </p:oleObj>
              </mc:Choice>
              <mc:Fallback>
                <p:oleObj r:id="rId5" imgW="3916993" imgH="4546803" progId="">
                  <p:embed/>
                  <p:pic>
                    <p:nvPicPr>
                      <p:cNvPr id="1229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1676400"/>
                        <a:ext cx="3295650" cy="3819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1295400" y="5410200"/>
            <a:ext cx="2428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Košťan a Šuleř (2002)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5181600" y="5486400"/>
            <a:ext cx="3016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Keřkovský a Vykypěl (2002)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Odlišnosti veřejné správy z pohledu SM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Není problém se získáváním zákazníků, budováním postavení na trhu nebo tvorbou nového produktu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Vymezeny komplexnější cíle (nejen zisk a přežití)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Složitější definice vlastníků a spotřebitelů svých služeb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Větší omezení týkající se investičního kapitálu i svobody rozhodování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Hranice strategického rozhodování určovány více politickými podmínkami než stavem prostředí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Omezení a rizika modelu postaveném na SM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Podcenění přípravy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finanční řízení, nutné silné vedení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Omezený výběr partnera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Zapojení občanů, veřejných institucí, soukromých firem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Automatická aplikace metod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Brát v úvahu specifika, stanovení cílů a priorit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Nedostatečná komunikace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Všechny zainteresované skupiny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Tři kroky k moderní, efektivní a výkonné veřejné správě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Dělat (vybrat a prosadit) „správné věci“</a:t>
            </a:r>
          </a:p>
          <a:p>
            <a:pPr eaLnBrk="1" hangingPunct="1"/>
            <a:r>
              <a:rPr lang="cs-CZ" altLang="cs-CZ"/>
              <a:t>Provádět tyto „správné věci“ správným způsobem</a:t>
            </a:r>
          </a:p>
          <a:p>
            <a:pPr eaLnBrk="1" hangingPunct="1"/>
            <a:r>
              <a:rPr lang="cs-CZ" altLang="cs-CZ"/>
              <a:t>Správně komunikovat s veřejností</a:t>
            </a:r>
          </a:p>
          <a:p>
            <a:pPr eaLnBrk="1" hangingPunct="1"/>
            <a:endParaRPr lang="cs-CZ" altLang="cs-CZ"/>
          </a:p>
          <a:p>
            <a:pPr eaLnBrk="1" hangingPunct="1"/>
            <a:r>
              <a:rPr lang="cs-CZ" altLang="cs-CZ"/>
              <a:t>Strategie a strategický management = dělat správné věci</a:t>
            </a:r>
          </a:p>
          <a:p>
            <a:pPr eaLnBrk="1" hangingPunct="1">
              <a:buFont typeface="Wingdings" pitchFamily="2" charset="2"/>
              <a:buNone/>
            </a:pPr>
            <a:endParaRPr lang="cs-CZ" altLang="cs-CZ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Smart Administration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450" y="1219200"/>
            <a:ext cx="8229600" cy="4530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/>
              <a:t>„Efektivní veřejná správa a přátelské veřejné služby: Strategie realizace Smart </a:t>
            </a:r>
            <a:r>
              <a:rPr lang="cs-CZ" altLang="cs-CZ" sz="2800" dirty="0" err="1"/>
              <a:t>Administration</a:t>
            </a:r>
            <a:r>
              <a:rPr lang="cs-CZ" altLang="cs-CZ" sz="2800" dirty="0"/>
              <a:t> v období 2007 – 2015“</a:t>
            </a:r>
          </a:p>
          <a:p>
            <a:pPr lvl="1" eaLnBrk="1" hangingPunct="1">
              <a:defRPr/>
            </a:pPr>
            <a:r>
              <a:rPr lang="cs-CZ" altLang="cs-CZ" sz="2400" dirty="0"/>
              <a:t>Zhodnocuje současný stav strategického managementu ve veřejné správě v ČR</a:t>
            </a:r>
          </a:p>
          <a:p>
            <a:pPr lvl="2" eaLnBrk="1" hangingPunct="1">
              <a:defRPr/>
            </a:pPr>
            <a:r>
              <a:rPr lang="cs-CZ" altLang="cs-CZ" sz="2000" dirty="0"/>
              <a:t>Značně nevyhovující především v oblasti státní správy</a:t>
            </a:r>
          </a:p>
          <a:p>
            <a:pPr marL="914400" lvl="2" indent="0" eaLnBrk="1" hangingPunct="1">
              <a:buFont typeface="Wingdings" pitchFamily="2" charset="2"/>
              <a:buNone/>
              <a:defRPr/>
            </a:pPr>
            <a:r>
              <a:rPr lang="cs-CZ" altLang="cs-CZ" sz="1600" dirty="0"/>
              <a:t>Dokument </a:t>
            </a:r>
            <a:r>
              <a:rPr lang="cs-CZ" sz="1600" dirty="0"/>
              <a:t>EFEKTIVNÍ VEŘEJNÁ SPRÁVA A PŘÁTELSKÉ VEŘEJNÉ SLUŽBY</a:t>
            </a:r>
            <a:endParaRPr lang="cs-CZ" altLang="cs-CZ" sz="1600" dirty="0"/>
          </a:p>
          <a:p>
            <a:pPr lvl="2" eaLnBrk="1" hangingPunct="1">
              <a:defRPr/>
            </a:pPr>
            <a:endParaRPr lang="cs-CZ" altLang="cs-CZ" sz="12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cs-CZ" sz="1600" dirty="0">
                <a:hlinkClick r:id="rId2"/>
              </a:rPr>
              <a:t>https://www.dataplan.info/img_upload/7bdb1584e3b8a53d337518d988763f8d/cz-strategicky-ramec-rozvoje-verejne-spravy-2014-2020.pdf</a:t>
            </a:r>
            <a:endParaRPr lang="cs-CZ" altLang="cs-CZ" sz="1600" dirty="0"/>
          </a:p>
          <a:p>
            <a:pPr eaLnBrk="1" hangingPunct="1">
              <a:defRPr/>
            </a:pPr>
            <a:r>
              <a:rPr lang="cs-CZ" sz="2800" dirty="0"/>
              <a:t>Strategický rámec Česká republika 2030 </a:t>
            </a:r>
            <a:r>
              <a:rPr lang="cs-CZ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OUR_Strategicky_ramec_20181015.pdf.002.002.pdf (mzp.cz)</a:t>
            </a:r>
            <a:r>
              <a:rPr lang="cs-CZ" sz="1600" dirty="0"/>
              <a:t> </a:t>
            </a:r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cs-CZ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Smart Administration – nedostatky SM ve veřejné správě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Neexistuje systém SM (hierarchie strategií a jejich implementace)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Neexistence všeobecně přijímané terminologie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Vytvořené dokumenty vykazují řadu metodologických nedostatků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Proces SM končí vytvořením dokumentu, který následně není implementován do praxe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Strategické dokumenty jsou ve většině případů vytvářeny bez vazby na rozpočty a rozpočtový proces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Dlouhodobý dokument, v němž by měla být definována komplexní představa o budoucnosti ekonomického, sociálního a environmentálního rozvoje obce</a:t>
            </a:r>
          </a:p>
          <a:p>
            <a:pPr eaLnBrk="1" hangingPunct="1"/>
            <a:r>
              <a:rPr lang="cs-CZ" altLang="cs-CZ"/>
              <a:t>Zpracování dobrovolnou záležitostí</a:t>
            </a:r>
          </a:p>
          <a:p>
            <a:pPr eaLnBrk="1" hangingPunct="1"/>
            <a:r>
              <a:rPr lang="cs-CZ" altLang="cs-CZ"/>
              <a:t>Neexistuje žádná konkrétní forma zpracování</a:t>
            </a:r>
          </a:p>
          <a:p>
            <a:pPr eaLnBrk="1" hangingPunct="1"/>
            <a:r>
              <a:rPr lang="cs-CZ" altLang="cs-CZ"/>
              <a:t>Odbor regionálního rozvoje obcí</a:t>
            </a:r>
          </a:p>
          <a:p>
            <a:pPr eaLnBrk="1" hangingPunct="1"/>
            <a:endParaRPr lang="cs-CZ" altLang="cs-CZ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Problémy dle pracovníků odboru rozvoje obcí: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Podceňování úlohy zastupiteli i veřejností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Neoblíbenost pojmu „plánování“ (raději „programování“)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doporučených metodik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Nebývá brán zřetel na mínění obyvatel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Nedodržování plánů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Neochota aktualizovat plán při změně vnějších podmínek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 v regionu či obci</a:t>
            </a:r>
          </a:p>
        </p:txBody>
      </p:sp>
      <p:sp>
        <p:nvSpPr>
          <p:cNvPr id="2048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 cstate="print"/>
          <a:srcRect l="16776" t="23492" r="15685" b="45601"/>
          <a:stretch>
            <a:fillRect/>
          </a:stretch>
        </p:blipFill>
        <p:spPr bwMode="auto">
          <a:xfrm>
            <a:off x="1524000" y="1295400"/>
            <a:ext cx="6248400" cy="221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7"/>
          <p:cNvPicPr>
            <a:picLocks noChangeAspect="1" noChangeArrowheads="1"/>
          </p:cNvPicPr>
          <p:nvPr/>
        </p:nvPicPr>
        <p:blipFill>
          <a:blip r:embed="rId3" cstate="print"/>
          <a:srcRect l="18753" t="21008" r="18692" b="35471"/>
          <a:stretch>
            <a:fillRect/>
          </a:stretch>
        </p:blipFill>
        <p:spPr bwMode="auto">
          <a:xfrm>
            <a:off x="152400" y="3429000"/>
            <a:ext cx="4648200" cy="259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6" name="Picture 8"/>
          <p:cNvPicPr>
            <a:picLocks noChangeAspect="1" noChangeArrowheads="1"/>
          </p:cNvPicPr>
          <p:nvPr/>
        </p:nvPicPr>
        <p:blipFill>
          <a:blip r:embed="rId4" cstate="print"/>
          <a:srcRect l="16766" t="23492" r="16835" b="30507"/>
          <a:stretch>
            <a:fillRect/>
          </a:stretch>
        </p:blipFill>
        <p:spPr bwMode="auto">
          <a:xfrm>
            <a:off x="4572000" y="3589338"/>
            <a:ext cx="4572000" cy="253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2879725" y="6056313"/>
            <a:ext cx="2876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cs-CZ" altLang="cs-CZ"/>
              <a:t>Kutscherauer a kol. (2006)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1507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150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1509" name="Object 7"/>
          <p:cNvGraphicFramePr>
            <a:graphicFrameLocks noChangeAspect="1"/>
          </p:cNvGraphicFramePr>
          <p:nvPr/>
        </p:nvGraphicFramePr>
        <p:xfrm>
          <a:off x="1447800" y="1811338"/>
          <a:ext cx="6553200" cy="431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r:id="rId3" imgW="6872597" imgH="4532715" progId="">
                  <p:embed/>
                </p:oleObj>
              </mc:Choice>
              <mc:Fallback>
                <p:oleObj r:id="rId3" imgW="6872597" imgH="4532715" progId="">
                  <p:embed/>
                  <p:pic>
                    <p:nvPicPr>
                      <p:cNvPr id="2150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811338"/>
                        <a:ext cx="6553200" cy="431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Tři modely řízení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Byrokratické řízení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klasický model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New Public Management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součástí i strategický management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Smíšený model omezeného uplatňování manažerských přístupů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střední cesta, reakcí na byrokracii a zároveň na radikální systém NPM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/>
              <a:t>založen na strategickém managementu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Strategie ve veřejné správě – porovnání se soukromým sektorem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2532" name="Rectangle 6"/>
          <p:cNvSpPr>
            <a:spLocks noChangeArrowheads="1"/>
          </p:cNvSpPr>
          <p:nvPr/>
        </p:nvSpPr>
        <p:spPr bwMode="auto">
          <a:xfrm>
            <a:off x="0" y="21621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533400" y="1600200"/>
          <a:ext cx="40386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r:id="rId3" imgW="7052644" imgH="4892514" progId="">
                  <p:embed/>
                </p:oleObj>
              </mc:Choice>
              <mc:Fallback>
                <p:oleObj r:id="rId3" imgW="7052644" imgH="4892514" progId="">
                  <p:embed/>
                  <p:pic>
                    <p:nvPicPr>
                      <p:cNvPr id="2253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00200"/>
                        <a:ext cx="4038600" cy="360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Rectangle 8"/>
          <p:cNvSpPr>
            <a:spLocks noChangeArrowheads="1"/>
          </p:cNvSpPr>
          <p:nvPr/>
        </p:nvSpPr>
        <p:spPr bwMode="auto">
          <a:xfrm>
            <a:off x="0" y="2157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572000" y="2286000"/>
          <a:ext cx="4038600" cy="3617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r:id="rId5" imgW="7052644" imgH="4892514" progId="">
                  <p:embed/>
                </p:oleObj>
              </mc:Choice>
              <mc:Fallback>
                <p:oleObj r:id="rId5" imgW="7052644" imgH="4892514" progId="">
                  <p:embed/>
                  <p:pic>
                    <p:nvPicPr>
                      <p:cNvPr id="2253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286000"/>
                        <a:ext cx="4038600" cy="3617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Aplikace SM ve veřejné správě - vlivy</a:t>
            </a:r>
          </a:p>
        </p:txBody>
      </p:sp>
      <p:sp>
        <p:nvSpPr>
          <p:cNvPr id="23555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1905000" y="1524000"/>
          <a:ext cx="5257800" cy="4827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r:id="rId3" imgW="6526740" imgH="5986814" progId="">
                  <p:embed/>
                </p:oleObj>
              </mc:Choice>
              <mc:Fallback>
                <p:oleObj r:id="rId3" imgW="6526740" imgH="5986814" progId="">
                  <p:embed/>
                  <p:pic>
                    <p:nvPicPr>
                      <p:cNvPr id="2355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524000"/>
                        <a:ext cx="5257800" cy="4827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Strategické dokumenty v úřadech místní správy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Náhodně vybráno 30 měst a obcí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6x dokument nenalezen, 6x nalezen s obtížemi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Ve 3 případech nalezen jen Integrovaný plán rozvoje města (měl by navazovat na celkovou vizi a strategii města – 5 měst má vypracované oba dokumenty)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Obsahově a strukturou se dokumenty příliš neliší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Samostatná činnost úřadu ve většině strategických dokumentů není řešena (3 výjimky)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Není nalezeno naplňování přijaté strategie (1 výjimka)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Metody strategického managementu – SWOT, jinak nic (výjimka Vsetín – BSC, benchmarking, CAF)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Asistence externí organizace – 11x spolu s pracovníky úřadu, 9x pouze externí organizace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Kerlinová</a:t>
            </a:r>
            <a:r>
              <a:rPr lang="cs-CZ" sz="2800" dirty="0"/>
              <a:t>, A. a Tomášková, E. Management veřejné správy, 2014.</a:t>
            </a:r>
          </a:p>
          <a:p>
            <a:r>
              <a:rPr lang="cs-CZ" sz="2800" dirty="0"/>
              <a:t>Strategický rámec Česká republika 2030. </a:t>
            </a:r>
            <a:r>
              <a:rPr lang="cs-CZ" sz="1800" dirty="0">
                <a:hlinkClick r:id="rId2"/>
              </a:rPr>
              <a:t>OUR_Strategicky_ramec_20181015.pdf.002.002.pdf (mzp.cz)</a:t>
            </a:r>
            <a:endParaRPr lang="cs-CZ" sz="1800" dirty="0"/>
          </a:p>
          <a:p>
            <a:pPr eaLnBrk="1" hangingPunct="1">
              <a:defRPr/>
            </a:pPr>
            <a:r>
              <a:rPr lang="cs-CZ" sz="2800" dirty="0"/>
              <a:t>Strategický rámec rozvoje veřejné správy České republiky pro období 2014 – 2020</a:t>
            </a:r>
          </a:p>
          <a:p>
            <a:pPr marL="457200" lvl="1" indent="0" eaLnBrk="1" hangingPunct="1">
              <a:buNone/>
              <a:defRPr/>
            </a:pPr>
            <a:r>
              <a:rPr lang="cs-CZ" altLang="cs-CZ" sz="1800" dirty="0">
                <a:hlinkClick r:id="rId3"/>
              </a:rPr>
              <a:t>https://www.dataplan.info/img_upload/7bdb1584e3b8a53d337518d988763f8d/cz-strategicky-ramec-rozvoje-verejne-spravy-2014-2020.pdf</a:t>
            </a:r>
            <a:endParaRPr lang="cs-CZ" alt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smíšeného modelu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 a Nizozemí – největším problémem při aplikaci nepříjemných kroků je malá politická vůle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Irsko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SMI (Strategic Management Iniciative) – principy: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Lepší kvalita poskytovaných služeb pro občany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Decentralizace rozhodovacích orgánů na regionální a místní správu (strategické plánování pro ekonomický rozvoj obce a kraje)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Redukce byrokracie a zjednodušení právních předpisů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Realizace systému výkonnostního managementu a rozvoje řízení lidských zdrojů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1800"/>
              <a:t>Rozpočtová odpovědnost, v rámci které byl zaveden nový systém finančního managementu a kontrol veřejných výdajů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Původně vyvinut pro potřeby soukromého sektoru</a:t>
            </a:r>
          </a:p>
          <a:p>
            <a:pPr eaLnBrk="1" hangingPunct="1"/>
            <a:r>
              <a:rPr lang="cs-CZ" altLang="cs-CZ"/>
              <a:t>Udržování dlouhodobého souladu mezi posláním organizace, jejími dlouhodobými cíli a disponibilními zdroji a rovněž mezi organizací a prostředím, v němž organizace existuje</a:t>
            </a:r>
          </a:p>
          <a:p>
            <a:pPr eaLnBrk="1" hangingPunct="1"/>
            <a:r>
              <a:rPr lang="cs-CZ" altLang="cs-CZ"/>
              <a:t>Orientace na cíl a výsledek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Způsob, jak dosáhnout stanovených cílů</a:t>
            </a:r>
          </a:p>
          <a:p>
            <a:pPr eaLnBrk="1" hangingPunct="1"/>
            <a:r>
              <a:rPr lang="cs-CZ" altLang="cs-CZ" sz="2800"/>
              <a:t>Určuje směr a rozsah aktivit organizace v dlouhodobém pohledu, propojuje disponibilní zdroje a měnící se prostředky, s cílem uspokojit požadavky občana</a:t>
            </a:r>
          </a:p>
          <a:p>
            <a:pPr eaLnBrk="1" hangingPunct="1"/>
            <a:r>
              <a:rPr lang="cs-CZ" altLang="cs-CZ" sz="2800"/>
              <a:t>Tvorba strategie </a:t>
            </a:r>
          </a:p>
          <a:p>
            <a:pPr lvl="1" eaLnBrk="1" hangingPunct="1"/>
            <a:r>
              <a:rPr lang="cs-CZ" altLang="cs-CZ" sz="2300"/>
              <a:t>Vedoucí úředníci a politici, názor občanů a podnikatelů</a:t>
            </a:r>
          </a:p>
          <a:p>
            <a:pPr lvl="1" eaLnBrk="1" hangingPunct="1"/>
            <a:r>
              <a:rPr lang="cs-CZ" altLang="cs-CZ" sz="2300"/>
              <a:t>Vhodné založit orgán (komisi) pro strategický rozvoj</a:t>
            </a:r>
          </a:p>
          <a:p>
            <a:pPr lvl="1" eaLnBrk="1" hangingPunct="1"/>
            <a:r>
              <a:rPr lang="cs-CZ" altLang="cs-CZ" sz="2300"/>
              <a:t>Limitovaný prostor pro tvorbu strategie (některé činnosti dány zákonem)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Znaky SM ve veřejné správě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Cíle jsou komplexnější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Realizace cílů někdy přesahuje jedno volební období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Pojem zákazník má širší pojetí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Do strategického rozhodování zasahují politické vlivy a vliv celkového politického prostředí a jeho stability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Časové období pro definování a realizaci strategie je ovlivněno volbami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Větší spektrum zainteresovaných subjektů, které od úřadu veřejné správy něco očekávají a mohou ovlivnit strategické cíle a jejich realizaci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Existuje konkurence při získávání zdrojů (dotace)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Opodstatnění SM ve veřejné správě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 umožňuje:</a:t>
            </a:r>
          </a:p>
          <a:p>
            <a:pPr lvl="1" eaLnBrk="1" hangingPunct="1"/>
            <a:r>
              <a:rPr lang="cs-CZ" altLang="cs-CZ"/>
              <a:t>Identifikovat trendy a faktory ovlivňující místní prostředí</a:t>
            </a:r>
          </a:p>
          <a:p>
            <a:pPr lvl="1" eaLnBrk="1" hangingPunct="1"/>
            <a:r>
              <a:rPr lang="cs-CZ" altLang="cs-CZ"/>
              <a:t>Zachovat a podpořit základní znaky, silné stránky a prostředí místa, i když v okolí dochází k řadě ekonomických či politických změn</a:t>
            </a:r>
          </a:p>
          <a:p>
            <a:pPr lvl="1" eaLnBrk="1" hangingPunct="1"/>
            <a:r>
              <a:rPr lang="cs-CZ" altLang="cs-CZ"/>
              <a:t>Připravit podmínky pro ekonomický rozvoj a přilákat investory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400"/>
              <a:t>Pojmy související se strategickým managementem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Poslání, vize, strategický cíl</a:t>
            </a:r>
          </a:p>
          <a:p>
            <a:pPr eaLnBrk="1" hangingPunct="1"/>
            <a:r>
              <a:rPr lang="cs-CZ" altLang="cs-CZ"/>
              <a:t>Strategie</a:t>
            </a:r>
          </a:p>
          <a:p>
            <a:pPr eaLnBrk="1" hangingPunct="1"/>
            <a:r>
              <a:rPr lang="cs-CZ" altLang="cs-CZ"/>
              <a:t>Strategické plánování</a:t>
            </a:r>
          </a:p>
          <a:p>
            <a:pPr eaLnBrk="1" hangingPunct="1"/>
            <a:r>
              <a:rPr lang="cs-CZ" altLang="cs-CZ"/>
              <a:t>Strategický management</a:t>
            </a:r>
          </a:p>
          <a:p>
            <a:pPr eaLnBrk="1" hangingPunct="1"/>
            <a:endParaRPr lang="cs-CZ" altLang="cs-CZ"/>
          </a:p>
          <a:p>
            <a:pPr lvl="1" eaLnBrk="1" hangingPunct="1"/>
            <a:r>
              <a:rPr lang="cs-CZ" altLang="cs-CZ"/>
              <a:t>Strategické plánování </a:t>
            </a:r>
            <a:r>
              <a:rPr lang="cs-CZ" altLang="cs-CZ">
                <a:cs typeface="Arial" charset="0"/>
              </a:rPr>
              <a:t>≠ strategický management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Vývoj strategického managementu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Pět fází vývoje:</a:t>
            </a:r>
          </a:p>
          <a:p>
            <a:pPr lvl="1" eaLnBrk="1" hangingPunct="1"/>
            <a:r>
              <a:rPr lang="cs-CZ" altLang="cs-CZ"/>
              <a:t>Plánování (1945 – 1960)</a:t>
            </a:r>
          </a:p>
          <a:p>
            <a:pPr lvl="1" eaLnBrk="1" hangingPunct="1"/>
            <a:r>
              <a:rPr lang="cs-CZ" altLang="cs-CZ"/>
              <a:t>Dlouhodobé plánování (1960 – 1973)</a:t>
            </a:r>
          </a:p>
          <a:p>
            <a:pPr lvl="1" eaLnBrk="1" hangingPunct="1"/>
            <a:r>
              <a:rPr lang="cs-CZ" altLang="cs-CZ"/>
              <a:t>Strategické plánování (1973 – 1980)</a:t>
            </a:r>
          </a:p>
          <a:p>
            <a:pPr lvl="1" eaLnBrk="1" hangingPunct="1"/>
            <a:r>
              <a:rPr lang="cs-CZ" altLang="cs-CZ"/>
              <a:t>Strategický management do roku 1995</a:t>
            </a:r>
          </a:p>
          <a:p>
            <a:pPr lvl="1" eaLnBrk="1" hangingPunct="1"/>
            <a:r>
              <a:rPr lang="cs-CZ" altLang="cs-CZ"/>
              <a:t>Strategický management po roce 1995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odotisk">
  <a:themeElements>
    <a:clrScheme name="Vodotisk 2">
      <a:dk1>
        <a:srgbClr val="000000"/>
      </a:dk1>
      <a:lt1>
        <a:srgbClr val="FFFFFF"/>
      </a:lt1>
      <a:dk2>
        <a:srgbClr val="666633"/>
      </a:dk2>
      <a:lt2>
        <a:srgbClr val="5F5F5F"/>
      </a:lt2>
      <a:accent1>
        <a:srgbClr val="FFCC00"/>
      </a:accent1>
      <a:accent2>
        <a:srgbClr val="EFF0B2"/>
      </a:accent2>
      <a:accent3>
        <a:srgbClr val="FFFFFF"/>
      </a:accent3>
      <a:accent4>
        <a:srgbClr val="000000"/>
      </a:accent4>
      <a:accent5>
        <a:srgbClr val="FFE2AA"/>
      </a:accent5>
      <a:accent6>
        <a:srgbClr val="D9D9A1"/>
      </a:accent6>
      <a:hlink>
        <a:srgbClr val="808000"/>
      </a:hlink>
      <a:folHlink>
        <a:srgbClr val="CCCC00"/>
      </a:folHlink>
    </a:clrScheme>
    <a:fontScheme name="Vodotis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Vodotis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CCFF"/>
        </a:accent1>
        <a:accent2>
          <a:srgbClr val="D9D8E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C4C4D6"/>
        </a:accent6>
        <a:hlink>
          <a:srgbClr val="6767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2">
        <a:dk1>
          <a:srgbClr val="000000"/>
        </a:dk1>
        <a:lt1>
          <a:srgbClr val="FFFFFF"/>
        </a:lt1>
        <a:dk2>
          <a:srgbClr val="666633"/>
        </a:dk2>
        <a:lt2>
          <a:srgbClr val="5F5F5F"/>
        </a:lt2>
        <a:accent1>
          <a:srgbClr val="FFCC00"/>
        </a:accent1>
        <a:accent2>
          <a:srgbClr val="EFF0B2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D9D9A1"/>
        </a:accent6>
        <a:hlink>
          <a:srgbClr val="808000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3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9BB0CB"/>
        </a:accent1>
        <a:accent2>
          <a:srgbClr val="D1E0CE"/>
        </a:accent2>
        <a:accent3>
          <a:srgbClr val="FFFFFF"/>
        </a:accent3>
        <a:accent4>
          <a:srgbClr val="000000"/>
        </a:accent4>
        <a:accent5>
          <a:srgbClr val="CBD4E2"/>
        </a:accent5>
        <a:accent6>
          <a:srgbClr val="BDCBBA"/>
        </a:accent6>
        <a:hlink>
          <a:srgbClr val="8EA642"/>
        </a:hlink>
        <a:folHlink>
          <a:srgbClr val="CC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dotisk 4">
        <a:dk1>
          <a:srgbClr val="333300"/>
        </a:dk1>
        <a:lt1>
          <a:srgbClr val="FFFFCC"/>
        </a:lt1>
        <a:dk2>
          <a:srgbClr val="336600"/>
        </a:dk2>
        <a:lt2>
          <a:srgbClr val="FFFFCC"/>
        </a:lt2>
        <a:accent1>
          <a:srgbClr val="99CC00"/>
        </a:accent1>
        <a:accent2>
          <a:srgbClr val="669900"/>
        </a:accent2>
        <a:accent3>
          <a:srgbClr val="ADB8AA"/>
        </a:accent3>
        <a:accent4>
          <a:srgbClr val="DADAAE"/>
        </a:accent4>
        <a:accent5>
          <a:srgbClr val="CAE2AA"/>
        </a:accent5>
        <a:accent6>
          <a:srgbClr val="5C8A00"/>
        </a:accent6>
        <a:hlink>
          <a:srgbClr val="CC9900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5">
        <a:dk1>
          <a:srgbClr val="424458"/>
        </a:dk1>
        <a:lt1>
          <a:srgbClr val="FFFFFF"/>
        </a:lt1>
        <a:dk2>
          <a:srgbClr val="004A48"/>
        </a:dk2>
        <a:lt2>
          <a:srgbClr val="FFFFFF"/>
        </a:lt2>
        <a:accent1>
          <a:srgbClr val="83B200"/>
        </a:accent1>
        <a:accent2>
          <a:srgbClr val="006260"/>
        </a:accent2>
        <a:accent3>
          <a:srgbClr val="AAB1B1"/>
        </a:accent3>
        <a:accent4>
          <a:srgbClr val="DADADA"/>
        </a:accent4>
        <a:accent5>
          <a:srgbClr val="C1D5AA"/>
        </a:accent5>
        <a:accent6>
          <a:srgbClr val="005856"/>
        </a:accent6>
        <a:hlink>
          <a:srgbClr val="6666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6">
        <a:dk1>
          <a:srgbClr val="000000"/>
        </a:dk1>
        <a:lt1>
          <a:srgbClr val="FFFFFF"/>
        </a:lt1>
        <a:dk2>
          <a:srgbClr val="1C2046"/>
        </a:dk2>
        <a:lt2>
          <a:srgbClr val="FFFFFF"/>
        </a:lt2>
        <a:accent1>
          <a:srgbClr val="00CCFF"/>
        </a:accent1>
        <a:accent2>
          <a:srgbClr val="2D226E"/>
        </a:accent2>
        <a:accent3>
          <a:srgbClr val="ABABB0"/>
        </a:accent3>
        <a:accent4>
          <a:srgbClr val="DADADA"/>
        </a:accent4>
        <a:accent5>
          <a:srgbClr val="AAE2FF"/>
        </a:accent5>
        <a:accent6>
          <a:srgbClr val="281E63"/>
        </a:accent6>
        <a:hlink>
          <a:srgbClr val="666699"/>
        </a:hlink>
        <a:folHlink>
          <a:srgbClr val="99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7">
        <a:dk1>
          <a:srgbClr val="424458"/>
        </a:dk1>
        <a:lt1>
          <a:srgbClr val="FFFFFF"/>
        </a:lt1>
        <a:dk2>
          <a:srgbClr val="000066"/>
        </a:dk2>
        <a:lt2>
          <a:srgbClr val="FFFFFF"/>
        </a:lt2>
        <a:accent1>
          <a:srgbClr val="6666FF"/>
        </a:accent1>
        <a:accent2>
          <a:srgbClr val="333399"/>
        </a:accent2>
        <a:accent3>
          <a:srgbClr val="AAAAB8"/>
        </a:accent3>
        <a:accent4>
          <a:srgbClr val="DADADA"/>
        </a:accent4>
        <a:accent5>
          <a:srgbClr val="B8B8FF"/>
        </a:accent5>
        <a:accent6>
          <a:srgbClr val="2D2D8A"/>
        </a:accent6>
        <a:hlink>
          <a:srgbClr val="FF99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8">
        <a:dk1>
          <a:srgbClr val="1C1C1C"/>
        </a:dk1>
        <a:lt1>
          <a:srgbClr val="FFFFCC"/>
        </a:lt1>
        <a:dk2>
          <a:srgbClr val="390B20"/>
        </a:dk2>
        <a:lt2>
          <a:srgbClr val="FFFFCC"/>
        </a:lt2>
        <a:accent1>
          <a:srgbClr val="FF916F"/>
        </a:accent1>
        <a:accent2>
          <a:srgbClr val="561450"/>
        </a:accent2>
        <a:accent3>
          <a:srgbClr val="AEAAAB"/>
        </a:accent3>
        <a:accent4>
          <a:srgbClr val="DADAAE"/>
        </a:accent4>
        <a:accent5>
          <a:srgbClr val="FFC7BB"/>
        </a:accent5>
        <a:accent6>
          <a:srgbClr val="4D1148"/>
        </a:accent6>
        <a:hlink>
          <a:srgbClr val="637D95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dotisk 9">
        <a:dk1>
          <a:srgbClr val="4C0000"/>
        </a:dk1>
        <a:lt1>
          <a:srgbClr val="FFFFFF"/>
        </a:lt1>
        <a:dk2>
          <a:srgbClr val="722104"/>
        </a:dk2>
        <a:lt2>
          <a:srgbClr val="FFFFFF"/>
        </a:lt2>
        <a:accent1>
          <a:srgbClr val="CC6600"/>
        </a:accent1>
        <a:accent2>
          <a:srgbClr val="8A2E00"/>
        </a:accent2>
        <a:accent3>
          <a:srgbClr val="BCABAA"/>
        </a:accent3>
        <a:accent4>
          <a:srgbClr val="DADADA"/>
        </a:accent4>
        <a:accent5>
          <a:srgbClr val="E2B8AA"/>
        </a:accent5>
        <a:accent6>
          <a:srgbClr val="7D29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6" ma:contentTypeDescription="Vytvoří nový dokument" ma:contentTypeScope="" ma:versionID="21892876a8dc4e9c443124095af4537a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dfedb68be375c041a0a831269ac72ab7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83F30A4-4B41-458F-89EF-04D2AE491A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CF6A1F-3754-49EA-9671-F66C1229A2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725E2C8-0F85-4429-81C6-2A21AAD7687C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e251ee69-b189-4fdc-8ba3-2e78a89a381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0</TotalTime>
  <Words>1028</Words>
  <Application>Microsoft Office PowerPoint</Application>
  <PresentationFormat>Předvádění na obrazovce (4:3)</PresentationFormat>
  <Paragraphs>131</Paragraphs>
  <Slides>23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Times New Roman</vt:lpstr>
      <vt:lpstr>Wingdings</vt:lpstr>
      <vt:lpstr>Vodotisk</vt:lpstr>
      <vt:lpstr>Strategický management ve veřejné správě</vt:lpstr>
      <vt:lpstr>Tři modely řízení veřejné správy</vt:lpstr>
      <vt:lpstr>Vývoj smíšeného modelu</vt:lpstr>
      <vt:lpstr>Strategický management</vt:lpstr>
      <vt:lpstr>Strategie</vt:lpstr>
      <vt:lpstr>Znaky SM ve veřejné správě</vt:lpstr>
      <vt:lpstr>Opodstatnění SM ve veřejné správě</vt:lpstr>
      <vt:lpstr>Pojmy související se strategickým managementem</vt:lpstr>
      <vt:lpstr>Vývoj strategického managementu</vt:lpstr>
      <vt:lpstr>Model strategického managementu</vt:lpstr>
      <vt:lpstr>Odlišnosti veřejné správy z pohledu SM</vt:lpstr>
      <vt:lpstr>Omezení a rizika modelu postaveném na SM</vt:lpstr>
      <vt:lpstr>Tři kroky k moderní, efektivní a výkonné veřejné správě</vt:lpstr>
      <vt:lpstr>Smart Administration</vt:lpstr>
      <vt:lpstr>Smart Administration – nedostatky SM ve veřejné správě</vt:lpstr>
      <vt:lpstr>Strategie v regionu či obci</vt:lpstr>
      <vt:lpstr>Strategie v regionu či obci</vt:lpstr>
      <vt:lpstr>Strategie v regionu či obci</vt:lpstr>
      <vt:lpstr>Strategie ve veřejné správě – porovnání se soukromým sektorem</vt:lpstr>
      <vt:lpstr>Strategie ve veřejné správě – porovnání se soukromým sektorem</vt:lpstr>
      <vt:lpstr>Aplikace SM ve veřejné správě - vlivy</vt:lpstr>
      <vt:lpstr>Strategické dokumenty v úřadech místní správy</vt:lpstr>
      <vt:lpstr>Doporučená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13</cp:revision>
  <cp:lastPrinted>1601-01-01T00:00:00Z</cp:lastPrinted>
  <dcterms:created xsi:type="dcterms:W3CDTF">1601-01-01T00:00:00Z</dcterms:created>
  <dcterms:modified xsi:type="dcterms:W3CDTF">2021-03-13T13:19:45Z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