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84" r:id="rId10"/>
    <p:sldId id="285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74" r:id="rId22"/>
    <p:sldId id="278" r:id="rId23"/>
    <p:sldId id="280" r:id="rId24"/>
    <p:sldId id="286" r:id="rId25"/>
    <p:sldId id="287" r:id="rId26"/>
    <p:sldId id="288" r:id="rId27"/>
    <p:sldId id="289" r:id="rId28"/>
    <p:sldId id="290" r:id="rId29"/>
    <p:sldId id="291" r:id="rId30"/>
    <p:sldId id="292" r:id="rId31"/>
    <p:sldId id="293" r:id="rId32"/>
    <p:sldId id="294" r:id="rId33"/>
  </p:sldIdLst>
  <p:sldSz cx="9144000" cy="6858000" type="screen4x3"/>
  <p:notesSz cx="6858000" cy="9144000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+mn-ea"/>
        <a:cs typeface="WenQuanYi Micro Hei" charset="0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+mn-ea"/>
        <a:cs typeface="WenQuanYi Micro Hei" charset="0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+mn-ea"/>
        <a:cs typeface="WenQuanYi Micro Hei" charset="0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+mn-ea"/>
        <a:cs typeface="WenQuanYi Micro Hei" charset="0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+mn-ea"/>
        <a:cs typeface="WenQuanYi Micro Hei" charset="0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+mn-ea"/>
        <a:cs typeface="WenQuanYi Micro Hei" charset="0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+mn-ea"/>
        <a:cs typeface="WenQuanYi Micro Hei" charset="0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+mn-ea"/>
        <a:cs typeface="WenQuanYi Micro Hei" charset="0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+mn-ea"/>
        <a:cs typeface="WenQuanYi Micro Hei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1CE4E4"/>
    <a:srgbClr val="FFFF99"/>
    <a:srgbClr val="F96907"/>
    <a:srgbClr val="0000FF"/>
    <a:srgbClr val="FFCCCC"/>
    <a:srgbClr val="66FF99"/>
    <a:srgbClr val="FF9999"/>
    <a:srgbClr val="FF7C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1380" y="6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AutoShape 1">
            <a:extLst>
              <a:ext uri="{FF2B5EF4-FFF2-40B4-BE49-F238E27FC236}">
                <a16:creationId xmlns:a16="http://schemas.microsoft.com/office/drawing/2014/main" id="{E0DCD3D2-86D1-4B5E-B98E-D4273ABFE0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cs-CZ" altLang="cs-CZ"/>
          </a:p>
        </p:txBody>
      </p:sp>
      <p:sp>
        <p:nvSpPr>
          <p:cNvPr id="2051" name="AutoShape 2">
            <a:extLst>
              <a:ext uri="{FF2B5EF4-FFF2-40B4-BE49-F238E27FC236}">
                <a16:creationId xmlns:a16="http://schemas.microsoft.com/office/drawing/2014/main" id="{13E30D76-4496-478A-BA2B-597AA2BB69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cs-CZ" altLang="cs-CZ"/>
          </a:p>
        </p:txBody>
      </p:sp>
      <p:sp>
        <p:nvSpPr>
          <p:cNvPr id="2052" name="Rectangle 3">
            <a:extLst>
              <a:ext uri="{FF2B5EF4-FFF2-40B4-BE49-F238E27FC236}">
                <a16:creationId xmlns:a16="http://schemas.microsoft.com/office/drawing/2014/main" id="{9B527A29-0726-4BCD-846A-56C4A6BEFF26}"/>
              </a:ext>
            </a:extLst>
          </p:cNvPr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-11798300" y="-11796713"/>
            <a:ext cx="11795125" cy="12488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sp>
      <p:sp>
        <p:nvSpPr>
          <p:cNvPr id="2" name="Rectangle 4">
            <a:extLst>
              <a:ext uri="{FF2B5EF4-FFF2-40B4-BE49-F238E27FC236}">
                <a16:creationId xmlns:a16="http://schemas.microsoft.com/office/drawing/2014/main" id="{31FB3996-7A95-4FC0-B6BC-713CB2192BEF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1638" cy="4110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cs-CZ" altLang="cs-CZ" noProof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">
            <a:extLst>
              <a:ext uri="{FF2B5EF4-FFF2-40B4-BE49-F238E27FC236}">
                <a16:creationId xmlns:a16="http://schemas.microsoft.com/office/drawing/2014/main" id="{656B94BF-449A-40D5-8FCE-412CE0D616C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099" name="Text Box 2">
            <a:extLst>
              <a:ext uri="{FF2B5EF4-FFF2-40B4-BE49-F238E27FC236}">
                <a16:creationId xmlns:a16="http://schemas.microsoft.com/office/drawing/2014/main" id="{BF78DEF6-F4BE-4D51-AC9B-7625926438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cs-CZ" altLang="cs-CZ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1">
            <a:extLst>
              <a:ext uri="{FF2B5EF4-FFF2-40B4-BE49-F238E27FC236}">
                <a16:creationId xmlns:a16="http://schemas.microsoft.com/office/drawing/2014/main" id="{CF3E0E43-2CBB-4861-8879-1B9A17E1A2C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4579" name="Text Box 2">
            <a:extLst>
              <a:ext uri="{FF2B5EF4-FFF2-40B4-BE49-F238E27FC236}">
                <a16:creationId xmlns:a16="http://schemas.microsoft.com/office/drawing/2014/main" id="{7C40E254-62AD-4F13-BA4E-0A496D2493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cs-CZ" altLang="cs-CZ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1">
            <a:extLst>
              <a:ext uri="{FF2B5EF4-FFF2-40B4-BE49-F238E27FC236}">
                <a16:creationId xmlns:a16="http://schemas.microsoft.com/office/drawing/2014/main" id="{01E70347-540C-4D01-96E9-961C225A960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6627" name="Text Box 2">
            <a:extLst>
              <a:ext uri="{FF2B5EF4-FFF2-40B4-BE49-F238E27FC236}">
                <a16:creationId xmlns:a16="http://schemas.microsoft.com/office/drawing/2014/main" id="{938077A9-2DAD-4958-BD11-9A83DCD041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cs-CZ" altLang="cs-CZ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1">
            <a:extLst>
              <a:ext uri="{FF2B5EF4-FFF2-40B4-BE49-F238E27FC236}">
                <a16:creationId xmlns:a16="http://schemas.microsoft.com/office/drawing/2014/main" id="{1138C317-8C6A-41BD-910F-39486582B9E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8675" name="Text Box 2">
            <a:extLst>
              <a:ext uri="{FF2B5EF4-FFF2-40B4-BE49-F238E27FC236}">
                <a16:creationId xmlns:a16="http://schemas.microsoft.com/office/drawing/2014/main" id="{2D894CCD-64EE-4463-9FB6-C333C7380A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cs-CZ" altLang="cs-CZ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1">
            <a:extLst>
              <a:ext uri="{FF2B5EF4-FFF2-40B4-BE49-F238E27FC236}">
                <a16:creationId xmlns:a16="http://schemas.microsoft.com/office/drawing/2014/main" id="{4F264CF1-7645-4188-BC8C-150BF735627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0723" name="Text Box 2">
            <a:extLst>
              <a:ext uri="{FF2B5EF4-FFF2-40B4-BE49-F238E27FC236}">
                <a16:creationId xmlns:a16="http://schemas.microsoft.com/office/drawing/2014/main" id="{D71DD85D-03CC-4CBC-AA36-FB7CA0189AF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cs-CZ" altLang="cs-CZ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1">
            <a:extLst>
              <a:ext uri="{FF2B5EF4-FFF2-40B4-BE49-F238E27FC236}">
                <a16:creationId xmlns:a16="http://schemas.microsoft.com/office/drawing/2014/main" id="{EFDE298D-4457-4A64-9A4F-955B2DD974B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2771" name="Text Box 2">
            <a:extLst>
              <a:ext uri="{FF2B5EF4-FFF2-40B4-BE49-F238E27FC236}">
                <a16:creationId xmlns:a16="http://schemas.microsoft.com/office/drawing/2014/main" id="{BE6E1668-D38F-4248-81A0-7991E8F9E55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cs-CZ" altLang="cs-CZ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1">
            <a:extLst>
              <a:ext uri="{FF2B5EF4-FFF2-40B4-BE49-F238E27FC236}">
                <a16:creationId xmlns:a16="http://schemas.microsoft.com/office/drawing/2014/main" id="{5B1E4479-3BC2-41B4-B356-1CAE3A42FB7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4819" name="Text Box 2">
            <a:extLst>
              <a:ext uri="{FF2B5EF4-FFF2-40B4-BE49-F238E27FC236}">
                <a16:creationId xmlns:a16="http://schemas.microsoft.com/office/drawing/2014/main" id="{6155A83E-5E11-434E-9306-9D1D362608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cs-CZ" altLang="cs-CZ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1">
            <a:extLst>
              <a:ext uri="{FF2B5EF4-FFF2-40B4-BE49-F238E27FC236}">
                <a16:creationId xmlns:a16="http://schemas.microsoft.com/office/drawing/2014/main" id="{6EDAF2FD-AE3D-4DB3-B689-57F76A7E004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6867" name="Text Box 2">
            <a:extLst>
              <a:ext uri="{FF2B5EF4-FFF2-40B4-BE49-F238E27FC236}">
                <a16:creationId xmlns:a16="http://schemas.microsoft.com/office/drawing/2014/main" id="{41A56D0D-B233-40B0-A8A8-014E194097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cs-CZ" altLang="cs-CZ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1">
            <a:extLst>
              <a:ext uri="{FF2B5EF4-FFF2-40B4-BE49-F238E27FC236}">
                <a16:creationId xmlns:a16="http://schemas.microsoft.com/office/drawing/2014/main" id="{4A424B24-D110-4100-9BBB-9D05013996A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8915" name="Text Box 2">
            <a:extLst>
              <a:ext uri="{FF2B5EF4-FFF2-40B4-BE49-F238E27FC236}">
                <a16:creationId xmlns:a16="http://schemas.microsoft.com/office/drawing/2014/main" id="{431513D8-22F4-4819-A0C6-3DB914748E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cs-CZ" altLang="cs-CZ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1">
            <a:extLst>
              <a:ext uri="{FF2B5EF4-FFF2-40B4-BE49-F238E27FC236}">
                <a16:creationId xmlns:a16="http://schemas.microsoft.com/office/drawing/2014/main" id="{D3C9F2F4-FE68-4FD2-8224-A2AB2ED12CA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0963" name="Text Box 2">
            <a:extLst>
              <a:ext uri="{FF2B5EF4-FFF2-40B4-BE49-F238E27FC236}">
                <a16:creationId xmlns:a16="http://schemas.microsoft.com/office/drawing/2014/main" id="{D050C488-45D2-4294-AD37-8EC7C38DE6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cs-CZ" altLang="cs-CZ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1">
            <a:extLst>
              <a:ext uri="{FF2B5EF4-FFF2-40B4-BE49-F238E27FC236}">
                <a16:creationId xmlns:a16="http://schemas.microsoft.com/office/drawing/2014/main" id="{A1AB362B-B0E9-45F0-853C-BDEE2A85082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3011" name="Text Box 2">
            <a:extLst>
              <a:ext uri="{FF2B5EF4-FFF2-40B4-BE49-F238E27FC236}">
                <a16:creationId xmlns:a16="http://schemas.microsoft.com/office/drawing/2014/main" id="{FBD52C5A-7427-4E6D-8319-99A58B78B1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cs-CZ" alt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1">
            <a:extLst>
              <a:ext uri="{FF2B5EF4-FFF2-40B4-BE49-F238E27FC236}">
                <a16:creationId xmlns:a16="http://schemas.microsoft.com/office/drawing/2014/main" id="{221D4CC4-6559-4A41-9AAF-C14AB001D88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147" name="Text Box 2">
            <a:extLst>
              <a:ext uri="{FF2B5EF4-FFF2-40B4-BE49-F238E27FC236}">
                <a16:creationId xmlns:a16="http://schemas.microsoft.com/office/drawing/2014/main" id="{9D1AED28-EC90-4337-9B5F-646E35DF3A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cs-CZ" altLang="cs-CZ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1">
            <a:extLst>
              <a:ext uri="{FF2B5EF4-FFF2-40B4-BE49-F238E27FC236}">
                <a16:creationId xmlns:a16="http://schemas.microsoft.com/office/drawing/2014/main" id="{5CC63255-4823-4D81-8584-C830A38FF4B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51203" name="Text Box 2">
            <a:extLst>
              <a:ext uri="{FF2B5EF4-FFF2-40B4-BE49-F238E27FC236}">
                <a16:creationId xmlns:a16="http://schemas.microsoft.com/office/drawing/2014/main" id="{C8987F6C-E148-44B6-AADC-EDABF4A3BA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cs-CZ" altLang="cs-CZ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1">
            <a:extLst>
              <a:ext uri="{FF2B5EF4-FFF2-40B4-BE49-F238E27FC236}">
                <a16:creationId xmlns:a16="http://schemas.microsoft.com/office/drawing/2014/main" id="{D72FEBC8-979A-42E4-A746-050211002A6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55299" name="Text Box 2">
            <a:extLst>
              <a:ext uri="{FF2B5EF4-FFF2-40B4-BE49-F238E27FC236}">
                <a16:creationId xmlns:a16="http://schemas.microsoft.com/office/drawing/2014/main" id="{2C7D0281-5CD7-4CFE-BF7A-50DD59DD0C3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cs-CZ" alt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1">
            <a:extLst>
              <a:ext uri="{FF2B5EF4-FFF2-40B4-BE49-F238E27FC236}">
                <a16:creationId xmlns:a16="http://schemas.microsoft.com/office/drawing/2014/main" id="{A117AA20-6C02-4B86-A3DB-ED7DBECB70B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8195" name="Text Box 2">
            <a:extLst>
              <a:ext uri="{FF2B5EF4-FFF2-40B4-BE49-F238E27FC236}">
                <a16:creationId xmlns:a16="http://schemas.microsoft.com/office/drawing/2014/main" id="{894B395D-75B2-4602-885A-579117C706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cs-CZ" alt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1">
            <a:extLst>
              <a:ext uri="{FF2B5EF4-FFF2-40B4-BE49-F238E27FC236}">
                <a16:creationId xmlns:a16="http://schemas.microsoft.com/office/drawing/2014/main" id="{07EBC7D4-C2D7-4FA9-96C0-9BB1C952AD1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0243" name="Text Box 2">
            <a:extLst>
              <a:ext uri="{FF2B5EF4-FFF2-40B4-BE49-F238E27FC236}">
                <a16:creationId xmlns:a16="http://schemas.microsoft.com/office/drawing/2014/main" id="{42E81F3E-1AAE-4AB9-AFFE-EBED9B2253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cs-CZ" alt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1">
            <a:extLst>
              <a:ext uri="{FF2B5EF4-FFF2-40B4-BE49-F238E27FC236}">
                <a16:creationId xmlns:a16="http://schemas.microsoft.com/office/drawing/2014/main" id="{21B67FF5-7E41-4874-A35B-0302829A8EC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2291" name="Text Box 2">
            <a:extLst>
              <a:ext uri="{FF2B5EF4-FFF2-40B4-BE49-F238E27FC236}">
                <a16:creationId xmlns:a16="http://schemas.microsoft.com/office/drawing/2014/main" id="{0841CFBA-C662-4DD4-B679-D3222173DA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cs-CZ" altLang="cs-CZ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1">
            <a:extLst>
              <a:ext uri="{FF2B5EF4-FFF2-40B4-BE49-F238E27FC236}">
                <a16:creationId xmlns:a16="http://schemas.microsoft.com/office/drawing/2014/main" id="{433396EB-A98F-4EC6-B869-CC1D1E73F8A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4339" name="Text Box 2">
            <a:extLst>
              <a:ext uri="{FF2B5EF4-FFF2-40B4-BE49-F238E27FC236}">
                <a16:creationId xmlns:a16="http://schemas.microsoft.com/office/drawing/2014/main" id="{6C24ED5A-54ED-4BF8-9530-AE6D291908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cs-CZ" altLang="cs-CZ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1">
            <a:extLst>
              <a:ext uri="{FF2B5EF4-FFF2-40B4-BE49-F238E27FC236}">
                <a16:creationId xmlns:a16="http://schemas.microsoft.com/office/drawing/2014/main" id="{BAF97C69-5E7E-4D25-915A-C904B2A7FE0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6387" name="Text Box 2">
            <a:extLst>
              <a:ext uri="{FF2B5EF4-FFF2-40B4-BE49-F238E27FC236}">
                <a16:creationId xmlns:a16="http://schemas.microsoft.com/office/drawing/2014/main" id="{E9F35AFA-FBAC-4D33-9A88-01664A5B1F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cs-CZ" altLang="cs-CZ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1">
            <a:extLst>
              <a:ext uri="{FF2B5EF4-FFF2-40B4-BE49-F238E27FC236}">
                <a16:creationId xmlns:a16="http://schemas.microsoft.com/office/drawing/2014/main" id="{D852E830-7DFB-4A4D-ABDD-2E2EC75DC09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8435" name="Text Box 2">
            <a:extLst>
              <a:ext uri="{FF2B5EF4-FFF2-40B4-BE49-F238E27FC236}">
                <a16:creationId xmlns:a16="http://schemas.microsoft.com/office/drawing/2014/main" id="{8192ABA0-5582-438C-8721-B6A4E184A0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cs-CZ" altLang="cs-CZ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1">
            <a:extLst>
              <a:ext uri="{FF2B5EF4-FFF2-40B4-BE49-F238E27FC236}">
                <a16:creationId xmlns:a16="http://schemas.microsoft.com/office/drawing/2014/main" id="{0CFF8796-5457-41E2-8736-AF71A6D430F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2531" name="Text Box 2">
            <a:extLst>
              <a:ext uri="{FF2B5EF4-FFF2-40B4-BE49-F238E27FC236}">
                <a16:creationId xmlns:a16="http://schemas.microsoft.com/office/drawing/2014/main" id="{26DECE2B-C6AE-47C1-9CBA-4003C5885B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cs-CZ" alt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3ADB3B33-CCEF-41DD-A726-1920F7AA0649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EB316F-4B8E-4553-924C-DEF5AAE41199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440716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C4BA79B3-7014-4D95-A6F6-0CE31F9C8F2B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88B9F7-353B-4B34-96C2-9446447B931C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9785880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6225" y="274638"/>
            <a:ext cx="2055813" cy="5846762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6625" cy="5846762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F14168A9-4BFC-4057-A8FE-268FC88310FE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778AD8-90D1-4BA3-A56B-00EF62619AF2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0629914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C39CB40B-2678-4DB5-A592-1530376745BB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6AB27D-1972-4C6F-AA16-C066FD543AE3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225025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391F6163-0301-499D-AACA-5A53841429EA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422AE7-308C-44BE-A129-66BE89516962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0114381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5425" cy="4521200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5025" y="1600200"/>
            <a:ext cx="4037013" cy="4521200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888B70BD-8EA6-42B8-A134-059B8CB3690E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C1B9A1-0C26-4986-AF47-9AAE6454AC72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1409809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5130FCF2-15C9-4DCB-8599-081C48341850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2AC1A5-5779-4B78-A210-BF0B7CC33A92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9229945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2CDFC2C3-5245-4A2A-8605-8AB91FAEEA86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433BAF-518C-461F-BE99-135FC91E35D6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1723959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>
            <a:extLst>
              <a:ext uri="{FF2B5EF4-FFF2-40B4-BE49-F238E27FC236}">
                <a16:creationId xmlns:a16="http://schemas.microsoft.com/office/drawing/2014/main" id="{1540AB50-3185-4759-84AA-CFC5F39C638B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7B1F7F-C41D-4888-9FC7-FCB39116C89A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0366636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66B595C-F8E7-4C72-A01C-76872F748F32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EB3C31-F971-421F-94DF-D0E89A561236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1143132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CA221C5-DB3F-4047-A3CB-FB2A0033AB23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2AB734-C2FE-4A0A-AB07-5809A8893B33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5053057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>
            <a:extLst>
              <a:ext uri="{FF2B5EF4-FFF2-40B4-BE49-F238E27FC236}">
                <a16:creationId xmlns:a16="http://schemas.microsoft.com/office/drawing/2014/main" id="{E9008637-17DF-4FF5-A8B3-B71069ABC46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4838" cy="1138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cs-CZ"/>
              <a:t>Klikněte pro úpravu formátu textu nadpisu</a:t>
            </a:r>
          </a:p>
        </p:txBody>
      </p:sp>
      <p:sp>
        <p:nvSpPr>
          <p:cNvPr id="1027" name="Rectangle 2">
            <a:extLst>
              <a:ext uri="{FF2B5EF4-FFF2-40B4-BE49-F238E27FC236}">
                <a16:creationId xmlns:a16="http://schemas.microsoft.com/office/drawing/2014/main" id="{6348126C-B0A8-4D8C-9C83-50090371CE4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4838" cy="4521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cs-CZ"/>
              <a:t>Klikněte pro úpravu formátu textu osnovy</a:t>
            </a:r>
          </a:p>
          <a:p>
            <a:pPr lvl="1"/>
            <a:r>
              <a:rPr lang="en-GB" altLang="cs-CZ"/>
              <a:t>Druhá úroveň</a:t>
            </a:r>
          </a:p>
          <a:p>
            <a:pPr lvl="2"/>
            <a:r>
              <a:rPr lang="en-GB" altLang="cs-CZ"/>
              <a:t>Třetí úroveň</a:t>
            </a:r>
          </a:p>
          <a:p>
            <a:pPr lvl="3"/>
            <a:r>
              <a:rPr lang="en-GB" altLang="cs-CZ"/>
              <a:t>Čtvrtá úroveň osnovy</a:t>
            </a:r>
          </a:p>
          <a:p>
            <a:pPr lvl="4"/>
            <a:r>
              <a:rPr lang="en-GB" altLang="cs-CZ"/>
              <a:t>Pátá úroveň osnovy</a:t>
            </a:r>
          </a:p>
          <a:p>
            <a:pPr lvl="4"/>
            <a:r>
              <a:rPr lang="en-GB" altLang="cs-CZ"/>
              <a:t>Šestá úroveň</a:t>
            </a:r>
          </a:p>
          <a:p>
            <a:pPr lvl="4"/>
            <a:r>
              <a:rPr lang="en-GB" altLang="cs-CZ"/>
              <a:t>Sedmá úroveň</a:t>
            </a:r>
          </a:p>
        </p:txBody>
      </p:sp>
      <p:sp>
        <p:nvSpPr>
          <p:cNvPr id="1028" name="Text Box 3">
            <a:extLst>
              <a:ext uri="{FF2B5EF4-FFF2-40B4-BE49-F238E27FC236}">
                <a16:creationId xmlns:a16="http://schemas.microsoft.com/office/drawing/2014/main" id="{736EA2FB-CFFB-4817-BCCB-091CB49DDC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cs-CZ" altLang="cs-CZ"/>
          </a:p>
        </p:txBody>
      </p:sp>
      <p:sp>
        <p:nvSpPr>
          <p:cNvPr id="1029" name="Text Box 4">
            <a:extLst>
              <a:ext uri="{FF2B5EF4-FFF2-40B4-BE49-F238E27FC236}">
                <a16:creationId xmlns:a16="http://schemas.microsoft.com/office/drawing/2014/main" id="{148A7907-1891-491B-9AB3-74F160B598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cs-CZ" altLang="cs-CZ"/>
          </a:p>
        </p:txBody>
      </p:sp>
      <p:sp>
        <p:nvSpPr>
          <p:cNvPr id="2" name="Rectangle 5">
            <a:extLst>
              <a:ext uri="{FF2B5EF4-FFF2-40B4-BE49-F238E27FC236}">
                <a16:creationId xmlns:a16="http://schemas.microsoft.com/office/drawing/2014/main" id="{2F64C195-5158-47DE-9B03-7B8AF1997C8D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245225"/>
            <a:ext cx="2128838" cy="471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1" hangingPunct="1"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2294DE4F-D000-4118-9E7D-6547939E80B6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 kern="1200">
          <a:solidFill>
            <a:srgbClr val="000000"/>
          </a:solidFill>
          <a:latin typeface="+mj-lt"/>
          <a:ea typeface="+mj-ea"/>
          <a:cs typeface="+mj-cs"/>
        </a:defRPr>
      </a:lvl1pPr>
      <a:lvl2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cs typeface="WenQuanYi Micro Hei" charset="0"/>
        </a:defRPr>
      </a:lvl2pPr>
      <a:lvl3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cs typeface="WenQuanYi Micro Hei" charset="0"/>
        </a:defRPr>
      </a:lvl3pPr>
      <a:lvl4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cs typeface="WenQuanYi Micro Hei" charset="0"/>
        </a:defRPr>
      </a:lvl4pPr>
      <a:lvl5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cs typeface="WenQuanYi Micro Hei" charset="0"/>
        </a:defRPr>
      </a:lvl5pPr>
      <a:lvl6pPr marL="25146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cs typeface="WenQuanYi Micro Hei" charset="0"/>
        </a:defRPr>
      </a:lvl6pPr>
      <a:lvl7pPr marL="29718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cs typeface="WenQuanYi Micro Hei" charset="0"/>
        </a:defRPr>
      </a:lvl7pPr>
      <a:lvl8pPr marL="34290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cs typeface="WenQuanYi Micro Hei" charset="0"/>
        </a:defRPr>
      </a:lvl8pPr>
      <a:lvl9pPr marL="38862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cs typeface="WenQuanYi Micro Hei" charset="0"/>
        </a:defRPr>
      </a:lvl9pPr>
    </p:titleStyle>
    <p:bodyStyle>
      <a:lvl1pPr marL="342900" indent="-342900" algn="l" defTabSz="449263" rtl="0" eaLnBrk="0" fontAlgn="base" hangingPunct="0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 kern="1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800" kern="12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400" kern="12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eur-lex.europa.eu/legal-content/CS/AUTO/?uri=celex:32006L0112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1">
            <a:extLst>
              <a:ext uri="{FF2B5EF4-FFF2-40B4-BE49-F238E27FC236}">
                <a16:creationId xmlns:a16="http://schemas.microsoft.com/office/drawing/2014/main" id="{49AE56CE-F4DB-4AE0-B6AF-6F32E6B903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1341438"/>
            <a:ext cx="7772400" cy="3743746"/>
          </a:xfrm>
          <a:prstGeom prst="rect">
            <a:avLst/>
          </a:prstGeom>
          <a:solidFill>
            <a:srgbClr val="E5F64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4400" b="1" dirty="0">
                <a:solidFill>
                  <a:srgbClr val="CC0000"/>
                </a:solidFill>
              </a:rPr>
              <a:t>Harmonizace nepřímých daní v EU</a:t>
            </a:r>
            <a:br>
              <a:rPr lang="cs-CZ" altLang="cs-CZ" sz="4400" b="1" dirty="0">
                <a:solidFill>
                  <a:srgbClr val="CC0000"/>
                </a:solidFill>
              </a:rPr>
            </a:br>
            <a:r>
              <a:rPr lang="cs-CZ" altLang="cs-CZ" sz="4400" b="1" dirty="0">
                <a:solidFill>
                  <a:srgbClr val="CC0000"/>
                </a:solidFill>
              </a:rPr>
              <a:t>2021</a:t>
            </a:r>
          </a:p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endParaRPr lang="cs-CZ" altLang="cs-CZ" sz="4400" b="1" dirty="0">
              <a:solidFill>
                <a:srgbClr val="CC0000"/>
              </a:solidFill>
            </a:endParaRPr>
          </a:p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2800" b="1" dirty="0">
                <a:solidFill>
                  <a:srgbClr val="002060"/>
                </a:solidFill>
              </a:rPr>
              <a:t>NVS – </a:t>
            </a:r>
            <a:r>
              <a:rPr lang="cs-CZ" altLang="cs-CZ" sz="2800" b="1" dirty="0" err="1">
                <a:solidFill>
                  <a:srgbClr val="002060"/>
                </a:solidFill>
              </a:rPr>
              <a:t>ot</a:t>
            </a:r>
            <a:r>
              <a:rPr lang="cs-CZ" altLang="cs-CZ" sz="2800" b="1" dirty="0">
                <a:solidFill>
                  <a:srgbClr val="002060"/>
                </a:solidFill>
              </a:rPr>
              <a:t>. 23</a:t>
            </a:r>
          </a:p>
        </p:txBody>
      </p:sp>
      <p:sp>
        <p:nvSpPr>
          <p:cNvPr id="3075" name="Text Box 2">
            <a:extLst>
              <a:ext uri="{FF2B5EF4-FFF2-40B4-BE49-F238E27FC236}">
                <a16:creationId xmlns:a16="http://schemas.microsoft.com/office/drawing/2014/main" id="{4CB74B1E-6FC4-4F68-B2A0-55E967A9D6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cs-CZ" altLang="cs-CZ"/>
              <a:t>   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Nadpis 1">
            <a:extLst>
              <a:ext uri="{FF2B5EF4-FFF2-40B4-BE49-F238E27FC236}">
                <a16:creationId xmlns:a16="http://schemas.microsoft.com/office/drawing/2014/main" id="{A63942E4-A3E6-4732-9BE1-A50AC4E980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4838" cy="561975"/>
          </a:xfrm>
        </p:spPr>
        <p:txBody>
          <a:bodyPr/>
          <a:lstStyle/>
          <a:p>
            <a:r>
              <a:rPr lang="cs-CZ" altLang="cs-CZ" sz="3600"/>
              <a:t>DPH v Evropě - 2</a:t>
            </a:r>
          </a:p>
        </p:txBody>
      </p:sp>
      <p:graphicFrame>
        <p:nvGraphicFramePr>
          <p:cNvPr id="4" name="Zástupný symbol pro obsah 3">
            <a:extLst>
              <a:ext uri="{FF2B5EF4-FFF2-40B4-BE49-F238E27FC236}">
                <a16:creationId xmlns:a16="http://schemas.microsoft.com/office/drawing/2014/main" id="{AF983373-A79C-412A-9F61-61EC0E350BF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58109064"/>
              </p:ext>
            </p:extLst>
          </p:nvPr>
        </p:nvGraphicFramePr>
        <p:xfrm>
          <a:off x="1331913" y="981075"/>
          <a:ext cx="4895850" cy="5472106"/>
        </p:xfrm>
        <a:graphic>
          <a:graphicData uri="http://schemas.openxmlformats.org/drawingml/2006/table">
            <a:tbl>
              <a:tblPr/>
              <a:tblGrid>
                <a:gridCol w="1657841">
                  <a:extLst>
                    <a:ext uri="{9D8B030D-6E8A-4147-A177-3AD203B41FA5}">
                      <a16:colId xmlns:a16="http://schemas.microsoft.com/office/drawing/2014/main" val="632586756"/>
                    </a:ext>
                  </a:extLst>
                </a:gridCol>
                <a:gridCol w="1744616">
                  <a:extLst>
                    <a:ext uri="{9D8B030D-6E8A-4147-A177-3AD203B41FA5}">
                      <a16:colId xmlns:a16="http://schemas.microsoft.com/office/drawing/2014/main" val="3610280613"/>
                    </a:ext>
                  </a:extLst>
                </a:gridCol>
                <a:gridCol w="1493393">
                  <a:extLst>
                    <a:ext uri="{9D8B030D-6E8A-4147-A177-3AD203B41FA5}">
                      <a16:colId xmlns:a16="http://schemas.microsoft.com/office/drawing/2014/main" val="3783878615"/>
                    </a:ext>
                  </a:extLst>
                </a:gridCol>
              </a:tblGrid>
              <a:tr h="355905">
                <a:tc>
                  <a:txBody>
                    <a:bodyPr/>
                    <a:lstStyle/>
                    <a:p>
                      <a:pPr rtl="0">
                        <a:lnSpc>
                          <a:spcPct val="120000"/>
                        </a:lnSpc>
                      </a:pPr>
                      <a:r>
                        <a:rPr lang="cs-CZ" sz="1400" dirty="0">
                          <a:effectLst/>
                        </a:rPr>
                        <a:t>Stát</a:t>
                      </a:r>
                    </a:p>
                  </a:txBody>
                  <a:tcPr marL="5587" marR="5587" marT="5588" marB="5588" anchor="ctr">
                    <a:lnL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>
                        <a:lnSpc>
                          <a:spcPct val="120000"/>
                        </a:lnSpc>
                      </a:pPr>
                      <a:r>
                        <a:rPr lang="cs-CZ" sz="1400" dirty="0">
                          <a:effectLst/>
                        </a:rPr>
                        <a:t>Standardní(%)</a:t>
                      </a:r>
                    </a:p>
                  </a:txBody>
                  <a:tcPr marL="5587" marR="5587" marT="5588" marB="5588" anchor="ctr">
                    <a:lnL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>
                        <a:lnSpc>
                          <a:spcPct val="120000"/>
                        </a:lnSpc>
                      </a:pPr>
                      <a:r>
                        <a:rPr lang="cs-CZ" sz="1400" dirty="0">
                          <a:effectLst/>
                        </a:rPr>
                        <a:t>Snížená (%)</a:t>
                      </a:r>
                    </a:p>
                  </a:txBody>
                  <a:tcPr marL="5587" marR="5587" marT="5588" marB="5588" anchor="ctr">
                    <a:lnL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9809441"/>
                  </a:ext>
                </a:extLst>
              </a:tr>
              <a:tr h="311422">
                <a:tc>
                  <a:txBody>
                    <a:bodyPr/>
                    <a:lstStyle/>
                    <a:p>
                      <a:pPr rtl="0">
                        <a:lnSpc>
                          <a:spcPct val="120000"/>
                        </a:lnSpc>
                      </a:pPr>
                      <a:r>
                        <a:rPr lang="cs-CZ" sz="1400" b="1" dirty="0">
                          <a:effectLst/>
                        </a:rPr>
                        <a:t>Maďarsko</a:t>
                      </a:r>
                    </a:p>
                  </a:txBody>
                  <a:tcPr marL="5587" marR="5587" marT="5588" marB="5588" anchor="ctr">
                    <a:lnL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rtl="0">
                        <a:lnSpc>
                          <a:spcPct val="120000"/>
                        </a:lnSpc>
                      </a:pPr>
                      <a:r>
                        <a:rPr lang="cs-CZ" sz="1400" b="1" dirty="0">
                          <a:effectLst/>
                        </a:rPr>
                        <a:t>27</a:t>
                      </a:r>
                    </a:p>
                  </a:txBody>
                  <a:tcPr marL="5587" marR="5587" marT="5588" marB="5588" anchor="ctr">
                    <a:lnL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rtl="0">
                        <a:lnSpc>
                          <a:spcPct val="120000"/>
                        </a:lnSpc>
                      </a:pPr>
                      <a:r>
                        <a:rPr lang="cs-CZ" sz="1400" dirty="0">
                          <a:effectLst/>
                        </a:rPr>
                        <a:t>5,   18</a:t>
                      </a:r>
                    </a:p>
                  </a:txBody>
                  <a:tcPr marL="5587" marR="5587" marT="5588" marB="5588" anchor="ctr">
                    <a:lnL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2699108"/>
                  </a:ext>
                </a:extLst>
              </a:tr>
              <a:tr h="311422">
                <a:tc>
                  <a:txBody>
                    <a:bodyPr/>
                    <a:lstStyle/>
                    <a:p>
                      <a:pPr rtl="0">
                        <a:lnSpc>
                          <a:spcPct val="120000"/>
                        </a:lnSpc>
                      </a:pPr>
                      <a:r>
                        <a:rPr lang="cs-CZ" sz="1400" b="1" dirty="0">
                          <a:effectLst/>
                        </a:rPr>
                        <a:t>Malta</a:t>
                      </a:r>
                    </a:p>
                  </a:txBody>
                  <a:tcPr marL="5587" marR="5587" marT="5588" marB="5588" anchor="ctr">
                    <a:lnL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99"/>
                    </a:solidFill>
                  </a:tcPr>
                </a:tc>
                <a:tc>
                  <a:txBody>
                    <a:bodyPr/>
                    <a:lstStyle/>
                    <a:p>
                      <a:pPr rtl="0">
                        <a:lnSpc>
                          <a:spcPct val="120000"/>
                        </a:lnSpc>
                      </a:pPr>
                      <a:r>
                        <a:rPr lang="cs-CZ" sz="1400" b="1">
                          <a:effectLst/>
                        </a:rPr>
                        <a:t>18</a:t>
                      </a:r>
                    </a:p>
                  </a:txBody>
                  <a:tcPr marL="5587" marR="5587" marT="5588" marB="5588" anchor="ctr">
                    <a:lnL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99"/>
                    </a:solidFill>
                  </a:tcPr>
                </a:tc>
                <a:tc>
                  <a:txBody>
                    <a:bodyPr/>
                    <a:lstStyle/>
                    <a:p>
                      <a:pPr rtl="0">
                        <a:lnSpc>
                          <a:spcPct val="120000"/>
                        </a:lnSpc>
                      </a:pPr>
                      <a:r>
                        <a:rPr lang="cs-CZ" sz="1400" dirty="0">
                          <a:effectLst/>
                        </a:rPr>
                        <a:t>5,   7</a:t>
                      </a:r>
                    </a:p>
                  </a:txBody>
                  <a:tcPr marL="5587" marR="5587" marT="5588" marB="5588" anchor="ctr">
                    <a:lnL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8801162"/>
                  </a:ext>
                </a:extLst>
              </a:tr>
              <a:tr h="311422">
                <a:tc>
                  <a:txBody>
                    <a:bodyPr/>
                    <a:lstStyle/>
                    <a:p>
                      <a:pPr rtl="0">
                        <a:lnSpc>
                          <a:spcPct val="120000"/>
                        </a:lnSpc>
                      </a:pPr>
                      <a:r>
                        <a:rPr lang="cs-CZ" sz="1400" b="1" dirty="0">
                          <a:effectLst/>
                        </a:rPr>
                        <a:t>Německo</a:t>
                      </a:r>
                    </a:p>
                  </a:txBody>
                  <a:tcPr marL="5587" marR="5587" marT="5588" marB="5588" anchor="ctr">
                    <a:lnL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99"/>
                    </a:solidFill>
                  </a:tcPr>
                </a:tc>
                <a:tc>
                  <a:txBody>
                    <a:bodyPr/>
                    <a:lstStyle/>
                    <a:p>
                      <a:pPr rtl="0">
                        <a:lnSpc>
                          <a:spcPct val="120000"/>
                        </a:lnSpc>
                      </a:pPr>
                      <a:r>
                        <a:rPr lang="cs-CZ" sz="1400" b="1">
                          <a:effectLst/>
                        </a:rPr>
                        <a:t>19</a:t>
                      </a:r>
                    </a:p>
                  </a:txBody>
                  <a:tcPr marL="5587" marR="5587" marT="5588" marB="5588" anchor="ctr">
                    <a:lnL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99"/>
                    </a:solidFill>
                  </a:tcPr>
                </a:tc>
                <a:tc>
                  <a:txBody>
                    <a:bodyPr/>
                    <a:lstStyle/>
                    <a:p>
                      <a:pPr rtl="0">
                        <a:lnSpc>
                          <a:spcPct val="120000"/>
                        </a:lnSpc>
                      </a:pPr>
                      <a:r>
                        <a:rPr lang="cs-CZ" sz="1400" dirty="0">
                          <a:effectLst/>
                        </a:rPr>
                        <a:t>7</a:t>
                      </a:r>
                    </a:p>
                  </a:txBody>
                  <a:tcPr marL="5587" marR="5587" marT="5588" marB="5588" anchor="ctr">
                    <a:lnL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4561217"/>
                  </a:ext>
                </a:extLst>
              </a:tr>
              <a:tr h="311422">
                <a:tc>
                  <a:txBody>
                    <a:bodyPr/>
                    <a:lstStyle/>
                    <a:p>
                      <a:pPr rtl="0">
                        <a:lnSpc>
                          <a:spcPct val="120000"/>
                        </a:lnSpc>
                      </a:pPr>
                      <a:r>
                        <a:rPr lang="cs-CZ" sz="1400" b="1" dirty="0">
                          <a:effectLst/>
                        </a:rPr>
                        <a:t>Nizozemsko</a:t>
                      </a:r>
                    </a:p>
                  </a:txBody>
                  <a:tcPr marL="5587" marR="5587" marT="5588" marB="5588" anchor="ctr">
                    <a:lnL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>
                        <a:lnSpc>
                          <a:spcPct val="120000"/>
                        </a:lnSpc>
                      </a:pPr>
                      <a:r>
                        <a:rPr lang="cs-CZ" sz="1400" b="1">
                          <a:effectLst/>
                        </a:rPr>
                        <a:t>21</a:t>
                      </a:r>
                    </a:p>
                  </a:txBody>
                  <a:tcPr marL="5587" marR="5587" marT="5588" marB="5588" anchor="ctr">
                    <a:lnL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>
                        <a:lnSpc>
                          <a:spcPct val="120000"/>
                        </a:lnSpc>
                      </a:pPr>
                      <a:r>
                        <a:rPr lang="cs-CZ" sz="1400">
                          <a:effectLst/>
                        </a:rPr>
                        <a:t>6</a:t>
                      </a:r>
                    </a:p>
                  </a:txBody>
                  <a:tcPr marL="5587" marR="5587" marT="5588" marB="5588" anchor="ctr">
                    <a:lnL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65132008"/>
                  </a:ext>
                </a:extLst>
              </a:tr>
              <a:tr h="355905">
                <a:tc>
                  <a:txBody>
                    <a:bodyPr/>
                    <a:lstStyle/>
                    <a:p>
                      <a:pPr rtl="0">
                        <a:lnSpc>
                          <a:spcPct val="120000"/>
                        </a:lnSpc>
                      </a:pPr>
                      <a:r>
                        <a:rPr lang="cs-CZ" sz="1400" b="1" dirty="0">
                          <a:effectLst/>
                        </a:rPr>
                        <a:t>Norsko</a:t>
                      </a:r>
                    </a:p>
                  </a:txBody>
                  <a:tcPr marL="5587" marR="5587" marT="5588" marB="5588" anchor="ctr">
                    <a:lnL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rtl="0">
                        <a:lnSpc>
                          <a:spcPct val="120000"/>
                        </a:lnSpc>
                      </a:pPr>
                      <a:r>
                        <a:rPr lang="cs-CZ" sz="1400" b="1">
                          <a:effectLst/>
                        </a:rPr>
                        <a:t>25</a:t>
                      </a:r>
                    </a:p>
                  </a:txBody>
                  <a:tcPr marL="5587" marR="5587" marT="5588" marB="5588" anchor="ctr">
                    <a:lnL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rtl="0">
                        <a:lnSpc>
                          <a:spcPct val="120000"/>
                        </a:lnSpc>
                      </a:pPr>
                      <a:r>
                        <a:rPr lang="cs-CZ" sz="1400" dirty="0">
                          <a:effectLst/>
                        </a:rPr>
                        <a:t>8,   11,11,   15</a:t>
                      </a:r>
                    </a:p>
                  </a:txBody>
                  <a:tcPr marL="5587" marR="5587" marT="5588" marB="5588" anchor="ctr">
                    <a:lnL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1428269"/>
                  </a:ext>
                </a:extLst>
              </a:tr>
              <a:tr h="355905">
                <a:tc>
                  <a:txBody>
                    <a:bodyPr/>
                    <a:lstStyle/>
                    <a:p>
                      <a:pPr rtl="0">
                        <a:lnSpc>
                          <a:spcPct val="120000"/>
                        </a:lnSpc>
                      </a:pPr>
                      <a:r>
                        <a:rPr lang="cs-CZ" sz="1400" b="1" dirty="0">
                          <a:effectLst/>
                        </a:rPr>
                        <a:t>Polsko</a:t>
                      </a:r>
                    </a:p>
                  </a:txBody>
                  <a:tcPr marL="5587" marR="5587" marT="5588" marB="5588" anchor="ctr">
                    <a:lnL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rtl="0">
                        <a:lnSpc>
                          <a:spcPct val="120000"/>
                        </a:lnSpc>
                      </a:pPr>
                      <a:r>
                        <a:rPr lang="cs-CZ" sz="1400" b="1" dirty="0">
                          <a:effectLst/>
                        </a:rPr>
                        <a:t>23</a:t>
                      </a:r>
                    </a:p>
                  </a:txBody>
                  <a:tcPr marL="5587" marR="5587" marT="5588" marB="5588" anchor="ctr">
                    <a:lnL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rtl="0">
                        <a:lnSpc>
                          <a:spcPct val="120000"/>
                        </a:lnSpc>
                      </a:pPr>
                      <a:r>
                        <a:rPr lang="cs-CZ" sz="1400" dirty="0">
                          <a:effectLst/>
                        </a:rPr>
                        <a:t>5,   8</a:t>
                      </a:r>
                    </a:p>
                  </a:txBody>
                  <a:tcPr marL="5587" marR="5587" marT="5588" marB="5588" anchor="ctr">
                    <a:lnL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5596133"/>
                  </a:ext>
                </a:extLst>
              </a:tr>
              <a:tr h="311422">
                <a:tc>
                  <a:txBody>
                    <a:bodyPr/>
                    <a:lstStyle/>
                    <a:p>
                      <a:pPr rtl="0">
                        <a:lnSpc>
                          <a:spcPct val="120000"/>
                        </a:lnSpc>
                      </a:pPr>
                      <a:r>
                        <a:rPr lang="cs-CZ" sz="1400" b="1" dirty="0">
                          <a:effectLst/>
                        </a:rPr>
                        <a:t>Portugalsko</a:t>
                      </a:r>
                    </a:p>
                  </a:txBody>
                  <a:tcPr marL="5587" marR="5587" marT="5588" marB="5588" anchor="ctr">
                    <a:lnL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rtl="0">
                        <a:lnSpc>
                          <a:spcPct val="120000"/>
                        </a:lnSpc>
                      </a:pPr>
                      <a:r>
                        <a:rPr lang="cs-CZ" sz="1400" b="1" dirty="0">
                          <a:effectLst/>
                        </a:rPr>
                        <a:t>23</a:t>
                      </a:r>
                    </a:p>
                  </a:txBody>
                  <a:tcPr marL="5587" marR="5587" marT="5588" marB="5588" anchor="ctr">
                    <a:lnL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rtl="0">
                        <a:lnSpc>
                          <a:spcPct val="120000"/>
                        </a:lnSpc>
                      </a:pPr>
                      <a:r>
                        <a:rPr lang="cs-CZ" sz="1400" dirty="0">
                          <a:effectLst/>
                        </a:rPr>
                        <a:t>6,   13</a:t>
                      </a:r>
                    </a:p>
                  </a:txBody>
                  <a:tcPr marL="5587" marR="5587" marT="5588" marB="5588" anchor="ctr">
                    <a:lnL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7249074"/>
                  </a:ext>
                </a:extLst>
              </a:tr>
              <a:tr h="311422">
                <a:tc>
                  <a:txBody>
                    <a:bodyPr/>
                    <a:lstStyle/>
                    <a:p>
                      <a:pPr rtl="0">
                        <a:lnSpc>
                          <a:spcPct val="120000"/>
                        </a:lnSpc>
                      </a:pPr>
                      <a:r>
                        <a:rPr lang="cs-CZ" sz="1400" b="1">
                          <a:effectLst/>
                        </a:rPr>
                        <a:t>Rakousko</a:t>
                      </a:r>
                    </a:p>
                  </a:txBody>
                  <a:tcPr marL="5587" marR="5587" marT="5588" marB="5588" anchor="ctr">
                    <a:lnL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>
                        <a:lnSpc>
                          <a:spcPct val="120000"/>
                        </a:lnSpc>
                      </a:pPr>
                      <a:r>
                        <a:rPr lang="cs-CZ" sz="1400" b="1" dirty="0">
                          <a:effectLst/>
                        </a:rPr>
                        <a:t>20</a:t>
                      </a:r>
                    </a:p>
                  </a:txBody>
                  <a:tcPr marL="5587" marR="5587" marT="5588" marB="5588" anchor="ctr">
                    <a:lnL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>
                        <a:lnSpc>
                          <a:spcPct val="120000"/>
                        </a:lnSpc>
                      </a:pPr>
                      <a:r>
                        <a:rPr lang="cs-CZ" sz="1400" dirty="0">
                          <a:effectLst/>
                        </a:rPr>
                        <a:t>10,   12</a:t>
                      </a:r>
                    </a:p>
                  </a:txBody>
                  <a:tcPr marL="5587" marR="5587" marT="5588" marB="5588" anchor="ctr">
                    <a:lnL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57916447"/>
                  </a:ext>
                </a:extLst>
              </a:tr>
              <a:tr h="311422">
                <a:tc>
                  <a:txBody>
                    <a:bodyPr/>
                    <a:lstStyle/>
                    <a:p>
                      <a:pPr rtl="0">
                        <a:lnSpc>
                          <a:spcPct val="120000"/>
                        </a:lnSpc>
                      </a:pPr>
                      <a:r>
                        <a:rPr lang="cs-CZ" sz="1400" b="1" dirty="0">
                          <a:effectLst/>
                        </a:rPr>
                        <a:t>Rumunsko</a:t>
                      </a:r>
                    </a:p>
                  </a:txBody>
                  <a:tcPr marL="5587" marR="5587" marT="5588" marB="5588" anchor="ctr">
                    <a:lnL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rtl="0">
                        <a:lnSpc>
                          <a:spcPct val="120000"/>
                        </a:lnSpc>
                      </a:pPr>
                      <a:r>
                        <a:rPr lang="cs-CZ" sz="1400" b="1" dirty="0">
                          <a:effectLst/>
                        </a:rPr>
                        <a:t>24</a:t>
                      </a:r>
                    </a:p>
                  </a:txBody>
                  <a:tcPr marL="5587" marR="5587" marT="5588" marB="5588" anchor="ctr">
                    <a:lnL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rtl="0">
                        <a:lnSpc>
                          <a:spcPct val="120000"/>
                        </a:lnSpc>
                      </a:pPr>
                      <a:r>
                        <a:rPr lang="cs-CZ" sz="1400" dirty="0">
                          <a:effectLst/>
                        </a:rPr>
                        <a:t>5,   9</a:t>
                      </a:r>
                    </a:p>
                  </a:txBody>
                  <a:tcPr marL="5587" marR="5587" marT="5588" marB="5588" anchor="ctr">
                    <a:lnL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39405679"/>
                  </a:ext>
                </a:extLst>
              </a:tr>
              <a:tr h="311422">
                <a:tc>
                  <a:txBody>
                    <a:bodyPr/>
                    <a:lstStyle/>
                    <a:p>
                      <a:pPr rtl="0">
                        <a:lnSpc>
                          <a:spcPct val="120000"/>
                        </a:lnSpc>
                      </a:pPr>
                      <a:r>
                        <a:rPr lang="cs-CZ" sz="1400" b="1" dirty="0">
                          <a:effectLst/>
                        </a:rPr>
                        <a:t>Řecko</a:t>
                      </a:r>
                    </a:p>
                  </a:txBody>
                  <a:tcPr marL="5587" marR="5587" marT="5588" marB="5588" anchor="ctr">
                    <a:lnL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rtl="0">
                        <a:lnSpc>
                          <a:spcPct val="120000"/>
                        </a:lnSpc>
                      </a:pPr>
                      <a:r>
                        <a:rPr lang="cs-CZ" sz="1400" b="1" dirty="0">
                          <a:effectLst/>
                        </a:rPr>
                        <a:t>23</a:t>
                      </a:r>
                    </a:p>
                  </a:txBody>
                  <a:tcPr marL="5587" marR="5587" marT="5588" marB="5588" anchor="ctr">
                    <a:lnL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rtl="0">
                        <a:lnSpc>
                          <a:spcPct val="120000"/>
                        </a:lnSpc>
                      </a:pPr>
                      <a:r>
                        <a:rPr lang="cs-CZ" sz="1400" dirty="0">
                          <a:effectLst/>
                        </a:rPr>
                        <a:t>13,   6</a:t>
                      </a:r>
                    </a:p>
                  </a:txBody>
                  <a:tcPr marL="5587" marR="5587" marT="5588" marB="5588" anchor="ctr">
                    <a:lnL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0324009"/>
                  </a:ext>
                </a:extLst>
              </a:tr>
              <a:tr h="311422">
                <a:tc>
                  <a:txBody>
                    <a:bodyPr/>
                    <a:lstStyle/>
                    <a:p>
                      <a:pPr rtl="0">
                        <a:lnSpc>
                          <a:spcPct val="120000"/>
                        </a:lnSpc>
                      </a:pPr>
                      <a:r>
                        <a:rPr lang="cs-CZ" sz="1400" b="1">
                          <a:effectLst/>
                        </a:rPr>
                        <a:t>Slovensko</a:t>
                      </a:r>
                    </a:p>
                  </a:txBody>
                  <a:tcPr marL="5587" marR="5587" marT="5588" marB="5588" anchor="ctr">
                    <a:lnL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>
                        <a:lnSpc>
                          <a:spcPct val="120000"/>
                        </a:lnSpc>
                      </a:pPr>
                      <a:r>
                        <a:rPr lang="cs-CZ" sz="1400" b="1" dirty="0">
                          <a:effectLst/>
                        </a:rPr>
                        <a:t>20</a:t>
                      </a:r>
                    </a:p>
                  </a:txBody>
                  <a:tcPr marL="5587" marR="5587" marT="5588" marB="5588" anchor="ctr">
                    <a:lnL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>
                        <a:lnSpc>
                          <a:spcPct val="120000"/>
                        </a:lnSpc>
                      </a:pPr>
                      <a:r>
                        <a:rPr lang="cs-CZ" sz="1400">
                          <a:effectLst/>
                        </a:rPr>
                        <a:t>10</a:t>
                      </a:r>
                    </a:p>
                  </a:txBody>
                  <a:tcPr marL="5587" marR="5587" marT="5588" marB="5588" anchor="ctr">
                    <a:lnL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40668923"/>
                  </a:ext>
                </a:extLst>
              </a:tr>
              <a:tr h="311422">
                <a:tc>
                  <a:txBody>
                    <a:bodyPr/>
                    <a:lstStyle/>
                    <a:p>
                      <a:pPr rtl="0">
                        <a:lnSpc>
                          <a:spcPct val="120000"/>
                        </a:lnSpc>
                      </a:pPr>
                      <a:r>
                        <a:rPr lang="cs-CZ" sz="1400" b="1">
                          <a:effectLst/>
                        </a:rPr>
                        <a:t>Slovinsko</a:t>
                      </a:r>
                    </a:p>
                  </a:txBody>
                  <a:tcPr marL="5587" marR="5587" marT="5588" marB="5588" anchor="ctr">
                    <a:lnL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>
                        <a:lnSpc>
                          <a:spcPct val="120000"/>
                        </a:lnSpc>
                      </a:pPr>
                      <a:r>
                        <a:rPr lang="cs-CZ" sz="1400" b="1" dirty="0">
                          <a:effectLst/>
                        </a:rPr>
                        <a:t>22</a:t>
                      </a:r>
                    </a:p>
                  </a:txBody>
                  <a:tcPr marL="5587" marR="5587" marT="5588" marB="5588" anchor="ctr">
                    <a:lnL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>
                        <a:lnSpc>
                          <a:spcPct val="120000"/>
                        </a:lnSpc>
                      </a:pPr>
                      <a:r>
                        <a:rPr lang="cs-CZ" sz="1400">
                          <a:effectLst/>
                        </a:rPr>
                        <a:t>9,5</a:t>
                      </a:r>
                    </a:p>
                  </a:txBody>
                  <a:tcPr marL="5587" marR="5587" marT="5588" marB="5588" anchor="ctr">
                    <a:lnL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38564236"/>
                  </a:ext>
                </a:extLst>
              </a:tr>
              <a:tr h="311422">
                <a:tc>
                  <a:txBody>
                    <a:bodyPr/>
                    <a:lstStyle/>
                    <a:p>
                      <a:pPr rtl="0">
                        <a:lnSpc>
                          <a:spcPct val="120000"/>
                        </a:lnSpc>
                      </a:pPr>
                      <a:r>
                        <a:rPr lang="cs-CZ" sz="1400" b="1">
                          <a:effectLst/>
                        </a:rPr>
                        <a:t>Španělsko</a:t>
                      </a:r>
                    </a:p>
                  </a:txBody>
                  <a:tcPr marL="5587" marR="5587" marT="5588" marB="5588" anchor="ctr">
                    <a:lnL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>
                        <a:lnSpc>
                          <a:spcPct val="120000"/>
                        </a:lnSpc>
                      </a:pPr>
                      <a:r>
                        <a:rPr lang="cs-CZ" sz="1400" b="1" dirty="0">
                          <a:effectLst/>
                        </a:rPr>
                        <a:t>21</a:t>
                      </a:r>
                    </a:p>
                  </a:txBody>
                  <a:tcPr marL="5587" marR="5587" marT="5588" marB="5588" anchor="ctr">
                    <a:lnL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>
                        <a:lnSpc>
                          <a:spcPct val="120000"/>
                        </a:lnSpc>
                      </a:pPr>
                      <a:r>
                        <a:rPr lang="cs-CZ" sz="1400" dirty="0">
                          <a:effectLst/>
                        </a:rPr>
                        <a:t>4,   10</a:t>
                      </a:r>
                    </a:p>
                  </a:txBody>
                  <a:tcPr marL="5587" marR="5587" marT="5588" marB="5588" anchor="ctr">
                    <a:lnL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54167661"/>
                  </a:ext>
                </a:extLst>
              </a:tr>
              <a:tr h="311422">
                <a:tc>
                  <a:txBody>
                    <a:bodyPr/>
                    <a:lstStyle/>
                    <a:p>
                      <a:pPr rtl="0">
                        <a:lnSpc>
                          <a:spcPct val="120000"/>
                        </a:lnSpc>
                      </a:pPr>
                      <a:r>
                        <a:rPr lang="cs-CZ" sz="1400" b="1" dirty="0">
                          <a:effectLst/>
                        </a:rPr>
                        <a:t>Švédsko</a:t>
                      </a:r>
                    </a:p>
                  </a:txBody>
                  <a:tcPr marL="5587" marR="5587" marT="5588" marB="5588" anchor="ctr">
                    <a:lnL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rtl="0">
                        <a:lnSpc>
                          <a:spcPct val="120000"/>
                        </a:lnSpc>
                      </a:pPr>
                      <a:r>
                        <a:rPr lang="cs-CZ" sz="1400" b="1" dirty="0">
                          <a:effectLst/>
                        </a:rPr>
                        <a:t>25</a:t>
                      </a:r>
                    </a:p>
                  </a:txBody>
                  <a:tcPr marL="5587" marR="5587" marT="5588" marB="5588" anchor="ctr">
                    <a:lnL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rtl="0">
                        <a:lnSpc>
                          <a:spcPct val="120000"/>
                        </a:lnSpc>
                      </a:pPr>
                      <a:r>
                        <a:rPr lang="cs-CZ" sz="1400" dirty="0">
                          <a:effectLst/>
                        </a:rPr>
                        <a:t>6,   12</a:t>
                      </a:r>
                    </a:p>
                  </a:txBody>
                  <a:tcPr marL="5587" marR="5587" marT="5588" marB="5588" anchor="ctr">
                    <a:lnL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6171197"/>
                  </a:ext>
                </a:extLst>
              </a:tr>
              <a:tr h="311422">
                <a:tc>
                  <a:txBody>
                    <a:bodyPr/>
                    <a:lstStyle/>
                    <a:p>
                      <a:pPr rtl="0">
                        <a:lnSpc>
                          <a:spcPct val="120000"/>
                        </a:lnSpc>
                      </a:pPr>
                      <a:r>
                        <a:rPr lang="cs-CZ" sz="1400" b="1">
                          <a:effectLst/>
                        </a:rPr>
                        <a:t>Švýcarsko</a:t>
                      </a:r>
                    </a:p>
                  </a:txBody>
                  <a:tcPr marL="5587" marR="5587" marT="5588" marB="5588" anchor="ctr">
                    <a:lnL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rtl="0">
                        <a:lnSpc>
                          <a:spcPct val="120000"/>
                        </a:lnSpc>
                      </a:pPr>
                      <a:r>
                        <a:rPr lang="cs-CZ" sz="1400" b="1">
                          <a:effectLst/>
                        </a:rPr>
                        <a:t>8</a:t>
                      </a:r>
                    </a:p>
                  </a:txBody>
                  <a:tcPr marL="5587" marR="5587" marT="5588" marB="5588" anchor="ctr">
                    <a:lnL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rtl="0">
                        <a:lnSpc>
                          <a:spcPct val="120000"/>
                        </a:lnSpc>
                      </a:pPr>
                      <a:r>
                        <a:rPr lang="cs-CZ" sz="1400" dirty="0">
                          <a:effectLst/>
                        </a:rPr>
                        <a:t>2,5,   3,8</a:t>
                      </a:r>
                    </a:p>
                  </a:txBody>
                  <a:tcPr marL="5587" marR="5587" marT="5588" marB="5588" anchor="ctr">
                    <a:lnL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7373603"/>
                  </a:ext>
                </a:extLst>
              </a:tr>
              <a:tr h="355905">
                <a:tc>
                  <a:txBody>
                    <a:bodyPr/>
                    <a:lstStyle/>
                    <a:p>
                      <a:pPr rtl="0">
                        <a:lnSpc>
                          <a:spcPct val="120000"/>
                        </a:lnSpc>
                      </a:pPr>
                      <a:r>
                        <a:rPr lang="cs-CZ" sz="1400" b="1">
                          <a:effectLst/>
                        </a:rPr>
                        <a:t>Velká Británie</a:t>
                      </a:r>
                    </a:p>
                  </a:txBody>
                  <a:tcPr marL="5587" marR="5587" marT="5588" marB="5588" anchor="ctr">
                    <a:lnL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>
                        <a:lnSpc>
                          <a:spcPct val="120000"/>
                        </a:lnSpc>
                      </a:pPr>
                      <a:r>
                        <a:rPr lang="cs-CZ" sz="1400" b="1" dirty="0">
                          <a:effectLst/>
                        </a:rPr>
                        <a:t>20</a:t>
                      </a:r>
                    </a:p>
                  </a:txBody>
                  <a:tcPr marL="5587" marR="5587" marT="5588" marB="5588" anchor="ctr">
                    <a:lnL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>
                        <a:lnSpc>
                          <a:spcPct val="120000"/>
                        </a:lnSpc>
                      </a:pPr>
                      <a:r>
                        <a:rPr lang="cs-CZ" sz="1400" dirty="0">
                          <a:effectLst/>
                        </a:rPr>
                        <a:t>5</a:t>
                      </a:r>
                    </a:p>
                  </a:txBody>
                  <a:tcPr marL="5587" marR="5587" marT="5588" marB="5588" anchor="ctr">
                    <a:lnL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30903426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 Box 1">
            <a:extLst>
              <a:ext uri="{FF2B5EF4-FFF2-40B4-BE49-F238E27FC236}">
                <a16:creationId xmlns:a16="http://schemas.microsoft.com/office/drawing/2014/main" id="{B35F9F4D-7E14-43D8-A776-EF520C1ADB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solidFill>
            <a:srgbClr val="EFFE9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4400"/>
              <a:t>DPH v obchodu uvnitř EU</a:t>
            </a:r>
          </a:p>
        </p:txBody>
      </p:sp>
      <p:sp>
        <p:nvSpPr>
          <p:cNvPr id="21507" name="Text Box 2">
            <a:extLst>
              <a:ext uri="{FF2B5EF4-FFF2-40B4-BE49-F238E27FC236}">
                <a16:creationId xmlns:a16="http://schemas.microsoft.com/office/drawing/2014/main" id="{F654C4E0-95B8-42DE-9A7D-58A9F13D9A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773238"/>
            <a:ext cx="8229600" cy="4352925"/>
          </a:xfrm>
          <a:prstGeom prst="rect">
            <a:avLst/>
          </a:prstGeom>
          <a:solidFill>
            <a:srgbClr val="FBFFE5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marL="338138" indent="-338138"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9pPr>
          </a:lstStyle>
          <a:p>
            <a:pPr eaLnBrk="1" hangingPunct="1">
              <a:buFont typeface="Arial" panose="020B0604020202020204" pitchFamily="34" charset="0"/>
              <a:buChar char="•"/>
            </a:pPr>
            <a:r>
              <a:rPr lang="cs-CZ" altLang="cs-CZ"/>
              <a:t>Intrakomunitární (intraunijní) </a:t>
            </a:r>
            <a:r>
              <a:rPr lang="cs-CZ" altLang="cs-CZ" b="1"/>
              <a:t>transakce</a:t>
            </a:r>
            <a:r>
              <a:rPr lang="cs-CZ" altLang="cs-CZ"/>
              <a:t>    (= vývoz) a </a:t>
            </a:r>
            <a:r>
              <a:rPr lang="cs-CZ" altLang="cs-CZ" b="1"/>
              <a:t>akvizice</a:t>
            </a:r>
            <a:r>
              <a:rPr lang="cs-CZ" altLang="cs-CZ"/>
              <a:t> (= dovoz)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cs-CZ" altLang="cs-CZ"/>
              <a:t>1991: směrnice o „zrušení“ fiskálních hranic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cs-CZ" altLang="cs-CZ"/>
              <a:t>zdanění v zemi dodání (kromě osobního dovozu)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cs-CZ" altLang="cs-CZ"/>
              <a:t>cíl: daňová neutralita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ext Box 1">
            <a:extLst>
              <a:ext uri="{FF2B5EF4-FFF2-40B4-BE49-F238E27FC236}">
                <a16:creationId xmlns:a16="http://schemas.microsoft.com/office/drawing/2014/main" id="{7DBFCB8F-570A-4336-9C1B-D9B0099A39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solidFill>
            <a:srgbClr val="EFFE9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4000"/>
              <a:t>DPH – individuální dovoz do EU - 1</a:t>
            </a:r>
          </a:p>
        </p:txBody>
      </p:sp>
      <p:sp>
        <p:nvSpPr>
          <p:cNvPr id="23555" name="Text Box 2">
            <a:extLst>
              <a:ext uri="{FF2B5EF4-FFF2-40B4-BE49-F238E27FC236}">
                <a16:creationId xmlns:a16="http://schemas.microsoft.com/office/drawing/2014/main" id="{F9434FB5-CC8A-453E-AF35-9EEC2949F0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557338"/>
            <a:ext cx="8229600" cy="4967287"/>
          </a:xfrm>
          <a:prstGeom prst="rect">
            <a:avLst/>
          </a:prstGeom>
          <a:solidFill>
            <a:srgbClr val="FBFFE5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marL="338138" indent="-338138"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ts val="500"/>
              </a:spcBef>
              <a:buFont typeface="Arial" panose="020B0604020202020204" pitchFamily="34" charset="0"/>
              <a:buChar char="•"/>
            </a:pPr>
            <a:r>
              <a:rPr lang="cs-CZ" altLang="cs-CZ" sz="2000" b="1" dirty="0">
                <a:solidFill>
                  <a:schemeClr val="bg1">
                    <a:lumMod val="65000"/>
                  </a:schemeClr>
                </a:solidFill>
              </a:rPr>
              <a:t>VAT on </a:t>
            </a:r>
            <a:r>
              <a:rPr lang="cs-CZ" altLang="cs-CZ" sz="2000" b="1" dirty="0" err="1">
                <a:solidFill>
                  <a:schemeClr val="bg1">
                    <a:lumMod val="65000"/>
                  </a:schemeClr>
                </a:solidFill>
              </a:rPr>
              <a:t>imports</a:t>
            </a:r>
            <a:r>
              <a:rPr lang="cs-CZ" altLang="cs-CZ" sz="2000" b="1" dirty="0">
                <a:solidFill>
                  <a:schemeClr val="bg1">
                    <a:lumMod val="65000"/>
                  </a:schemeClr>
                </a:solidFill>
              </a:rPr>
              <a:t>   </a:t>
            </a:r>
            <a:r>
              <a:rPr lang="cs-CZ" altLang="cs-CZ" sz="2000" b="1" dirty="0" err="1">
                <a:solidFill>
                  <a:schemeClr val="bg1">
                    <a:lumMod val="65000"/>
                  </a:schemeClr>
                </a:solidFill>
              </a:rPr>
              <a:t>If</a:t>
            </a:r>
            <a:r>
              <a:rPr lang="cs-CZ" altLang="cs-CZ" sz="2000" b="1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cs-CZ" altLang="cs-CZ" sz="2000" b="1" dirty="0" err="1">
                <a:solidFill>
                  <a:schemeClr val="bg1">
                    <a:lumMod val="65000"/>
                  </a:schemeClr>
                </a:solidFill>
              </a:rPr>
              <a:t>you</a:t>
            </a:r>
            <a:r>
              <a:rPr lang="cs-CZ" altLang="cs-CZ" sz="2000" b="1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cs-CZ" altLang="cs-CZ" sz="2000" b="1" dirty="0" err="1">
                <a:solidFill>
                  <a:schemeClr val="bg1">
                    <a:lumMod val="65000"/>
                  </a:schemeClr>
                </a:solidFill>
              </a:rPr>
              <a:t>buy</a:t>
            </a:r>
            <a:r>
              <a:rPr lang="cs-CZ" altLang="cs-CZ" sz="2000" b="1" dirty="0">
                <a:solidFill>
                  <a:schemeClr val="bg1">
                    <a:lumMod val="65000"/>
                  </a:schemeClr>
                </a:solidFill>
              </a:rPr>
              <a:t> online </a:t>
            </a:r>
            <a:r>
              <a:rPr lang="cs-CZ" altLang="cs-CZ" sz="2000" b="1" dirty="0" err="1">
                <a:solidFill>
                  <a:schemeClr val="bg1">
                    <a:lumMod val="65000"/>
                  </a:schemeClr>
                </a:solidFill>
              </a:rPr>
              <a:t>or</a:t>
            </a:r>
            <a:r>
              <a:rPr lang="cs-CZ" altLang="cs-CZ" sz="2000" b="1" dirty="0">
                <a:solidFill>
                  <a:schemeClr val="bg1">
                    <a:lumMod val="65000"/>
                  </a:schemeClr>
                </a:solidFill>
              </a:rPr>
              <a:t> by mail </a:t>
            </a:r>
            <a:r>
              <a:rPr lang="cs-CZ" altLang="cs-CZ" sz="2000" b="1" dirty="0" err="1">
                <a:solidFill>
                  <a:schemeClr val="bg1">
                    <a:lumMod val="65000"/>
                  </a:schemeClr>
                </a:solidFill>
              </a:rPr>
              <a:t>order</a:t>
            </a:r>
            <a:r>
              <a:rPr lang="cs-CZ" altLang="cs-CZ" sz="2000" b="1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cs-CZ" altLang="cs-CZ" sz="2000" b="1" dirty="0" err="1">
                <a:solidFill>
                  <a:schemeClr val="bg1">
                    <a:lumMod val="65000"/>
                  </a:schemeClr>
                </a:solidFill>
              </a:rPr>
              <a:t>etc</a:t>
            </a:r>
            <a:r>
              <a:rPr lang="cs-CZ" altLang="cs-CZ" sz="2000" b="1" dirty="0">
                <a:solidFill>
                  <a:schemeClr val="bg1">
                    <a:lumMod val="65000"/>
                  </a:schemeClr>
                </a:solidFill>
              </a:rPr>
              <a:t>.</a:t>
            </a:r>
          </a:p>
          <a:p>
            <a:pPr eaLnBrk="1" hangingPunct="1">
              <a:lnSpc>
                <a:spcPct val="80000"/>
              </a:lnSpc>
              <a:spcBef>
                <a:spcPts val="500"/>
              </a:spcBef>
              <a:buFont typeface="Arial" panose="020B0604020202020204" pitchFamily="34" charset="0"/>
              <a:buChar char="•"/>
            </a:pPr>
            <a:r>
              <a:rPr lang="cs-CZ" altLang="cs-CZ" sz="2000" b="1" dirty="0" err="1">
                <a:solidFill>
                  <a:schemeClr val="bg1">
                    <a:lumMod val="65000"/>
                  </a:schemeClr>
                </a:solidFill>
              </a:rPr>
              <a:t>From</a:t>
            </a:r>
            <a:r>
              <a:rPr lang="cs-CZ" altLang="cs-CZ" sz="2000" b="1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cs-CZ" altLang="cs-CZ" sz="2000" b="1" dirty="0" err="1">
                <a:solidFill>
                  <a:schemeClr val="bg1">
                    <a:lumMod val="65000"/>
                  </a:schemeClr>
                </a:solidFill>
              </a:rPr>
              <a:t>outside</a:t>
            </a:r>
            <a:r>
              <a:rPr lang="cs-CZ" altLang="cs-CZ" sz="2000" b="1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cs-CZ" altLang="cs-CZ" sz="2000" b="1" dirty="0" err="1">
                <a:solidFill>
                  <a:schemeClr val="bg1">
                    <a:lumMod val="65000"/>
                  </a:schemeClr>
                </a:solidFill>
              </a:rPr>
              <a:t>the</a:t>
            </a:r>
            <a:r>
              <a:rPr lang="cs-CZ" altLang="cs-CZ" sz="2000" b="1" dirty="0">
                <a:solidFill>
                  <a:schemeClr val="bg1">
                    <a:lumMod val="65000"/>
                  </a:schemeClr>
                </a:solidFill>
              </a:rPr>
              <a:t> EU</a:t>
            </a:r>
          </a:p>
          <a:p>
            <a:pPr eaLnBrk="1" hangingPunct="1">
              <a:lnSpc>
                <a:spcPct val="80000"/>
              </a:lnSpc>
              <a:spcBef>
                <a:spcPts val="500"/>
              </a:spcBef>
              <a:buFont typeface="Arial" panose="020B0604020202020204" pitchFamily="34" charset="0"/>
              <a:buChar char="•"/>
            </a:pPr>
            <a:r>
              <a:rPr lang="cs-CZ" altLang="cs-CZ" sz="2000" dirty="0" err="1">
                <a:solidFill>
                  <a:schemeClr val="bg1">
                    <a:lumMod val="65000"/>
                  </a:schemeClr>
                </a:solidFill>
              </a:rPr>
              <a:t>You</a:t>
            </a:r>
            <a:r>
              <a:rPr lang="cs-CZ" altLang="cs-CZ" sz="20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cs-CZ" altLang="cs-CZ" sz="2000" dirty="0" err="1">
                <a:solidFill>
                  <a:schemeClr val="bg1">
                    <a:lumMod val="65000"/>
                  </a:schemeClr>
                </a:solidFill>
              </a:rPr>
              <a:t>can</a:t>
            </a:r>
            <a:r>
              <a:rPr lang="cs-CZ" altLang="cs-CZ" sz="20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cs-CZ" altLang="cs-CZ" sz="2000" dirty="0" err="1">
                <a:solidFill>
                  <a:schemeClr val="bg1">
                    <a:lumMod val="65000"/>
                  </a:schemeClr>
                </a:solidFill>
              </a:rPr>
              <a:t>buy</a:t>
            </a:r>
            <a:r>
              <a:rPr lang="cs-CZ" altLang="cs-CZ" sz="20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cs-CZ" altLang="cs-CZ" sz="2000" dirty="0" err="1">
                <a:solidFill>
                  <a:schemeClr val="bg1">
                    <a:lumMod val="65000"/>
                  </a:schemeClr>
                </a:solidFill>
              </a:rPr>
              <a:t>goods</a:t>
            </a:r>
            <a:r>
              <a:rPr lang="cs-CZ" altLang="cs-CZ" sz="20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cs-CZ" altLang="cs-CZ" sz="2000" dirty="0" err="1">
                <a:solidFill>
                  <a:schemeClr val="bg1">
                    <a:lumMod val="65000"/>
                  </a:schemeClr>
                </a:solidFill>
              </a:rPr>
              <a:t>from</a:t>
            </a:r>
            <a:r>
              <a:rPr lang="cs-CZ" altLang="cs-CZ" sz="20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cs-CZ" altLang="cs-CZ" sz="2000" dirty="0" err="1">
                <a:solidFill>
                  <a:schemeClr val="bg1">
                    <a:lumMod val="65000"/>
                  </a:schemeClr>
                </a:solidFill>
              </a:rPr>
              <a:t>outside</a:t>
            </a:r>
            <a:r>
              <a:rPr lang="cs-CZ" altLang="cs-CZ" sz="20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cs-CZ" altLang="cs-CZ" sz="2000" dirty="0" err="1">
                <a:solidFill>
                  <a:schemeClr val="bg1">
                    <a:lumMod val="65000"/>
                  </a:schemeClr>
                </a:solidFill>
              </a:rPr>
              <a:t>the</a:t>
            </a:r>
            <a:r>
              <a:rPr lang="cs-CZ" altLang="cs-CZ" sz="2000" dirty="0">
                <a:solidFill>
                  <a:schemeClr val="bg1">
                    <a:lumMod val="65000"/>
                  </a:schemeClr>
                </a:solidFill>
              </a:rPr>
              <a:t> EU </a:t>
            </a:r>
            <a:r>
              <a:rPr lang="cs-CZ" altLang="cs-CZ" sz="2000" b="1" dirty="0">
                <a:solidFill>
                  <a:schemeClr val="bg1">
                    <a:lumMod val="65000"/>
                  </a:schemeClr>
                </a:solidFill>
              </a:rPr>
              <a:t>up to</a:t>
            </a:r>
            <a:r>
              <a:rPr lang="cs-CZ" altLang="cs-CZ" sz="2000" dirty="0">
                <a:solidFill>
                  <a:schemeClr val="bg1">
                    <a:lumMod val="65000"/>
                  </a:schemeClr>
                </a:solidFill>
              </a:rPr>
              <a:t> a </a:t>
            </a:r>
            <a:r>
              <a:rPr lang="cs-CZ" altLang="cs-CZ" sz="2000" dirty="0" err="1">
                <a:solidFill>
                  <a:schemeClr val="bg1">
                    <a:lumMod val="65000"/>
                  </a:schemeClr>
                </a:solidFill>
              </a:rPr>
              <a:t>value</a:t>
            </a:r>
            <a:r>
              <a:rPr lang="cs-CZ" altLang="cs-CZ" sz="20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cs-CZ" altLang="cs-CZ" sz="2000" dirty="0" err="1">
                <a:solidFill>
                  <a:schemeClr val="bg1">
                    <a:lumMod val="65000"/>
                  </a:schemeClr>
                </a:solidFill>
              </a:rPr>
              <a:t>of</a:t>
            </a:r>
            <a:r>
              <a:rPr lang="cs-CZ" altLang="cs-CZ" sz="20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cs-CZ" altLang="cs-CZ" sz="2000" b="1" dirty="0">
                <a:solidFill>
                  <a:schemeClr val="bg1">
                    <a:lumMod val="65000"/>
                  </a:schemeClr>
                </a:solidFill>
              </a:rPr>
              <a:t>€22</a:t>
            </a:r>
            <a:r>
              <a:rPr lang="cs-CZ" altLang="cs-CZ" sz="20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cs-CZ" altLang="cs-CZ" sz="2000" dirty="0" err="1">
                <a:solidFill>
                  <a:schemeClr val="bg1">
                    <a:lumMod val="65000"/>
                  </a:schemeClr>
                </a:solidFill>
              </a:rPr>
              <a:t>without</a:t>
            </a:r>
            <a:r>
              <a:rPr lang="cs-CZ" altLang="cs-CZ" sz="20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cs-CZ" altLang="cs-CZ" sz="2000" dirty="0" err="1">
                <a:solidFill>
                  <a:schemeClr val="bg1">
                    <a:lumMod val="65000"/>
                  </a:schemeClr>
                </a:solidFill>
              </a:rPr>
              <a:t>incurring</a:t>
            </a:r>
            <a:r>
              <a:rPr lang="cs-CZ" altLang="cs-CZ" sz="20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cs-CZ" altLang="cs-CZ" sz="2000" dirty="0" err="1">
                <a:solidFill>
                  <a:schemeClr val="bg1">
                    <a:lumMod val="65000"/>
                  </a:schemeClr>
                </a:solidFill>
              </a:rPr>
              <a:t>any</a:t>
            </a:r>
            <a:r>
              <a:rPr lang="cs-CZ" altLang="cs-CZ" sz="20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cs-CZ" altLang="cs-CZ" sz="2000" b="1" dirty="0">
                <a:solidFill>
                  <a:schemeClr val="bg1">
                    <a:lumMod val="65000"/>
                  </a:schemeClr>
                </a:solidFill>
              </a:rPr>
              <a:t>VAT </a:t>
            </a:r>
            <a:r>
              <a:rPr lang="cs-CZ" altLang="cs-CZ" sz="2000" b="1" dirty="0" err="1">
                <a:solidFill>
                  <a:schemeClr val="bg1">
                    <a:lumMod val="65000"/>
                  </a:schemeClr>
                </a:solidFill>
              </a:rPr>
              <a:t>charges</a:t>
            </a:r>
            <a:r>
              <a:rPr lang="cs-CZ" altLang="cs-CZ" sz="2000" b="1" dirty="0">
                <a:solidFill>
                  <a:schemeClr val="bg1">
                    <a:lumMod val="65000"/>
                  </a:schemeClr>
                </a:solidFill>
              </a:rPr>
              <a:t>.</a:t>
            </a:r>
            <a:r>
              <a:rPr lang="cs-CZ" altLang="cs-CZ" sz="20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cs-CZ" altLang="cs-CZ" sz="2000" dirty="0" err="1">
                <a:solidFill>
                  <a:schemeClr val="bg1">
                    <a:lumMod val="65000"/>
                  </a:schemeClr>
                </a:solidFill>
              </a:rPr>
              <a:t>Goods</a:t>
            </a:r>
            <a:r>
              <a:rPr lang="cs-CZ" altLang="cs-CZ" sz="2000" dirty="0">
                <a:solidFill>
                  <a:schemeClr val="bg1">
                    <a:lumMod val="65000"/>
                  </a:schemeClr>
                </a:solidFill>
              </a:rPr>
              <a:t> up to a </a:t>
            </a:r>
            <a:r>
              <a:rPr lang="cs-CZ" altLang="cs-CZ" sz="2000" dirty="0" err="1">
                <a:solidFill>
                  <a:schemeClr val="bg1">
                    <a:lumMod val="65000"/>
                  </a:schemeClr>
                </a:solidFill>
              </a:rPr>
              <a:t>value</a:t>
            </a:r>
            <a:r>
              <a:rPr lang="cs-CZ" altLang="cs-CZ" sz="20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cs-CZ" altLang="cs-CZ" sz="2000" dirty="0" err="1">
                <a:solidFill>
                  <a:schemeClr val="bg1">
                    <a:lumMod val="65000"/>
                  </a:schemeClr>
                </a:solidFill>
              </a:rPr>
              <a:t>of</a:t>
            </a:r>
            <a:r>
              <a:rPr lang="cs-CZ" altLang="cs-CZ" sz="20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cs-CZ" altLang="cs-CZ" sz="2000" b="1" dirty="0">
                <a:solidFill>
                  <a:schemeClr val="bg1">
                    <a:lumMod val="65000"/>
                  </a:schemeClr>
                </a:solidFill>
              </a:rPr>
              <a:t>€150</a:t>
            </a:r>
            <a:r>
              <a:rPr lang="cs-CZ" altLang="cs-CZ" sz="20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cs-CZ" altLang="cs-CZ" sz="2000" dirty="0" err="1">
                <a:solidFill>
                  <a:schemeClr val="bg1">
                    <a:lumMod val="65000"/>
                  </a:schemeClr>
                </a:solidFill>
              </a:rPr>
              <a:t>may</a:t>
            </a:r>
            <a:r>
              <a:rPr lang="cs-CZ" altLang="cs-CZ" sz="20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cs-CZ" altLang="cs-CZ" sz="2000" dirty="0" err="1">
                <a:solidFill>
                  <a:schemeClr val="bg1">
                    <a:lumMod val="65000"/>
                  </a:schemeClr>
                </a:solidFill>
              </a:rPr>
              <a:t>be</a:t>
            </a:r>
            <a:r>
              <a:rPr lang="cs-CZ" altLang="cs-CZ" sz="20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cs-CZ" altLang="cs-CZ" sz="2000" dirty="0" err="1">
                <a:solidFill>
                  <a:schemeClr val="bg1">
                    <a:lumMod val="65000"/>
                  </a:schemeClr>
                </a:solidFill>
              </a:rPr>
              <a:t>imported</a:t>
            </a:r>
            <a:r>
              <a:rPr lang="cs-CZ" altLang="cs-CZ" sz="20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cs-CZ" altLang="cs-CZ" sz="2000" dirty="0" err="1">
                <a:solidFill>
                  <a:schemeClr val="bg1">
                    <a:lumMod val="65000"/>
                  </a:schemeClr>
                </a:solidFill>
              </a:rPr>
              <a:t>without</a:t>
            </a:r>
            <a:r>
              <a:rPr lang="cs-CZ" altLang="cs-CZ" sz="20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cs-CZ" altLang="cs-CZ" sz="2000" dirty="0" err="1">
                <a:solidFill>
                  <a:schemeClr val="bg1">
                    <a:lumMod val="65000"/>
                  </a:schemeClr>
                </a:solidFill>
              </a:rPr>
              <a:t>payment</a:t>
            </a:r>
            <a:r>
              <a:rPr lang="cs-CZ" altLang="cs-CZ" sz="20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cs-CZ" altLang="cs-CZ" sz="2000" dirty="0" err="1">
                <a:solidFill>
                  <a:schemeClr val="bg1">
                    <a:lumMod val="65000"/>
                  </a:schemeClr>
                </a:solidFill>
              </a:rPr>
              <a:t>of</a:t>
            </a:r>
            <a:r>
              <a:rPr lang="cs-CZ" altLang="cs-CZ" sz="20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cs-CZ" altLang="cs-CZ" sz="2000" b="1" dirty="0" err="1">
                <a:solidFill>
                  <a:schemeClr val="bg1">
                    <a:lumMod val="65000"/>
                  </a:schemeClr>
                </a:solidFill>
              </a:rPr>
              <a:t>Customs</a:t>
            </a:r>
            <a:r>
              <a:rPr lang="cs-CZ" altLang="cs-CZ" sz="2000" b="1" dirty="0">
                <a:solidFill>
                  <a:schemeClr val="bg1">
                    <a:lumMod val="65000"/>
                  </a:schemeClr>
                </a:solidFill>
              </a:rPr>
              <a:t> Duty.</a:t>
            </a:r>
            <a:r>
              <a:rPr lang="cs-CZ" altLang="cs-CZ" sz="20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cs-CZ" altLang="cs-CZ" sz="2000" dirty="0" err="1">
                <a:solidFill>
                  <a:schemeClr val="bg1">
                    <a:lumMod val="65000"/>
                  </a:schemeClr>
                </a:solidFill>
              </a:rPr>
              <a:t>However</a:t>
            </a:r>
            <a:r>
              <a:rPr lang="cs-CZ" altLang="cs-CZ" sz="2000" dirty="0">
                <a:solidFill>
                  <a:schemeClr val="bg1">
                    <a:lumMod val="65000"/>
                  </a:schemeClr>
                </a:solidFill>
              </a:rPr>
              <a:t>, VAT and import duty </a:t>
            </a:r>
            <a:r>
              <a:rPr lang="cs-CZ" altLang="cs-CZ" sz="2000" dirty="0" err="1">
                <a:solidFill>
                  <a:schemeClr val="bg1">
                    <a:lumMod val="65000"/>
                  </a:schemeClr>
                </a:solidFill>
              </a:rPr>
              <a:t>is</a:t>
            </a:r>
            <a:r>
              <a:rPr lang="cs-CZ" altLang="cs-CZ" sz="20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cs-CZ" altLang="cs-CZ" sz="2000" dirty="0" err="1">
                <a:solidFill>
                  <a:schemeClr val="bg1">
                    <a:lumMod val="65000"/>
                  </a:schemeClr>
                </a:solidFill>
              </a:rPr>
              <a:t>charged</a:t>
            </a:r>
            <a:r>
              <a:rPr lang="cs-CZ" altLang="cs-CZ" sz="2000" dirty="0">
                <a:solidFill>
                  <a:schemeClr val="bg1">
                    <a:lumMod val="65000"/>
                  </a:schemeClr>
                </a:solidFill>
              </a:rPr>
              <a:t> on </a:t>
            </a:r>
            <a:r>
              <a:rPr lang="cs-CZ" altLang="cs-CZ" sz="2000" dirty="0" err="1">
                <a:solidFill>
                  <a:schemeClr val="bg1">
                    <a:lumMod val="65000"/>
                  </a:schemeClr>
                </a:solidFill>
              </a:rPr>
              <a:t>importations</a:t>
            </a:r>
            <a:r>
              <a:rPr lang="cs-CZ" altLang="cs-CZ" sz="20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cs-CZ" altLang="cs-CZ" sz="2000" dirty="0" err="1">
                <a:solidFill>
                  <a:schemeClr val="bg1">
                    <a:lumMod val="65000"/>
                  </a:schemeClr>
                </a:solidFill>
              </a:rPr>
              <a:t>of</a:t>
            </a:r>
            <a:r>
              <a:rPr lang="cs-CZ" altLang="cs-CZ" sz="20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cs-CZ" altLang="cs-CZ" sz="2000" dirty="0" err="1">
                <a:solidFill>
                  <a:schemeClr val="bg1">
                    <a:lumMod val="65000"/>
                  </a:schemeClr>
                </a:solidFill>
              </a:rPr>
              <a:t>tobacco</a:t>
            </a:r>
            <a:r>
              <a:rPr lang="cs-CZ" altLang="cs-CZ" sz="2000" dirty="0">
                <a:solidFill>
                  <a:schemeClr val="bg1">
                    <a:lumMod val="65000"/>
                  </a:schemeClr>
                </a:solidFill>
              </a:rPr>
              <a:t>, </a:t>
            </a:r>
            <a:r>
              <a:rPr lang="cs-CZ" altLang="cs-CZ" sz="2000" dirty="0" err="1">
                <a:solidFill>
                  <a:schemeClr val="bg1">
                    <a:lumMod val="65000"/>
                  </a:schemeClr>
                </a:solidFill>
              </a:rPr>
              <a:t>tobacco</a:t>
            </a:r>
            <a:r>
              <a:rPr lang="cs-CZ" altLang="cs-CZ" sz="20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cs-CZ" altLang="cs-CZ" sz="2000" dirty="0" err="1">
                <a:solidFill>
                  <a:schemeClr val="bg1">
                    <a:lumMod val="65000"/>
                  </a:schemeClr>
                </a:solidFill>
              </a:rPr>
              <a:t>products</a:t>
            </a:r>
            <a:r>
              <a:rPr lang="cs-CZ" altLang="cs-CZ" sz="2000" dirty="0">
                <a:solidFill>
                  <a:schemeClr val="bg1">
                    <a:lumMod val="65000"/>
                  </a:schemeClr>
                </a:solidFill>
              </a:rPr>
              <a:t>, </a:t>
            </a:r>
            <a:r>
              <a:rPr lang="cs-CZ" altLang="cs-CZ" sz="2000" dirty="0" err="1">
                <a:solidFill>
                  <a:schemeClr val="bg1">
                    <a:lumMod val="65000"/>
                  </a:schemeClr>
                </a:solidFill>
              </a:rPr>
              <a:t>alcoholic</a:t>
            </a:r>
            <a:r>
              <a:rPr lang="cs-CZ" altLang="cs-CZ" sz="20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cs-CZ" altLang="cs-CZ" sz="2000" dirty="0" err="1">
                <a:solidFill>
                  <a:schemeClr val="bg1">
                    <a:lumMod val="65000"/>
                  </a:schemeClr>
                </a:solidFill>
              </a:rPr>
              <a:t>product</a:t>
            </a:r>
            <a:r>
              <a:rPr lang="cs-CZ" altLang="cs-CZ" sz="2000" dirty="0">
                <a:solidFill>
                  <a:schemeClr val="bg1">
                    <a:lumMod val="65000"/>
                  </a:schemeClr>
                </a:solidFill>
              </a:rPr>
              <a:t> and </a:t>
            </a:r>
            <a:r>
              <a:rPr lang="cs-CZ" altLang="cs-CZ" sz="2000" dirty="0" err="1">
                <a:solidFill>
                  <a:schemeClr val="bg1">
                    <a:lumMod val="65000"/>
                  </a:schemeClr>
                </a:solidFill>
              </a:rPr>
              <a:t>perfumes</a:t>
            </a:r>
            <a:r>
              <a:rPr lang="cs-CZ" altLang="cs-CZ" sz="20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cs-CZ" altLang="cs-CZ" sz="2000" dirty="0" err="1">
                <a:solidFill>
                  <a:schemeClr val="bg1">
                    <a:lumMod val="65000"/>
                  </a:schemeClr>
                </a:solidFill>
              </a:rPr>
              <a:t>even</a:t>
            </a:r>
            <a:r>
              <a:rPr lang="cs-CZ" altLang="cs-CZ" sz="20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cs-CZ" altLang="cs-CZ" sz="2000" dirty="0" err="1">
                <a:solidFill>
                  <a:schemeClr val="bg1">
                    <a:lumMod val="65000"/>
                  </a:schemeClr>
                </a:solidFill>
              </a:rPr>
              <a:t>if</a:t>
            </a:r>
            <a:r>
              <a:rPr lang="cs-CZ" altLang="cs-CZ" sz="20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cs-CZ" altLang="cs-CZ" sz="2000" dirty="0" err="1">
                <a:solidFill>
                  <a:schemeClr val="bg1">
                    <a:lumMod val="65000"/>
                  </a:schemeClr>
                </a:solidFill>
              </a:rPr>
              <a:t>they</a:t>
            </a:r>
            <a:r>
              <a:rPr lang="cs-CZ" altLang="cs-CZ" sz="20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cs-CZ" altLang="cs-CZ" sz="2000" dirty="0" err="1">
                <a:solidFill>
                  <a:schemeClr val="bg1">
                    <a:lumMod val="65000"/>
                  </a:schemeClr>
                </a:solidFill>
              </a:rPr>
              <a:t>cost</a:t>
            </a:r>
            <a:r>
              <a:rPr lang="cs-CZ" altLang="cs-CZ" sz="20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cs-CZ" altLang="cs-CZ" sz="2000" dirty="0" err="1">
                <a:solidFill>
                  <a:schemeClr val="bg1">
                    <a:lumMod val="65000"/>
                  </a:schemeClr>
                </a:solidFill>
              </a:rPr>
              <a:t>less</a:t>
            </a:r>
            <a:r>
              <a:rPr lang="cs-CZ" altLang="cs-CZ" sz="20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cs-CZ" altLang="cs-CZ" sz="2000" dirty="0" err="1">
                <a:solidFill>
                  <a:schemeClr val="bg1">
                    <a:lumMod val="65000"/>
                  </a:schemeClr>
                </a:solidFill>
              </a:rPr>
              <a:t>than</a:t>
            </a:r>
            <a:r>
              <a:rPr lang="cs-CZ" altLang="cs-CZ" sz="2000" dirty="0">
                <a:solidFill>
                  <a:schemeClr val="bg1">
                    <a:lumMod val="65000"/>
                  </a:schemeClr>
                </a:solidFill>
              </a:rPr>
              <a:t> €22. </a:t>
            </a:r>
          </a:p>
          <a:p>
            <a:pPr eaLnBrk="1" hangingPunct="1">
              <a:lnSpc>
                <a:spcPct val="80000"/>
              </a:lnSpc>
              <a:spcBef>
                <a:spcPts val="500"/>
              </a:spcBef>
              <a:buFont typeface="Arial" panose="020B0604020202020204" pitchFamily="34" charset="0"/>
              <a:buChar char="•"/>
            </a:pPr>
            <a:r>
              <a:rPr lang="cs-CZ" altLang="cs-CZ" sz="2000" dirty="0" err="1">
                <a:solidFill>
                  <a:schemeClr val="bg1">
                    <a:lumMod val="65000"/>
                  </a:schemeClr>
                </a:solidFill>
              </a:rPr>
              <a:t>If</a:t>
            </a:r>
            <a:r>
              <a:rPr lang="cs-CZ" altLang="cs-CZ" sz="20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cs-CZ" altLang="cs-CZ" sz="2000" dirty="0" err="1">
                <a:solidFill>
                  <a:schemeClr val="bg1">
                    <a:lumMod val="65000"/>
                  </a:schemeClr>
                </a:solidFill>
              </a:rPr>
              <a:t>your</a:t>
            </a:r>
            <a:r>
              <a:rPr lang="cs-CZ" altLang="cs-CZ" sz="2000" dirty="0">
                <a:solidFill>
                  <a:schemeClr val="bg1">
                    <a:lumMod val="65000"/>
                  </a:schemeClr>
                </a:solidFill>
              </a:rPr>
              <a:t> online </a:t>
            </a:r>
            <a:r>
              <a:rPr lang="cs-CZ" altLang="cs-CZ" sz="2000" dirty="0" err="1">
                <a:solidFill>
                  <a:schemeClr val="bg1">
                    <a:lumMod val="65000"/>
                  </a:schemeClr>
                </a:solidFill>
              </a:rPr>
              <a:t>purchase</a:t>
            </a:r>
            <a:r>
              <a:rPr lang="cs-CZ" altLang="cs-CZ" sz="20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cs-CZ" altLang="cs-CZ" sz="2000" dirty="0" err="1">
                <a:solidFill>
                  <a:schemeClr val="bg1">
                    <a:lumMod val="65000"/>
                  </a:schemeClr>
                </a:solidFill>
              </a:rPr>
              <a:t>costs</a:t>
            </a:r>
            <a:r>
              <a:rPr lang="cs-CZ" altLang="cs-CZ" sz="20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cs-CZ" altLang="cs-CZ" sz="2000" b="1" dirty="0">
                <a:solidFill>
                  <a:schemeClr val="bg1">
                    <a:lumMod val="65000"/>
                  </a:schemeClr>
                </a:solidFill>
              </a:rPr>
              <a:t>more </a:t>
            </a:r>
            <a:r>
              <a:rPr lang="cs-CZ" altLang="cs-CZ" sz="2000" b="1" dirty="0" err="1">
                <a:solidFill>
                  <a:schemeClr val="bg1">
                    <a:lumMod val="65000"/>
                  </a:schemeClr>
                </a:solidFill>
              </a:rPr>
              <a:t>than</a:t>
            </a:r>
            <a:r>
              <a:rPr lang="cs-CZ" altLang="cs-CZ" sz="2000" b="1" dirty="0">
                <a:solidFill>
                  <a:schemeClr val="bg1">
                    <a:lumMod val="65000"/>
                  </a:schemeClr>
                </a:solidFill>
              </a:rPr>
              <a:t> €22 </a:t>
            </a:r>
            <a:r>
              <a:rPr lang="cs-CZ" altLang="cs-CZ" sz="2000" b="1" dirty="0" err="1">
                <a:solidFill>
                  <a:schemeClr val="bg1">
                    <a:lumMod val="65000"/>
                  </a:schemeClr>
                </a:solidFill>
              </a:rPr>
              <a:t>you</a:t>
            </a:r>
            <a:r>
              <a:rPr lang="cs-CZ" altLang="cs-CZ" sz="2000" b="1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cs-CZ" altLang="cs-CZ" sz="2000" b="1" dirty="0" err="1">
                <a:solidFill>
                  <a:schemeClr val="bg1">
                    <a:lumMod val="65000"/>
                  </a:schemeClr>
                </a:solidFill>
              </a:rPr>
              <a:t>will</a:t>
            </a:r>
            <a:r>
              <a:rPr lang="cs-CZ" altLang="cs-CZ" sz="2000" b="1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cs-CZ" altLang="cs-CZ" sz="2000" b="1" dirty="0" err="1">
                <a:solidFill>
                  <a:schemeClr val="bg1">
                    <a:lumMod val="65000"/>
                  </a:schemeClr>
                </a:solidFill>
              </a:rPr>
              <a:t>have</a:t>
            </a:r>
            <a:r>
              <a:rPr lang="cs-CZ" altLang="cs-CZ" sz="2000" b="1" dirty="0">
                <a:solidFill>
                  <a:schemeClr val="bg1">
                    <a:lumMod val="65000"/>
                  </a:schemeClr>
                </a:solidFill>
              </a:rPr>
              <a:t> to </a:t>
            </a:r>
            <a:r>
              <a:rPr lang="cs-CZ" altLang="cs-CZ" sz="2000" b="1" dirty="0" err="1">
                <a:solidFill>
                  <a:schemeClr val="bg1">
                    <a:lumMod val="65000"/>
                  </a:schemeClr>
                </a:solidFill>
              </a:rPr>
              <a:t>pay</a:t>
            </a:r>
            <a:r>
              <a:rPr lang="cs-CZ" altLang="cs-CZ" sz="2000" b="1" dirty="0">
                <a:solidFill>
                  <a:schemeClr val="bg1">
                    <a:lumMod val="65000"/>
                  </a:schemeClr>
                </a:solidFill>
              </a:rPr>
              <a:t> VAT. </a:t>
            </a:r>
            <a:r>
              <a:rPr lang="cs-CZ" altLang="cs-CZ" sz="2000" b="1" dirty="0" err="1">
                <a:solidFill>
                  <a:schemeClr val="bg1">
                    <a:lumMod val="65000"/>
                  </a:schemeClr>
                </a:solidFill>
              </a:rPr>
              <a:t>If</a:t>
            </a:r>
            <a:r>
              <a:rPr lang="cs-CZ" altLang="cs-CZ" sz="2000" b="1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cs-CZ" altLang="cs-CZ" sz="2000" b="1" dirty="0" err="1">
                <a:solidFill>
                  <a:schemeClr val="bg1">
                    <a:lumMod val="65000"/>
                  </a:schemeClr>
                </a:solidFill>
              </a:rPr>
              <a:t>your</a:t>
            </a:r>
            <a:r>
              <a:rPr lang="cs-CZ" altLang="cs-CZ" sz="2000" b="1" dirty="0">
                <a:solidFill>
                  <a:schemeClr val="bg1">
                    <a:lumMod val="65000"/>
                  </a:schemeClr>
                </a:solidFill>
              </a:rPr>
              <a:t> online </a:t>
            </a:r>
            <a:r>
              <a:rPr lang="cs-CZ" altLang="cs-CZ" sz="2000" b="1" dirty="0" err="1">
                <a:solidFill>
                  <a:schemeClr val="bg1">
                    <a:lumMod val="65000"/>
                  </a:schemeClr>
                </a:solidFill>
              </a:rPr>
              <a:t>purchase</a:t>
            </a:r>
            <a:r>
              <a:rPr lang="cs-CZ" altLang="cs-CZ" sz="2000" b="1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cs-CZ" altLang="cs-CZ" sz="2000" b="1" dirty="0" err="1">
                <a:solidFill>
                  <a:schemeClr val="bg1">
                    <a:lumMod val="65000"/>
                  </a:schemeClr>
                </a:solidFill>
              </a:rPr>
              <a:t>costs</a:t>
            </a:r>
            <a:r>
              <a:rPr lang="cs-CZ" altLang="cs-CZ" sz="2000" b="1" dirty="0">
                <a:solidFill>
                  <a:schemeClr val="bg1">
                    <a:lumMod val="65000"/>
                  </a:schemeClr>
                </a:solidFill>
              </a:rPr>
              <a:t> more </a:t>
            </a:r>
            <a:r>
              <a:rPr lang="cs-CZ" altLang="cs-CZ" sz="2000" b="1" dirty="0" err="1">
                <a:solidFill>
                  <a:schemeClr val="bg1">
                    <a:lumMod val="65000"/>
                  </a:schemeClr>
                </a:solidFill>
              </a:rPr>
              <a:t>than</a:t>
            </a:r>
            <a:r>
              <a:rPr lang="cs-CZ" altLang="cs-CZ" sz="2000" b="1" dirty="0">
                <a:solidFill>
                  <a:schemeClr val="bg1">
                    <a:lumMod val="65000"/>
                  </a:schemeClr>
                </a:solidFill>
              </a:rPr>
              <a:t> €150 </a:t>
            </a:r>
            <a:r>
              <a:rPr lang="cs-CZ" altLang="cs-CZ" sz="2000" b="1" dirty="0" err="1">
                <a:solidFill>
                  <a:schemeClr val="bg1">
                    <a:lumMod val="65000"/>
                  </a:schemeClr>
                </a:solidFill>
              </a:rPr>
              <a:t>you</a:t>
            </a:r>
            <a:r>
              <a:rPr lang="cs-CZ" altLang="cs-CZ" sz="2000" b="1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cs-CZ" altLang="cs-CZ" sz="2000" b="1" dirty="0" err="1">
                <a:solidFill>
                  <a:schemeClr val="bg1">
                    <a:lumMod val="65000"/>
                  </a:schemeClr>
                </a:solidFill>
              </a:rPr>
              <a:t>will</a:t>
            </a:r>
            <a:r>
              <a:rPr lang="cs-CZ" altLang="cs-CZ" sz="2000" b="1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cs-CZ" altLang="cs-CZ" sz="2000" b="1" dirty="0" err="1">
                <a:solidFill>
                  <a:schemeClr val="bg1">
                    <a:lumMod val="65000"/>
                  </a:schemeClr>
                </a:solidFill>
              </a:rPr>
              <a:t>have</a:t>
            </a:r>
            <a:r>
              <a:rPr lang="cs-CZ" altLang="cs-CZ" sz="2000" b="1" dirty="0">
                <a:solidFill>
                  <a:schemeClr val="bg1">
                    <a:lumMod val="65000"/>
                  </a:schemeClr>
                </a:solidFill>
              </a:rPr>
              <a:t> to </a:t>
            </a:r>
            <a:r>
              <a:rPr lang="cs-CZ" altLang="cs-CZ" sz="2000" b="1" dirty="0" err="1">
                <a:solidFill>
                  <a:schemeClr val="bg1">
                    <a:lumMod val="65000"/>
                  </a:schemeClr>
                </a:solidFill>
              </a:rPr>
              <a:t>pay</a:t>
            </a:r>
            <a:r>
              <a:rPr lang="cs-CZ" altLang="cs-CZ" sz="2000" b="1" dirty="0">
                <a:solidFill>
                  <a:schemeClr val="bg1">
                    <a:lumMod val="65000"/>
                  </a:schemeClr>
                </a:solidFill>
              </a:rPr>
              <a:t> VAT and </a:t>
            </a:r>
            <a:r>
              <a:rPr lang="cs-CZ" altLang="cs-CZ" sz="2000" b="1" dirty="0" err="1">
                <a:solidFill>
                  <a:schemeClr val="bg1">
                    <a:lumMod val="65000"/>
                  </a:schemeClr>
                </a:solidFill>
              </a:rPr>
              <a:t>Customs</a:t>
            </a:r>
            <a:r>
              <a:rPr lang="cs-CZ" altLang="cs-CZ" sz="2000" b="1" dirty="0">
                <a:solidFill>
                  <a:schemeClr val="bg1">
                    <a:lumMod val="65000"/>
                  </a:schemeClr>
                </a:solidFill>
              </a:rPr>
              <a:t> Duty.</a:t>
            </a:r>
            <a:r>
              <a:rPr lang="cs-CZ" altLang="cs-CZ" sz="2000" dirty="0">
                <a:solidFill>
                  <a:schemeClr val="bg1">
                    <a:lumMod val="65000"/>
                  </a:schemeClr>
                </a:solidFill>
              </a:rPr>
              <a:t> </a:t>
            </a:r>
          </a:p>
          <a:p>
            <a:pPr eaLnBrk="1" hangingPunct="1">
              <a:lnSpc>
                <a:spcPct val="80000"/>
              </a:lnSpc>
              <a:spcBef>
                <a:spcPts val="500"/>
              </a:spcBef>
              <a:buFont typeface="Arial" panose="020B0604020202020204" pitchFamily="34" charset="0"/>
              <a:buChar char="•"/>
            </a:pPr>
            <a:r>
              <a:rPr lang="cs-CZ" altLang="cs-CZ" sz="2000" b="1" dirty="0" err="1">
                <a:solidFill>
                  <a:schemeClr val="bg1">
                    <a:lumMod val="65000"/>
                  </a:schemeClr>
                </a:solidFill>
              </a:rPr>
              <a:t>From</a:t>
            </a:r>
            <a:r>
              <a:rPr lang="cs-CZ" altLang="cs-CZ" sz="2000" b="1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cs-CZ" altLang="cs-CZ" sz="2000" b="1" dirty="0" err="1">
                <a:solidFill>
                  <a:schemeClr val="bg1">
                    <a:lumMod val="65000"/>
                  </a:schemeClr>
                </a:solidFill>
              </a:rPr>
              <a:t>another</a:t>
            </a:r>
            <a:r>
              <a:rPr lang="cs-CZ" altLang="cs-CZ" sz="2000" b="1" dirty="0">
                <a:solidFill>
                  <a:schemeClr val="bg1">
                    <a:lumMod val="65000"/>
                  </a:schemeClr>
                </a:solidFill>
              </a:rPr>
              <a:t> EU </a:t>
            </a:r>
            <a:r>
              <a:rPr lang="cs-CZ" altLang="cs-CZ" sz="2000" b="1" dirty="0" err="1">
                <a:solidFill>
                  <a:schemeClr val="bg1">
                    <a:lumMod val="65000"/>
                  </a:schemeClr>
                </a:solidFill>
              </a:rPr>
              <a:t>Member</a:t>
            </a:r>
            <a:r>
              <a:rPr lang="cs-CZ" altLang="cs-CZ" sz="2000" b="1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cs-CZ" altLang="cs-CZ" sz="2000" b="1" dirty="0" err="1">
                <a:solidFill>
                  <a:schemeClr val="bg1">
                    <a:lumMod val="65000"/>
                  </a:schemeClr>
                </a:solidFill>
              </a:rPr>
              <a:t>State</a:t>
            </a:r>
            <a:endParaRPr lang="cs-CZ" altLang="cs-CZ" sz="2000" b="1" dirty="0">
              <a:solidFill>
                <a:schemeClr val="bg1">
                  <a:lumMod val="65000"/>
                </a:schemeClr>
              </a:solidFill>
            </a:endParaRPr>
          </a:p>
          <a:p>
            <a:pPr eaLnBrk="1" hangingPunct="1">
              <a:lnSpc>
                <a:spcPct val="80000"/>
              </a:lnSpc>
              <a:spcBef>
                <a:spcPts val="500"/>
              </a:spcBef>
              <a:buFont typeface="Arial" panose="020B0604020202020204" pitchFamily="34" charset="0"/>
              <a:buChar char="•"/>
            </a:pPr>
            <a:r>
              <a:rPr lang="cs-CZ" altLang="cs-CZ" sz="2000" dirty="0" err="1">
                <a:solidFill>
                  <a:schemeClr val="bg1">
                    <a:lumMod val="65000"/>
                  </a:schemeClr>
                </a:solidFill>
              </a:rPr>
              <a:t>If</a:t>
            </a:r>
            <a:r>
              <a:rPr lang="cs-CZ" altLang="cs-CZ" sz="20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cs-CZ" altLang="cs-CZ" sz="2000" dirty="0" err="1">
                <a:solidFill>
                  <a:schemeClr val="bg1">
                    <a:lumMod val="65000"/>
                  </a:schemeClr>
                </a:solidFill>
              </a:rPr>
              <a:t>goods</a:t>
            </a:r>
            <a:r>
              <a:rPr lang="cs-CZ" altLang="cs-CZ" sz="2000" dirty="0">
                <a:solidFill>
                  <a:schemeClr val="bg1">
                    <a:lumMod val="65000"/>
                  </a:schemeClr>
                </a:solidFill>
              </a:rPr>
              <a:t> are </a:t>
            </a:r>
            <a:r>
              <a:rPr lang="cs-CZ" altLang="cs-CZ" sz="2000" dirty="0" err="1">
                <a:solidFill>
                  <a:schemeClr val="bg1">
                    <a:lumMod val="65000"/>
                  </a:schemeClr>
                </a:solidFill>
              </a:rPr>
              <a:t>sent</a:t>
            </a:r>
            <a:r>
              <a:rPr lang="cs-CZ" altLang="cs-CZ" sz="2000" dirty="0">
                <a:solidFill>
                  <a:schemeClr val="bg1">
                    <a:lumMod val="65000"/>
                  </a:schemeClr>
                </a:solidFill>
              </a:rPr>
              <a:t> to </a:t>
            </a:r>
            <a:r>
              <a:rPr lang="cs-CZ" altLang="cs-CZ" sz="2000" dirty="0" err="1">
                <a:solidFill>
                  <a:schemeClr val="bg1">
                    <a:lumMod val="65000"/>
                  </a:schemeClr>
                </a:solidFill>
              </a:rPr>
              <a:t>you</a:t>
            </a:r>
            <a:r>
              <a:rPr lang="cs-CZ" altLang="cs-CZ" sz="20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cs-CZ" altLang="cs-CZ" sz="2000" dirty="0" err="1">
                <a:solidFill>
                  <a:schemeClr val="bg1">
                    <a:lumMod val="65000"/>
                  </a:schemeClr>
                </a:solidFill>
              </a:rPr>
              <a:t>from</a:t>
            </a:r>
            <a:r>
              <a:rPr lang="cs-CZ" altLang="cs-CZ" sz="20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cs-CZ" altLang="cs-CZ" sz="2000" dirty="0" err="1">
                <a:solidFill>
                  <a:schemeClr val="bg1">
                    <a:lumMod val="65000"/>
                  </a:schemeClr>
                </a:solidFill>
              </a:rPr>
              <a:t>another</a:t>
            </a:r>
            <a:r>
              <a:rPr lang="cs-CZ" altLang="cs-CZ" sz="20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cs-CZ" altLang="cs-CZ" sz="2000" dirty="0" err="1">
                <a:solidFill>
                  <a:schemeClr val="bg1">
                    <a:lumMod val="65000"/>
                  </a:schemeClr>
                </a:solidFill>
              </a:rPr>
              <a:t>Member</a:t>
            </a:r>
            <a:r>
              <a:rPr lang="cs-CZ" altLang="cs-CZ" sz="20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cs-CZ" altLang="cs-CZ" sz="2000" dirty="0" err="1">
                <a:solidFill>
                  <a:schemeClr val="bg1">
                    <a:lumMod val="65000"/>
                  </a:schemeClr>
                </a:solidFill>
              </a:rPr>
              <a:t>State</a:t>
            </a:r>
            <a:r>
              <a:rPr lang="cs-CZ" altLang="cs-CZ" sz="20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cs-CZ" altLang="cs-CZ" sz="2000" dirty="0" err="1">
                <a:solidFill>
                  <a:schemeClr val="bg1">
                    <a:lumMod val="65000"/>
                  </a:schemeClr>
                </a:solidFill>
              </a:rPr>
              <a:t>whether</a:t>
            </a:r>
            <a:r>
              <a:rPr lang="cs-CZ" altLang="cs-CZ" sz="20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cs-CZ" altLang="cs-CZ" sz="2000" dirty="0" err="1">
                <a:solidFill>
                  <a:schemeClr val="bg1">
                    <a:lumMod val="65000"/>
                  </a:schemeClr>
                </a:solidFill>
              </a:rPr>
              <a:t>you</a:t>
            </a:r>
            <a:r>
              <a:rPr lang="cs-CZ" altLang="cs-CZ" sz="20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cs-CZ" altLang="cs-CZ" sz="2000" dirty="0" err="1">
                <a:solidFill>
                  <a:schemeClr val="bg1">
                    <a:lumMod val="65000"/>
                  </a:schemeClr>
                </a:solidFill>
              </a:rPr>
              <a:t>pay</a:t>
            </a:r>
            <a:r>
              <a:rPr lang="cs-CZ" altLang="cs-CZ" sz="2000" dirty="0">
                <a:solidFill>
                  <a:schemeClr val="bg1">
                    <a:lumMod val="65000"/>
                  </a:schemeClr>
                </a:solidFill>
              </a:rPr>
              <a:t> VAT </a:t>
            </a:r>
            <a:r>
              <a:rPr lang="cs-CZ" altLang="cs-CZ" sz="2000" dirty="0" err="1">
                <a:solidFill>
                  <a:schemeClr val="bg1">
                    <a:lumMod val="65000"/>
                  </a:schemeClr>
                </a:solidFill>
              </a:rPr>
              <a:t>here</a:t>
            </a:r>
            <a:r>
              <a:rPr lang="cs-CZ" altLang="cs-CZ" sz="20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cs-CZ" altLang="cs-CZ" sz="2000" dirty="0" err="1">
                <a:solidFill>
                  <a:schemeClr val="bg1">
                    <a:lumMod val="65000"/>
                  </a:schemeClr>
                </a:solidFill>
              </a:rPr>
              <a:t>or</a:t>
            </a:r>
            <a:r>
              <a:rPr lang="cs-CZ" altLang="cs-CZ" sz="2000" dirty="0">
                <a:solidFill>
                  <a:schemeClr val="bg1">
                    <a:lumMod val="65000"/>
                  </a:schemeClr>
                </a:solidFill>
              </a:rPr>
              <a:t> in </a:t>
            </a:r>
            <a:r>
              <a:rPr lang="cs-CZ" altLang="cs-CZ" sz="2000" dirty="0" err="1">
                <a:solidFill>
                  <a:schemeClr val="bg1">
                    <a:lumMod val="65000"/>
                  </a:schemeClr>
                </a:solidFill>
              </a:rPr>
              <a:t>the</a:t>
            </a:r>
            <a:r>
              <a:rPr lang="cs-CZ" altLang="cs-CZ" sz="20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cs-CZ" altLang="cs-CZ" sz="2000" dirty="0" err="1">
                <a:solidFill>
                  <a:schemeClr val="bg1">
                    <a:lumMod val="65000"/>
                  </a:schemeClr>
                </a:solidFill>
              </a:rPr>
              <a:t>Member</a:t>
            </a:r>
            <a:r>
              <a:rPr lang="cs-CZ" altLang="cs-CZ" sz="20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cs-CZ" altLang="cs-CZ" sz="2000" dirty="0" err="1">
                <a:solidFill>
                  <a:schemeClr val="bg1">
                    <a:lumMod val="65000"/>
                  </a:schemeClr>
                </a:solidFill>
              </a:rPr>
              <a:t>State</a:t>
            </a:r>
            <a:r>
              <a:rPr lang="cs-CZ" altLang="cs-CZ" sz="20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cs-CZ" altLang="cs-CZ" sz="2000" dirty="0" err="1">
                <a:solidFill>
                  <a:schemeClr val="bg1">
                    <a:lumMod val="65000"/>
                  </a:schemeClr>
                </a:solidFill>
              </a:rPr>
              <a:t>depends</a:t>
            </a:r>
            <a:r>
              <a:rPr lang="cs-CZ" altLang="cs-CZ" sz="2000" dirty="0">
                <a:solidFill>
                  <a:schemeClr val="bg1">
                    <a:lumMod val="65000"/>
                  </a:schemeClr>
                </a:solidFill>
              </a:rPr>
              <a:t> on </a:t>
            </a:r>
            <a:r>
              <a:rPr lang="cs-CZ" altLang="cs-CZ" sz="2000" dirty="0" err="1">
                <a:solidFill>
                  <a:schemeClr val="bg1">
                    <a:lumMod val="65000"/>
                  </a:schemeClr>
                </a:solidFill>
              </a:rPr>
              <a:t>the</a:t>
            </a:r>
            <a:r>
              <a:rPr lang="cs-CZ" altLang="cs-CZ" sz="20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cs-CZ" altLang="cs-CZ" sz="2000" dirty="0" err="1">
                <a:solidFill>
                  <a:schemeClr val="bg1">
                    <a:lumMod val="65000"/>
                  </a:schemeClr>
                </a:solidFill>
              </a:rPr>
              <a:t>level</a:t>
            </a:r>
            <a:r>
              <a:rPr lang="cs-CZ" altLang="cs-CZ" sz="20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cs-CZ" altLang="cs-CZ" sz="2000" dirty="0" err="1">
                <a:solidFill>
                  <a:schemeClr val="bg1">
                    <a:lumMod val="65000"/>
                  </a:schemeClr>
                </a:solidFill>
              </a:rPr>
              <a:t>of</a:t>
            </a:r>
            <a:r>
              <a:rPr lang="cs-CZ" altLang="cs-CZ" sz="20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cs-CZ" altLang="cs-CZ" sz="2000" dirty="0" err="1">
                <a:solidFill>
                  <a:schemeClr val="bg1">
                    <a:lumMod val="65000"/>
                  </a:schemeClr>
                </a:solidFill>
              </a:rPr>
              <a:t>trade</a:t>
            </a:r>
            <a:r>
              <a:rPr lang="cs-CZ" altLang="cs-CZ" sz="20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cs-CZ" altLang="cs-CZ" sz="2000" dirty="0" err="1">
                <a:solidFill>
                  <a:schemeClr val="bg1">
                    <a:lumMod val="65000"/>
                  </a:schemeClr>
                </a:solidFill>
              </a:rPr>
              <a:t>the</a:t>
            </a:r>
            <a:r>
              <a:rPr lang="cs-CZ" altLang="cs-CZ" sz="20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cs-CZ" altLang="cs-CZ" sz="2000" dirty="0" err="1">
                <a:solidFill>
                  <a:schemeClr val="bg1">
                    <a:lumMod val="65000"/>
                  </a:schemeClr>
                </a:solidFill>
              </a:rPr>
              <a:t>supplier</a:t>
            </a:r>
            <a:r>
              <a:rPr lang="cs-CZ" altLang="cs-CZ" sz="2000" dirty="0">
                <a:solidFill>
                  <a:schemeClr val="bg1">
                    <a:lumMod val="65000"/>
                  </a:schemeClr>
                </a:solidFill>
              </a:rPr>
              <a:t> has </a:t>
            </a:r>
            <a:r>
              <a:rPr lang="cs-CZ" altLang="cs-CZ" sz="2000" dirty="0" err="1">
                <a:solidFill>
                  <a:schemeClr val="bg1">
                    <a:lumMod val="65000"/>
                  </a:schemeClr>
                </a:solidFill>
              </a:rPr>
              <a:t>with</a:t>
            </a:r>
            <a:r>
              <a:rPr lang="cs-CZ" altLang="cs-CZ" sz="20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cs-CZ" altLang="cs-CZ" sz="2000" dirty="0" err="1">
                <a:solidFill>
                  <a:schemeClr val="bg1">
                    <a:lumMod val="65000"/>
                  </a:schemeClr>
                </a:solidFill>
              </a:rPr>
              <a:t>Ireland</a:t>
            </a:r>
            <a:r>
              <a:rPr lang="cs-CZ" altLang="cs-CZ" sz="2000" dirty="0">
                <a:solidFill>
                  <a:schemeClr val="bg1">
                    <a:lumMod val="65000"/>
                  </a:schemeClr>
                </a:solidFill>
              </a:rPr>
              <a:t>. </a:t>
            </a:r>
            <a:r>
              <a:rPr lang="cs-CZ" altLang="cs-CZ" sz="2000" dirty="0" err="1">
                <a:solidFill>
                  <a:schemeClr val="bg1">
                    <a:lumMod val="65000"/>
                  </a:schemeClr>
                </a:solidFill>
              </a:rPr>
              <a:t>If</a:t>
            </a:r>
            <a:r>
              <a:rPr lang="cs-CZ" altLang="cs-CZ" sz="20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cs-CZ" altLang="cs-CZ" sz="2000" dirty="0" err="1">
                <a:solidFill>
                  <a:schemeClr val="bg1">
                    <a:lumMod val="65000"/>
                  </a:schemeClr>
                </a:solidFill>
              </a:rPr>
              <a:t>the</a:t>
            </a:r>
            <a:r>
              <a:rPr lang="cs-CZ" altLang="cs-CZ" sz="20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cs-CZ" altLang="cs-CZ" sz="2000" dirty="0" err="1">
                <a:solidFill>
                  <a:schemeClr val="bg1">
                    <a:lumMod val="65000"/>
                  </a:schemeClr>
                </a:solidFill>
              </a:rPr>
              <a:t>supplier</a:t>
            </a:r>
            <a:r>
              <a:rPr lang="cs-CZ" altLang="cs-CZ" sz="2000" dirty="0">
                <a:solidFill>
                  <a:schemeClr val="bg1">
                    <a:lumMod val="65000"/>
                  </a:schemeClr>
                </a:solidFill>
              </a:rPr>
              <a:t> has a </a:t>
            </a:r>
            <a:r>
              <a:rPr lang="cs-CZ" altLang="cs-CZ" sz="2000" dirty="0" err="1">
                <a:solidFill>
                  <a:schemeClr val="bg1">
                    <a:lumMod val="65000"/>
                  </a:schemeClr>
                </a:solidFill>
              </a:rPr>
              <a:t>high</a:t>
            </a:r>
            <a:r>
              <a:rPr lang="cs-CZ" altLang="cs-CZ" sz="20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cs-CZ" altLang="cs-CZ" sz="2000" dirty="0" err="1">
                <a:solidFill>
                  <a:schemeClr val="bg1">
                    <a:lumMod val="65000"/>
                  </a:schemeClr>
                </a:solidFill>
              </a:rPr>
              <a:t>level</a:t>
            </a:r>
            <a:r>
              <a:rPr lang="cs-CZ" altLang="cs-CZ" sz="20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cs-CZ" altLang="cs-CZ" sz="2000" dirty="0" err="1">
                <a:solidFill>
                  <a:schemeClr val="bg1">
                    <a:lumMod val="65000"/>
                  </a:schemeClr>
                </a:solidFill>
              </a:rPr>
              <a:t>of</a:t>
            </a:r>
            <a:r>
              <a:rPr lang="cs-CZ" altLang="cs-CZ" sz="20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cs-CZ" altLang="cs-CZ" sz="2000" dirty="0" err="1">
                <a:solidFill>
                  <a:schemeClr val="bg1">
                    <a:lumMod val="65000"/>
                  </a:schemeClr>
                </a:solidFill>
              </a:rPr>
              <a:t>trade</a:t>
            </a:r>
            <a:r>
              <a:rPr lang="cs-CZ" altLang="cs-CZ" sz="20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cs-CZ" altLang="cs-CZ" sz="2000" dirty="0" err="1">
                <a:solidFill>
                  <a:schemeClr val="bg1">
                    <a:lumMod val="65000"/>
                  </a:schemeClr>
                </a:solidFill>
              </a:rPr>
              <a:t>with</a:t>
            </a:r>
            <a:r>
              <a:rPr lang="cs-CZ" altLang="cs-CZ" sz="20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cs-CZ" altLang="cs-CZ" sz="2000" dirty="0" err="1">
                <a:solidFill>
                  <a:schemeClr val="bg1">
                    <a:lumMod val="65000"/>
                  </a:schemeClr>
                </a:solidFill>
              </a:rPr>
              <a:t>Ireland</a:t>
            </a:r>
            <a:r>
              <a:rPr lang="cs-CZ" altLang="cs-CZ" sz="20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cs-CZ" altLang="cs-CZ" sz="2000" dirty="0" err="1">
                <a:solidFill>
                  <a:schemeClr val="bg1">
                    <a:lumMod val="65000"/>
                  </a:schemeClr>
                </a:solidFill>
              </a:rPr>
              <a:t>you</a:t>
            </a:r>
            <a:r>
              <a:rPr lang="cs-CZ" altLang="cs-CZ" sz="20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cs-CZ" altLang="cs-CZ" sz="2000" dirty="0" err="1">
                <a:solidFill>
                  <a:schemeClr val="bg1">
                    <a:lumMod val="65000"/>
                  </a:schemeClr>
                </a:solidFill>
              </a:rPr>
              <a:t>may</a:t>
            </a:r>
            <a:r>
              <a:rPr lang="cs-CZ" altLang="cs-CZ" sz="20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cs-CZ" altLang="cs-CZ" sz="2000" dirty="0" err="1">
                <a:solidFill>
                  <a:schemeClr val="bg1">
                    <a:lumMod val="65000"/>
                  </a:schemeClr>
                </a:solidFill>
              </a:rPr>
              <a:t>pay</a:t>
            </a:r>
            <a:r>
              <a:rPr lang="cs-CZ" altLang="cs-CZ" sz="2000" dirty="0">
                <a:solidFill>
                  <a:schemeClr val="bg1">
                    <a:lumMod val="65000"/>
                  </a:schemeClr>
                </a:solidFill>
              </a:rPr>
              <a:t> VAT </a:t>
            </a:r>
            <a:r>
              <a:rPr lang="cs-CZ" altLang="cs-CZ" sz="2000" dirty="0" err="1">
                <a:solidFill>
                  <a:schemeClr val="bg1">
                    <a:lumMod val="65000"/>
                  </a:schemeClr>
                </a:solidFill>
              </a:rPr>
              <a:t>here</a:t>
            </a:r>
            <a:r>
              <a:rPr lang="cs-CZ" altLang="cs-CZ" sz="2000" dirty="0">
                <a:solidFill>
                  <a:schemeClr val="bg1">
                    <a:lumMod val="65000"/>
                  </a:schemeClr>
                </a:solidFill>
              </a:rPr>
              <a:t>. </a:t>
            </a:r>
            <a:r>
              <a:rPr lang="cs-CZ" altLang="cs-CZ" sz="2000" dirty="0" err="1">
                <a:solidFill>
                  <a:schemeClr val="bg1">
                    <a:lumMod val="65000"/>
                  </a:schemeClr>
                </a:solidFill>
              </a:rPr>
              <a:t>Excisable</a:t>
            </a:r>
            <a:r>
              <a:rPr lang="cs-CZ" altLang="cs-CZ" sz="20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cs-CZ" altLang="cs-CZ" sz="2000" dirty="0" err="1">
                <a:solidFill>
                  <a:schemeClr val="bg1">
                    <a:lumMod val="65000"/>
                  </a:schemeClr>
                </a:solidFill>
              </a:rPr>
              <a:t>products</a:t>
            </a:r>
            <a:r>
              <a:rPr lang="cs-CZ" altLang="cs-CZ" sz="2000" dirty="0">
                <a:solidFill>
                  <a:schemeClr val="bg1">
                    <a:lumMod val="65000"/>
                  </a:schemeClr>
                </a:solidFill>
              </a:rPr>
              <a:t> (</a:t>
            </a:r>
            <a:r>
              <a:rPr lang="cs-CZ" altLang="cs-CZ" sz="2000" dirty="0" err="1">
                <a:solidFill>
                  <a:schemeClr val="bg1">
                    <a:lumMod val="65000"/>
                  </a:schemeClr>
                </a:solidFill>
              </a:rPr>
              <a:t>for</a:t>
            </a:r>
            <a:r>
              <a:rPr lang="cs-CZ" altLang="cs-CZ" sz="20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cs-CZ" altLang="cs-CZ" sz="2000" dirty="0" err="1">
                <a:solidFill>
                  <a:schemeClr val="bg1">
                    <a:lumMod val="65000"/>
                  </a:schemeClr>
                </a:solidFill>
              </a:rPr>
              <a:t>example</a:t>
            </a:r>
            <a:r>
              <a:rPr lang="cs-CZ" altLang="cs-CZ" sz="2000" dirty="0">
                <a:solidFill>
                  <a:schemeClr val="bg1">
                    <a:lumMod val="65000"/>
                  </a:schemeClr>
                </a:solidFill>
              </a:rPr>
              <a:t>, </a:t>
            </a:r>
            <a:r>
              <a:rPr lang="cs-CZ" altLang="cs-CZ" sz="2000" dirty="0" err="1">
                <a:solidFill>
                  <a:schemeClr val="bg1">
                    <a:lumMod val="65000"/>
                  </a:schemeClr>
                </a:solidFill>
              </a:rPr>
              <a:t>alcohol</a:t>
            </a:r>
            <a:r>
              <a:rPr lang="cs-CZ" altLang="cs-CZ" sz="2000" dirty="0">
                <a:solidFill>
                  <a:schemeClr val="bg1">
                    <a:lumMod val="65000"/>
                  </a:schemeClr>
                </a:solidFill>
              </a:rPr>
              <a:t>, </a:t>
            </a:r>
            <a:r>
              <a:rPr lang="cs-CZ" altLang="cs-CZ" sz="2000" dirty="0" err="1">
                <a:solidFill>
                  <a:schemeClr val="bg1">
                    <a:lumMod val="65000"/>
                  </a:schemeClr>
                </a:solidFill>
              </a:rPr>
              <a:t>tobacco</a:t>
            </a:r>
            <a:r>
              <a:rPr lang="cs-CZ" altLang="cs-CZ" sz="2000" dirty="0">
                <a:solidFill>
                  <a:schemeClr val="bg1">
                    <a:lumMod val="65000"/>
                  </a:schemeClr>
                </a:solidFill>
              </a:rPr>
              <a:t> and </a:t>
            </a:r>
            <a:r>
              <a:rPr lang="cs-CZ" altLang="cs-CZ" sz="2000" dirty="0" err="1">
                <a:solidFill>
                  <a:schemeClr val="bg1">
                    <a:lumMod val="65000"/>
                  </a:schemeClr>
                </a:solidFill>
              </a:rPr>
              <a:t>oil</a:t>
            </a:r>
            <a:r>
              <a:rPr lang="cs-CZ" altLang="cs-CZ" sz="2000" dirty="0">
                <a:solidFill>
                  <a:schemeClr val="bg1">
                    <a:lumMod val="65000"/>
                  </a:schemeClr>
                </a:solidFill>
              </a:rPr>
              <a:t>) </a:t>
            </a:r>
            <a:r>
              <a:rPr lang="cs-CZ" altLang="cs-CZ" sz="2000" dirty="0" err="1">
                <a:solidFill>
                  <a:schemeClr val="bg1">
                    <a:lumMod val="65000"/>
                  </a:schemeClr>
                </a:solidFill>
              </a:rPr>
              <a:t>purchased</a:t>
            </a:r>
            <a:r>
              <a:rPr lang="cs-CZ" altLang="cs-CZ" sz="20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cs-CZ" altLang="cs-CZ" sz="2000" dirty="0" err="1">
                <a:solidFill>
                  <a:schemeClr val="bg1">
                    <a:lumMod val="65000"/>
                  </a:schemeClr>
                </a:solidFill>
              </a:rPr>
              <a:t>within</a:t>
            </a:r>
            <a:r>
              <a:rPr lang="cs-CZ" altLang="cs-CZ" sz="20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cs-CZ" altLang="cs-CZ" sz="2000" dirty="0" err="1">
                <a:solidFill>
                  <a:schemeClr val="bg1">
                    <a:lumMod val="65000"/>
                  </a:schemeClr>
                </a:solidFill>
              </a:rPr>
              <a:t>the</a:t>
            </a:r>
            <a:r>
              <a:rPr lang="cs-CZ" altLang="cs-CZ" sz="2000" dirty="0">
                <a:solidFill>
                  <a:schemeClr val="bg1">
                    <a:lumMod val="65000"/>
                  </a:schemeClr>
                </a:solidFill>
              </a:rPr>
              <a:t> EU via </a:t>
            </a:r>
            <a:r>
              <a:rPr lang="cs-CZ" altLang="cs-CZ" sz="2000" dirty="0" err="1">
                <a:solidFill>
                  <a:schemeClr val="bg1">
                    <a:lumMod val="65000"/>
                  </a:schemeClr>
                </a:solidFill>
              </a:rPr>
              <a:t>the</a:t>
            </a:r>
            <a:r>
              <a:rPr lang="cs-CZ" altLang="cs-CZ" sz="2000" dirty="0">
                <a:solidFill>
                  <a:schemeClr val="bg1">
                    <a:lumMod val="65000"/>
                  </a:schemeClr>
                </a:solidFill>
              </a:rPr>
              <a:t> internet </a:t>
            </a:r>
            <a:r>
              <a:rPr lang="cs-CZ" altLang="cs-CZ" sz="2000" dirty="0" err="1">
                <a:solidFill>
                  <a:schemeClr val="bg1">
                    <a:lumMod val="65000"/>
                  </a:schemeClr>
                </a:solidFill>
              </a:rPr>
              <a:t>or</a:t>
            </a:r>
            <a:r>
              <a:rPr lang="cs-CZ" altLang="cs-CZ" sz="2000" dirty="0">
                <a:solidFill>
                  <a:schemeClr val="bg1">
                    <a:lumMod val="65000"/>
                  </a:schemeClr>
                </a:solidFill>
              </a:rPr>
              <a:t> by mail are </a:t>
            </a:r>
            <a:r>
              <a:rPr lang="cs-CZ" altLang="cs-CZ" sz="2000" dirty="0" err="1">
                <a:solidFill>
                  <a:schemeClr val="bg1">
                    <a:lumMod val="65000"/>
                  </a:schemeClr>
                </a:solidFill>
              </a:rPr>
              <a:t>subject</a:t>
            </a:r>
            <a:r>
              <a:rPr lang="cs-CZ" altLang="cs-CZ" sz="2000" dirty="0">
                <a:solidFill>
                  <a:schemeClr val="bg1">
                    <a:lumMod val="65000"/>
                  </a:schemeClr>
                </a:solidFill>
              </a:rPr>
              <a:t> to excise duty and VAT.            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ext Box 1">
            <a:extLst>
              <a:ext uri="{FF2B5EF4-FFF2-40B4-BE49-F238E27FC236}">
                <a16:creationId xmlns:a16="http://schemas.microsoft.com/office/drawing/2014/main" id="{2E59B894-F403-477D-8F36-56783E62FE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solidFill>
            <a:srgbClr val="EFFE9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4000"/>
              <a:t>DPH – individuální dovoz do EU - 2</a:t>
            </a:r>
          </a:p>
        </p:txBody>
      </p:sp>
      <p:sp>
        <p:nvSpPr>
          <p:cNvPr id="13314" name="Text Box 2">
            <a:extLst>
              <a:ext uri="{FF2B5EF4-FFF2-40B4-BE49-F238E27FC236}">
                <a16:creationId xmlns:a16="http://schemas.microsoft.com/office/drawing/2014/main" id="{A489C3D5-E1F3-4CD6-B533-E5DA08E47A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557338"/>
            <a:ext cx="8229600" cy="4967287"/>
          </a:xfrm>
          <a:prstGeom prst="rect">
            <a:avLst/>
          </a:prstGeom>
          <a:solidFill>
            <a:srgbClr val="FBFFE5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marL="338138" indent="-338138">
              <a:tabLst>
                <a:tab pos="1828800" algn="l"/>
                <a:tab pos="2276475" algn="l"/>
                <a:tab pos="2725738" algn="l"/>
                <a:tab pos="3175000" algn="l"/>
                <a:tab pos="3624263" algn="l"/>
                <a:tab pos="4073525" algn="l"/>
                <a:tab pos="4522788" algn="l"/>
                <a:tab pos="4972050" algn="l"/>
                <a:tab pos="5421313" algn="l"/>
                <a:tab pos="5870575" algn="l"/>
                <a:tab pos="6319838" algn="l"/>
                <a:tab pos="6769100" algn="l"/>
                <a:tab pos="7218363" algn="l"/>
                <a:tab pos="7667625" algn="l"/>
                <a:tab pos="8116888" algn="l"/>
                <a:tab pos="8566150" algn="l"/>
                <a:tab pos="9015413" algn="l"/>
                <a:tab pos="9464675" algn="l"/>
                <a:tab pos="9913938" algn="l"/>
                <a:tab pos="10363200" algn="l"/>
                <a:tab pos="108124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WenQuanYi Micro Hei" charset="0"/>
              </a:defRPr>
            </a:lvl1pPr>
            <a:lvl2pPr>
              <a:tabLst>
                <a:tab pos="1828800" algn="l"/>
                <a:tab pos="2276475" algn="l"/>
                <a:tab pos="2725738" algn="l"/>
                <a:tab pos="3175000" algn="l"/>
                <a:tab pos="3624263" algn="l"/>
                <a:tab pos="4073525" algn="l"/>
                <a:tab pos="4522788" algn="l"/>
                <a:tab pos="4972050" algn="l"/>
                <a:tab pos="5421313" algn="l"/>
                <a:tab pos="5870575" algn="l"/>
                <a:tab pos="6319838" algn="l"/>
                <a:tab pos="6769100" algn="l"/>
                <a:tab pos="7218363" algn="l"/>
                <a:tab pos="7667625" algn="l"/>
                <a:tab pos="8116888" algn="l"/>
                <a:tab pos="8566150" algn="l"/>
                <a:tab pos="9015413" algn="l"/>
                <a:tab pos="9464675" algn="l"/>
                <a:tab pos="9913938" algn="l"/>
                <a:tab pos="10363200" algn="l"/>
                <a:tab pos="108124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WenQuanYi Micro Hei" charset="0"/>
              </a:defRPr>
            </a:lvl2pPr>
            <a:lvl3pPr>
              <a:tabLst>
                <a:tab pos="1828800" algn="l"/>
                <a:tab pos="2276475" algn="l"/>
                <a:tab pos="2725738" algn="l"/>
                <a:tab pos="3175000" algn="l"/>
                <a:tab pos="3624263" algn="l"/>
                <a:tab pos="4073525" algn="l"/>
                <a:tab pos="4522788" algn="l"/>
                <a:tab pos="4972050" algn="l"/>
                <a:tab pos="5421313" algn="l"/>
                <a:tab pos="5870575" algn="l"/>
                <a:tab pos="6319838" algn="l"/>
                <a:tab pos="6769100" algn="l"/>
                <a:tab pos="7218363" algn="l"/>
                <a:tab pos="7667625" algn="l"/>
                <a:tab pos="8116888" algn="l"/>
                <a:tab pos="8566150" algn="l"/>
                <a:tab pos="9015413" algn="l"/>
                <a:tab pos="9464675" algn="l"/>
                <a:tab pos="9913938" algn="l"/>
                <a:tab pos="10363200" algn="l"/>
                <a:tab pos="108124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WenQuanYi Micro Hei" charset="0"/>
              </a:defRPr>
            </a:lvl3pPr>
            <a:lvl4pPr>
              <a:tabLst>
                <a:tab pos="1828800" algn="l"/>
                <a:tab pos="2276475" algn="l"/>
                <a:tab pos="2725738" algn="l"/>
                <a:tab pos="3175000" algn="l"/>
                <a:tab pos="3624263" algn="l"/>
                <a:tab pos="4073525" algn="l"/>
                <a:tab pos="4522788" algn="l"/>
                <a:tab pos="4972050" algn="l"/>
                <a:tab pos="5421313" algn="l"/>
                <a:tab pos="5870575" algn="l"/>
                <a:tab pos="6319838" algn="l"/>
                <a:tab pos="6769100" algn="l"/>
                <a:tab pos="7218363" algn="l"/>
                <a:tab pos="7667625" algn="l"/>
                <a:tab pos="8116888" algn="l"/>
                <a:tab pos="8566150" algn="l"/>
                <a:tab pos="9015413" algn="l"/>
                <a:tab pos="9464675" algn="l"/>
                <a:tab pos="9913938" algn="l"/>
                <a:tab pos="10363200" algn="l"/>
                <a:tab pos="108124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WenQuanYi Micro Hei" charset="0"/>
              </a:defRPr>
            </a:lvl4pPr>
            <a:lvl5pPr marL="1828800">
              <a:tabLst>
                <a:tab pos="1828800" algn="l"/>
                <a:tab pos="2276475" algn="l"/>
                <a:tab pos="2725738" algn="l"/>
                <a:tab pos="3175000" algn="l"/>
                <a:tab pos="3624263" algn="l"/>
                <a:tab pos="4073525" algn="l"/>
                <a:tab pos="4522788" algn="l"/>
                <a:tab pos="4972050" algn="l"/>
                <a:tab pos="5421313" algn="l"/>
                <a:tab pos="5870575" algn="l"/>
                <a:tab pos="6319838" algn="l"/>
                <a:tab pos="6769100" algn="l"/>
                <a:tab pos="7218363" algn="l"/>
                <a:tab pos="7667625" algn="l"/>
                <a:tab pos="8116888" algn="l"/>
                <a:tab pos="8566150" algn="l"/>
                <a:tab pos="9015413" algn="l"/>
                <a:tab pos="9464675" algn="l"/>
                <a:tab pos="9913938" algn="l"/>
                <a:tab pos="10363200" algn="l"/>
                <a:tab pos="108124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WenQuanYi Micro Hei" charset="0"/>
              </a:defRPr>
            </a:lvl5pPr>
            <a:lvl6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1828800" algn="l"/>
                <a:tab pos="2276475" algn="l"/>
                <a:tab pos="2725738" algn="l"/>
                <a:tab pos="3175000" algn="l"/>
                <a:tab pos="3624263" algn="l"/>
                <a:tab pos="4073525" algn="l"/>
                <a:tab pos="4522788" algn="l"/>
                <a:tab pos="4972050" algn="l"/>
                <a:tab pos="5421313" algn="l"/>
                <a:tab pos="5870575" algn="l"/>
                <a:tab pos="6319838" algn="l"/>
                <a:tab pos="6769100" algn="l"/>
                <a:tab pos="7218363" algn="l"/>
                <a:tab pos="7667625" algn="l"/>
                <a:tab pos="8116888" algn="l"/>
                <a:tab pos="8566150" algn="l"/>
                <a:tab pos="9015413" algn="l"/>
                <a:tab pos="9464675" algn="l"/>
                <a:tab pos="9913938" algn="l"/>
                <a:tab pos="10363200" algn="l"/>
                <a:tab pos="108124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WenQuanYi Micro Hei" charset="0"/>
              </a:defRPr>
            </a:lvl6pPr>
            <a:lvl7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1828800" algn="l"/>
                <a:tab pos="2276475" algn="l"/>
                <a:tab pos="2725738" algn="l"/>
                <a:tab pos="3175000" algn="l"/>
                <a:tab pos="3624263" algn="l"/>
                <a:tab pos="4073525" algn="l"/>
                <a:tab pos="4522788" algn="l"/>
                <a:tab pos="4972050" algn="l"/>
                <a:tab pos="5421313" algn="l"/>
                <a:tab pos="5870575" algn="l"/>
                <a:tab pos="6319838" algn="l"/>
                <a:tab pos="6769100" algn="l"/>
                <a:tab pos="7218363" algn="l"/>
                <a:tab pos="7667625" algn="l"/>
                <a:tab pos="8116888" algn="l"/>
                <a:tab pos="8566150" algn="l"/>
                <a:tab pos="9015413" algn="l"/>
                <a:tab pos="9464675" algn="l"/>
                <a:tab pos="9913938" algn="l"/>
                <a:tab pos="10363200" algn="l"/>
                <a:tab pos="108124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WenQuanYi Micro Hei" charset="0"/>
              </a:defRPr>
            </a:lvl7pPr>
            <a:lvl8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1828800" algn="l"/>
                <a:tab pos="2276475" algn="l"/>
                <a:tab pos="2725738" algn="l"/>
                <a:tab pos="3175000" algn="l"/>
                <a:tab pos="3624263" algn="l"/>
                <a:tab pos="4073525" algn="l"/>
                <a:tab pos="4522788" algn="l"/>
                <a:tab pos="4972050" algn="l"/>
                <a:tab pos="5421313" algn="l"/>
                <a:tab pos="5870575" algn="l"/>
                <a:tab pos="6319838" algn="l"/>
                <a:tab pos="6769100" algn="l"/>
                <a:tab pos="7218363" algn="l"/>
                <a:tab pos="7667625" algn="l"/>
                <a:tab pos="8116888" algn="l"/>
                <a:tab pos="8566150" algn="l"/>
                <a:tab pos="9015413" algn="l"/>
                <a:tab pos="9464675" algn="l"/>
                <a:tab pos="9913938" algn="l"/>
                <a:tab pos="10363200" algn="l"/>
                <a:tab pos="108124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WenQuanYi Micro Hei" charset="0"/>
              </a:defRPr>
            </a:lvl8pPr>
            <a:lvl9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1828800" algn="l"/>
                <a:tab pos="2276475" algn="l"/>
                <a:tab pos="2725738" algn="l"/>
                <a:tab pos="3175000" algn="l"/>
                <a:tab pos="3624263" algn="l"/>
                <a:tab pos="4073525" algn="l"/>
                <a:tab pos="4522788" algn="l"/>
                <a:tab pos="4972050" algn="l"/>
                <a:tab pos="5421313" algn="l"/>
                <a:tab pos="5870575" algn="l"/>
                <a:tab pos="6319838" algn="l"/>
                <a:tab pos="6769100" algn="l"/>
                <a:tab pos="7218363" algn="l"/>
                <a:tab pos="7667625" algn="l"/>
                <a:tab pos="8116888" algn="l"/>
                <a:tab pos="8566150" algn="l"/>
                <a:tab pos="9015413" algn="l"/>
                <a:tab pos="9464675" algn="l"/>
                <a:tab pos="9913938" algn="l"/>
                <a:tab pos="10363200" algn="l"/>
                <a:tab pos="108124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WenQuanYi Micro Hei" charset="0"/>
              </a:defRPr>
            </a:lvl9pPr>
          </a:lstStyle>
          <a:p>
            <a:pPr lvl="4" indent="0" eaLnBrk="1" hangingPunct="1">
              <a:lnSpc>
                <a:spcPct val="80000"/>
              </a:lnSpc>
              <a:spcBef>
                <a:spcPts val="450"/>
              </a:spcBef>
              <a:buSzPct val="100000"/>
              <a:defRPr/>
            </a:pPr>
            <a:r>
              <a:rPr lang="cs-CZ" altLang="cs-CZ" b="1" dirty="0">
                <a:solidFill>
                  <a:srgbClr val="CC0000"/>
                </a:solidFill>
              </a:rPr>
              <a:t> </a:t>
            </a:r>
            <a:r>
              <a:rPr lang="cs-CZ" altLang="cs-CZ" b="1" dirty="0" err="1">
                <a:solidFill>
                  <a:srgbClr val="CC0000"/>
                </a:solidFill>
              </a:rPr>
              <a:t>Traveling</a:t>
            </a:r>
            <a:r>
              <a:rPr lang="cs-CZ" altLang="cs-CZ" b="1" dirty="0">
                <a:solidFill>
                  <a:srgbClr val="CC0000"/>
                </a:solidFill>
              </a:rPr>
              <a:t> </a:t>
            </a:r>
            <a:r>
              <a:rPr lang="cs-CZ" altLang="cs-CZ" b="1" dirty="0" err="1">
                <a:solidFill>
                  <a:srgbClr val="CC0000"/>
                </a:solidFill>
              </a:rPr>
              <a:t>with</a:t>
            </a:r>
            <a:r>
              <a:rPr lang="cs-CZ" altLang="cs-CZ" b="1" dirty="0">
                <a:solidFill>
                  <a:srgbClr val="CC0000"/>
                </a:solidFill>
              </a:rPr>
              <a:t> </a:t>
            </a:r>
            <a:r>
              <a:rPr lang="cs-CZ" altLang="cs-CZ" b="1" dirty="0" err="1">
                <a:solidFill>
                  <a:srgbClr val="CC0000"/>
                </a:solidFill>
              </a:rPr>
              <a:t>your</a:t>
            </a:r>
            <a:r>
              <a:rPr lang="cs-CZ" altLang="cs-CZ" b="1" dirty="0">
                <a:solidFill>
                  <a:srgbClr val="CC0000"/>
                </a:solidFill>
              </a:rPr>
              <a:t> </a:t>
            </a:r>
            <a:r>
              <a:rPr lang="cs-CZ" altLang="cs-CZ" b="1" dirty="0" err="1">
                <a:solidFill>
                  <a:srgbClr val="CC0000"/>
                </a:solidFill>
              </a:rPr>
              <a:t>purchases</a:t>
            </a:r>
            <a:endParaRPr lang="cs-CZ" altLang="cs-CZ" b="1" dirty="0">
              <a:solidFill>
                <a:srgbClr val="CC0000"/>
              </a:solidFill>
            </a:endParaRPr>
          </a:p>
          <a:p>
            <a:pPr eaLnBrk="1" hangingPunct="1">
              <a:lnSpc>
                <a:spcPct val="80000"/>
              </a:lnSpc>
              <a:spcBef>
                <a:spcPts val="45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cs-CZ" altLang="cs-CZ" b="1" dirty="0" err="1">
                <a:solidFill>
                  <a:schemeClr val="bg1">
                    <a:lumMod val="65000"/>
                  </a:schemeClr>
                </a:solidFill>
              </a:rPr>
              <a:t>From</a:t>
            </a:r>
            <a:r>
              <a:rPr lang="cs-CZ" altLang="cs-CZ" b="1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cs-CZ" altLang="cs-CZ" b="1" dirty="0" err="1">
                <a:solidFill>
                  <a:schemeClr val="bg1">
                    <a:lumMod val="65000"/>
                  </a:schemeClr>
                </a:solidFill>
              </a:rPr>
              <a:t>outside</a:t>
            </a:r>
            <a:r>
              <a:rPr lang="cs-CZ" altLang="cs-CZ" b="1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cs-CZ" altLang="cs-CZ" b="1" dirty="0" err="1">
                <a:solidFill>
                  <a:schemeClr val="bg1">
                    <a:lumMod val="65000"/>
                  </a:schemeClr>
                </a:solidFill>
              </a:rPr>
              <a:t>the</a:t>
            </a:r>
            <a:r>
              <a:rPr lang="cs-CZ" altLang="cs-CZ" b="1" dirty="0">
                <a:solidFill>
                  <a:schemeClr val="bg1">
                    <a:lumMod val="65000"/>
                  </a:schemeClr>
                </a:solidFill>
              </a:rPr>
              <a:t> EU</a:t>
            </a:r>
          </a:p>
          <a:p>
            <a:pPr eaLnBrk="1" hangingPunct="1">
              <a:lnSpc>
                <a:spcPct val="80000"/>
              </a:lnSpc>
              <a:spcBef>
                <a:spcPts val="45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cs-CZ" altLang="cs-CZ" dirty="0" err="1">
                <a:solidFill>
                  <a:schemeClr val="bg1">
                    <a:lumMod val="65000"/>
                  </a:schemeClr>
                </a:solidFill>
              </a:rPr>
              <a:t>You</a:t>
            </a:r>
            <a:r>
              <a:rPr lang="cs-CZ" altLang="cs-CZ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cs-CZ" altLang="cs-CZ" dirty="0" err="1">
                <a:solidFill>
                  <a:schemeClr val="bg1">
                    <a:lumMod val="65000"/>
                  </a:schemeClr>
                </a:solidFill>
              </a:rPr>
              <a:t>can</a:t>
            </a:r>
            <a:r>
              <a:rPr lang="cs-CZ" altLang="cs-CZ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cs-CZ" altLang="cs-CZ" dirty="0" err="1">
                <a:solidFill>
                  <a:schemeClr val="bg1">
                    <a:lumMod val="65000"/>
                  </a:schemeClr>
                </a:solidFill>
              </a:rPr>
              <a:t>buy</a:t>
            </a:r>
            <a:r>
              <a:rPr lang="cs-CZ" altLang="cs-CZ" dirty="0">
                <a:solidFill>
                  <a:schemeClr val="bg1">
                    <a:lumMod val="65000"/>
                  </a:schemeClr>
                </a:solidFill>
              </a:rPr>
              <a:t> and </a:t>
            </a:r>
            <a:r>
              <a:rPr lang="cs-CZ" altLang="cs-CZ" dirty="0" err="1">
                <a:solidFill>
                  <a:schemeClr val="bg1">
                    <a:lumMod val="65000"/>
                  </a:schemeClr>
                </a:solidFill>
              </a:rPr>
              <a:t>bring</a:t>
            </a:r>
            <a:r>
              <a:rPr lang="cs-CZ" altLang="cs-CZ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cs-CZ" altLang="cs-CZ" dirty="0" err="1">
                <a:solidFill>
                  <a:schemeClr val="bg1">
                    <a:lumMod val="65000"/>
                  </a:schemeClr>
                </a:solidFill>
              </a:rPr>
              <a:t>your</a:t>
            </a:r>
            <a:r>
              <a:rPr lang="cs-CZ" altLang="cs-CZ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cs-CZ" altLang="cs-CZ" dirty="0" err="1">
                <a:solidFill>
                  <a:schemeClr val="bg1">
                    <a:lumMod val="65000"/>
                  </a:schemeClr>
                </a:solidFill>
              </a:rPr>
              <a:t>goods</a:t>
            </a:r>
            <a:r>
              <a:rPr lang="cs-CZ" altLang="cs-CZ" dirty="0">
                <a:solidFill>
                  <a:schemeClr val="bg1">
                    <a:lumMod val="65000"/>
                  </a:schemeClr>
                </a:solidFill>
              </a:rPr>
              <a:t> (</a:t>
            </a:r>
            <a:r>
              <a:rPr lang="cs-CZ" altLang="cs-CZ" dirty="0" err="1">
                <a:solidFill>
                  <a:schemeClr val="bg1">
                    <a:lumMod val="65000"/>
                  </a:schemeClr>
                </a:solidFill>
              </a:rPr>
              <a:t>other</a:t>
            </a:r>
            <a:r>
              <a:rPr lang="cs-CZ" altLang="cs-CZ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cs-CZ" altLang="cs-CZ" dirty="0" err="1">
                <a:solidFill>
                  <a:schemeClr val="bg1">
                    <a:lumMod val="65000"/>
                  </a:schemeClr>
                </a:solidFill>
              </a:rPr>
              <a:t>than</a:t>
            </a:r>
            <a:r>
              <a:rPr lang="cs-CZ" altLang="cs-CZ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cs-CZ" altLang="cs-CZ" dirty="0" err="1">
                <a:solidFill>
                  <a:schemeClr val="bg1">
                    <a:lumMod val="65000"/>
                  </a:schemeClr>
                </a:solidFill>
              </a:rPr>
              <a:t>tobacco</a:t>
            </a:r>
            <a:r>
              <a:rPr lang="cs-CZ" altLang="cs-CZ" dirty="0">
                <a:solidFill>
                  <a:schemeClr val="bg1">
                    <a:lumMod val="65000"/>
                  </a:schemeClr>
                </a:solidFill>
              </a:rPr>
              <a:t> and </a:t>
            </a:r>
            <a:r>
              <a:rPr lang="cs-CZ" altLang="cs-CZ" dirty="0" err="1">
                <a:solidFill>
                  <a:schemeClr val="bg1">
                    <a:lumMod val="65000"/>
                  </a:schemeClr>
                </a:solidFill>
              </a:rPr>
              <a:t>alcohol</a:t>
            </a:r>
            <a:r>
              <a:rPr lang="cs-CZ" altLang="cs-CZ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cs-CZ" altLang="cs-CZ" dirty="0" err="1">
                <a:solidFill>
                  <a:schemeClr val="bg1">
                    <a:lumMod val="65000"/>
                  </a:schemeClr>
                </a:solidFill>
              </a:rPr>
              <a:t>products</a:t>
            </a:r>
            <a:r>
              <a:rPr lang="cs-CZ" altLang="cs-CZ" dirty="0">
                <a:solidFill>
                  <a:schemeClr val="bg1">
                    <a:lumMod val="65000"/>
                  </a:schemeClr>
                </a:solidFill>
              </a:rPr>
              <a:t>) </a:t>
            </a:r>
            <a:r>
              <a:rPr lang="cs-CZ" altLang="cs-CZ" dirty="0" err="1">
                <a:solidFill>
                  <a:schemeClr val="bg1">
                    <a:lumMod val="65000"/>
                  </a:schemeClr>
                </a:solidFill>
              </a:rPr>
              <a:t>from</a:t>
            </a:r>
            <a:r>
              <a:rPr lang="cs-CZ" altLang="cs-CZ" dirty="0">
                <a:solidFill>
                  <a:schemeClr val="bg1">
                    <a:lumMod val="65000"/>
                  </a:schemeClr>
                </a:solidFill>
              </a:rPr>
              <a:t> a non-EU </a:t>
            </a:r>
            <a:r>
              <a:rPr lang="cs-CZ" altLang="cs-CZ" dirty="0" err="1">
                <a:solidFill>
                  <a:schemeClr val="bg1">
                    <a:lumMod val="65000"/>
                  </a:schemeClr>
                </a:solidFill>
              </a:rPr>
              <a:t>State</a:t>
            </a:r>
            <a:r>
              <a:rPr lang="cs-CZ" altLang="cs-CZ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cs-CZ" altLang="cs-CZ" dirty="0" err="1">
                <a:solidFill>
                  <a:schemeClr val="bg1">
                    <a:lumMod val="65000"/>
                  </a:schemeClr>
                </a:solidFill>
              </a:rPr>
              <a:t>without</a:t>
            </a:r>
            <a:r>
              <a:rPr lang="cs-CZ" altLang="cs-CZ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cs-CZ" altLang="cs-CZ" dirty="0" err="1">
                <a:solidFill>
                  <a:schemeClr val="bg1">
                    <a:lumMod val="65000"/>
                  </a:schemeClr>
                </a:solidFill>
              </a:rPr>
              <a:t>incurring</a:t>
            </a:r>
            <a:r>
              <a:rPr lang="cs-CZ" altLang="cs-CZ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cs-CZ" altLang="cs-CZ" dirty="0" err="1">
                <a:solidFill>
                  <a:schemeClr val="bg1">
                    <a:lumMod val="65000"/>
                  </a:schemeClr>
                </a:solidFill>
              </a:rPr>
              <a:t>any</a:t>
            </a:r>
            <a:r>
              <a:rPr lang="cs-CZ" altLang="cs-CZ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cs-CZ" altLang="cs-CZ" dirty="0" err="1">
                <a:solidFill>
                  <a:schemeClr val="bg1">
                    <a:lumMod val="65000"/>
                  </a:schemeClr>
                </a:solidFill>
              </a:rPr>
              <a:t>taxes</a:t>
            </a:r>
            <a:r>
              <a:rPr lang="cs-CZ" altLang="cs-CZ" dirty="0">
                <a:solidFill>
                  <a:schemeClr val="bg1">
                    <a:lumMod val="65000"/>
                  </a:schemeClr>
                </a:solidFill>
              </a:rPr>
              <a:t>, </a:t>
            </a:r>
            <a:r>
              <a:rPr lang="cs-CZ" altLang="cs-CZ" dirty="0" err="1">
                <a:solidFill>
                  <a:schemeClr val="bg1">
                    <a:lumMod val="65000"/>
                  </a:schemeClr>
                </a:solidFill>
              </a:rPr>
              <a:t>if</a:t>
            </a:r>
            <a:r>
              <a:rPr lang="cs-CZ" altLang="cs-CZ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cs-CZ" altLang="cs-CZ" dirty="0" err="1">
                <a:solidFill>
                  <a:schemeClr val="bg1">
                    <a:lumMod val="65000"/>
                  </a:schemeClr>
                </a:solidFill>
              </a:rPr>
              <a:t>the</a:t>
            </a:r>
            <a:r>
              <a:rPr lang="cs-CZ" altLang="cs-CZ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cs-CZ" altLang="cs-CZ" dirty="0" err="1">
                <a:solidFill>
                  <a:schemeClr val="bg1">
                    <a:lumMod val="65000"/>
                  </a:schemeClr>
                </a:solidFill>
              </a:rPr>
              <a:t>value</a:t>
            </a:r>
            <a:r>
              <a:rPr lang="cs-CZ" altLang="cs-CZ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cs-CZ" altLang="cs-CZ" dirty="0" err="1">
                <a:solidFill>
                  <a:schemeClr val="bg1">
                    <a:lumMod val="65000"/>
                  </a:schemeClr>
                </a:solidFill>
              </a:rPr>
              <a:t>of</a:t>
            </a:r>
            <a:r>
              <a:rPr lang="cs-CZ" altLang="cs-CZ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cs-CZ" altLang="cs-CZ" dirty="0" err="1">
                <a:solidFill>
                  <a:schemeClr val="bg1">
                    <a:lumMod val="65000"/>
                  </a:schemeClr>
                </a:solidFill>
              </a:rPr>
              <a:t>your</a:t>
            </a:r>
            <a:r>
              <a:rPr lang="cs-CZ" altLang="cs-CZ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cs-CZ" altLang="cs-CZ" dirty="0" err="1">
                <a:solidFill>
                  <a:schemeClr val="bg1">
                    <a:lumMod val="65000"/>
                  </a:schemeClr>
                </a:solidFill>
              </a:rPr>
              <a:t>goods</a:t>
            </a:r>
            <a:r>
              <a:rPr lang="cs-CZ" altLang="cs-CZ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cs-CZ" altLang="cs-CZ" dirty="0" err="1">
                <a:solidFill>
                  <a:schemeClr val="bg1">
                    <a:lumMod val="65000"/>
                  </a:schemeClr>
                </a:solidFill>
              </a:rPr>
              <a:t>does</a:t>
            </a:r>
            <a:r>
              <a:rPr lang="cs-CZ" altLang="cs-CZ" dirty="0">
                <a:solidFill>
                  <a:schemeClr val="bg1">
                    <a:lumMod val="65000"/>
                  </a:schemeClr>
                </a:solidFill>
              </a:rPr>
              <a:t> not </a:t>
            </a:r>
            <a:r>
              <a:rPr lang="cs-CZ" altLang="cs-CZ" dirty="0" err="1">
                <a:solidFill>
                  <a:schemeClr val="bg1">
                    <a:lumMod val="65000"/>
                  </a:schemeClr>
                </a:solidFill>
              </a:rPr>
              <a:t>exceed</a:t>
            </a:r>
            <a:r>
              <a:rPr lang="cs-CZ" altLang="cs-CZ" dirty="0">
                <a:solidFill>
                  <a:schemeClr val="bg1">
                    <a:lumMod val="65000"/>
                  </a:schemeClr>
                </a:solidFill>
              </a:rPr>
              <a:t>:</a:t>
            </a:r>
          </a:p>
          <a:p>
            <a:pPr eaLnBrk="1" hangingPunct="1">
              <a:lnSpc>
                <a:spcPct val="80000"/>
              </a:lnSpc>
              <a:spcBef>
                <a:spcPts val="45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cs-CZ" altLang="cs-CZ" b="1" dirty="0">
                <a:solidFill>
                  <a:schemeClr val="bg1">
                    <a:lumMod val="65000"/>
                  </a:schemeClr>
                </a:solidFill>
              </a:rPr>
              <a:t>€430</a:t>
            </a:r>
            <a:r>
              <a:rPr lang="cs-CZ" altLang="cs-CZ" dirty="0">
                <a:solidFill>
                  <a:schemeClr val="bg1">
                    <a:lumMod val="65000"/>
                  </a:schemeClr>
                </a:solidFill>
              </a:rPr>
              <a:t> in </a:t>
            </a:r>
            <a:r>
              <a:rPr lang="cs-CZ" altLang="cs-CZ" dirty="0" err="1">
                <a:solidFill>
                  <a:schemeClr val="bg1">
                    <a:lumMod val="65000"/>
                  </a:schemeClr>
                </a:solidFill>
              </a:rPr>
              <a:t>the</a:t>
            </a:r>
            <a:r>
              <a:rPr lang="cs-CZ" altLang="cs-CZ" dirty="0">
                <a:solidFill>
                  <a:schemeClr val="bg1">
                    <a:lumMod val="65000"/>
                  </a:schemeClr>
                </a:solidFill>
              </a:rPr>
              <a:t> case </a:t>
            </a:r>
            <a:r>
              <a:rPr lang="cs-CZ" altLang="cs-CZ" dirty="0" err="1">
                <a:solidFill>
                  <a:schemeClr val="bg1">
                    <a:lumMod val="65000"/>
                  </a:schemeClr>
                </a:solidFill>
              </a:rPr>
              <a:t>of</a:t>
            </a:r>
            <a:r>
              <a:rPr lang="cs-CZ" altLang="cs-CZ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cs-CZ" altLang="cs-CZ" dirty="0" err="1">
                <a:solidFill>
                  <a:schemeClr val="bg1">
                    <a:lumMod val="65000"/>
                  </a:schemeClr>
                </a:solidFill>
              </a:rPr>
              <a:t>an</a:t>
            </a:r>
            <a:r>
              <a:rPr lang="cs-CZ" altLang="cs-CZ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cs-CZ" altLang="cs-CZ" dirty="0" err="1">
                <a:solidFill>
                  <a:schemeClr val="bg1">
                    <a:lumMod val="65000"/>
                  </a:schemeClr>
                </a:solidFill>
              </a:rPr>
              <a:t>individual</a:t>
            </a:r>
            <a:r>
              <a:rPr lang="cs-CZ" altLang="cs-CZ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cs-CZ" altLang="cs-CZ" dirty="0" err="1">
                <a:solidFill>
                  <a:schemeClr val="bg1">
                    <a:lumMod val="65000"/>
                  </a:schemeClr>
                </a:solidFill>
              </a:rPr>
              <a:t>aged</a:t>
            </a:r>
            <a:r>
              <a:rPr lang="cs-CZ" altLang="cs-CZ" dirty="0">
                <a:solidFill>
                  <a:schemeClr val="bg1">
                    <a:lumMod val="65000"/>
                  </a:schemeClr>
                </a:solidFill>
              </a:rPr>
              <a:t> 15 </a:t>
            </a:r>
            <a:r>
              <a:rPr lang="cs-CZ" altLang="cs-CZ" dirty="0" err="1">
                <a:solidFill>
                  <a:schemeClr val="bg1">
                    <a:lumMod val="65000"/>
                  </a:schemeClr>
                </a:solidFill>
              </a:rPr>
              <a:t>years</a:t>
            </a:r>
            <a:r>
              <a:rPr lang="cs-CZ" altLang="cs-CZ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cs-CZ" altLang="cs-CZ" dirty="0" err="1">
                <a:solidFill>
                  <a:schemeClr val="bg1">
                    <a:lumMod val="65000"/>
                  </a:schemeClr>
                </a:solidFill>
              </a:rPr>
              <a:t>or</a:t>
            </a:r>
            <a:r>
              <a:rPr lang="cs-CZ" altLang="cs-CZ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cs-CZ" altLang="cs-CZ" dirty="0" err="1">
                <a:solidFill>
                  <a:schemeClr val="bg1">
                    <a:lumMod val="65000"/>
                  </a:schemeClr>
                </a:solidFill>
              </a:rPr>
              <a:t>over</a:t>
            </a:r>
            <a:r>
              <a:rPr lang="cs-CZ" altLang="cs-CZ" dirty="0">
                <a:solidFill>
                  <a:schemeClr val="bg1">
                    <a:lumMod val="65000"/>
                  </a:schemeClr>
                </a:solidFill>
              </a:rPr>
              <a:t> (€215 </a:t>
            </a:r>
            <a:r>
              <a:rPr lang="cs-CZ" altLang="cs-CZ" dirty="0" err="1">
                <a:solidFill>
                  <a:schemeClr val="bg1">
                    <a:lumMod val="65000"/>
                  </a:schemeClr>
                </a:solidFill>
              </a:rPr>
              <a:t>under</a:t>
            </a:r>
            <a:r>
              <a:rPr lang="cs-CZ" altLang="cs-CZ" dirty="0">
                <a:solidFill>
                  <a:schemeClr val="bg1">
                    <a:lumMod val="65000"/>
                  </a:schemeClr>
                </a:solidFill>
              </a:rPr>
              <a:t> 15). </a:t>
            </a:r>
          </a:p>
          <a:p>
            <a:pPr eaLnBrk="1" hangingPunct="1">
              <a:lnSpc>
                <a:spcPct val="80000"/>
              </a:lnSpc>
              <a:spcBef>
                <a:spcPts val="45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cs-CZ" altLang="cs-CZ" dirty="0" err="1">
                <a:solidFill>
                  <a:schemeClr val="bg1">
                    <a:lumMod val="65000"/>
                  </a:schemeClr>
                </a:solidFill>
              </a:rPr>
              <a:t>If</a:t>
            </a:r>
            <a:r>
              <a:rPr lang="cs-CZ" altLang="cs-CZ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cs-CZ" altLang="cs-CZ" dirty="0" err="1">
                <a:solidFill>
                  <a:schemeClr val="bg1">
                    <a:lumMod val="65000"/>
                  </a:schemeClr>
                </a:solidFill>
              </a:rPr>
              <a:t>you</a:t>
            </a:r>
            <a:r>
              <a:rPr lang="cs-CZ" altLang="cs-CZ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cs-CZ" altLang="cs-CZ" dirty="0" err="1">
                <a:solidFill>
                  <a:schemeClr val="bg1">
                    <a:lumMod val="65000"/>
                  </a:schemeClr>
                </a:solidFill>
              </a:rPr>
              <a:t>bring</a:t>
            </a:r>
            <a:r>
              <a:rPr lang="cs-CZ" altLang="cs-CZ" dirty="0">
                <a:solidFill>
                  <a:schemeClr val="bg1">
                    <a:lumMod val="65000"/>
                  </a:schemeClr>
                </a:solidFill>
              </a:rPr>
              <a:t> in </a:t>
            </a:r>
            <a:r>
              <a:rPr lang="cs-CZ" altLang="cs-CZ" dirty="0" err="1">
                <a:solidFill>
                  <a:schemeClr val="bg1">
                    <a:lumMod val="65000"/>
                  </a:schemeClr>
                </a:solidFill>
              </a:rPr>
              <a:t>an</a:t>
            </a:r>
            <a:r>
              <a:rPr lang="cs-CZ" altLang="cs-CZ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cs-CZ" altLang="cs-CZ" dirty="0" err="1">
                <a:solidFill>
                  <a:schemeClr val="bg1">
                    <a:lumMod val="65000"/>
                  </a:schemeClr>
                </a:solidFill>
              </a:rPr>
              <a:t>item</a:t>
            </a:r>
            <a:r>
              <a:rPr lang="cs-CZ" altLang="cs-CZ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cs-CZ" altLang="cs-CZ" dirty="0" err="1">
                <a:solidFill>
                  <a:schemeClr val="bg1">
                    <a:lumMod val="65000"/>
                  </a:schemeClr>
                </a:solidFill>
              </a:rPr>
              <a:t>worth</a:t>
            </a:r>
            <a:r>
              <a:rPr lang="cs-CZ" altLang="cs-CZ" dirty="0">
                <a:solidFill>
                  <a:schemeClr val="bg1">
                    <a:lumMod val="65000"/>
                  </a:schemeClr>
                </a:solidFill>
              </a:rPr>
              <a:t> more </a:t>
            </a:r>
            <a:r>
              <a:rPr lang="cs-CZ" altLang="cs-CZ" dirty="0" err="1">
                <a:solidFill>
                  <a:schemeClr val="bg1">
                    <a:lumMod val="65000"/>
                  </a:schemeClr>
                </a:solidFill>
              </a:rPr>
              <a:t>than</a:t>
            </a:r>
            <a:r>
              <a:rPr lang="cs-CZ" altLang="cs-CZ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cs-CZ" altLang="cs-CZ" dirty="0" err="1">
                <a:solidFill>
                  <a:schemeClr val="bg1">
                    <a:lumMod val="65000"/>
                  </a:schemeClr>
                </a:solidFill>
              </a:rPr>
              <a:t>the</a:t>
            </a:r>
            <a:r>
              <a:rPr lang="cs-CZ" altLang="cs-CZ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cs-CZ" altLang="cs-CZ" dirty="0" err="1">
                <a:solidFill>
                  <a:schemeClr val="bg1">
                    <a:lumMod val="65000"/>
                  </a:schemeClr>
                </a:solidFill>
              </a:rPr>
              <a:t>relevant</a:t>
            </a:r>
            <a:r>
              <a:rPr lang="cs-CZ" altLang="cs-CZ" dirty="0">
                <a:solidFill>
                  <a:schemeClr val="bg1">
                    <a:lumMod val="65000"/>
                  </a:schemeClr>
                </a:solidFill>
              </a:rPr>
              <a:t> limit </a:t>
            </a:r>
            <a:r>
              <a:rPr lang="cs-CZ" altLang="cs-CZ" dirty="0" err="1">
                <a:solidFill>
                  <a:schemeClr val="bg1">
                    <a:lumMod val="65000"/>
                  </a:schemeClr>
                </a:solidFill>
              </a:rPr>
              <a:t>of</a:t>
            </a:r>
            <a:r>
              <a:rPr lang="cs-CZ" altLang="cs-CZ" dirty="0">
                <a:solidFill>
                  <a:schemeClr val="bg1">
                    <a:lumMod val="65000"/>
                  </a:schemeClr>
                </a:solidFill>
              </a:rPr>
              <a:t> €430 </a:t>
            </a:r>
            <a:r>
              <a:rPr lang="cs-CZ" altLang="cs-CZ" dirty="0" err="1">
                <a:solidFill>
                  <a:schemeClr val="bg1">
                    <a:lumMod val="65000"/>
                  </a:schemeClr>
                </a:solidFill>
              </a:rPr>
              <a:t>or</a:t>
            </a:r>
            <a:r>
              <a:rPr lang="cs-CZ" altLang="cs-CZ" dirty="0">
                <a:solidFill>
                  <a:schemeClr val="bg1">
                    <a:lumMod val="65000"/>
                  </a:schemeClr>
                </a:solidFill>
              </a:rPr>
              <a:t> €215, </a:t>
            </a:r>
            <a:r>
              <a:rPr lang="cs-CZ" altLang="cs-CZ" dirty="0" err="1">
                <a:solidFill>
                  <a:schemeClr val="bg1">
                    <a:lumMod val="65000"/>
                  </a:schemeClr>
                </a:solidFill>
              </a:rPr>
              <a:t>you</a:t>
            </a:r>
            <a:r>
              <a:rPr lang="cs-CZ" altLang="cs-CZ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cs-CZ" altLang="cs-CZ" dirty="0" err="1">
                <a:solidFill>
                  <a:schemeClr val="bg1">
                    <a:lumMod val="65000"/>
                  </a:schemeClr>
                </a:solidFill>
              </a:rPr>
              <a:t>must</a:t>
            </a:r>
            <a:r>
              <a:rPr lang="cs-CZ" altLang="cs-CZ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cs-CZ" altLang="cs-CZ" dirty="0" err="1">
                <a:solidFill>
                  <a:schemeClr val="bg1">
                    <a:lumMod val="65000"/>
                  </a:schemeClr>
                </a:solidFill>
              </a:rPr>
              <a:t>pay</a:t>
            </a:r>
            <a:r>
              <a:rPr lang="cs-CZ" altLang="cs-CZ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cs-CZ" altLang="cs-CZ" b="1" dirty="0">
                <a:solidFill>
                  <a:schemeClr val="bg1">
                    <a:lumMod val="65000"/>
                  </a:schemeClr>
                </a:solidFill>
              </a:rPr>
              <a:t>import </a:t>
            </a:r>
            <a:r>
              <a:rPr lang="cs-CZ" altLang="cs-CZ" b="1" dirty="0" err="1">
                <a:solidFill>
                  <a:schemeClr val="bg1">
                    <a:lumMod val="65000"/>
                  </a:schemeClr>
                </a:solidFill>
              </a:rPr>
              <a:t>charges</a:t>
            </a:r>
            <a:r>
              <a:rPr lang="cs-CZ" altLang="cs-CZ" dirty="0">
                <a:solidFill>
                  <a:schemeClr val="bg1">
                    <a:lumMod val="65000"/>
                  </a:schemeClr>
                </a:solidFill>
              </a:rPr>
              <a:t> on </a:t>
            </a:r>
            <a:r>
              <a:rPr lang="cs-CZ" altLang="cs-CZ" dirty="0" err="1">
                <a:solidFill>
                  <a:schemeClr val="bg1">
                    <a:lumMod val="65000"/>
                  </a:schemeClr>
                </a:solidFill>
              </a:rPr>
              <a:t>the</a:t>
            </a:r>
            <a:r>
              <a:rPr lang="cs-CZ" altLang="cs-CZ" dirty="0">
                <a:solidFill>
                  <a:schemeClr val="bg1">
                    <a:lumMod val="65000"/>
                  </a:schemeClr>
                </a:solidFill>
              </a:rPr>
              <a:t> full </a:t>
            </a:r>
            <a:r>
              <a:rPr lang="cs-CZ" altLang="cs-CZ" dirty="0" err="1">
                <a:solidFill>
                  <a:schemeClr val="bg1">
                    <a:lumMod val="65000"/>
                  </a:schemeClr>
                </a:solidFill>
              </a:rPr>
              <a:t>value</a:t>
            </a:r>
            <a:r>
              <a:rPr lang="cs-CZ" altLang="cs-CZ" dirty="0">
                <a:solidFill>
                  <a:schemeClr val="bg1">
                    <a:lumMod val="65000"/>
                  </a:schemeClr>
                </a:solidFill>
              </a:rPr>
              <a:t>. </a:t>
            </a:r>
          </a:p>
          <a:p>
            <a:pPr marL="339725" eaLnBrk="1" hangingPunct="1">
              <a:lnSpc>
                <a:spcPct val="80000"/>
              </a:lnSpc>
              <a:spcBef>
                <a:spcPts val="450"/>
              </a:spcBef>
              <a:buSzPct val="100000"/>
              <a:defRPr/>
            </a:pPr>
            <a:endParaRPr lang="cs-CZ" altLang="cs-CZ" b="1" dirty="0">
              <a:solidFill>
                <a:schemeClr val="bg1">
                  <a:lumMod val="65000"/>
                </a:schemeClr>
              </a:solidFill>
            </a:endParaRPr>
          </a:p>
          <a:p>
            <a:pPr eaLnBrk="1" hangingPunct="1">
              <a:lnSpc>
                <a:spcPct val="80000"/>
              </a:lnSpc>
              <a:spcBef>
                <a:spcPts val="45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cs-CZ" altLang="cs-CZ" b="1" dirty="0" err="1">
                <a:solidFill>
                  <a:schemeClr val="bg1">
                    <a:lumMod val="65000"/>
                  </a:schemeClr>
                </a:solidFill>
              </a:rPr>
              <a:t>From</a:t>
            </a:r>
            <a:r>
              <a:rPr lang="cs-CZ" altLang="cs-CZ" b="1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cs-CZ" altLang="cs-CZ" b="1" dirty="0" err="1">
                <a:solidFill>
                  <a:schemeClr val="bg1">
                    <a:lumMod val="65000"/>
                  </a:schemeClr>
                </a:solidFill>
              </a:rPr>
              <a:t>another</a:t>
            </a:r>
            <a:r>
              <a:rPr lang="cs-CZ" altLang="cs-CZ" b="1" dirty="0">
                <a:solidFill>
                  <a:schemeClr val="bg1">
                    <a:lumMod val="65000"/>
                  </a:schemeClr>
                </a:solidFill>
              </a:rPr>
              <a:t> EU </a:t>
            </a:r>
            <a:r>
              <a:rPr lang="cs-CZ" altLang="cs-CZ" b="1" dirty="0" err="1">
                <a:solidFill>
                  <a:schemeClr val="bg1">
                    <a:lumMod val="65000"/>
                  </a:schemeClr>
                </a:solidFill>
              </a:rPr>
              <a:t>Member</a:t>
            </a:r>
            <a:r>
              <a:rPr lang="cs-CZ" altLang="cs-CZ" b="1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cs-CZ" altLang="cs-CZ" b="1" dirty="0" err="1">
                <a:solidFill>
                  <a:schemeClr val="bg1">
                    <a:lumMod val="65000"/>
                  </a:schemeClr>
                </a:solidFill>
              </a:rPr>
              <a:t>State</a:t>
            </a:r>
            <a:endParaRPr lang="cs-CZ" altLang="cs-CZ" b="1" dirty="0">
              <a:solidFill>
                <a:schemeClr val="bg1">
                  <a:lumMod val="65000"/>
                </a:schemeClr>
              </a:solidFill>
            </a:endParaRPr>
          </a:p>
          <a:p>
            <a:pPr eaLnBrk="1" hangingPunct="1">
              <a:lnSpc>
                <a:spcPct val="80000"/>
              </a:lnSpc>
              <a:spcBef>
                <a:spcPts val="45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cs-CZ" altLang="cs-CZ" dirty="0" err="1">
                <a:solidFill>
                  <a:schemeClr val="bg1">
                    <a:lumMod val="65000"/>
                  </a:schemeClr>
                </a:solidFill>
              </a:rPr>
              <a:t>There</a:t>
            </a:r>
            <a:r>
              <a:rPr lang="cs-CZ" altLang="cs-CZ" dirty="0">
                <a:solidFill>
                  <a:schemeClr val="bg1">
                    <a:lumMod val="65000"/>
                  </a:schemeClr>
                </a:solidFill>
              </a:rPr>
              <a:t> are no </a:t>
            </a:r>
            <a:r>
              <a:rPr lang="cs-CZ" altLang="cs-CZ" dirty="0" err="1">
                <a:solidFill>
                  <a:schemeClr val="bg1">
                    <a:lumMod val="65000"/>
                  </a:schemeClr>
                </a:solidFill>
              </a:rPr>
              <a:t>limits</a:t>
            </a:r>
            <a:r>
              <a:rPr lang="cs-CZ" altLang="cs-CZ" dirty="0">
                <a:solidFill>
                  <a:schemeClr val="bg1">
                    <a:lumMod val="65000"/>
                  </a:schemeClr>
                </a:solidFill>
              </a:rPr>
              <a:t> on </a:t>
            </a:r>
            <a:r>
              <a:rPr lang="cs-CZ" altLang="cs-CZ" dirty="0" err="1">
                <a:solidFill>
                  <a:schemeClr val="bg1">
                    <a:lumMod val="65000"/>
                  </a:schemeClr>
                </a:solidFill>
              </a:rPr>
              <a:t>what</a:t>
            </a:r>
            <a:r>
              <a:rPr lang="cs-CZ" altLang="cs-CZ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cs-CZ" altLang="cs-CZ" dirty="0" err="1">
                <a:solidFill>
                  <a:schemeClr val="bg1">
                    <a:lumMod val="65000"/>
                  </a:schemeClr>
                </a:solidFill>
              </a:rPr>
              <a:t>private</a:t>
            </a:r>
            <a:r>
              <a:rPr lang="cs-CZ" altLang="cs-CZ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cs-CZ" altLang="cs-CZ" dirty="0" err="1">
                <a:solidFill>
                  <a:schemeClr val="bg1">
                    <a:lumMod val="65000"/>
                  </a:schemeClr>
                </a:solidFill>
              </a:rPr>
              <a:t>people</a:t>
            </a:r>
            <a:r>
              <a:rPr lang="cs-CZ" altLang="cs-CZ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cs-CZ" altLang="cs-CZ" dirty="0" err="1">
                <a:solidFill>
                  <a:schemeClr val="bg1">
                    <a:lumMod val="65000"/>
                  </a:schemeClr>
                </a:solidFill>
              </a:rPr>
              <a:t>can</a:t>
            </a:r>
            <a:r>
              <a:rPr lang="cs-CZ" altLang="cs-CZ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cs-CZ" altLang="cs-CZ" dirty="0" err="1">
                <a:solidFill>
                  <a:schemeClr val="bg1">
                    <a:lumMod val="65000"/>
                  </a:schemeClr>
                </a:solidFill>
              </a:rPr>
              <a:t>buy</a:t>
            </a:r>
            <a:r>
              <a:rPr lang="cs-CZ" altLang="cs-CZ" dirty="0">
                <a:solidFill>
                  <a:schemeClr val="bg1">
                    <a:lumMod val="65000"/>
                  </a:schemeClr>
                </a:solidFill>
              </a:rPr>
              <a:t> and </a:t>
            </a:r>
            <a:r>
              <a:rPr lang="cs-CZ" altLang="cs-CZ" dirty="0" err="1">
                <a:solidFill>
                  <a:schemeClr val="bg1">
                    <a:lumMod val="65000"/>
                  </a:schemeClr>
                </a:solidFill>
              </a:rPr>
              <a:t>take</a:t>
            </a:r>
            <a:r>
              <a:rPr lang="cs-CZ" altLang="cs-CZ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cs-CZ" altLang="cs-CZ" dirty="0" err="1">
                <a:solidFill>
                  <a:schemeClr val="bg1">
                    <a:lumMod val="65000"/>
                  </a:schemeClr>
                </a:solidFill>
              </a:rPr>
              <a:t>with</a:t>
            </a:r>
            <a:r>
              <a:rPr lang="cs-CZ" altLang="cs-CZ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cs-CZ" altLang="cs-CZ" dirty="0" err="1">
                <a:solidFill>
                  <a:schemeClr val="bg1">
                    <a:lumMod val="65000"/>
                  </a:schemeClr>
                </a:solidFill>
              </a:rPr>
              <a:t>them</a:t>
            </a:r>
            <a:r>
              <a:rPr lang="cs-CZ" altLang="cs-CZ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cs-CZ" altLang="cs-CZ" dirty="0" err="1">
                <a:solidFill>
                  <a:schemeClr val="bg1">
                    <a:lumMod val="65000"/>
                  </a:schemeClr>
                </a:solidFill>
              </a:rPr>
              <a:t>when</a:t>
            </a:r>
            <a:r>
              <a:rPr lang="cs-CZ" altLang="cs-CZ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cs-CZ" altLang="cs-CZ" dirty="0" err="1">
                <a:solidFill>
                  <a:schemeClr val="bg1">
                    <a:lumMod val="65000"/>
                  </a:schemeClr>
                </a:solidFill>
              </a:rPr>
              <a:t>they</a:t>
            </a:r>
            <a:r>
              <a:rPr lang="cs-CZ" altLang="cs-CZ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cs-CZ" altLang="cs-CZ" dirty="0" err="1">
                <a:solidFill>
                  <a:schemeClr val="bg1">
                    <a:lumMod val="65000"/>
                  </a:schemeClr>
                </a:solidFill>
              </a:rPr>
              <a:t>travel</a:t>
            </a:r>
            <a:r>
              <a:rPr lang="cs-CZ" altLang="cs-CZ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cs-CZ" altLang="cs-CZ" dirty="0" err="1">
                <a:solidFill>
                  <a:schemeClr val="bg1">
                    <a:lumMod val="65000"/>
                  </a:schemeClr>
                </a:solidFill>
              </a:rPr>
              <a:t>between</a:t>
            </a:r>
            <a:r>
              <a:rPr lang="cs-CZ" altLang="cs-CZ" dirty="0">
                <a:solidFill>
                  <a:schemeClr val="bg1">
                    <a:lumMod val="65000"/>
                  </a:schemeClr>
                </a:solidFill>
              </a:rPr>
              <a:t> EU </a:t>
            </a:r>
            <a:r>
              <a:rPr lang="cs-CZ" altLang="cs-CZ" dirty="0" err="1">
                <a:solidFill>
                  <a:schemeClr val="bg1">
                    <a:lumMod val="65000"/>
                  </a:schemeClr>
                </a:solidFill>
              </a:rPr>
              <a:t>countries</a:t>
            </a:r>
            <a:r>
              <a:rPr lang="cs-CZ" altLang="cs-CZ" dirty="0">
                <a:solidFill>
                  <a:schemeClr val="bg1">
                    <a:lumMod val="65000"/>
                  </a:schemeClr>
                </a:solidFill>
              </a:rPr>
              <a:t>, as long as </a:t>
            </a:r>
            <a:r>
              <a:rPr lang="cs-CZ" altLang="cs-CZ" dirty="0" err="1">
                <a:solidFill>
                  <a:schemeClr val="bg1">
                    <a:lumMod val="65000"/>
                  </a:schemeClr>
                </a:solidFill>
              </a:rPr>
              <a:t>the</a:t>
            </a:r>
            <a:r>
              <a:rPr lang="cs-CZ" altLang="cs-CZ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cs-CZ" altLang="cs-CZ" dirty="0" err="1">
                <a:solidFill>
                  <a:schemeClr val="bg1">
                    <a:lumMod val="65000"/>
                  </a:schemeClr>
                </a:solidFill>
              </a:rPr>
              <a:t>products</a:t>
            </a:r>
            <a:r>
              <a:rPr lang="cs-CZ" altLang="cs-CZ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cs-CZ" altLang="cs-CZ" dirty="0" err="1">
                <a:solidFill>
                  <a:schemeClr val="bg1">
                    <a:lumMod val="65000"/>
                  </a:schemeClr>
                </a:solidFill>
              </a:rPr>
              <a:t>purchased</a:t>
            </a:r>
            <a:r>
              <a:rPr lang="cs-CZ" altLang="cs-CZ" dirty="0">
                <a:solidFill>
                  <a:schemeClr val="bg1">
                    <a:lumMod val="65000"/>
                  </a:schemeClr>
                </a:solidFill>
              </a:rPr>
              <a:t> are </a:t>
            </a:r>
            <a:r>
              <a:rPr lang="cs-CZ" altLang="cs-CZ" dirty="0" err="1">
                <a:solidFill>
                  <a:schemeClr val="bg1">
                    <a:lumMod val="65000"/>
                  </a:schemeClr>
                </a:solidFill>
              </a:rPr>
              <a:t>for</a:t>
            </a:r>
            <a:r>
              <a:rPr lang="cs-CZ" altLang="cs-CZ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cs-CZ" altLang="cs-CZ" dirty="0" err="1">
                <a:solidFill>
                  <a:schemeClr val="bg1">
                    <a:lumMod val="65000"/>
                  </a:schemeClr>
                </a:solidFill>
              </a:rPr>
              <a:t>personal</a:t>
            </a:r>
            <a:r>
              <a:rPr lang="cs-CZ" altLang="cs-CZ" dirty="0">
                <a:solidFill>
                  <a:schemeClr val="bg1">
                    <a:lumMod val="65000"/>
                  </a:schemeClr>
                </a:solidFill>
              </a:rPr>
              <a:t> use and not </a:t>
            </a:r>
            <a:r>
              <a:rPr lang="cs-CZ" altLang="cs-CZ" dirty="0" err="1">
                <a:solidFill>
                  <a:schemeClr val="bg1">
                    <a:lumMod val="65000"/>
                  </a:schemeClr>
                </a:solidFill>
              </a:rPr>
              <a:t>for</a:t>
            </a:r>
            <a:r>
              <a:rPr lang="cs-CZ" altLang="cs-CZ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cs-CZ" altLang="cs-CZ" dirty="0" err="1">
                <a:solidFill>
                  <a:schemeClr val="bg1">
                    <a:lumMod val="65000"/>
                  </a:schemeClr>
                </a:solidFill>
              </a:rPr>
              <a:t>resale</a:t>
            </a:r>
            <a:r>
              <a:rPr lang="cs-CZ" altLang="cs-CZ" dirty="0">
                <a:solidFill>
                  <a:schemeClr val="bg1">
                    <a:lumMod val="65000"/>
                  </a:schemeClr>
                </a:solidFill>
              </a:rPr>
              <a:t>, </a:t>
            </a:r>
            <a:r>
              <a:rPr lang="cs-CZ" altLang="cs-CZ" dirty="0" err="1">
                <a:solidFill>
                  <a:schemeClr val="bg1">
                    <a:lumMod val="65000"/>
                  </a:schemeClr>
                </a:solidFill>
              </a:rPr>
              <a:t>with</a:t>
            </a:r>
            <a:r>
              <a:rPr lang="cs-CZ" altLang="cs-CZ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cs-CZ" altLang="cs-CZ" dirty="0" err="1">
                <a:solidFill>
                  <a:schemeClr val="bg1">
                    <a:lumMod val="65000"/>
                  </a:schemeClr>
                </a:solidFill>
              </a:rPr>
              <a:t>exception</a:t>
            </a:r>
            <a:r>
              <a:rPr lang="cs-CZ" altLang="cs-CZ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cs-CZ" altLang="cs-CZ" dirty="0" err="1">
                <a:solidFill>
                  <a:schemeClr val="bg1">
                    <a:lumMod val="65000"/>
                  </a:schemeClr>
                </a:solidFill>
              </a:rPr>
              <a:t>of</a:t>
            </a:r>
            <a:r>
              <a:rPr lang="cs-CZ" altLang="cs-CZ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cs-CZ" altLang="cs-CZ" b="1" dirty="0" err="1">
                <a:solidFill>
                  <a:schemeClr val="bg1">
                    <a:lumMod val="65000"/>
                  </a:schemeClr>
                </a:solidFill>
              </a:rPr>
              <a:t>new</a:t>
            </a:r>
            <a:r>
              <a:rPr lang="cs-CZ" altLang="cs-CZ" b="1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cs-CZ" altLang="cs-CZ" b="1" dirty="0" err="1">
                <a:solidFill>
                  <a:schemeClr val="bg1">
                    <a:lumMod val="65000"/>
                  </a:schemeClr>
                </a:solidFill>
              </a:rPr>
              <a:t>means</a:t>
            </a:r>
            <a:r>
              <a:rPr lang="cs-CZ" altLang="cs-CZ" b="1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cs-CZ" altLang="cs-CZ" b="1" dirty="0" err="1">
                <a:solidFill>
                  <a:schemeClr val="bg1">
                    <a:lumMod val="65000"/>
                  </a:schemeClr>
                </a:solidFill>
              </a:rPr>
              <a:t>of</a:t>
            </a:r>
            <a:r>
              <a:rPr lang="cs-CZ" altLang="cs-CZ" b="1" dirty="0">
                <a:solidFill>
                  <a:schemeClr val="bg1">
                    <a:lumMod val="65000"/>
                  </a:schemeClr>
                </a:solidFill>
              </a:rPr>
              <a:t> transport</a:t>
            </a:r>
            <a:r>
              <a:rPr lang="cs-CZ" altLang="cs-CZ" dirty="0">
                <a:solidFill>
                  <a:schemeClr val="bg1">
                    <a:lumMod val="65000"/>
                  </a:schemeClr>
                </a:solidFill>
              </a:rPr>
              <a:t> (</a:t>
            </a:r>
            <a:r>
              <a:rPr lang="cs-CZ" altLang="cs-CZ" dirty="0" err="1">
                <a:solidFill>
                  <a:schemeClr val="bg1">
                    <a:lumMod val="65000"/>
                  </a:schemeClr>
                </a:solidFill>
              </a:rPr>
              <a:t>for</a:t>
            </a:r>
            <a:r>
              <a:rPr lang="cs-CZ" altLang="cs-CZ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cs-CZ" altLang="cs-CZ" dirty="0" err="1">
                <a:solidFill>
                  <a:schemeClr val="bg1">
                    <a:lumMod val="65000"/>
                  </a:schemeClr>
                </a:solidFill>
              </a:rPr>
              <a:t>example</a:t>
            </a:r>
            <a:r>
              <a:rPr lang="cs-CZ" altLang="cs-CZ" dirty="0">
                <a:solidFill>
                  <a:schemeClr val="bg1">
                    <a:lumMod val="65000"/>
                  </a:schemeClr>
                </a:solidFill>
              </a:rPr>
              <a:t>, a car). VAT </a:t>
            </a:r>
            <a:r>
              <a:rPr lang="cs-CZ" altLang="cs-CZ" dirty="0" err="1">
                <a:solidFill>
                  <a:schemeClr val="bg1">
                    <a:lumMod val="65000"/>
                  </a:schemeClr>
                </a:solidFill>
              </a:rPr>
              <a:t>is</a:t>
            </a:r>
            <a:r>
              <a:rPr lang="cs-CZ" altLang="cs-CZ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cs-CZ" altLang="cs-CZ" dirty="0" err="1">
                <a:solidFill>
                  <a:schemeClr val="bg1">
                    <a:lumMod val="65000"/>
                  </a:schemeClr>
                </a:solidFill>
              </a:rPr>
              <a:t>included</a:t>
            </a:r>
            <a:r>
              <a:rPr lang="cs-CZ" altLang="cs-CZ" dirty="0">
                <a:solidFill>
                  <a:schemeClr val="bg1">
                    <a:lumMod val="65000"/>
                  </a:schemeClr>
                </a:solidFill>
              </a:rPr>
              <a:t> in </a:t>
            </a:r>
            <a:r>
              <a:rPr lang="cs-CZ" altLang="cs-CZ" dirty="0" err="1">
                <a:solidFill>
                  <a:schemeClr val="bg1">
                    <a:lumMod val="65000"/>
                  </a:schemeClr>
                </a:solidFill>
              </a:rPr>
              <a:t>the</a:t>
            </a:r>
            <a:r>
              <a:rPr lang="cs-CZ" altLang="cs-CZ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cs-CZ" altLang="cs-CZ" dirty="0" err="1">
                <a:solidFill>
                  <a:schemeClr val="bg1">
                    <a:lumMod val="65000"/>
                  </a:schemeClr>
                </a:solidFill>
              </a:rPr>
              <a:t>price</a:t>
            </a:r>
            <a:r>
              <a:rPr lang="cs-CZ" altLang="cs-CZ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cs-CZ" altLang="cs-CZ" dirty="0" err="1">
                <a:solidFill>
                  <a:schemeClr val="bg1">
                    <a:lumMod val="65000"/>
                  </a:schemeClr>
                </a:solidFill>
              </a:rPr>
              <a:t>of</a:t>
            </a:r>
            <a:r>
              <a:rPr lang="cs-CZ" altLang="cs-CZ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cs-CZ" altLang="cs-CZ" dirty="0" err="1">
                <a:solidFill>
                  <a:schemeClr val="bg1">
                    <a:lumMod val="65000"/>
                  </a:schemeClr>
                </a:solidFill>
              </a:rPr>
              <a:t>the</a:t>
            </a:r>
            <a:r>
              <a:rPr lang="cs-CZ" altLang="cs-CZ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cs-CZ" altLang="cs-CZ" dirty="0" err="1">
                <a:solidFill>
                  <a:schemeClr val="bg1">
                    <a:lumMod val="65000"/>
                  </a:schemeClr>
                </a:solidFill>
              </a:rPr>
              <a:t>product</a:t>
            </a:r>
            <a:r>
              <a:rPr lang="cs-CZ" altLang="cs-CZ" dirty="0">
                <a:solidFill>
                  <a:schemeClr val="bg1">
                    <a:lumMod val="65000"/>
                  </a:schemeClr>
                </a:solidFill>
              </a:rPr>
              <a:t> in </a:t>
            </a:r>
            <a:r>
              <a:rPr lang="cs-CZ" altLang="cs-CZ" dirty="0" err="1">
                <a:solidFill>
                  <a:schemeClr val="bg1">
                    <a:lumMod val="65000"/>
                  </a:schemeClr>
                </a:solidFill>
              </a:rPr>
              <a:t>the</a:t>
            </a:r>
            <a:r>
              <a:rPr lang="cs-CZ" altLang="cs-CZ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cs-CZ" altLang="cs-CZ" dirty="0" err="1">
                <a:solidFill>
                  <a:schemeClr val="bg1">
                    <a:lumMod val="65000"/>
                  </a:schemeClr>
                </a:solidFill>
              </a:rPr>
              <a:t>Member</a:t>
            </a:r>
            <a:r>
              <a:rPr lang="cs-CZ" altLang="cs-CZ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cs-CZ" altLang="cs-CZ" dirty="0" err="1">
                <a:solidFill>
                  <a:schemeClr val="bg1">
                    <a:lumMod val="65000"/>
                  </a:schemeClr>
                </a:solidFill>
              </a:rPr>
              <a:t>State</a:t>
            </a:r>
            <a:r>
              <a:rPr lang="cs-CZ" altLang="cs-CZ" dirty="0">
                <a:solidFill>
                  <a:schemeClr val="bg1">
                    <a:lumMod val="65000"/>
                  </a:schemeClr>
                </a:solidFill>
              </a:rPr>
              <a:t> and no </a:t>
            </a:r>
            <a:r>
              <a:rPr lang="cs-CZ" altLang="cs-CZ" dirty="0" err="1">
                <a:solidFill>
                  <a:schemeClr val="bg1">
                    <a:lumMod val="65000"/>
                  </a:schemeClr>
                </a:solidFill>
              </a:rPr>
              <a:t>further</a:t>
            </a:r>
            <a:r>
              <a:rPr lang="cs-CZ" altLang="cs-CZ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cs-CZ" altLang="cs-CZ" dirty="0" err="1">
                <a:solidFill>
                  <a:schemeClr val="bg1">
                    <a:lumMod val="65000"/>
                  </a:schemeClr>
                </a:solidFill>
              </a:rPr>
              <a:t>payment</a:t>
            </a:r>
            <a:r>
              <a:rPr lang="cs-CZ" altLang="cs-CZ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cs-CZ" altLang="cs-CZ" dirty="0" err="1">
                <a:solidFill>
                  <a:schemeClr val="bg1">
                    <a:lumMod val="65000"/>
                  </a:schemeClr>
                </a:solidFill>
              </a:rPr>
              <a:t>of</a:t>
            </a:r>
            <a:r>
              <a:rPr lang="cs-CZ" altLang="cs-CZ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cs-CZ" altLang="cs-CZ" dirty="0" err="1">
                <a:solidFill>
                  <a:schemeClr val="bg1">
                    <a:lumMod val="65000"/>
                  </a:schemeClr>
                </a:solidFill>
              </a:rPr>
              <a:t>taxes</a:t>
            </a:r>
            <a:r>
              <a:rPr lang="cs-CZ" altLang="cs-CZ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cs-CZ" altLang="cs-CZ" dirty="0" err="1">
                <a:solidFill>
                  <a:schemeClr val="bg1">
                    <a:lumMod val="65000"/>
                  </a:schemeClr>
                </a:solidFill>
              </a:rPr>
              <a:t>including</a:t>
            </a:r>
            <a:r>
              <a:rPr lang="cs-CZ" altLang="cs-CZ" dirty="0">
                <a:solidFill>
                  <a:schemeClr val="bg1">
                    <a:lumMod val="65000"/>
                  </a:schemeClr>
                </a:solidFill>
              </a:rPr>
              <a:t> VAT </a:t>
            </a:r>
            <a:r>
              <a:rPr lang="cs-CZ" altLang="cs-CZ" dirty="0" err="1">
                <a:solidFill>
                  <a:schemeClr val="bg1">
                    <a:lumMod val="65000"/>
                  </a:schemeClr>
                </a:solidFill>
              </a:rPr>
              <a:t>can</a:t>
            </a:r>
            <a:r>
              <a:rPr lang="cs-CZ" altLang="cs-CZ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cs-CZ" altLang="cs-CZ" dirty="0" err="1">
                <a:solidFill>
                  <a:schemeClr val="bg1">
                    <a:lumMod val="65000"/>
                  </a:schemeClr>
                </a:solidFill>
              </a:rPr>
              <a:t>be</a:t>
            </a:r>
            <a:r>
              <a:rPr lang="cs-CZ" altLang="cs-CZ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cs-CZ" altLang="cs-CZ" dirty="0" err="1">
                <a:solidFill>
                  <a:schemeClr val="bg1">
                    <a:lumMod val="65000"/>
                  </a:schemeClr>
                </a:solidFill>
              </a:rPr>
              <a:t>charged</a:t>
            </a:r>
            <a:r>
              <a:rPr lang="cs-CZ" altLang="cs-CZ" dirty="0">
                <a:solidFill>
                  <a:schemeClr val="bg1">
                    <a:lumMod val="65000"/>
                  </a:schemeClr>
                </a:solidFill>
              </a:rPr>
              <a:t>. </a:t>
            </a:r>
          </a:p>
          <a:p>
            <a:pPr eaLnBrk="1" hangingPunct="1">
              <a:lnSpc>
                <a:spcPct val="80000"/>
              </a:lnSpc>
              <a:spcBef>
                <a:spcPts val="35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cs-CZ" altLang="cs-CZ" dirty="0" err="1">
                <a:solidFill>
                  <a:schemeClr val="bg1">
                    <a:lumMod val="65000"/>
                  </a:schemeClr>
                </a:solidFill>
              </a:rPr>
              <a:t>However</a:t>
            </a:r>
            <a:r>
              <a:rPr lang="cs-CZ" altLang="cs-CZ" dirty="0">
                <a:solidFill>
                  <a:schemeClr val="bg1">
                    <a:lumMod val="65000"/>
                  </a:schemeClr>
                </a:solidFill>
              </a:rPr>
              <a:t>, </a:t>
            </a:r>
            <a:r>
              <a:rPr lang="cs-CZ" altLang="cs-CZ" b="1" dirty="0" err="1">
                <a:solidFill>
                  <a:schemeClr val="bg1">
                    <a:lumMod val="65000"/>
                  </a:schemeClr>
                </a:solidFill>
              </a:rPr>
              <a:t>special</a:t>
            </a:r>
            <a:r>
              <a:rPr lang="cs-CZ" altLang="cs-CZ" b="1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cs-CZ" altLang="cs-CZ" b="1" dirty="0" err="1">
                <a:solidFill>
                  <a:schemeClr val="bg1">
                    <a:lumMod val="65000"/>
                  </a:schemeClr>
                </a:solidFill>
              </a:rPr>
              <a:t>rules</a:t>
            </a:r>
            <a:r>
              <a:rPr lang="cs-CZ" altLang="cs-CZ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cs-CZ" altLang="cs-CZ" dirty="0" err="1">
                <a:solidFill>
                  <a:schemeClr val="bg1">
                    <a:lumMod val="65000"/>
                  </a:schemeClr>
                </a:solidFill>
              </a:rPr>
              <a:t>apply</a:t>
            </a:r>
            <a:r>
              <a:rPr lang="cs-CZ" altLang="cs-CZ" dirty="0">
                <a:solidFill>
                  <a:schemeClr val="bg1">
                    <a:lumMod val="65000"/>
                  </a:schemeClr>
                </a:solidFill>
              </a:rPr>
              <a:t> in </a:t>
            </a:r>
            <a:r>
              <a:rPr lang="cs-CZ" altLang="cs-CZ" dirty="0" err="1">
                <a:solidFill>
                  <a:schemeClr val="bg1">
                    <a:lumMod val="65000"/>
                  </a:schemeClr>
                </a:solidFill>
              </a:rPr>
              <a:t>the</a:t>
            </a:r>
            <a:r>
              <a:rPr lang="cs-CZ" altLang="cs-CZ" dirty="0">
                <a:solidFill>
                  <a:schemeClr val="bg1">
                    <a:lumMod val="65000"/>
                  </a:schemeClr>
                </a:solidFill>
              </a:rPr>
              <a:t> case </a:t>
            </a:r>
            <a:r>
              <a:rPr lang="cs-CZ" altLang="cs-CZ" dirty="0" err="1">
                <a:solidFill>
                  <a:schemeClr val="bg1">
                    <a:lumMod val="65000"/>
                  </a:schemeClr>
                </a:solidFill>
              </a:rPr>
              <a:t>of</a:t>
            </a:r>
            <a:r>
              <a:rPr lang="cs-CZ" altLang="cs-CZ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cs-CZ" altLang="cs-CZ" dirty="0" err="1">
                <a:solidFill>
                  <a:schemeClr val="bg1">
                    <a:lumMod val="65000"/>
                  </a:schemeClr>
                </a:solidFill>
              </a:rPr>
              <a:t>goods</a:t>
            </a:r>
            <a:r>
              <a:rPr lang="cs-CZ" altLang="cs-CZ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cs-CZ" altLang="cs-CZ" dirty="0" err="1">
                <a:solidFill>
                  <a:schemeClr val="bg1">
                    <a:lumMod val="65000"/>
                  </a:schemeClr>
                </a:solidFill>
              </a:rPr>
              <a:t>subject</a:t>
            </a:r>
            <a:r>
              <a:rPr lang="cs-CZ" altLang="cs-CZ" dirty="0">
                <a:solidFill>
                  <a:schemeClr val="bg1">
                    <a:lumMod val="65000"/>
                  </a:schemeClr>
                </a:solidFill>
              </a:rPr>
              <a:t> to </a:t>
            </a:r>
            <a:r>
              <a:rPr lang="cs-CZ" altLang="cs-CZ" b="1" dirty="0">
                <a:solidFill>
                  <a:schemeClr val="bg1">
                    <a:lumMod val="65000"/>
                  </a:schemeClr>
                </a:solidFill>
              </a:rPr>
              <a:t>excise duty,</a:t>
            </a:r>
            <a:r>
              <a:rPr lang="cs-CZ" altLang="cs-CZ" dirty="0">
                <a:solidFill>
                  <a:schemeClr val="bg1">
                    <a:lumMod val="65000"/>
                  </a:schemeClr>
                </a:solidFill>
              </a:rPr>
              <a:t> such as </a:t>
            </a:r>
            <a:r>
              <a:rPr lang="cs-CZ" altLang="cs-CZ" dirty="0" err="1">
                <a:solidFill>
                  <a:schemeClr val="bg1">
                    <a:lumMod val="65000"/>
                  </a:schemeClr>
                </a:solidFill>
              </a:rPr>
              <a:t>alcoholic</a:t>
            </a:r>
            <a:r>
              <a:rPr lang="cs-CZ" altLang="cs-CZ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cs-CZ" altLang="cs-CZ" dirty="0" err="1">
                <a:solidFill>
                  <a:schemeClr val="bg1">
                    <a:lumMod val="65000"/>
                  </a:schemeClr>
                </a:solidFill>
              </a:rPr>
              <a:t>beverages</a:t>
            </a:r>
            <a:r>
              <a:rPr lang="cs-CZ" altLang="cs-CZ" dirty="0">
                <a:solidFill>
                  <a:schemeClr val="bg1">
                    <a:lumMod val="65000"/>
                  </a:schemeClr>
                </a:solidFill>
              </a:rPr>
              <a:t> and </a:t>
            </a:r>
            <a:r>
              <a:rPr lang="cs-CZ" altLang="cs-CZ" dirty="0" err="1">
                <a:solidFill>
                  <a:schemeClr val="bg1">
                    <a:lumMod val="65000"/>
                  </a:schemeClr>
                </a:solidFill>
              </a:rPr>
              <a:t>tobacco</a:t>
            </a:r>
            <a:r>
              <a:rPr lang="cs-CZ" altLang="cs-CZ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cs-CZ" altLang="cs-CZ" dirty="0" err="1">
                <a:solidFill>
                  <a:schemeClr val="bg1">
                    <a:lumMod val="65000"/>
                  </a:schemeClr>
                </a:solidFill>
              </a:rPr>
              <a:t>products</a:t>
            </a:r>
            <a:r>
              <a:rPr lang="cs-CZ" altLang="cs-CZ" dirty="0">
                <a:solidFill>
                  <a:schemeClr val="bg1">
                    <a:lumMod val="65000"/>
                  </a:schemeClr>
                </a:solidFill>
              </a:rPr>
              <a:t>.</a:t>
            </a:r>
            <a:r>
              <a:rPr lang="cs-CZ" altLang="cs-CZ" sz="1400" dirty="0">
                <a:solidFill>
                  <a:schemeClr val="bg1">
                    <a:lumMod val="65000"/>
                  </a:schemeClr>
                </a:solidFill>
              </a:rPr>
              <a:t> </a:t>
            </a:r>
          </a:p>
          <a:p>
            <a:pPr eaLnBrk="1" hangingPunct="1">
              <a:lnSpc>
                <a:spcPct val="80000"/>
              </a:lnSpc>
              <a:spcBef>
                <a:spcPts val="35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cs-CZ" altLang="cs-CZ" sz="1400" dirty="0">
                <a:solidFill>
                  <a:schemeClr val="bg1">
                    <a:lumMod val="65000"/>
                  </a:schemeClr>
                </a:solidFill>
              </a:rPr>
              <a:t>FREE SHOPS: 0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ext Box 1">
            <a:extLst>
              <a:ext uri="{FF2B5EF4-FFF2-40B4-BE49-F238E27FC236}">
                <a16:creationId xmlns:a16="http://schemas.microsoft.com/office/drawing/2014/main" id="{B84A0381-BF9F-4250-AB48-EF3ECFE016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274638"/>
            <a:ext cx="8229600" cy="850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dirty="0">
                <a:solidFill>
                  <a:srgbClr val="DC2300"/>
                </a:solidFill>
              </a:rPr>
              <a:t>DPH – </a:t>
            </a:r>
            <a:r>
              <a:rPr lang="cs-CZ" altLang="cs-CZ" dirty="0" err="1">
                <a:solidFill>
                  <a:srgbClr val="DC2300"/>
                </a:solidFill>
              </a:rPr>
              <a:t>pokrizový</a:t>
            </a:r>
            <a:r>
              <a:rPr lang="cs-CZ" altLang="cs-CZ" dirty="0">
                <a:solidFill>
                  <a:srgbClr val="DC2300"/>
                </a:solidFill>
              </a:rPr>
              <a:t> vývoj 2009 – nově snížená sazba</a:t>
            </a:r>
          </a:p>
        </p:txBody>
      </p:sp>
      <p:sp>
        <p:nvSpPr>
          <p:cNvPr id="27651" name="Text Box 2">
            <a:extLst>
              <a:ext uri="{FF2B5EF4-FFF2-40B4-BE49-F238E27FC236}">
                <a16:creationId xmlns:a16="http://schemas.microsoft.com/office/drawing/2014/main" id="{79498866-BB5F-4501-A3C4-CF0F6DAB5E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412875"/>
            <a:ext cx="8229600" cy="51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marL="338138" indent="-338138"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ts val="450"/>
              </a:spcBef>
              <a:buFont typeface="Arial" panose="020B0604020202020204" pitchFamily="34" charset="0"/>
              <a:buChar char="•"/>
            </a:pPr>
            <a:endParaRPr lang="cs-CZ" altLang="cs-CZ" sz="1800" b="1" dirty="0"/>
          </a:p>
          <a:p>
            <a:pPr marL="0" indent="0" eaLnBrk="1" hangingPunct="1">
              <a:lnSpc>
                <a:spcPct val="80000"/>
              </a:lnSpc>
              <a:spcBef>
                <a:spcPts val="450"/>
              </a:spcBef>
            </a:pPr>
            <a:r>
              <a:rPr lang="cs-CZ" altLang="cs-CZ" sz="2000" dirty="0"/>
              <a:t>Směrnice</a:t>
            </a:r>
            <a:r>
              <a:rPr lang="cs-CZ" altLang="cs-CZ" sz="2000" b="1" u="sng" dirty="0">
                <a:solidFill>
                  <a:srgbClr val="0000FF"/>
                </a:solidFill>
              </a:rPr>
              <a:t> </a:t>
            </a:r>
            <a:r>
              <a:rPr lang="cs-CZ" altLang="cs-CZ" sz="2000" b="1" u="sng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2009/47/ES </a:t>
            </a:r>
            <a:r>
              <a:rPr lang="cs-CZ" altLang="cs-CZ" sz="20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</a:t>
            </a:r>
            <a:r>
              <a:rPr lang="cs-CZ" altLang="cs-CZ" sz="2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nově </a:t>
            </a:r>
            <a:r>
              <a:rPr lang="cs-CZ" altLang="cs-CZ" sz="2000" b="1" dirty="0"/>
              <a:t>snížená sazba také u dalších položek:</a:t>
            </a:r>
          </a:p>
          <a:p>
            <a:pPr eaLnBrk="1" hangingPunct="1">
              <a:lnSpc>
                <a:spcPct val="80000"/>
              </a:lnSpc>
              <a:spcBef>
                <a:spcPts val="450"/>
              </a:spcBef>
              <a:buFont typeface="Arial" panose="020B0604020202020204" pitchFamily="34" charset="0"/>
              <a:buChar char="•"/>
            </a:pPr>
            <a:endParaRPr lang="cs-CZ" altLang="cs-CZ" sz="2000" b="1" i="1" dirty="0">
              <a:solidFill>
                <a:srgbClr val="CC0000"/>
              </a:solidFill>
            </a:endParaRPr>
          </a:p>
          <a:p>
            <a:pPr marL="0" indent="0" eaLnBrk="1" hangingPunct="1">
              <a:lnSpc>
                <a:spcPct val="80000"/>
              </a:lnSpc>
              <a:spcBef>
                <a:spcPts val="450"/>
              </a:spcBef>
            </a:pPr>
            <a:r>
              <a:rPr lang="cs-CZ" altLang="cs-CZ" sz="2000" i="1" dirty="0">
                <a:solidFill>
                  <a:srgbClr val="CC0000"/>
                </a:solidFill>
              </a:rPr>
              <a:t>služby místního významu: </a:t>
            </a:r>
          </a:p>
          <a:p>
            <a:pPr eaLnBrk="1" hangingPunct="1">
              <a:lnSpc>
                <a:spcPct val="80000"/>
              </a:lnSpc>
              <a:spcBef>
                <a:spcPts val="450"/>
              </a:spcBef>
              <a:buFont typeface="Arial" panose="020B0604020202020204" pitchFamily="34" charset="0"/>
              <a:buChar char="•"/>
            </a:pPr>
            <a:r>
              <a:rPr lang="cs-CZ" altLang="cs-CZ" sz="2000" dirty="0"/>
              <a:t>drobné opravy kol, obuvi, oblečení, ložního prádla; </a:t>
            </a:r>
          </a:p>
          <a:p>
            <a:pPr eaLnBrk="1" hangingPunct="1">
              <a:lnSpc>
                <a:spcPct val="80000"/>
              </a:lnSpc>
              <a:spcBef>
                <a:spcPts val="450"/>
              </a:spcBef>
              <a:buFont typeface="Arial" panose="020B0604020202020204" pitchFamily="34" charset="0"/>
              <a:buChar char="•"/>
            </a:pPr>
            <a:r>
              <a:rPr lang="cs-CZ" altLang="cs-CZ" sz="2000" dirty="0"/>
              <a:t>mytí oken; </a:t>
            </a:r>
          </a:p>
          <a:p>
            <a:pPr eaLnBrk="1" hangingPunct="1">
              <a:lnSpc>
                <a:spcPct val="80000"/>
              </a:lnSpc>
              <a:spcBef>
                <a:spcPts val="450"/>
              </a:spcBef>
              <a:buFont typeface="Arial" panose="020B0604020202020204" pitchFamily="34" charset="0"/>
              <a:buChar char="•"/>
            </a:pPr>
            <a:r>
              <a:rPr lang="cs-CZ" altLang="cs-CZ" sz="2000" dirty="0"/>
              <a:t>domácí a pečovatelské služby; </a:t>
            </a:r>
          </a:p>
          <a:p>
            <a:pPr eaLnBrk="1" hangingPunct="1">
              <a:lnSpc>
                <a:spcPct val="80000"/>
              </a:lnSpc>
              <a:spcBef>
                <a:spcPts val="450"/>
              </a:spcBef>
              <a:buFont typeface="Arial" panose="020B0604020202020204" pitchFamily="34" charset="0"/>
              <a:buChar char="•"/>
            </a:pPr>
            <a:r>
              <a:rPr lang="cs-CZ" altLang="cs-CZ" sz="2000" dirty="0"/>
              <a:t>holiči; </a:t>
            </a:r>
          </a:p>
          <a:p>
            <a:pPr eaLnBrk="1" hangingPunct="1">
              <a:lnSpc>
                <a:spcPct val="80000"/>
              </a:lnSpc>
              <a:spcBef>
                <a:spcPts val="450"/>
              </a:spcBef>
              <a:buFont typeface="Arial" panose="020B0604020202020204" pitchFamily="34" charset="0"/>
              <a:buChar char="•"/>
            </a:pPr>
            <a:r>
              <a:rPr lang="cs-CZ" altLang="cs-CZ" sz="2000" dirty="0"/>
              <a:t>další drobné opravy; </a:t>
            </a:r>
          </a:p>
          <a:p>
            <a:pPr eaLnBrk="1" hangingPunct="1">
              <a:lnSpc>
                <a:spcPct val="80000"/>
              </a:lnSpc>
              <a:spcBef>
                <a:spcPts val="450"/>
              </a:spcBef>
              <a:buClr>
                <a:srgbClr val="CC0000"/>
              </a:buClr>
              <a:buFont typeface="Arial" panose="020B0604020202020204" pitchFamily="34" charset="0"/>
              <a:buChar char="•"/>
            </a:pPr>
            <a:r>
              <a:rPr lang="cs-CZ" altLang="cs-CZ" sz="2000" b="1" dirty="0">
                <a:solidFill>
                  <a:srgbClr val="CC0000"/>
                </a:solidFill>
              </a:rPr>
              <a:t>restaurace a objednávání jídel; </a:t>
            </a:r>
          </a:p>
          <a:p>
            <a:pPr eaLnBrk="1" hangingPunct="1">
              <a:lnSpc>
                <a:spcPct val="80000"/>
              </a:lnSpc>
              <a:spcBef>
                <a:spcPts val="450"/>
              </a:spcBef>
              <a:buClr>
                <a:srgbClr val="CC0000"/>
              </a:buClr>
              <a:buFont typeface="Arial" panose="020B0604020202020204" pitchFamily="34" charset="0"/>
              <a:buChar char="•"/>
            </a:pPr>
            <a:r>
              <a:rPr lang="cs-CZ" altLang="cs-CZ" sz="2000" b="1" dirty="0">
                <a:solidFill>
                  <a:srgbClr val="CC0000"/>
                </a:solidFill>
              </a:rPr>
              <a:t>knihy na jakýchkoli nosičích. </a:t>
            </a:r>
          </a:p>
          <a:p>
            <a:pPr eaLnBrk="1" hangingPunct="1">
              <a:lnSpc>
                <a:spcPct val="80000"/>
              </a:lnSpc>
              <a:spcBef>
                <a:spcPts val="450"/>
              </a:spcBef>
              <a:buClr>
                <a:srgbClr val="CC0000"/>
              </a:buClr>
              <a:buFont typeface="Arial" panose="020B0604020202020204" pitchFamily="34" charset="0"/>
              <a:buChar char="•"/>
            </a:pPr>
            <a:endParaRPr lang="cs-CZ" altLang="cs-CZ" sz="2000" b="1" dirty="0">
              <a:solidFill>
                <a:srgbClr val="CC0000"/>
              </a:solidFill>
            </a:endParaRPr>
          </a:p>
          <a:p>
            <a:pPr marL="0" indent="0" eaLnBrk="1" hangingPunct="1">
              <a:lnSpc>
                <a:spcPct val="80000"/>
              </a:lnSpc>
              <a:spcBef>
                <a:spcPts val="450"/>
              </a:spcBef>
            </a:pPr>
            <a:r>
              <a:rPr lang="cs-CZ" altLang="cs-CZ" sz="2000" dirty="0"/>
              <a:t>Individuální výjimky: Portugalsko – mýtné na lisabonských mostech, Kypr – zkapalněný plyn, Malta – nulová sazba pro potraviny a léčiva.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ext Box 1">
            <a:extLst>
              <a:ext uri="{FF2B5EF4-FFF2-40B4-BE49-F238E27FC236}">
                <a16:creationId xmlns:a16="http://schemas.microsoft.com/office/drawing/2014/main" id="{1B63BBC8-6EE0-4AD2-B7FF-7F83749D73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solidFill>
            <a:srgbClr val="94DE8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4400"/>
              <a:t>Zvláštní spotřební daně (akcízy)</a:t>
            </a:r>
          </a:p>
        </p:txBody>
      </p:sp>
      <p:sp>
        <p:nvSpPr>
          <p:cNvPr id="29699" name="Text Box 2">
            <a:extLst>
              <a:ext uri="{FF2B5EF4-FFF2-40B4-BE49-F238E27FC236}">
                <a16:creationId xmlns:a16="http://schemas.microsoft.com/office/drawing/2014/main" id="{C358F2C8-5F0D-4934-93D8-A4DA88D391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773238"/>
            <a:ext cx="8229600" cy="4352925"/>
          </a:xfrm>
          <a:prstGeom prst="rect">
            <a:avLst/>
          </a:prstGeom>
          <a:solidFill>
            <a:srgbClr val="C5FBC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marL="338138" indent="-338138"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9pPr>
          </a:lstStyle>
          <a:p>
            <a:pPr eaLnBrk="1" hangingPunct="1">
              <a:buFont typeface="Arial" panose="020B0604020202020204" pitchFamily="34" charset="0"/>
              <a:buChar char="•"/>
            </a:pPr>
            <a:r>
              <a:rPr lang="cs-CZ" altLang="cs-CZ"/>
              <a:t>především fiskální funkce + regulace spotřeby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cs-CZ" altLang="cs-CZ"/>
              <a:t>tabák, alkohol, energie (dříve jen tzv. minerální oleje)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cs-CZ" altLang="cs-CZ"/>
              <a:t>1992: horizontální směrnice (obecná část)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cs-CZ" altLang="cs-CZ"/>
              <a:t>platí se v místě spotřeby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cs-CZ" altLang="cs-CZ"/>
              <a:t>obchodní přeprava: refundace jako u DPH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cs-CZ" altLang="cs-CZ"/>
              <a:t>osobní spotřeba: množství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ext Box 1">
            <a:extLst>
              <a:ext uri="{FF2B5EF4-FFF2-40B4-BE49-F238E27FC236}">
                <a16:creationId xmlns:a16="http://schemas.microsoft.com/office/drawing/2014/main" id="{92951366-B3F4-4E1C-95ED-F66D09DFD6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solidFill>
            <a:srgbClr val="94DE8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4400"/>
              <a:t>Alkoholické nápoje</a:t>
            </a:r>
          </a:p>
        </p:txBody>
      </p:sp>
      <p:sp>
        <p:nvSpPr>
          <p:cNvPr id="31747" name="Text Box 2">
            <a:extLst>
              <a:ext uri="{FF2B5EF4-FFF2-40B4-BE49-F238E27FC236}">
                <a16:creationId xmlns:a16="http://schemas.microsoft.com/office/drawing/2014/main" id="{16006FE5-211C-42D6-A63E-E48C6707E9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773238"/>
            <a:ext cx="8229600" cy="4679950"/>
          </a:xfrm>
          <a:prstGeom prst="rect">
            <a:avLst/>
          </a:prstGeom>
          <a:solidFill>
            <a:srgbClr val="C5FBC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marL="338138" indent="-338138"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1pPr>
            <a:lvl2pPr marL="738188" indent="-280988"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9pPr>
          </a:lstStyle>
          <a:p>
            <a:pPr eaLnBrk="1" hangingPunct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cs-CZ" altLang="cs-CZ"/>
              <a:t>pivo</a:t>
            </a:r>
          </a:p>
          <a:p>
            <a:pPr lvl="1" eaLnBrk="1" hangingPunct="1">
              <a:lnSpc>
                <a:spcPct val="90000"/>
              </a:lnSpc>
              <a:buFont typeface="Arial" panose="020B0604020202020204" pitchFamily="34" charset="0"/>
              <a:buChar char="–"/>
            </a:pPr>
            <a:r>
              <a:rPr lang="cs-CZ" altLang="cs-CZ"/>
              <a:t>podle stupně alkoholu na hl</a:t>
            </a:r>
          </a:p>
          <a:p>
            <a:pPr lvl="1" eaLnBrk="1" hangingPunct="1">
              <a:lnSpc>
                <a:spcPct val="90000"/>
              </a:lnSpc>
              <a:buFont typeface="Arial" panose="020B0604020202020204" pitchFamily="34" charset="0"/>
              <a:buChar char="–"/>
            </a:pPr>
            <a:r>
              <a:rPr lang="cs-CZ" altLang="cs-CZ"/>
              <a:t>zvýhodnění malých pivovarů</a:t>
            </a:r>
          </a:p>
          <a:p>
            <a:pPr eaLnBrk="1" hangingPunct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cs-CZ" altLang="cs-CZ"/>
              <a:t>víno</a:t>
            </a:r>
          </a:p>
          <a:p>
            <a:pPr lvl="1" eaLnBrk="1" hangingPunct="1">
              <a:lnSpc>
                <a:spcPct val="90000"/>
              </a:lnSpc>
              <a:buFont typeface="Arial" panose="020B0604020202020204" pitchFamily="34" charset="0"/>
              <a:buChar char="–"/>
            </a:pPr>
            <a:r>
              <a:rPr lang="cs-CZ" altLang="cs-CZ"/>
              <a:t>tiché a šumivé</a:t>
            </a:r>
          </a:p>
          <a:p>
            <a:pPr lvl="1" eaLnBrk="1" hangingPunct="1">
              <a:lnSpc>
                <a:spcPct val="90000"/>
              </a:lnSpc>
              <a:buFont typeface="Arial" panose="020B0604020202020204" pitchFamily="34" charset="0"/>
              <a:buChar char="–"/>
            </a:pPr>
            <a:r>
              <a:rPr lang="cs-CZ" altLang="cs-CZ"/>
              <a:t>nulová sazba</a:t>
            </a:r>
          </a:p>
          <a:p>
            <a:pPr eaLnBrk="1" hangingPunct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cs-CZ" altLang="cs-CZ"/>
              <a:t>meziprodukty</a:t>
            </a:r>
          </a:p>
          <a:p>
            <a:pPr eaLnBrk="1" hangingPunct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cs-CZ" altLang="cs-CZ"/>
              <a:t>líh, lihoviny</a:t>
            </a:r>
          </a:p>
          <a:p>
            <a:pPr lvl="1" eaLnBrk="1" hangingPunct="1">
              <a:lnSpc>
                <a:spcPct val="90000"/>
              </a:lnSpc>
              <a:buFont typeface="Arial" panose="020B0604020202020204" pitchFamily="34" charset="0"/>
              <a:buChar char="–"/>
            </a:pPr>
            <a:r>
              <a:rPr lang="cs-CZ" altLang="cs-CZ"/>
              <a:t>omáčky, denaturovaný líh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ext Box 1">
            <a:extLst>
              <a:ext uri="{FF2B5EF4-FFF2-40B4-BE49-F238E27FC236}">
                <a16:creationId xmlns:a16="http://schemas.microsoft.com/office/drawing/2014/main" id="{B87D16AA-AC01-4657-A19D-72C57115A1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solidFill>
            <a:srgbClr val="94DE8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4400"/>
              <a:t>Tabákové výrobky, </a:t>
            </a:r>
            <a:r>
              <a:rPr lang="cs-CZ" altLang="cs-CZ" sz="4400">
                <a:solidFill>
                  <a:srgbClr val="CC0000"/>
                </a:solidFill>
              </a:rPr>
              <a:t>energie</a:t>
            </a:r>
          </a:p>
        </p:txBody>
      </p:sp>
      <p:sp>
        <p:nvSpPr>
          <p:cNvPr id="33795" name="Text Box 2">
            <a:extLst>
              <a:ext uri="{FF2B5EF4-FFF2-40B4-BE49-F238E27FC236}">
                <a16:creationId xmlns:a16="http://schemas.microsoft.com/office/drawing/2014/main" id="{E8040488-6B3F-4A7C-A75C-C634DC4483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773238"/>
            <a:ext cx="8229600" cy="4679950"/>
          </a:xfrm>
          <a:prstGeom prst="rect">
            <a:avLst/>
          </a:prstGeom>
          <a:solidFill>
            <a:srgbClr val="C5FBC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marL="338138" indent="-338138"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9pPr>
          </a:lstStyle>
          <a:p>
            <a:pPr eaLnBrk="1" hangingPunct="1">
              <a:buFont typeface="Arial" panose="020B0604020202020204" pitchFamily="34" charset="0"/>
              <a:buChar char="•"/>
            </a:pPr>
            <a:r>
              <a:rPr lang="cs-CZ" altLang="cs-CZ"/>
              <a:t>cigarety, doutníky, tabák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cs-CZ" altLang="cs-CZ"/>
              <a:t>cigarety: daň se vypočítává z celkové ceny (zpětně!)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cs-CZ" altLang="cs-CZ"/>
              <a:t>spotřební daň nejméně 57% maloobchodní ceny nejprodávanější kategorie</a:t>
            </a:r>
          </a:p>
          <a:p>
            <a:pPr eaLnBrk="1" hangingPunct="1">
              <a:buClr>
                <a:srgbClr val="CC0000"/>
              </a:buClr>
              <a:buFont typeface="Arial" panose="020B0604020202020204" pitchFamily="34" charset="0"/>
              <a:buChar char="•"/>
            </a:pPr>
            <a:r>
              <a:rPr lang="cs-CZ" altLang="cs-CZ">
                <a:solidFill>
                  <a:srgbClr val="CC0000"/>
                </a:solidFill>
              </a:rPr>
              <a:t>elektřina</a:t>
            </a:r>
          </a:p>
          <a:p>
            <a:pPr eaLnBrk="1" hangingPunct="1">
              <a:buClr>
                <a:srgbClr val="CC0000"/>
              </a:buClr>
              <a:buFont typeface="Arial" panose="020B0604020202020204" pitchFamily="34" charset="0"/>
              <a:buChar char="•"/>
            </a:pPr>
            <a:r>
              <a:rPr lang="cs-CZ" altLang="cs-CZ">
                <a:solidFill>
                  <a:srgbClr val="CC0000"/>
                </a:solidFill>
              </a:rPr>
              <a:t>minerální oleje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ext Box 1">
            <a:extLst>
              <a:ext uri="{FF2B5EF4-FFF2-40B4-BE49-F238E27FC236}">
                <a16:creationId xmlns:a16="http://schemas.microsoft.com/office/drawing/2014/main" id="{7D8DE6F5-30E9-4944-8384-D896D855F2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313" y="333375"/>
            <a:ext cx="8229600" cy="849313"/>
          </a:xfrm>
          <a:prstGeom prst="rect">
            <a:avLst/>
          </a:prstGeom>
          <a:solidFill>
            <a:srgbClr val="FFCC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3600"/>
              <a:t>Spotřební daně – základní údaje</a:t>
            </a:r>
          </a:p>
        </p:txBody>
      </p:sp>
      <p:sp>
        <p:nvSpPr>
          <p:cNvPr id="18434" name="Text Box 2">
            <a:extLst>
              <a:ext uri="{FF2B5EF4-FFF2-40B4-BE49-F238E27FC236}">
                <a16:creationId xmlns:a16="http://schemas.microsoft.com/office/drawing/2014/main" id="{8C30B82F-5A87-488E-840F-A70BBCB8EF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341438"/>
            <a:ext cx="8229600" cy="4895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marL="338138" indent="-338138"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WenQuanYi Micro Hei" charset="0"/>
              </a:defRPr>
            </a:lvl1pPr>
            <a:lvl2pPr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WenQuanYi Micro Hei" charset="0"/>
              </a:defRPr>
            </a:lvl2pPr>
            <a:lvl3pPr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WenQuanYi Micro Hei" charset="0"/>
              </a:defRPr>
            </a:lvl3pPr>
            <a:lvl4pPr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WenQuanYi Micro Hei" charset="0"/>
              </a:defRPr>
            </a:lvl4pPr>
            <a:lvl5pPr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WenQuanYi Micro Hei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WenQuanYi Micro Hei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WenQuanYi Micro Hei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WenQuanYi Micro Hei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WenQuanYi Micro Hei" charset="0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ts val="45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cs-CZ" altLang="cs-CZ">
                <a:solidFill>
                  <a:srgbClr val="000000"/>
                </a:solidFill>
              </a:rPr>
              <a:t>povaha – stimulace spotřeby, fiskální funkce</a:t>
            </a:r>
          </a:p>
          <a:p>
            <a:pPr eaLnBrk="1" hangingPunct="1">
              <a:lnSpc>
                <a:spcPct val="80000"/>
              </a:lnSpc>
              <a:spcBef>
                <a:spcPts val="45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cs-CZ" altLang="cs-CZ">
                <a:solidFill>
                  <a:srgbClr val="000000"/>
                </a:solidFill>
              </a:rPr>
              <a:t>tabák, alkohol, energetické produkty + elektřina</a:t>
            </a:r>
            <a:br>
              <a:rPr lang="cs-CZ" altLang="cs-CZ">
                <a:solidFill>
                  <a:srgbClr val="000000"/>
                </a:solidFill>
              </a:rPr>
            </a:br>
            <a:endParaRPr lang="cs-CZ" altLang="cs-CZ">
              <a:solidFill>
                <a:srgbClr val="000000"/>
              </a:solidFill>
            </a:endParaRPr>
          </a:p>
          <a:p>
            <a:pPr eaLnBrk="1" hangingPunct="1">
              <a:lnSpc>
                <a:spcPct val="80000"/>
              </a:lnSpc>
              <a:spcBef>
                <a:spcPts val="45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cs-CZ" altLang="cs-CZ">
                <a:solidFill>
                  <a:srgbClr val="000000"/>
                </a:solidFill>
              </a:rPr>
              <a:t>tabák: již 70. léta, ostatní až 90. léta</a:t>
            </a:r>
          </a:p>
          <a:p>
            <a:pPr eaLnBrk="1" hangingPunct="1">
              <a:lnSpc>
                <a:spcPct val="80000"/>
              </a:lnSpc>
              <a:spcBef>
                <a:spcPts val="45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cs-CZ" altLang="cs-CZ">
                <a:solidFill>
                  <a:srgbClr val="000000"/>
                </a:solidFill>
              </a:rPr>
              <a:t>90. léta: </a:t>
            </a:r>
            <a:r>
              <a:rPr lang="cs-CZ" altLang="cs-CZ" b="1" i="1">
                <a:solidFill>
                  <a:srgbClr val="CC0000"/>
                </a:solidFill>
              </a:rPr>
              <a:t>směrnice  92/12 - horizontální  </a:t>
            </a:r>
            <a:r>
              <a:rPr lang="cs-CZ" altLang="cs-CZ" b="1">
                <a:solidFill>
                  <a:srgbClr val="000000"/>
                </a:solidFill>
              </a:rPr>
              <a:t>(obecná část spotřebních daní)</a:t>
            </a:r>
          </a:p>
          <a:p>
            <a:pPr eaLnBrk="1" hangingPunct="1">
              <a:lnSpc>
                <a:spcPct val="80000"/>
              </a:lnSpc>
              <a:spcBef>
                <a:spcPts val="45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cs-CZ" altLang="cs-CZ">
                <a:solidFill>
                  <a:srgbClr val="000000"/>
                </a:solidFill>
              </a:rPr>
              <a:t>struktura daně, výroba, pohyb a skladování zboží, osvobození, ne sazby</a:t>
            </a:r>
            <a:br>
              <a:rPr lang="cs-CZ" altLang="cs-CZ">
                <a:solidFill>
                  <a:srgbClr val="000000"/>
                </a:solidFill>
              </a:rPr>
            </a:br>
            <a:endParaRPr lang="cs-CZ" altLang="cs-CZ">
              <a:solidFill>
                <a:srgbClr val="000000"/>
              </a:solidFill>
            </a:endParaRPr>
          </a:p>
          <a:p>
            <a:pPr eaLnBrk="1" hangingPunct="1">
              <a:lnSpc>
                <a:spcPct val="80000"/>
              </a:lnSpc>
              <a:spcBef>
                <a:spcPts val="45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cs-CZ" altLang="cs-CZ" b="1">
                <a:solidFill>
                  <a:srgbClr val="000000"/>
                </a:solidFill>
              </a:rPr>
              <a:t>obecně: platí se </a:t>
            </a:r>
            <a:r>
              <a:rPr lang="cs-CZ" altLang="cs-CZ" b="1" i="1">
                <a:solidFill>
                  <a:srgbClr val="CC0000"/>
                </a:solidFill>
              </a:rPr>
              <a:t>v místě spotřeby, </a:t>
            </a:r>
            <a:r>
              <a:rPr lang="cs-CZ" altLang="cs-CZ">
                <a:solidFill>
                  <a:srgbClr val="000000"/>
                </a:solidFill>
              </a:rPr>
              <a:t>proto:</a:t>
            </a:r>
          </a:p>
          <a:p>
            <a:pPr eaLnBrk="1" hangingPunct="1">
              <a:lnSpc>
                <a:spcPct val="80000"/>
              </a:lnSpc>
              <a:spcBef>
                <a:spcPts val="45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cs-CZ" altLang="cs-CZ">
                <a:solidFill>
                  <a:srgbClr val="000000"/>
                </a:solidFill>
              </a:rPr>
              <a:t>- oddělení vzniku daňové povinnosti a povinnosti zaplatit spotřební daň</a:t>
            </a:r>
          </a:p>
          <a:p>
            <a:pPr eaLnBrk="1" hangingPunct="1">
              <a:lnSpc>
                <a:spcPct val="80000"/>
              </a:lnSpc>
              <a:spcBef>
                <a:spcPts val="4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cs-CZ" altLang="cs-CZ">
                <a:solidFill>
                  <a:srgbClr val="000000"/>
                </a:solidFill>
              </a:rPr>
              <a:t>- osvobozeno: </a:t>
            </a:r>
            <a:r>
              <a:rPr lang="cs-CZ" altLang="cs-CZ" sz="1600">
                <a:solidFill>
                  <a:srgbClr val="000000"/>
                </a:solidFill>
              </a:rPr>
              <a:t>přirozené ztráty během přepravy (odpaření, nevyčerpatelné zbytky)</a:t>
            </a:r>
          </a:p>
          <a:p>
            <a:pPr eaLnBrk="1" hangingPunct="1">
              <a:lnSpc>
                <a:spcPct val="80000"/>
              </a:lnSpc>
              <a:spcBef>
                <a:spcPts val="45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cs-CZ" altLang="cs-CZ" b="1" i="1">
                <a:solidFill>
                  <a:srgbClr val="000000"/>
                </a:solidFill>
              </a:rPr>
              <a:t>- osobní dovoz: spotřební daň se nevybírá ve státě spotřeby, ale </a:t>
            </a:r>
            <a:r>
              <a:rPr lang="cs-CZ" altLang="cs-CZ" b="1" i="1">
                <a:solidFill>
                  <a:srgbClr val="CC0000"/>
                </a:solidFill>
              </a:rPr>
              <a:t>původu</a:t>
            </a:r>
          </a:p>
          <a:p>
            <a:pPr eaLnBrk="1" hangingPunct="1">
              <a:lnSpc>
                <a:spcPct val="80000"/>
              </a:lnSpc>
              <a:spcBef>
                <a:spcPts val="45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cs-CZ" altLang="cs-CZ">
                <a:solidFill>
                  <a:srgbClr val="000000"/>
                </a:solidFill>
              </a:rPr>
              <a:t>- co je osobní spotřeba: množství </a:t>
            </a:r>
          </a:p>
          <a:p>
            <a:pPr eaLnBrk="1" hangingPunct="1">
              <a:lnSpc>
                <a:spcPct val="80000"/>
              </a:lnSpc>
              <a:spcBef>
                <a:spcPts val="45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cs-CZ" altLang="cs-CZ">
                <a:solidFill>
                  <a:srgbClr val="000000"/>
                </a:solidFill>
              </a:rPr>
              <a:t>- obchodní přeprava: spotřební daň se vrací (jako DPH)</a:t>
            </a:r>
          </a:p>
          <a:p>
            <a:pPr marL="339725" eaLnBrk="1" hangingPunct="1">
              <a:lnSpc>
                <a:spcPct val="80000"/>
              </a:lnSpc>
              <a:spcBef>
                <a:spcPts val="450"/>
              </a:spcBef>
              <a:buSzPct val="100000"/>
              <a:defRPr/>
            </a:pPr>
            <a:endParaRPr lang="cs-CZ" altLang="cs-CZ">
              <a:solidFill>
                <a:srgbClr val="000000"/>
              </a:solidFill>
            </a:endParaRPr>
          </a:p>
          <a:p>
            <a:pPr eaLnBrk="1" hangingPunct="1">
              <a:lnSpc>
                <a:spcPct val="80000"/>
              </a:lnSpc>
              <a:spcBef>
                <a:spcPts val="450"/>
              </a:spcBef>
              <a:buClr>
                <a:srgbClr val="0000FF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cs-CZ" altLang="cs-CZ">
                <a:solidFill>
                  <a:srgbClr val="0000FF"/>
                </a:solidFill>
              </a:rPr>
              <a:t>ekologické daně:</a:t>
            </a:r>
          </a:p>
          <a:p>
            <a:pPr eaLnBrk="1" hangingPunct="1">
              <a:lnSpc>
                <a:spcPct val="80000"/>
              </a:lnSpc>
              <a:spcBef>
                <a:spcPts val="45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cs-CZ" altLang="cs-CZ">
                <a:solidFill>
                  <a:srgbClr val="000000"/>
                </a:solidFill>
              </a:rPr>
              <a:t>původně minerální oleje - od 2003 i energetické produkty a elektřina</a:t>
            </a:r>
          </a:p>
          <a:p>
            <a:pPr eaLnBrk="1" hangingPunct="1">
              <a:lnSpc>
                <a:spcPct val="80000"/>
              </a:lnSpc>
              <a:spcBef>
                <a:spcPts val="45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cs-CZ" altLang="cs-CZ">
                <a:solidFill>
                  <a:srgbClr val="000000"/>
                </a:solidFill>
              </a:rPr>
              <a:t>lze uvalit i další ekologické daně</a:t>
            </a:r>
            <a:br>
              <a:rPr lang="cs-CZ" altLang="cs-CZ">
                <a:solidFill>
                  <a:srgbClr val="000000"/>
                </a:solidFill>
              </a:rPr>
            </a:br>
            <a:endParaRPr lang="cs-CZ" altLang="cs-CZ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ext Box 1">
            <a:extLst>
              <a:ext uri="{FF2B5EF4-FFF2-40B4-BE49-F238E27FC236}">
                <a16:creationId xmlns:a16="http://schemas.microsoft.com/office/drawing/2014/main" id="{6ADA1E60-8271-41D3-884F-88CA2A8049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274638"/>
            <a:ext cx="8229600" cy="1282154"/>
          </a:xfrm>
          <a:prstGeom prst="rect">
            <a:avLst/>
          </a:prstGeom>
          <a:solidFill>
            <a:srgbClr val="FFCC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4000" dirty="0"/>
              <a:t>Spotřební daně – zvláštní část (jen pro informaci)</a:t>
            </a:r>
          </a:p>
        </p:txBody>
      </p:sp>
      <p:sp>
        <p:nvSpPr>
          <p:cNvPr id="19458" name="Text Box 2">
            <a:extLst>
              <a:ext uri="{FF2B5EF4-FFF2-40B4-BE49-F238E27FC236}">
                <a16:creationId xmlns:a16="http://schemas.microsoft.com/office/drawing/2014/main" id="{5B1A4C4A-7415-4035-A1A3-D2B41C7981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556792"/>
            <a:ext cx="8229600" cy="48963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marL="341313" indent="-338138"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WenQuanYi Micro Hei" charset="0"/>
              </a:defRPr>
            </a:lvl1pPr>
            <a:lvl2pPr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WenQuanYi Micro Hei" charset="0"/>
              </a:defRPr>
            </a:lvl2pPr>
            <a:lvl3pPr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WenQuanYi Micro Hei" charset="0"/>
              </a:defRPr>
            </a:lvl3pPr>
            <a:lvl4pPr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WenQuanYi Micro Hei" charset="0"/>
              </a:defRPr>
            </a:lvl4pPr>
            <a:lvl5pPr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WenQuanYi Micro Hei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WenQuanYi Micro Hei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WenQuanYi Micro Hei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WenQuanYi Micro Hei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WenQuanYi Micro Hei" charset="0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ts val="200"/>
              </a:spcBef>
              <a:buSzPct val="100000"/>
              <a:defRPr/>
            </a:pPr>
            <a:endParaRPr lang="cs-CZ" altLang="cs-CZ" sz="800" dirty="0">
              <a:solidFill>
                <a:srgbClr val="000000"/>
              </a:solidFill>
            </a:endParaRPr>
          </a:p>
          <a:p>
            <a:pPr marL="339725" indent="-336550" eaLnBrk="1" hangingPunct="1">
              <a:lnSpc>
                <a:spcPct val="80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cs-CZ" altLang="cs-CZ" sz="2000" b="1" dirty="0">
                <a:solidFill>
                  <a:schemeClr val="bg1">
                    <a:lumMod val="65000"/>
                  </a:schemeClr>
                </a:solidFill>
              </a:rPr>
              <a:t>ALKOHOL:</a:t>
            </a:r>
          </a:p>
          <a:p>
            <a:pPr eaLnBrk="1" hangingPunct="1">
              <a:lnSpc>
                <a:spcPct val="80000"/>
              </a:lnSpc>
              <a:spcBef>
                <a:spcPts val="450"/>
              </a:spcBef>
              <a:buSzPct val="100000"/>
              <a:defRPr/>
            </a:pPr>
            <a:endParaRPr lang="cs-CZ" altLang="cs-CZ" dirty="0">
              <a:solidFill>
                <a:schemeClr val="bg1">
                  <a:lumMod val="65000"/>
                </a:schemeClr>
              </a:solidFill>
            </a:endParaRPr>
          </a:p>
          <a:p>
            <a:pPr eaLnBrk="1" hangingPunct="1">
              <a:lnSpc>
                <a:spcPct val="80000"/>
              </a:lnSpc>
              <a:spcBef>
                <a:spcPts val="450"/>
              </a:spcBef>
              <a:buSzPct val="100000"/>
              <a:defRPr/>
            </a:pPr>
            <a:r>
              <a:rPr lang="cs-CZ" altLang="cs-CZ" b="1" dirty="0">
                <a:solidFill>
                  <a:schemeClr val="bg1">
                    <a:lumMod val="65000"/>
                  </a:schemeClr>
                </a:solidFill>
              </a:rPr>
              <a:t>P I V O</a:t>
            </a:r>
          </a:p>
          <a:p>
            <a:pPr marL="339725" indent="-336550" eaLnBrk="1" hangingPunct="1">
              <a:lnSpc>
                <a:spcPct val="80000"/>
              </a:lnSpc>
              <a:spcBef>
                <a:spcPts val="45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cs-CZ" altLang="cs-CZ" dirty="0">
                <a:solidFill>
                  <a:schemeClr val="bg1">
                    <a:lumMod val="65000"/>
                  </a:schemeClr>
                </a:solidFill>
              </a:rPr>
              <a:t>- pivo - ze sladu, nad 0,5 </a:t>
            </a:r>
            <a:r>
              <a:rPr lang="cs-CZ" altLang="cs-CZ" dirty="0" err="1">
                <a:solidFill>
                  <a:schemeClr val="bg1">
                    <a:lumMod val="65000"/>
                  </a:schemeClr>
                </a:solidFill>
              </a:rPr>
              <a:t>obj</a:t>
            </a:r>
            <a:r>
              <a:rPr lang="cs-CZ" altLang="cs-CZ" dirty="0">
                <a:solidFill>
                  <a:schemeClr val="bg1">
                    <a:lumMod val="65000"/>
                  </a:schemeClr>
                </a:solidFill>
              </a:rPr>
              <a:t>.% alkoholu (normálně 3,5 - 6%, někdy více)</a:t>
            </a:r>
          </a:p>
          <a:p>
            <a:pPr marL="339725" indent="-336550" eaLnBrk="1" hangingPunct="1">
              <a:lnSpc>
                <a:spcPct val="80000"/>
              </a:lnSpc>
              <a:spcBef>
                <a:spcPts val="45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cs-CZ" altLang="cs-CZ" dirty="0">
                <a:solidFill>
                  <a:schemeClr val="bg1">
                    <a:lumMod val="65000"/>
                  </a:schemeClr>
                </a:solidFill>
              </a:rPr>
              <a:t>- směsi piva a nealko</a:t>
            </a:r>
          </a:p>
          <a:p>
            <a:pPr marL="339725" indent="-336550" eaLnBrk="1" hangingPunct="1">
              <a:lnSpc>
                <a:spcPct val="80000"/>
              </a:lnSpc>
              <a:spcBef>
                <a:spcPts val="45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cs-CZ" altLang="cs-CZ" dirty="0">
                <a:solidFill>
                  <a:schemeClr val="bg1">
                    <a:lumMod val="65000"/>
                  </a:schemeClr>
                </a:solidFill>
              </a:rPr>
              <a:t>sazba: podle stupně alkoholu na hl (1.87 EUR na stupeň a hl</a:t>
            </a:r>
          </a:p>
          <a:p>
            <a:pPr marL="339725" indent="-336550" eaLnBrk="1" hangingPunct="1">
              <a:lnSpc>
                <a:spcPct val="80000"/>
              </a:lnSpc>
              <a:spcBef>
                <a:spcPts val="45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cs-CZ" altLang="cs-CZ" dirty="0">
                <a:solidFill>
                  <a:schemeClr val="bg1">
                    <a:lumMod val="65000"/>
                  </a:schemeClr>
                </a:solidFill>
              </a:rPr>
              <a:t>- zvýhodnění malých pivovarů - do 200 000 hl výstavu - až o polovinu, nezávislý pivovar</a:t>
            </a:r>
          </a:p>
          <a:p>
            <a:pPr eaLnBrk="1" hangingPunct="1">
              <a:lnSpc>
                <a:spcPct val="80000"/>
              </a:lnSpc>
              <a:spcBef>
                <a:spcPts val="450"/>
              </a:spcBef>
              <a:buSzPct val="100000"/>
              <a:defRPr/>
            </a:pPr>
            <a:br>
              <a:rPr lang="cs-CZ" altLang="cs-CZ" dirty="0">
                <a:solidFill>
                  <a:schemeClr val="bg1">
                    <a:lumMod val="65000"/>
                  </a:schemeClr>
                </a:solidFill>
              </a:rPr>
            </a:br>
            <a:r>
              <a:rPr lang="cs-CZ" altLang="cs-CZ" b="1" dirty="0">
                <a:solidFill>
                  <a:schemeClr val="bg1">
                    <a:lumMod val="65000"/>
                  </a:schemeClr>
                </a:solidFill>
              </a:rPr>
              <a:t>V Í N O</a:t>
            </a:r>
          </a:p>
          <a:p>
            <a:pPr eaLnBrk="1" hangingPunct="1">
              <a:lnSpc>
                <a:spcPct val="80000"/>
              </a:lnSpc>
              <a:spcBef>
                <a:spcPts val="450"/>
              </a:spcBef>
              <a:buSzPct val="100000"/>
              <a:defRPr/>
            </a:pPr>
            <a:r>
              <a:rPr lang="cs-CZ" altLang="cs-CZ" dirty="0">
                <a:solidFill>
                  <a:schemeClr val="bg1">
                    <a:lumMod val="65000"/>
                  </a:schemeClr>
                </a:solidFill>
              </a:rPr>
              <a:t>- tiché a šumivé</a:t>
            </a:r>
          </a:p>
          <a:p>
            <a:pPr marL="339725" indent="-336550" eaLnBrk="1" hangingPunct="1">
              <a:lnSpc>
                <a:spcPct val="80000"/>
              </a:lnSpc>
              <a:spcBef>
                <a:spcPts val="45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cs-CZ" altLang="cs-CZ" dirty="0">
                <a:solidFill>
                  <a:schemeClr val="bg1">
                    <a:lumMod val="65000"/>
                  </a:schemeClr>
                </a:solidFill>
              </a:rPr>
              <a:t>Tiché: </a:t>
            </a:r>
            <a:r>
              <a:rPr lang="cs-CZ" altLang="cs-CZ" dirty="0" err="1">
                <a:solidFill>
                  <a:schemeClr val="bg1">
                    <a:lumMod val="65000"/>
                  </a:schemeClr>
                </a:solidFill>
              </a:rPr>
              <a:t>nejm</a:t>
            </a:r>
            <a:r>
              <a:rPr lang="cs-CZ" altLang="cs-CZ" dirty="0">
                <a:solidFill>
                  <a:schemeClr val="bg1">
                    <a:lumMod val="65000"/>
                  </a:schemeClr>
                </a:solidFill>
              </a:rPr>
              <a:t>. 1,2% - do 15 (18) %</a:t>
            </a:r>
          </a:p>
          <a:p>
            <a:pPr marL="339725" indent="-336550" eaLnBrk="1" hangingPunct="1">
              <a:lnSpc>
                <a:spcPct val="80000"/>
              </a:lnSpc>
              <a:spcBef>
                <a:spcPts val="45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cs-CZ" altLang="cs-CZ" dirty="0">
                <a:solidFill>
                  <a:schemeClr val="bg1">
                    <a:lumMod val="65000"/>
                  </a:schemeClr>
                </a:solidFill>
              </a:rPr>
              <a:t>Šumivé: 1,2 až 15%, přetlak </a:t>
            </a:r>
            <a:r>
              <a:rPr lang="cs-CZ" altLang="cs-CZ" dirty="0" err="1">
                <a:solidFill>
                  <a:schemeClr val="bg1">
                    <a:lumMod val="65000"/>
                  </a:schemeClr>
                </a:solidFill>
              </a:rPr>
              <a:t>nejm</a:t>
            </a:r>
            <a:r>
              <a:rPr lang="cs-CZ" altLang="cs-CZ" dirty="0">
                <a:solidFill>
                  <a:schemeClr val="bg1">
                    <a:lumMod val="65000"/>
                  </a:schemeClr>
                </a:solidFill>
              </a:rPr>
              <a:t>. 3 bary</a:t>
            </a:r>
          </a:p>
          <a:p>
            <a:pPr marL="339725" indent="-336550" eaLnBrk="1" hangingPunct="1">
              <a:lnSpc>
                <a:spcPct val="80000"/>
              </a:lnSpc>
              <a:spcBef>
                <a:spcPts val="45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cs-CZ" altLang="cs-CZ" dirty="0">
                <a:solidFill>
                  <a:schemeClr val="bg1">
                    <a:lumMod val="65000"/>
                  </a:schemeClr>
                </a:solidFill>
              </a:rPr>
              <a:t>normálně: víno 12%</a:t>
            </a:r>
          </a:p>
          <a:p>
            <a:pPr marL="339725" indent="-336550" eaLnBrk="1" hangingPunct="1">
              <a:lnSpc>
                <a:spcPct val="80000"/>
              </a:lnSpc>
              <a:spcBef>
                <a:spcPts val="45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cs-CZ" altLang="cs-CZ" dirty="0">
                <a:solidFill>
                  <a:schemeClr val="bg1">
                    <a:lumMod val="65000"/>
                  </a:schemeClr>
                </a:solidFill>
              </a:rPr>
              <a:t>- minimální sazba: 0% (Francie)</a:t>
            </a:r>
          </a:p>
          <a:p>
            <a:pPr marL="339725" indent="-336550" eaLnBrk="1" hangingPunct="1">
              <a:lnSpc>
                <a:spcPct val="80000"/>
              </a:lnSpc>
              <a:spcBef>
                <a:spcPts val="45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cs-CZ" altLang="cs-CZ" dirty="0">
                <a:solidFill>
                  <a:schemeClr val="bg1">
                    <a:lumMod val="65000"/>
                  </a:schemeClr>
                </a:solidFill>
              </a:rPr>
              <a:t>citlivý zemědělský produkt, zdraví prospěšné</a:t>
            </a:r>
          </a:p>
          <a:p>
            <a:pPr marL="339725" indent="-336550" eaLnBrk="1" hangingPunct="1">
              <a:lnSpc>
                <a:spcPct val="80000"/>
              </a:lnSpc>
              <a:spcBef>
                <a:spcPts val="45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cs-CZ" altLang="cs-CZ" dirty="0">
                <a:solidFill>
                  <a:schemeClr val="bg1">
                    <a:lumMod val="65000"/>
                  </a:schemeClr>
                </a:solidFill>
              </a:rPr>
              <a:t>- malí výrobci do 1000 hl ročně vyňati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1">
            <a:extLst>
              <a:ext uri="{FF2B5EF4-FFF2-40B4-BE49-F238E27FC236}">
                <a16:creationId xmlns:a16="http://schemas.microsoft.com/office/drawing/2014/main" id="{950814FC-798D-4BC8-9070-4F0B03CB8E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solidFill>
            <a:srgbClr val="EFFE9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4400"/>
              <a:t>Daňová diskriminace</a:t>
            </a:r>
          </a:p>
        </p:txBody>
      </p:sp>
      <p:sp>
        <p:nvSpPr>
          <p:cNvPr id="4098" name="Text Box 2">
            <a:extLst>
              <a:ext uri="{FF2B5EF4-FFF2-40B4-BE49-F238E27FC236}">
                <a16:creationId xmlns:a16="http://schemas.microsoft.com/office/drawing/2014/main" id="{0E5FBBBB-74BE-4740-849A-42FEB6AF8D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557338"/>
            <a:ext cx="8229600" cy="5040312"/>
          </a:xfrm>
          <a:prstGeom prst="rect">
            <a:avLst/>
          </a:prstGeom>
          <a:solidFill>
            <a:srgbClr val="FBFFE5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marL="341313" indent="-338138"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WenQuanYi Micro Hei" charset="0"/>
              </a:defRPr>
            </a:lvl1pPr>
            <a:lvl2pPr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WenQuanYi Micro Hei" charset="0"/>
              </a:defRPr>
            </a:lvl2pPr>
            <a:lvl3pPr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WenQuanYi Micro Hei" charset="0"/>
              </a:defRPr>
            </a:lvl3pPr>
            <a:lvl4pPr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WenQuanYi Micro Hei" charset="0"/>
              </a:defRPr>
            </a:lvl4pPr>
            <a:lvl5pPr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WenQuanYi Micro Hei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WenQuanYi Micro Hei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WenQuanYi Micro Hei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WenQuanYi Micro Hei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WenQuanYi Micro Hei" charset="0"/>
              </a:defRPr>
            </a:lvl9pPr>
          </a:lstStyle>
          <a:p>
            <a:pPr eaLnBrk="1" hangingPunct="1">
              <a:spcBef>
                <a:spcPts val="800"/>
              </a:spcBef>
              <a:buSzPct val="100000"/>
              <a:defRPr/>
            </a:pPr>
            <a:endParaRPr lang="cs-CZ" altLang="cs-CZ" sz="3200">
              <a:solidFill>
                <a:srgbClr val="000000"/>
              </a:solidFill>
            </a:endParaRPr>
          </a:p>
          <a:p>
            <a:pPr marL="339725" indent="-336550" eaLnBrk="1" hangingPunct="1"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cs-CZ" altLang="cs-CZ" sz="3200">
                <a:solidFill>
                  <a:srgbClr val="000000"/>
                </a:solidFill>
              </a:rPr>
              <a:t>zdanění </a:t>
            </a:r>
            <a:r>
              <a:rPr lang="cs-CZ" altLang="cs-CZ" sz="3200" b="1">
                <a:solidFill>
                  <a:srgbClr val="000000"/>
                </a:solidFill>
              </a:rPr>
              <a:t>ve státě určení</a:t>
            </a:r>
            <a:r>
              <a:rPr lang="cs-CZ" altLang="cs-CZ" sz="3200">
                <a:solidFill>
                  <a:srgbClr val="000000"/>
                </a:solidFill>
              </a:rPr>
              <a:t> (akvizice)</a:t>
            </a:r>
          </a:p>
          <a:p>
            <a:pPr eaLnBrk="1" hangingPunct="1">
              <a:spcBef>
                <a:spcPts val="800"/>
              </a:spcBef>
              <a:buSzPct val="100000"/>
              <a:defRPr/>
            </a:pPr>
            <a:endParaRPr lang="cs-CZ" altLang="cs-CZ" sz="3200">
              <a:solidFill>
                <a:srgbClr val="000000"/>
              </a:solidFill>
            </a:endParaRPr>
          </a:p>
          <a:p>
            <a:pPr marL="339725" indent="-336550" eaLnBrk="1" hangingPunct="1"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cs-CZ" altLang="cs-CZ" sz="3200">
                <a:solidFill>
                  <a:srgbClr val="000000"/>
                </a:solidFill>
              </a:rPr>
              <a:t>= dovážené zboží znevýhodněno daňově</a:t>
            </a:r>
          </a:p>
          <a:p>
            <a:pPr eaLnBrk="1" hangingPunct="1">
              <a:spcBef>
                <a:spcPts val="800"/>
              </a:spcBef>
              <a:buSzPct val="100000"/>
              <a:defRPr/>
            </a:pPr>
            <a:endParaRPr lang="cs-CZ" altLang="cs-CZ" sz="3200">
              <a:solidFill>
                <a:srgbClr val="000000"/>
              </a:solidFill>
            </a:endParaRPr>
          </a:p>
          <a:p>
            <a:pPr marL="339725" indent="-336550" eaLnBrk="1" hangingPunct="1"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cs-CZ" altLang="cs-CZ" sz="3200">
                <a:solidFill>
                  <a:srgbClr val="000000"/>
                </a:solidFill>
              </a:rPr>
              <a:t>diskriminace </a:t>
            </a:r>
            <a:r>
              <a:rPr lang="cs-CZ" altLang="cs-CZ" sz="3200" b="1">
                <a:solidFill>
                  <a:srgbClr val="CC0000"/>
                </a:solidFill>
              </a:rPr>
              <a:t>přímá a nepřímá            </a:t>
            </a:r>
            <a:r>
              <a:rPr lang="cs-CZ" altLang="cs-CZ" sz="3200" i="1">
                <a:solidFill>
                  <a:srgbClr val="000000"/>
                </a:solidFill>
              </a:rPr>
              <a:t>(týká se většinou spotřebních daní, ne DPH)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ext Box 1">
            <a:extLst>
              <a:ext uri="{FF2B5EF4-FFF2-40B4-BE49-F238E27FC236}">
                <a16:creationId xmlns:a16="http://schemas.microsoft.com/office/drawing/2014/main" id="{AACB2161-68FC-4E09-8D42-CBE635ABC2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274638"/>
            <a:ext cx="8229600" cy="633412"/>
          </a:xfrm>
          <a:prstGeom prst="rect">
            <a:avLst/>
          </a:prstGeom>
          <a:solidFill>
            <a:srgbClr val="FFCC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4000"/>
              <a:t>Spotřební daně – zvláštní část</a:t>
            </a:r>
          </a:p>
        </p:txBody>
      </p:sp>
      <p:sp>
        <p:nvSpPr>
          <p:cNvPr id="20482" name="Text Box 2">
            <a:extLst>
              <a:ext uri="{FF2B5EF4-FFF2-40B4-BE49-F238E27FC236}">
                <a16:creationId xmlns:a16="http://schemas.microsoft.com/office/drawing/2014/main" id="{291EEDB0-DA23-4689-9106-39D6A76A019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052513"/>
            <a:ext cx="8229600" cy="5256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marL="341313" indent="-338138"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WenQuanYi Micro Hei" charset="0"/>
              </a:defRPr>
            </a:lvl1pPr>
            <a:lvl2pPr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WenQuanYi Micro Hei" charset="0"/>
              </a:defRPr>
            </a:lvl2pPr>
            <a:lvl3pPr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WenQuanYi Micro Hei" charset="0"/>
              </a:defRPr>
            </a:lvl3pPr>
            <a:lvl4pPr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WenQuanYi Micro Hei" charset="0"/>
              </a:defRPr>
            </a:lvl4pPr>
            <a:lvl5pPr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WenQuanYi Micro Hei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WenQuanYi Micro Hei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WenQuanYi Micro Hei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WenQuanYi Micro Hei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WenQuanYi Micro Hei" charset="0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ts val="200"/>
              </a:spcBef>
              <a:buSzPct val="100000"/>
              <a:defRPr/>
            </a:pPr>
            <a:endParaRPr lang="cs-CZ" altLang="cs-CZ" sz="800" dirty="0">
              <a:solidFill>
                <a:srgbClr val="000000"/>
              </a:solidFill>
            </a:endParaRPr>
          </a:p>
          <a:p>
            <a:pPr marL="339725" indent="-336550" eaLnBrk="1" hangingPunct="1">
              <a:lnSpc>
                <a:spcPct val="80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cs-CZ" altLang="cs-CZ" sz="2000" b="1" dirty="0">
                <a:solidFill>
                  <a:schemeClr val="bg1">
                    <a:lumMod val="65000"/>
                  </a:schemeClr>
                </a:solidFill>
              </a:rPr>
              <a:t>ALKOHOL - pokračování:</a:t>
            </a:r>
          </a:p>
          <a:p>
            <a:pPr eaLnBrk="1" hangingPunct="1">
              <a:lnSpc>
                <a:spcPct val="80000"/>
              </a:lnSpc>
              <a:spcBef>
                <a:spcPts val="500"/>
              </a:spcBef>
              <a:buSzPct val="100000"/>
              <a:defRPr/>
            </a:pPr>
            <a:br>
              <a:rPr lang="cs-CZ" altLang="cs-CZ" sz="2000" dirty="0">
                <a:solidFill>
                  <a:schemeClr val="bg1">
                    <a:lumMod val="65000"/>
                  </a:schemeClr>
                </a:solidFill>
              </a:rPr>
            </a:br>
            <a:r>
              <a:rPr lang="cs-CZ" altLang="cs-CZ" sz="2000" b="1" i="1" dirty="0">
                <a:solidFill>
                  <a:schemeClr val="bg1">
                    <a:lumMod val="65000"/>
                  </a:schemeClr>
                </a:solidFill>
              </a:rPr>
              <a:t>MEZIPRODUKTY</a:t>
            </a:r>
          </a:p>
          <a:p>
            <a:pPr eaLnBrk="1" hangingPunct="1">
              <a:lnSpc>
                <a:spcPct val="80000"/>
              </a:lnSpc>
              <a:spcBef>
                <a:spcPts val="500"/>
              </a:spcBef>
              <a:buSzPct val="100000"/>
              <a:defRPr/>
            </a:pPr>
            <a:endParaRPr lang="cs-CZ" altLang="cs-CZ" sz="2000" dirty="0">
              <a:solidFill>
                <a:schemeClr val="bg1">
                  <a:lumMod val="65000"/>
                </a:schemeClr>
              </a:solidFill>
            </a:endParaRPr>
          </a:p>
          <a:p>
            <a:pPr marL="339725" indent="-336550" eaLnBrk="1" hangingPunct="1">
              <a:lnSpc>
                <a:spcPct val="80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cs-CZ" altLang="cs-CZ" sz="2000" dirty="0">
                <a:solidFill>
                  <a:schemeClr val="bg1">
                    <a:lumMod val="65000"/>
                  </a:schemeClr>
                </a:solidFill>
              </a:rPr>
              <a:t>1,2 - 22% (</a:t>
            </a:r>
            <a:r>
              <a:rPr lang="cs-CZ" altLang="cs-CZ" sz="2000" dirty="0" err="1">
                <a:solidFill>
                  <a:schemeClr val="bg1">
                    <a:lumMod val="65000"/>
                  </a:schemeClr>
                </a:solidFill>
              </a:rPr>
              <a:t>Cassis</a:t>
            </a:r>
            <a:r>
              <a:rPr lang="cs-CZ" altLang="cs-CZ" sz="2000" dirty="0">
                <a:solidFill>
                  <a:schemeClr val="bg1">
                    <a:lumMod val="65000"/>
                  </a:schemeClr>
                </a:solidFill>
              </a:rPr>
              <a:t>)</a:t>
            </a:r>
          </a:p>
          <a:p>
            <a:pPr marL="339725" indent="-336550" eaLnBrk="1" hangingPunct="1">
              <a:lnSpc>
                <a:spcPct val="80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cs-CZ" altLang="cs-CZ" sz="2000" dirty="0">
                <a:solidFill>
                  <a:schemeClr val="bg1">
                    <a:lumMod val="65000"/>
                  </a:schemeClr>
                </a:solidFill>
              </a:rPr>
              <a:t>45 EUR/hl (minimum)</a:t>
            </a:r>
          </a:p>
          <a:p>
            <a:pPr eaLnBrk="1" hangingPunct="1">
              <a:lnSpc>
                <a:spcPct val="80000"/>
              </a:lnSpc>
              <a:spcBef>
                <a:spcPts val="500"/>
              </a:spcBef>
              <a:buSzPct val="100000"/>
              <a:defRPr/>
            </a:pPr>
            <a:br>
              <a:rPr lang="cs-CZ" altLang="cs-CZ" sz="2000" dirty="0">
                <a:solidFill>
                  <a:schemeClr val="bg1">
                    <a:lumMod val="65000"/>
                  </a:schemeClr>
                </a:solidFill>
              </a:rPr>
            </a:br>
            <a:r>
              <a:rPr lang="cs-CZ" altLang="cs-CZ" sz="2000" b="1" i="1" dirty="0">
                <a:solidFill>
                  <a:schemeClr val="bg1">
                    <a:lumMod val="65000"/>
                  </a:schemeClr>
                </a:solidFill>
              </a:rPr>
              <a:t>LÍH, LIHOVINY </a:t>
            </a:r>
            <a:r>
              <a:rPr lang="cs-CZ" altLang="cs-CZ" sz="2000" dirty="0">
                <a:solidFill>
                  <a:schemeClr val="bg1">
                    <a:lumMod val="65000"/>
                  </a:schemeClr>
                </a:solidFill>
              </a:rPr>
              <a:t>(„alkoholické nápoje“)</a:t>
            </a:r>
          </a:p>
          <a:p>
            <a:pPr eaLnBrk="1" hangingPunct="1">
              <a:lnSpc>
                <a:spcPct val="80000"/>
              </a:lnSpc>
              <a:spcBef>
                <a:spcPts val="500"/>
              </a:spcBef>
              <a:buSzPct val="100000"/>
              <a:defRPr/>
            </a:pPr>
            <a:endParaRPr lang="cs-CZ" altLang="cs-CZ" sz="2000" dirty="0">
              <a:solidFill>
                <a:schemeClr val="bg1">
                  <a:lumMod val="65000"/>
                </a:schemeClr>
              </a:solidFill>
            </a:endParaRPr>
          </a:p>
          <a:p>
            <a:pPr marL="339725" indent="-336550" eaLnBrk="1" hangingPunct="1">
              <a:lnSpc>
                <a:spcPct val="80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cs-CZ" altLang="cs-CZ" sz="2000" dirty="0">
                <a:solidFill>
                  <a:schemeClr val="bg1">
                    <a:lumMod val="65000"/>
                  </a:schemeClr>
                </a:solidFill>
              </a:rPr>
              <a:t>každý hl čistého alkoholu - 550 EUR</a:t>
            </a:r>
          </a:p>
          <a:p>
            <a:pPr marL="339725" indent="-336550" eaLnBrk="1" hangingPunct="1">
              <a:lnSpc>
                <a:spcPct val="80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cs-CZ" altLang="cs-CZ" sz="2000" dirty="0">
                <a:solidFill>
                  <a:schemeClr val="bg1">
                    <a:lumMod val="65000"/>
                  </a:schemeClr>
                </a:solidFill>
              </a:rPr>
              <a:t>- výjimky: malé lihovary, pěstitelské pálenice (nesmí být prodej)</a:t>
            </a:r>
          </a:p>
          <a:p>
            <a:pPr marL="339725" indent="-336550" eaLnBrk="1" hangingPunct="1">
              <a:lnSpc>
                <a:spcPct val="80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cs-CZ" altLang="cs-CZ" sz="2000" dirty="0">
                <a:solidFill>
                  <a:schemeClr val="bg1">
                    <a:lumMod val="65000"/>
                  </a:schemeClr>
                </a:solidFill>
              </a:rPr>
              <a:t>- </a:t>
            </a:r>
            <a:r>
              <a:rPr lang="cs-CZ" altLang="cs-CZ" sz="2000" dirty="0" err="1">
                <a:solidFill>
                  <a:schemeClr val="bg1">
                    <a:lumMod val="65000"/>
                  </a:schemeClr>
                </a:solidFill>
              </a:rPr>
              <a:t>cooking</a:t>
            </a:r>
            <a:r>
              <a:rPr lang="cs-CZ" altLang="cs-CZ" sz="20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cs-CZ" altLang="cs-CZ" sz="2000" dirty="0" err="1">
                <a:solidFill>
                  <a:schemeClr val="bg1">
                    <a:lumMod val="65000"/>
                  </a:schemeClr>
                </a:solidFill>
              </a:rPr>
              <a:t>wine</a:t>
            </a:r>
            <a:r>
              <a:rPr lang="cs-CZ" altLang="cs-CZ" sz="2000" dirty="0">
                <a:solidFill>
                  <a:schemeClr val="bg1">
                    <a:lumMod val="65000"/>
                  </a:schemeClr>
                </a:solidFill>
              </a:rPr>
              <a:t>, </a:t>
            </a:r>
            <a:r>
              <a:rPr lang="cs-CZ" altLang="cs-CZ" sz="2000" dirty="0" err="1">
                <a:solidFill>
                  <a:schemeClr val="bg1">
                    <a:lumMod val="65000"/>
                  </a:schemeClr>
                </a:solidFill>
              </a:rPr>
              <a:t>cooking</a:t>
            </a:r>
            <a:r>
              <a:rPr lang="cs-CZ" altLang="cs-CZ" sz="20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cs-CZ" altLang="cs-CZ" sz="2000" dirty="0" err="1">
                <a:solidFill>
                  <a:schemeClr val="bg1">
                    <a:lumMod val="65000"/>
                  </a:schemeClr>
                </a:solidFill>
              </a:rPr>
              <a:t>cognac</a:t>
            </a:r>
            <a:r>
              <a:rPr lang="cs-CZ" altLang="cs-CZ" sz="2000" dirty="0">
                <a:solidFill>
                  <a:schemeClr val="bg1">
                    <a:lumMod val="65000"/>
                  </a:schemeClr>
                </a:solidFill>
              </a:rPr>
              <a:t> - omáčky - výroba potravin</a:t>
            </a:r>
          </a:p>
          <a:p>
            <a:pPr eaLnBrk="1" hangingPunct="1">
              <a:lnSpc>
                <a:spcPct val="80000"/>
              </a:lnSpc>
              <a:spcBef>
                <a:spcPts val="500"/>
              </a:spcBef>
              <a:buSzPct val="100000"/>
              <a:defRPr/>
            </a:pPr>
            <a:r>
              <a:rPr lang="cs-CZ" altLang="cs-CZ" sz="2000" dirty="0">
                <a:solidFill>
                  <a:schemeClr val="bg1">
                    <a:lumMod val="65000"/>
                  </a:schemeClr>
                </a:solidFill>
              </a:rPr>
              <a:t>          = lze osvobodit (</a:t>
            </a:r>
            <a:r>
              <a:rPr lang="cs-CZ" altLang="cs-CZ" sz="2000" dirty="0" err="1">
                <a:solidFill>
                  <a:schemeClr val="bg1">
                    <a:lumMod val="65000"/>
                  </a:schemeClr>
                </a:solidFill>
              </a:rPr>
              <a:t>bombóny</a:t>
            </a:r>
            <a:r>
              <a:rPr lang="cs-CZ" altLang="cs-CZ" sz="2000" dirty="0">
                <a:solidFill>
                  <a:schemeClr val="bg1">
                    <a:lumMod val="65000"/>
                  </a:schemeClr>
                </a:solidFill>
              </a:rPr>
              <a:t>)</a:t>
            </a:r>
          </a:p>
          <a:p>
            <a:pPr marL="339725" indent="-336550" eaLnBrk="1" hangingPunct="1">
              <a:lnSpc>
                <a:spcPct val="80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cs-CZ" altLang="cs-CZ" sz="2000" dirty="0">
                <a:solidFill>
                  <a:schemeClr val="bg1">
                    <a:lumMod val="65000"/>
                  </a:schemeClr>
                </a:solidFill>
              </a:rPr>
              <a:t>- přimíchání soli a pepře do alkoholu = omáčka, ale je to stále líh, do 5% osvobozeno</a:t>
            </a:r>
          </a:p>
          <a:p>
            <a:pPr marL="339725" indent="-336550" eaLnBrk="1" hangingPunct="1">
              <a:lnSpc>
                <a:spcPct val="80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cs-CZ" altLang="cs-CZ" sz="2000" dirty="0">
                <a:solidFill>
                  <a:schemeClr val="bg1">
                    <a:lumMod val="65000"/>
                  </a:schemeClr>
                </a:solidFill>
              </a:rPr>
              <a:t>- denaturovaný líh osvobozen (nelze konzumovat) - kosmetické přípravky</a:t>
            </a:r>
          </a:p>
          <a:p>
            <a:pPr eaLnBrk="1" hangingPunct="1">
              <a:lnSpc>
                <a:spcPct val="80000"/>
              </a:lnSpc>
              <a:spcBef>
                <a:spcPts val="450"/>
              </a:spcBef>
              <a:buSzPct val="100000"/>
              <a:defRPr/>
            </a:pPr>
            <a:br>
              <a:rPr lang="cs-CZ" altLang="cs-CZ" dirty="0">
                <a:solidFill>
                  <a:schemeClr val="bg1">
                    <a:lumMod val="65000"/>
                  </a:schemeClr>
                </a:solidFill>
              </a:rPr>
            </a:br>
            <a:endParaRPr lang="cs-CZ" altLang="cs-CZ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Text Box 1">
            <a:extLst>
              <a:ext uri="{FF2B5EF4-FFF2-40B4-BE49-F238E27FC236}">
                <a16:creationId xmlns:a16="http://schemas.microsoft.com/office/drawing/2014/main" id="{7115D5C0-32F8-407A-9794-4646793E776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274638"/>
            <a:ext cx="8229600" cy="633412"/>
          </a:xfrm>
          <a:prstGeom prst="rect">
            <a:avLst/>
          </a:prstGeom>
          <a:solidFill>
            <a:srgbClr val="FFCC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4000"/>
              <a:t>Spotřební daně – zvláštní část</a:t>
            </a:r>
          </a:p>
        </p:txBody>
      </p:sp>
      <p:sp>
        <p:nvSpPr>
          <p:cNvPr id="21506" name="Text Box 2">
            <a:extLst>
              <a:ext uri="{FF2B5EF4-FFF2-40B4-BE49-F238E27FC236}">
                <a16:creationId xmlns:a16="http://schemas.microsoft.com/office/drawing/2014/main" id="{00E5FCBC-4F8D-4BF0-ADB8-F9FC4F40AC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052513"/>
            <a:ext cx="8229600" cy="5256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marL="338138" indent="-338138"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WenQuanYi Micro Hei" charset="0"/>
              </a:defRPr>
            </a:lvl1pPr>
            <a:lvl2pPr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WenQuanYi Micro Hei" charset="0"/>
              </a:defRPr>
            </a:lvl2pPr>
            <a:lvl3pPr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WenQuanYi Micro Hei" charset="0"/>
              </a:defRPr>
            </a:lvl3pPr>
            <a:lvl4pPr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WenQuanYi Micro Hei" charset="0"/>
              </a:defRPr>
            </a:lvl4pPr>
            <a:lvl5pPr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WenQuanYi Micro Hei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WenQuanYi Micro Hei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WenQuanYi Micro Hei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WenQuanYi Micro Hei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WenQuanYi Micro Hei" charset="0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/>
            </a:pPr>
            <a:br>
              <a:rPr lang="cs-CZ" altLang="cs-CZ" sz="800" dirty="0">
                <a:solidFill>
                  <a:srgbClr val="000000"/>
                </a:solidFill>
              </a:rPr>
            </a:br>
            <a:r>
              <a:rPr lang="cs-CZ" altLang="cs-CZ" sz="2000" b="1" i="1" dirty="0">
                <a:solidFill>
                  <a:schemeClr val="bg1">
                    <a:lumMod val="65000"/>
                  </a:schemeClr>
                </a:solidFill>
              </a:rPr>
              <a:t>TABÁKOVÉ VÝROBKY</a:t>
            </a:r>
          </a:p>
          <a:p>
            <a:pPr eaLnBrk="1" hangingPunct="1">
              <a:lnSpc>
                <a:spcPct val="80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/>
            </a:pPr>
            <a:br>
              <a:rPr lang="cs-CZ" altLang="cs-CZ" sz="2000" dirty="0">
                <a:solidFill>
                  <a:schemeClr val="bg1">
                    <a:lumMod val="65000"/>
                  </a:schemeClr>
                </a:solidFill>
              </a:rPr>
            </a:br>
            <a:r>
              <a:rPr lang="cs-CZ" altLang="cs-CZ" sz="2000" dirty="0">
                <a:solidFill>
                  <a:schemeClr val="bg1">
                    <a:lumMod val="65000"/>
                  </a:schemeClr>
                </a:solidFill>
              </a:rPr>
              <a:t>citlivé - už 70. léta: cigarety, doutníky, doutníčky, tabák ke kouření a žvýkací</a:t>
            </a:r>
          </a:p>
          <a:p>
            <a:pPr eaLnBrk="1" hangingPunct="1">
              <a:lnSpc>
                <a:spcPct val="80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cs-CZ" altLang="cs-CZ" sz="2000" dirty="0">
                <a:solidFill>
                  <a:schemeClr val="bg1">
                    <a:lumMod val="65000"/>
                  </a:schemeClr>
                </a:solidFill>
              </a:rPr>
              <a:t>Cigarety: daň se vypočte z celkové ceny!</a:t>
            </a:r>
          </a:p>
          <a:p>
            <a:pPr eaLnBrk="1" hangingPunct="1">
              <a:lnSpc>
                <a:spcPct val="80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cs-CZ" altLang="cs-CZ" sz="2000" dirty="0">
                <a:solidFill>
                  <a:schemeClr val="bg1">
                    <a:lumMod val="65000"/>
                  </a:schemeClr>
                </a:solidFill>
              </a:rPr>
              <a:t>- účel: zvýšit daňové zatížení z důvodu ochrany veřejného zdraví</a:t>
            </a:r>
          </a:p>
          <a:p>
            <a:pPr eaLnBrk="1" hangingPunct="1">
              <a:lnSpc>
                <a:spcPct val="80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cs-CZ" altLang="cs-CZ" sz="2000" dirty="0">
                <a:solidFill>
                  <a:schemeClr val="bg1">
                    <a:lumMod val="65000"/>
                  </a:schemeClr>
                </a:solidFill>
              </a:rPr>
              <a:t>- definice cigarety: do 9 cm (100s)</a:t>
            </a:r>
          </a:p>
          <a:p>
            <a:pPr eaLnBrk="1" hangingPunct="1">
              <a:lnSpc>
                <a:spcPct val="80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cs-CZ" altLang="cs-CZ" sz="2000" dirty="0">
                <a:solidFill>
                  <a:schemeClr val="bg1">
                    <a:lumMod val="65000"/>
                  </a:schemeClr>
                </a:solidFill>
              </a:rPr>
              <a:t>- sazby: sazba je odvozena z ceny cigaret nejžádanější cenové kategorie</a:t>
            </a:r>
          </a:p>
          <a:p>
            <a:pPr eaLnBrk="1" hangingPunct="1">
              <a:lnSpc>
                <a:spcPct val="80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cs-CZ" altLang="cs-CZ" sz="2000" dirty="0">
                <a:solidFill>
                  <a:schemeClr val="bg1">
                    <a:lumMod val="65000"/>
                  </a:schemeClr>
                </a:solidFill>
              </a:rPr>
              <a:t>daň se dopočítává zpětně z konečné ceny (!) - proto ceny fixní. Nemá cenu dělat akce.</a:t>
            </a:r>
          </a:p>
          <a:p>
            <a:pPr eaLnBrk="1" hangingPunct="1">
              <a:lnSpc>
                <a:spcPct val="80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cs-CZ" altLang="cs-CZ" sz="2000" dirty="0">
                <a:solidFill>
                  <a:schemeClr val="bg1">
                    <a:lumMod val="65000"/>
                  </a:schemeClr>
                </a:solidFill>
              </a:rPr>
              <a:t>- ceny cigaret nemůže stanovit stát, stanoví výrobci (šlo by o naruš konkurence, zvýhodňovaly by se dražší značky)</a:t>
            </a:r>
          </a:p>
          <a:p>
            <a:pPr eaLnBrk="1" hangingPunct="1">
              <a:lnSpc>
                <a:spcPct val="80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cs-CZ" altLang="cs-CZ" sz="2000" dirty="0">
                <a:solidFill>
                  <a:schemeClr val="bg1">
                    <a:lumMod val="65000"/>
                  </a:schemeClr>
                </a:solidFill>
              </a:rPr>
              <a:t>- </a:t>
            </a:r>
            <a:r>
              <a:rPr lang="cs-CZ" altLang="cs-CZ" sz="2000" dirty="0" err="1">
                <a:solidFill>
                  <a:schemeClr val="bg1">
                    <a:lumMod val="65000"/>
                  </a:schemeClr>
                </a:solidFill>
              </a:rPr>
              <a:t>spotř</a:t>
            </a:r>
            <a:r>
              <a:rPr lang="cs-CZ" altLang="cs-CZ" sz="2000" dirty="0">
                <a:solidFill>
                  <a:schemeClr val="bg1">
                    <a:lumMod val="65000"/>
                  </a:schemeClr>
                </a:solidFill>
              </a:rPr>
              <a:t>-daň minimálně 60% </a:t>
            </a:r>
            <a:r>
              <a:rPr lang="cs-CZ" altLang="cs-CZ" sz="2000" dirty="0" err="1">
                <a:solidFill>
                  <a:schemeClr val="bg1">
                    <a:lumMod val="65000"/>
                  </a:schemeClr>
                </a:solidFill>
              </a:rPr>
              <a:t>maloobch</a:t>
            </a:r>
            <a:r>
              <a:rPr lang="cs-CZ" altLang="cs-CZ" sz="2000" dirty="0">
                <a:solidFill>
                  <a:schemeClr val="bg1">
                    <a:lumMod val="65000"/>
                  </a:schemeClr>
                </a:solidFill>
              </a:rPr>
              <a:t>. ceny nejprodávanější cenové kategorie</a:t>
            </a:r>
          </a:p>
          <a:p>
            <a:pPr eaLnBrk="1" hangingPunct="1">
              <a:lnSpc>
                <a:spcPct val="80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cs-CZ" altLang="cs-CZ" sz="2000" dirty="0">
                <a:solidFill>
                  <a:schemeClr val="bg1">
                    <a:lumMod val="65000"/>
                  </a:schemeClr>
                </a:solidFill>
              </a:rPr>
              <a:t>Tabáková nálepka (totéž u alkoholů) prokazuje, že byla zaplacena spotřební daň.</a:t>
            </a:r>
          </a:p>
          <a:p>
            <a:pPr marL="339725" eaLnBrk="1" hangingPunct="1">
              <a:lnSpc>
                <a:spcPct val="80000"/>
              </a:lnSpc>
              <a:spcBef>
                <a:spcPts val="500"/>
              </a:spcBef>
              <a:buSzPct val="100000"/>
              <a:defRPr/>
            </a:pPr>
            <a:br>
              <a:rPr lang="cs-CZ" altLang="cs-CZ" sz="2000" dirty="0">
                <a:solidFill>
                  <a:srgbClr val="000000"/>
                </a:solidFill>
              </a:rPr>
            </a:br>
            <a:endParaRPr lang="cs-CZ" altLang="cs-CZ" sz="20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Text Box 1">
            <a:extLst>
              <a:ext uri="{FF2B5EF4-FFF2-40B4-BE49-F238E27FC236}">
                <a16:creationId xmlns:a16="http://schemas.microsoft.com/office/drawing/2014/main" id="{048A3A4E-3C5C-4554-9E19-82B35610BD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274638"/>
            <a:ext cx="8229600" cy="850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4400" dirty="0"/>
              <a:t>Spotřební daně – energie </a:t>
            </a:r>
          </a:p>
        </p:txBody>
      </p:sp>
      <p:sp>
        <p:nvSpPr>
          <p:cNvPr id="25602" name="Text Box 2">
            <a:extLst>
              <a:ext uri="{FF2B5EF4-FFF2-40B4-BE49-F238E27FC236}">
                <a16:creationId xmlns:a16="http://schemas.microsoft.com/office/drawing/2014/main" id="{C5D37AC6-71C7-4E23-8B1C-5A2E8472BC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196975"/>
            <a:ext cx="8229600" cy="5256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marL="338138" indent="-338138"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WenQuanYi Micro Hei" charset="0"/>
              </a:defRPr>
            </a:lvl1pPr>
            <a:lvl2pPr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WenQuanYi Micro Hei" charset="0"/>
              </a:defRPr>
            </a:lvl2pPr>
            <a:lvl3pPr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WenQuanYi Micro Hei" charset="0"/>
              </a:defRPr>
            </a:lvl3pPr>
            <a:lvl4pPr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WenQuanYi Micro Hei" charset="0"/>
              </a:defRPr>
            </a:lvl4pPr>
            <a:lvl5pPr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WenQuanYi Micro Hei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WenQuanYi Micro Hei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WenQuanYi Micro Hei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WenQuanYi Micro Hei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WenQuanYi Micro Hei" charset="0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ts val="400"/>
              </a:spcBef>
              <a:buClr>
                <a:srgbClr val="0000FF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cs-CZ" altLang="cs-CZ" sz="1600" b="1">
                <a:solidFill>
                  <a:srgbClr val="0000FF"/>
                </a:solidFill>
              </a:rPr>
              <a:t>ELEKTŘINA A ENERGETICKÉ PRODUKTY</a:t>
            </a:r>
          </a:p>
          <a:p>
            <a:pPr marL="339725" eaLnBrk="1" hangingPunct="1">
              <a:lnSpc>
                <a:spcPct val="80000"/>
              </a:lnSpc>
              <a:spcBef>
                <a:spcPts val="400"/>
              </a:spcBef>
              <a:buSzPct val="100000"/>
              <a:defRPr/>
            </a:pPr>
            <a:endParaRPr lang="cs-CZ" altLang="cs-CZ" sz="1600">
              <a:solidFill>
                <a:srgbClr val="000000"/>
              </a:solidFill>
            </a:endParaRPr>
          </a:p>
          <a:p>
            <a:pPr eaLnBrk="1" hangingPunct="1">
              <a:lnSpc>
                <a:spcPct val="80000"/>
              </a:lnSpc>
              <a:spcBef>
                <a:spcPts val="4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cs-CZ" altLang="cs-CZ" sz="1600">
                <a:solidFill>
                  <a:srgbClr val="000000"/>
                </a:solidFill>
              </a:rPr>
              <a:t>= "energetická daň"</a:t>
            </a:r>
          </a:p>
          <a:p>
            <a:pPr eaLnBrk="1" hangingPunct="1">
              <a:lnSpc>
                <a:spcPct val="80000"/>
              </a:lnSpc>
              <a:spcBef>
                <a:spcPts val="4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cs-CZ" altLang="cs-CZ" sz="1600">
                <a:solidFill>
                  <a:srgbClr val="000000"/>
                </a:solidFill>
              </a:rPr>
              <a:t>2003 (zdaňována od 2004)</a:t>
            </a:r>
          </a:p>
          <a:p>
            <a:pPr eaLnBrk="1" hangingPunct="1">
              <a:lnSpc>
                <a:spcPct val="80000"/>
              </a:lnSpc>
              <a:spcBef>
                <a:spcPts val="4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cs-CZ" altLang="cs-CZ" sz="1600">
                <a:solidFill>
                  <a:srgbClr val="000000"/>
                </a:solidFill>
              </a:rPr>
              <a:t>elektřina: navíc k minerálním olejům</a:t>
            </a:r>
          </a:p>
          <a:p>
            <a:pPr eaLnBrk="1" hangingPunct="1">
              <a:lnSpc>
                <a:spcPct val="80000"/>
              </a:lnSpc>
              <a:spcBef>
                <a:spcPts val="4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cs-CZ" altLang="cs-CZ" sz="1600">
                <a:solidFill>
                  <a:srgbClr val="000000"/>
                </a:solidFill>
              </a:rPr>
              <a:t>přenosové soustavy: el je zdanitelná až v okamžiku, kdy je dodána distributorem spotřebiteli</a:t>
            </a:r>
          </a:p>
          <a:p>
            <a:pPr eaLnBrk="1" hangingPunct="1">
              <a:lnSpc>
                <a:spcPct val="80000"/>
              </a:lnSpc>
              <a:spcBef>
                <a:spcPts val="4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cs-CZ" altLang="cs-CZ" sz="1600">
                <a:solidFill>
                  <a:srgbClr val="000000"/>
                </a:solidFill>
              </a:rPr>
              <a:t>sazba: obchodní účely 0,5 EUR/MWh, neobchodní 1 EUR.</a:t>
            </a:r>
          </a:p>
          <a:p>
            <a:pPr eaLnBrk="1" hangingPunct="1">
              <a:lnSpc>
                <a:spcPct val="80000"/>
              </a:lnSpc>
              <a:spcBef>
                <a:spcPts val="4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cs-CZ" altLang="cs-CZ" sz="1600">
                <a:solidFill>
                  <a:srgbClr val="000000"/>
                </a:solidFill>
              </a:rPr>
              <a:t>Ekologická opodstatněnost zdanění elektřiny není zřejmá, čistota (nejsou exhalace)</a:t>
            </a:r>
          </a:p>
          <a:p>
            <a:pPr eaLnBrk="1" hangingPunct="1">
              <a:lnSpc>
                <a:spcPct val="80000"/>
              </a:lnSpc>
              <a:spcBef>
                <a:spcPts val="4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cs-CZ" altLang="cs-CZ" sz="1600">
                <a:solidFill>
                  <a:srgbClr val="000000"/>
                </a:solidFill>
              </a:rPr>
              <a:t>- daňové zvýhodnění: el užívaná k výrobě el, ekologické elektrárny (sluneční, větrná, geotermální, přílivová, ne běžná vodní)</a:t>
            </a:r>
          </a:p>
          <a:p>
            <a:pPr eaLnBrk="1" hangingPunct="1">
              <a:lnSpc>
                <a:spcPct val="80000"/>
              </a:lnSpc>
              <a:spcBef>
                <a:spcPts val="4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cs-CZ" altLang="cs-CZ" sz="1600">
                <a:solidFill>
                  <a:srgbClr val="000000"/>
                </a:solidFill>
              </a:rPr>
              <a:t>- možnost osvobození domácností a dobročinných organizací</a:t>
            </a:r>
          </a:p>
          <a:p>
            <a:pPr eaLnBrk="1" hangingPunct="1">
              <a:lnSpc>
                <a:spcPct val="80000"/>
              </a:lnSpc>
              <a:spcBef>
                <a:spcPts val="4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cs-CZ" altLang="cs-CZ" sz="1600">
                <a:solidFill>
                  <a:srgbClr val="000000"/>
                </a:solidFill>
              </a:rPr>
              <a:t>- lze uplatnit nulovou sazbu: zemědělství, chov ryb, lesnictví, malí výrobci</a:t>
            </a:r>
          </a:p>
          <a:p>
            <a:pPr eaLnBrk="1" hangingPunct="1">
              <a:lnSpc>
                <a:spcPct val="80000"/>
              </a:lnSpc>
              <a:spcBef>
                <a:spcPts val="4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cs-CZ" altLang="cs-CZ" sz="1600">
                <a:solidFill>
                  <a:srgbClr val="000000"/>
                </a:solidFill>
              </a:rPr>
              <a:t>pozor - zvýhodnění je státní podpora!</a:t>
            </a:r>
            <a:br>
              <a:rPr lang="cs-CZ" altLang="cs-CZ" sz="1600">
                <a:solidFill>
                  <a:srgbClr val="000000"/>
                </a:solidFill>
              </a:rPr>
            </a:br>
            <a:endParaRPr lang="cs-CZ" altLang="cs-CZ" sz="1600">
              <a:solidFill>
                <a:srgbClr val="000000"/>
              </a:solidFill>
            </a:endParaRPr>
          </a:p>
          <a:p>
            <a:pPr eaLnBrk="1" hangingPunct="1">
              <a:lnSpc>
                <a:spcPct val="80000"/>
              </a:lnSpc>
              <a:spcBef>
                <a:spcPts val="400"/>
              </a:spcBef>
              <a:buClr>
                <a:srgbClr val="0000FF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cs-CZ" altLang="cs-CZ" sz="1600" b="1">
                <a:solidFill>
                  <a:srgbClr val="0000FF"/>
                </a:solidFill>
              </a:rPr>
              <a:t>Minerální oleje, pevná a plynná paliva:</a:t>
            </a:r>
          </a:p>
          <a:p>
            <a:pPr eaLnBrk="1" hangingPunct="1">
              <a:lnSpc>
                <a:spcPct val="80000"/>
              </a:lnSpc>
              <a:spcBef>
                <a:spcPts val="4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cs-CZ" altLang="cs-CZ" sz="1600">
                <a:solidFill>
                  <a:srgbClr val="000000"/>
                </a:solidFill>
              </a:rPr>
              <a:t>- pevná paliva: výhodné (10% ceny)</a:t>
            </a:r>
          </a:p>
          <a:p>
            <a:pPr eaLnBrk="1" hangingPunct="1">
              <a:lnSpc>
                <a:spcPct val="80000"/>
              </a:lnSpc>
              <a:spcBef>
                <a:spcPts val="4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cs-CZ" altLang="cs-CZ" sz="1600">
                <a:solidFill>
                  <a:srgbClr val="000000"/>
                </a:solidFill>
              </a:rPr>
              <a:t>sazby: </a:t>
            </a:r>
          </a:p>
          <a:p>
            <a:pPr eaLnBrk="1" hangingPunct="1">
              <a:lnSpc>
                <a:spcPct val="80000"/>
              </a:lnSpc>
              <a:spcBef>
                <a:spcPts val="4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cs-CZ" altLang="cs-CZ" sz="1600">
                <a:solidFill>
                  <a:srgbClr val="000000"/>
                </a:solidFill>
              </a:rPr>
              <a:t>1. pohon motorů - bezolovn. benzin = 359 EUR/1000 l, zem. plyn = 2,60/GJ</a:t>
            </a:r>
          </a:p>
          <a:p>
            <a:pPr eaLnBrk="1" hangingPunct="1">
              <a:lnSpc>
                <a:spcPct val="80000"/>
              </a:lnSpc>
              <a:spcBef>
                <a:spcPts val="4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cs-CZ" altLang="cs-CZ" sz="1600">
                <a:solidFill>
                  <a:srgbClr val="000000"/>
                </a:solidFill>
              </a:rPr>
              <a:t>2. snížené: zemní plyn = 0,30 EUR</a:t>
            </a:r>
          </a:p>
          <a:p>
            <a:pPr eaLnBrk="1" hangingPunct="1">
              <a:lnSpc>
                <a:spcPct val="80000"/>
              </a:lnSpc>
              <a:spcBef>
                <a:spcPts val="4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cs-CZ" altLang="cs-CZ" sz="1600">
                <a:solidFill>
                  <a:srgbClr val="000000"/>
                </a:solidFill>
              </a:rPr>
              <a:t>3. Teplo: zemní plyn, uhlí, koks = 0,15 (obch), 0.30 (neobch)/GJ</a:t>
            </a:r>
            <a:br>
              <a:rPr lang="cs-CZ" altLang="cs-CZ" sz="1600">
                <a:solidFill>
                  <a:srgbClr val="000000"/>
                </a:solidFill>
              </a:rPr>
            </a:br>
            <a:endParaRPr lang="cs-CZ" altLang="cs-CZ" sz="160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Text Box 1">
            <a:extLst>
              <a:ext uri="{FF2B5EF4-FFF2-40B4-BE49-F238E27FC236}">
                <a16:creationId xmlns:a16="http://schemas.microsoft.com/office/drawing/2014/main" id="{BF6AD85F-D779-48E1-9EA0-4E12ADD991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274638"/>
            <a:ext cx="8229600" cy="1425575"/>
          </a:xfrm>
          <a:prstGeom prst="rect">
            <a:avLst/>
          </a:prstGeom>
          <a:solidFill>
            <a:srgbClr val="FFCC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dirty="0"/>
              <a:t>Zdanění finančního sektoru:</a:t>
            </a:r>
            <a:br>
              <a:rPr lang="cs-CZ" altLang="cs-CZ" dirty="0"/>
            </a:br>
            <a:r>
              <a:rPr lang="cs-CZ" altLang="cs-CZ" b="1" dirty="0">
                <a:solidFill>
                  <a:srgbClr val="CC0000"/>
                </a:solidFill>
              </a:rPr>
              <a:t>daň z finančních transakcí (návrh)</a:t>
            </a:r>
          </a:p>
        </p:txBody>
      </p:sp>
      <p:sp>
        <p:nvSpPr>
          <p:cNvPr id="54275" name="Text Box 2">
            <a:extLst>
              <a:ext uri="{FF2B5EF4-FFF2-40B4-BE49-F238E27FC236}">
                <a16:creationId xmlns:a16="http://schemas.microsoft.com/office/drawing/2014/main" id="{E8AB8498-1F84-4F3B-8E32-12CB4A922C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844675"/>
            <a:ext cx="8229600" cy="4281488"/>
          </a:xfrm>
          <a:prstGeom prst="rect">
            <a:avLst/>
          </a:prstGeom>
          <a:solidFill>
            <a:srgbClr val="CCFF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marL="338138" indent="-338138"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1pPr>
            <a:lvl2pPr marL="738188" indent="-280988"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ts val="600"/>
              </a:spcBef>
              <a:buClr>
                <a:srgbClr val="0000FF"/>
              </a:buClr>
              <a:buFont typeface="Arial" panose="020B0604020202020204" pitchFamily="34" charset="0"/>
              <a:buChar char="•"/>
            </a:pPr>
            <a:r>
              <a:rPr lang="cs-CZ" altLang="cs-CZ" sz="2400" b="1" dirty="0">
                <a:solidFill>
                  <a:srgbClr val="0000FF"/>
                </a:solidFill>
              </a:rPr>
              <a:t>zatím jen návrh</a:t>
            </a:r>
            <a:r>
              <a:rPr lang="cs-CZ" altLang="cs-CZ" sz="2400" dirty="0"/>
              <a:t> směrnice (2011) – </a:t>
            </a:r>
            <a:r>
              <a:rPr lang="cs-CZ" altLang="cs-CZ" sz="2400" u="sng" dirty="0"/>
              <a:t>PŘÍMÁ DAŇ</a:t>
            </a:r>
          </a:p>
          <a:p>
            <a:pPr eaLnBrk="1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altLang="cs-CZ" sz="2400" dirty="0"/>
              <a:t>zavést </a:t>
            </a:r>
            <a:r>
              <a:rPr lang="cs-CZ" altLang="cs-CZ" sz="2400" b="1" dirty="0">
                <a:solidFill>
                  <a:srgbClr val="0000FF"/>
                </a:solidFill>
              </a:rPr>
              <a:t>společný systém daně</a:t>
            </a:r>
            <a:r>
              <a:rPr lang="cs-CZ" altLang="cs-CZ" sz="2400" dirty="0"/>
              <a:t> z finančních transakcí</a:t>
            </a:r>
          </a:p>
          <a:p>
            <a:pPr eaLnBrk="1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altLang="cs-CZ" sz="2400" b="1" dirty="0"/>
              <a:t>finanční transakce:</a:t>
            </a:r>
          </a:p>
          <a:p>
            <a:pPr lvl="1" ea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–"/>
            </a:pPr>
            <a:r>
              <a:rPr lang="cs-CZ" altLang="cs-CZ" sz="2000" dirty="0"/>
              <a:t>nákupy a prodeje finančního nástroje, jako jsou </a:t>
            </a:r>
            <a:r>
              <a:rPr lang="cs-CZ" altLang="cs-CZ" sz="2000" i="1" dirty="0"/>
              <a:t>akcie společností, dluhopisy, nástroje peněžního trhu, strukturované produkty a derivátové nástroje </a:t>
            </a:r>
          </a:p>
          <a:p>
            <a:pPr eaLnBrk="1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altLang="cs-CZ" sz="2400" dirty="0"/>
              <a:t>vztah k členskému státu:</a:t>
            </a:r>
          </a:p>
          <a:p>
            <a:pPr lvl="1" ea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–"/>
            </a:pPr>
            <a:r>
              <a:rPr lang="cs-CZ" altLang="cs-CZ" sz="2000" b="1" dirty="0"/>
              <a:t>nejméně jeden účastník transakce je usazen v členském státě</a:t>
            </a:r>
            <a:r>
              <a:rPr lang="cs-CZ" altLang="cs-CZ" sz="2000" dirty="0"/>
              <a:t> a </a:t>
            </a:r>
            <a:r>
              <a:rPr lang="cs-CZ" altLang="cs-CZ" sz="2000" b="1" dirty="0"/>
              <a:t>účastníkem transakce je finanční instituce usazená na území některého členského státu</a:t>
            </a:r>
          </a:p>
          <a:p>
            <a:pPr marL="457200" lvl="1" indent="0" eaLnBrk="1" hangingPunct="1">
              <a:lnSpc>
                <a:spcPct val="90000"/>
              </a:lnSpc>
              <a:spcBef>
                <a:spcPts val="500"/>
              </a:spcBef>
            </a:pPr>
            <a:r>
              <a:rPr lang="cs-CZ" altLang="cs-CZ" sz="2400" b="1" dirty="0">
                <a:solidFill>
                  <a:srgbClr val="FF0000"/>
                </a:solidFill>
              </a:rPr>
              <a:t>POSÍLENÁ SPOLUPRÁCE ?</a:t>
            </a:r>
          </a:p>
          <a:p>
            <a:pPr marL="457200" lvl="1" indent="0" eaLnBrk="1" hangingPunct="1">
              <a:lnSpc>
                <a:spcPct val="90000"/>
              </a:lnSpc>
              <a:spcBef>
                <a:spcPts val="500"/>
              </a:spcBef>
            </a:pPr>
            <a:r>
              <a:rPr lang="cs-CZ" altLang="cs-CZ" sz="2400" b="1" dirty="0">
                <a:solidFill>
                  <a:srgbClr val="FF0000"/>
                </a:solidFill>
              </a:rPr>
              <a:t>VÝTĚŽEK DO ROZPOČTU EU ?</a:t>
            </a:r>
            <a:endParaRPr lang="cs-CZ" altLang="cs-CZ" sz="2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43000" y="620688"/>
            <a:ext cx="6858000" cy="3024336"/>
          </a:xfrm>
          <a:solidFill>
            <a:srgbClr val="66CCFF"/>
          </a:solidFill>
        </p:spPr>
        <p:txBody>
          <a:bodyPr>
            <a:normAutofit/>
          </a:bodyPr>
          <a:lstStyle/>
          <a:p>
            <a:r>
              <a:rPr lang="cs-CZ" sz="2800" b="1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Nepřímé daně v právu EU – poslední vývoj</a:t>
            </a:r>
            <a:br>
              <a:rPr lang="cs-CZ" sz="3300" b="1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3300" b="1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cs-CZ" sz="3300" b="1" dirty="0">
                <a:latin typeface="Arial" panose="020B0604020202020204" pitchFamily="34" charset="0"/>
                <a:cs typeface="Arial" panose="020B0604020202020204" pitchFamily="34" charset="0"/>
              </a:rPr>
              <a:t>Současná reforma </a:t>
            </a:r>
            <a:r>
              <a:rPr lang="cs-CZ" sz="3300" b="1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DPH</a:t>
            </a:r>
            <a:r>
              <a:rPr lang="cs-CZ" sz="33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 obchodu mezi členskými státy)</a:t>
            </a:r>
            <a:br>
              <a:rPr lang="cs-CZ" sz="33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cs-CZ" sz="330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215007" y="3356992"/>
            <a:ext cx="6858000" cy="3024336"/>
          </a:xfrm>
          <a:solidFill>
            <a:srgbClr val="0033CC"/>
          </a:solidFill>
        </p:spPr>
        <p:txBody>
          <a:bodyPr>
            <a:normAutofit/>
          </a:bodyPr>
          <a:lstStyle/>
          <a:p>
            <a:endParaRPr lang="cs-CZ" sz="900" dirty="0"/>
          </a:p>
          <a:p>
            <a:endParaRPr lang="cs-CZ" sz="900" dirty="0"/>
          </a:p>
          <a:p>
            <a:endParaRPr lang="cs-CZ" sz="900" dirty="0"/>
          </a:p>
        </p:txBody>
      </p:sp>
      <p:sp>
        <p:nvSpPr>
          <p:cNvPr id="4" name="Obdélník: se zakulacenými rohy 3">
            <a:extLst>
              <a:ext uri="{FF2B5EF4-FFF2-40B4-BE49-F238E27FC236}">
                <a16:creationId xmlns:a16="http://schemas.microsoft.com/office/drawing/2014/main" id="{12ED7F48-1D0D-4E02-A4C4-EB0C61359787}"/>
              </a:ext>
            </a:extLst>
          </p:cNvPr>
          <p:cNvSpPr/>
          <p:nvPr/>
        </p:nvSpPr>
        <p:spPr bwMode="auto">
          <a:xfrm>
            <a:off x="1547664" y="4509120"/>
            <a:ext cx="2232246" cy="1584176"/>
          </a:xfrm>
          <a:prstGeom prst="roundRect">
            <a:avLst/>
          </a:prstGeom>
          <a:solidFill>
            <a:srgbClr val="FFFF99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</a:pPr>
            <a:r>
              <a:rPr kumimoji="0" lang="pl-PL" sz="3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WenQuanYi Micro Hei" charset="0"/>
              </a:rPr>
              <a:t>B</a:t>
            </a:r>
          </a:p>
          <a:p>
            <a:pPr marL="0" marR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</a:pPr>
            <a:r>
              <a:rPr kumimoji="0" lang="pl-PL" sz="3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WenQuanYi Micro Hei" charset="0"/>
              </a:rPr>
              <a:t>stát</a:t>
            </a:r>
            <a:r>
              <a:rPr kumimoji="0" lang="pl-PL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WenQuanYi Micro Hei" charset="0"/>
              </a:rPr>
              <a:t> </a:t>
            </a:r>
            <a:r>
              <a:rPr kumimoji="0" lang="pl-PL" sz="3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WenQuanYi Micro Hei" charset="0"/>
              </a:rPr>
              <a:t>určení</a:t>
            </a:r>
            <a:r>
              <a:rPr kumimoji="0" lang="pl-PL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WenQuanYi Micro Hei" charset="0"/>
              </a:rPr>
              <a:t> </a:t>
            </a:r>
            <a:r>
              <a:rPr kumimoji="0" lang="pl-PL" sz="3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WenQuanYi Micro Hei" charset="0"/>
              </a:rPr>
              <a:t>zboží</a:t>
            </a:r>
            <a:endParaRPr kumimoji="0" lang="pl-PL" sz="3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WenQuanYi Micro Hei" charset="0"/>
            </a:endParaRPr>
          </a:p>
        </p:txBody>
      </p:sp>
      <p:sp>
        <p:nvSpPr>
          <p:cNvPr id="5" name="Obdélník: se zakulacenými rohy 4">
            <a:extLst>
              <a:ext uri="{FF2B5EF4-FFF2-40B4-BE49-F238E27FC236}">
                <a16:creationId xmlns:a16="http://schemas.microsoft.com/office/drawing/2014/main" id="{A9F9F60C-100C-41AD-8F70-8179FDB32576}"/>
              </a:ext>
            </a:extLst>
          </p:cNvPr>
          <p:cNvSpPr/>
          <p:nvPr/>
        </p:nvSpPr>
        <p:spPr bwMode="auto">
          <a:xfrm>
            <a:off x="5652119" y="4581128"/>
            <a:ext cx="2232245" cy="1440160"/>
          </a:xfrm>
          <a:prstGeom prst="roundRect">
            <a:avLst/>
          </a:prstGeom>
          <a:solidFill>
            <a:srgbClr val="FFFF99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</a:pPr>
            <a:r>
              <a:rPr lang="pl-PL" sz="3200" b="1" dirty="0">
                <a:solidFill>
                  <a:schemeClr val="tx1"/>
                </a:solidFill>
              </a:rPr>
              <a:t>A</a:t>
            </a:r>
          </a:p>
          <a:p>
            <a:pPr marL="0" marR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</a:pPr>
            <a:r>
              <a:rPr lang="pl-PL" sz="2800" dirty="0" err="1">
                <a:solidFill>
                  <a:schemeClr val="tx1"/>
                </a:solidFill>
              </a:rPr>
              <a:t>stát</a:t>
            </a:r>
            <a:r>
              <a:rPr lang="pl-PL" sz="2800" dirty="0">
                <a:solidFill>
                  <a:schemeClr val="tx1"/>
                </a:solidFill>
              </a:rPr>
              <a:t> </a:t>
            </a:r>
            <a:r>
              <a:rPr lang="pl-PL" sz="2800" dirty="0" err="1">
                <a:solidFill>
                  <a:schemeClr val="tx1"/>
                </a:solidFill>
              </a:rPr>
              <a:t>původu</a:t>
            </a:r>
            <a:r>
              <a:rPr lang="pl-PL" sz="2800" dirty="0">
                <a:solidFill>
                  <a:schemeClr val="tx1"/>
                </a:solidFill>
              </a:rPr>
              <a:t> </a:t>
            </a:r>
            <a:r>
              <a:rPr lang="pl-PL" sz="2800" dirty="0" err="1">
                <a:solidFill>
                  <a:schemeClr val="tx1"/>
                </a:solidFill>
              </a:rPr>
              <a:t>zboží</a:t>
            </a:r>
            <a:endParaRPr kumimoji="0" lang="pl-PL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9" name="Šipka: doprava 8">
            <a:extLst>
              <a:ext uri="{FF2B5EF4-FFF2-40B4-BE49-F238E27FC236}">
                <a16:creationId xmlns:a16="http://schemas.microsoft.com/office/drawing/2014/main" id="{ED41B05C-8A12-4678-BCDA-89211AF490BF}"/>
              </a:ext>
            </a:extLst>
          </p:cNvPr>
          <p:cNvSpPr/>
          <p:nvPr/>
        </p:nvSpPr>
        <p:spPr bwMode="auto">
          <a:xfrm flipH="1">
            <a:off x="3779909" y="4581128"/>
            <a:ext cx="1872210" cy="1512168"/>
          </a:xfrm>
          <a:prstGeom prst="rightArrow">
            <a:avLst/>
          </a:prstGeom>
          <a:solidFill>
            <a:srgbClr val="F96907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</a:pPr>
            <a:endParaRPr lang="pl-PL" dirty="0"/>
          </a:p>
          <a:p>
            <a:pPr marL="0" marR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</a:pPr>
            <a:r>
              <a:rPr lang="pl-PL" sz="2400" dirty="0">
                <a:latin typeface="Arial Black" panose="020B0A04020102020204" pitchFamily="34" charset="0"/>
              </a:rPr>
              <a:t>z b o ž í</a:t>
            </a:r>
            <a:endParaRPr kumimoji="0" lang="pl-PL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 Black" panose="020B0A04020102020204" pitchFamily="34" charset="0"/>
            </a:endParaRPr>
          </a:p>
        </p:txBody>
      </p:sp>
      <p:sp>
        <p:nvSpPr>
          <p:cNvPr id="10" name="Obdélník 9">
            <a:extLst>
              <a:ext uri="{FF2B5EF4-FFF2-40B4-BE49-F238E27FC236}">
                <a16:creationId xmlns:a16="http://schemas.microsoft.com/office/drawing/2014/main" id="{1CF9DBE4-76F8-47CA-8540-36A3DD217E81}"/>
              </a:ext>
            </a:extLst>
          </p:cNvPr>
          <p:cNvSpPr/>
          <p:nvPr/>
        </p:nvSpPr>
        <p:spPr bwMode="auto">
          <a:xfrm>
            <a:off x="3275856" y="3645024"/>
            <a:ext cx="2880320" cy="720080"/>
          </a:xfrm>
          <a:prstGeom prst="rect">
            <a:avLst/>
          </a:prstGeom>
          <a:solidFill>
            <a:srgbClr val="1CE4E4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</a:pPr>
            <a:r>
              <a:rPr kumimoji="0" lang="pl-PL" sz="24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WenQuanYi Micro Hei" charset="0"/>
              </a:rPr>
              <a:t>Kde</a:t>
            </a:r>
            <a:r>
              <a:rPr kumimoji="0" lang="pl-PL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WenQuanYi Micro Hei" charset="0"/>
              </a:rPr>
              <a:t> </a:t>
            </a:r>
            <a:r>
              <a:rPr kumimoji="0" lang="pl-PL" sz="24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WenQuanYi Micro Hei" charset="0"/>
              </a:rPr>
              <a:t>zdanit</a:t>
            </a:r>
            <a:r>
              <a:rPr kumimoji="0" lang="pl-PL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WenQuanYi Micro Hei" charset="0"/>
              </a:rPr>
              <a:t> </a:t>
            </a:r>
            <a:r>
              <a:rPr kumimoji="0" lang="pl-PL" sz="24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WenQuanYi Micro Hei" charset="0"/>
              </a:rPr>
              <a:t>zboží</a:t>
            </a:r>
            <a:r>
              <a:rPr kumimoji="0" lang="pl-PL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WenQuanYi Micro Hei" charset="0"/>
              </a:rPr>
              <a:t> ?</a:t>
            </a:r>
          </a:p>
        </p:txBody>
      </p:sp>
    </p:spTree>
    <p:extLst>
      <p:ext uri="{BB962C8B-B14F-4D97-AF65-F5344CB8AC3E}">
        <p14:creationId xmlns:p14="http://schemas.microsoft.com/office/powerpoint/2010/main" val="385136644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8650" y="620688"/>
            <a:ext cx="7886700" cy="2004088"/>
          </a:xfrm>
          <a:solidFill>
            <a:srgbClr val="FFFF66"/>
          </a:solidFill>
        </p:spPr>
        <p:txBody>
          <a:bodyPr>
            <a:noAutofit/>
          </a:bodyPr>
          <a:lstStyle/>
          <a:p>
            <a:pPr marL="270000" algn="l"/>
            <a:r>
              <a:rPr lang="cs-CZ" sz="2400" b="1" dirty="0">
                <a:latin typeface="Arial" panose="020B0604020202020204" pitchFamily="34" charset="0"/>
                <a:cs typeface="Arial" panose="020B0604020202020204" pitchFamily="34" charset="0"/>
              </a:rPr>
              <a:t>Řeší se dva problémy: </a:t>
            </a:r>
            <a:br>
              <a:rPr lang="cs-CZ" sz="24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400" b="1" dirty="0">
                <a:latin typeface="Arial" panose="020B0604020202020204" pitchFamily="34" charset="0"/>
                <a:cs typeface="Arial" panose="020B0604020202020204" pitchFamily="34" charset="0"/>
              </a:rPr>
              <a:t>a) nový systém zdanění </a:t>
            </a:r>
            <a:r>
              <a:rPr lang="cs-CZ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DPH v přeshraničním obchodu,</a:t>
            </a:r>
            <a:br>
              <a:rPr lang="cs-CZ" sz="24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400" b="1" dirty="0">
                <a:latin typeface="Arial" panose="020B0604020202020204" pitchFamily="34" charset="0"/>
                <a:cs typeface="Arial" panose="020B0604020202020204" pitchFamily="34" charset="0"/>
              </a:rPr>
              <a:t>b) nová úprava </a:t>
            </a:r>
            <a:r>
              <a:rPr lang="cs-CZ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snížených sazeb </a:t>
            </a:r>
            <a:r>
              <a:rPr lang="cs-CZ" sz="2400" b="1" dirty="0">
                <a:latin typeface="Arial" panose="020B0604020202020204" pitchFamily="34" charset="0"/>
                <a:cs typeface="Arial" panose="020B0604020202020204" pitchFamily="34" charset="0"/>
              </a:rPr>
              <a:t>jako důsledek bodu a).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28650" y="2716687"/>
            <a:ext cx="7886700" cy="2773286"/>
          </a:xfrm>
          <a:solidFill>
            <a:srgbClr val="FFFF99"/>
          </a:solidFill>
        </p:spPr>
        <p:txBody>
          <a:bodyPr>
            <a:normAutofit fontScale="62500" lnSpcReduction="20000"/>
          </a:bodyPr>
          <a:lstStyle/>
          <a:p>
            <a:pPr marL="270000"/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70000"/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Volný pohyb zboží vyžaduje zrušení všech překážek obchodu mezi členskými státy. </a:t>
            </a:r>
          </a:p>
          <a:p>
            <a:pPr marL="612900" lvl="1"/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Každý členský stát má vlastní systém DPH a vlastní sazby. </a:t>
            </a:r>
          </a:p>
          <a:p>
            <a:pPr marL="612900" lvl="1"/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Nutnost harmonizace DPH aby zdanění nebylo překážkou obchodu.</a:t>
            </a:r>
          </a:p>
          <a:p>
            <a:pPr marL="612900" lvl="1"/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Zdanění ve </a:t>
            </a:r>
            <a:r>
              <a:rPr lang="cs-CZ" b="1" i="1" dirty="0">
                <a:latin typeface="Arial" panose="020B0604020202020204" pitchFamily="34" charset="0"/>
                <a:cs typeface="Arial" panose="020B0604020202020204" pitchFamily="34" charset="0"/>
              </a:rPr>
              <a:t>státě původu 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nebo ve </a:t>
            </a:r>
            <a:r>
              <a:rPr lang="cs-CZ" b="1" i="1" dirty="0">
                <a:latin typeface="Arial" panose="020B0604020202020204" pitchFamily="34" charset="0"/>
                <a:cs typeface="Arial" panose="020B0604020202020204" pitchFamily="34" charset="0"/>
              </a:rPr>
              <a:t>státě určení?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270000"/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70000"/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Unifikace nebo harmonizace sazeb nemožná.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4322182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8650" y="404664"/>
            <a:ext cx="7886700" cy="1224136"/>
          </a:xfrm>
          <a:solidFill>
            <a:srgbClr val="FFFF66"/>
          </a:solidFill>
        </p:spPr>
        <p:txBody>
          <a:bodyPr>
            <a:normAutofit fontScale="90000"/>
          </a:bodyPr>
          <a:lstStyle/>
          <a:p>
            <a:pPr marL="297000"/>
            <a:b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3000" dirty="0">
                <a:latin typeface="Arial" panose="020B0604020202020204" pitchFamily="34" charset="0"/>
                <a:cs typeface="Arial" panose="020B0604020202020204" pitchFamily="34" charset="0"/>
              </a:rPr>
              <a:t>DPH: zdanění ve státě původu nebo určení?</a:t>
            </a:r>
            <a:br>
              <a:rPr lang="cs-CZ" sz="30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cs-CZ" sz="3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28650" y="1772816"/>
            <a:ext cx="7886700" cy="4320480"/>
          </a:xfrm>
          <a:solidFill>
            <a:srgbClr val="FFFF99"/>
          </a:solidFill>
        </p:spPr>
        <p:txBody>
          <a:bodyPr>
            <a:normAutofit fontScale="70000" lnSpcReduction="20000"/>
          </a:bodyPr>
          <a:lstStyle/>
          <a:p>
            <a:r>
              <a:rPr lang="cs-CZ" dirty="0"/>
              <a:t>Konečné zdanění ve státě původu znamená, že zboží nepřekračuje hranici nezdaněné</a:t>
            </a:r>
            <a:r>
              <a:rPr lang="cs-CZ" b="1" dirty="0"/>
              <a:t>. </a:t>
            </a:r>
          </a:p>
          <a:p>
            <a:pPr lvl="1"/>
            <a:r>
              <a:rPr lang="cs-CZ" dirty="0"/>
              <a:t>Výhody: </a:t>
            </a:r>
          </a:p>
          <a:p>
            <a:pPr lvl="2"/>
            <a:r>
              <a:rPr lang="cs-CZ" dirty="0"/>
              <a:t>vylučuje častou variantu podvodů – prodej nezdaněného zboží zpět v zemi původu nebo ve třetí zemi </a:t>
            </a:r>
          </a:p>
          <a:p>
            <a:pPr lvl="2"/>
            <a:r>
              <a:rPr lang="cs-CZ" dirty="0"/>
              <a:t>vylučuje diskriminaci mezi dováženým a domácím zbožím</a:t>
            </a:r>
          </a:p>
          <a:p>
            <a:pPr lvl="1"/>
            <a:r>
              <a:rPr lang="cs-CZ" dirty="0"/>
              <a:t>Nevýhoda: ovlivnění toků zboží – levné zboží ze zemí s nízkou sazbou DPH.  </a:t>
            </a:r>
          </a:p>
          <a:p>
            <a:r>
              <a:rPr lang="cs-CZ" dirty="0"/>
              <a:t>Zdanění v </a:t>
            </a:r>
            <a:r>
              <a:rPr lang="cs-CZ" b="1" i="1" dirty="0">
                <a:solidFill>
                  <a:srgbClr val="C00000"/>
                </a:solidFill>
              </a:rPr>
              <a:t>zemi dovozu (určení)</a:t>
            </a:r>
            <a:r>
              <a:rPr lang="cs-CZ" dirty="0">
                <a:solidFill>
                  <a:srgbClr val="C00000"/>
                </a:solidFill>
              </a:rPr>
              <a:t> </a:t>
            </a:r>
            <a:r>
              <a:rPr lang="cs-CZ" dirty="0"/>
              <a:t>znamená, že </a:t>
            </a:r>
            <a:r>
              <a:rPr lang="cs-CZ" b="1" dirty="0"/>
              <a:t>zboží překračuje hranici nezdaněné.</a:t>
            </a:r>
          </a:p>
          <a:p>
            <a:pPr lvl="1"/>
            <a:r>
              <a:rPr lang="cs-CZ" dirty="0"/>
              <a:t>Výhoda: nezáleží na sazbě ve státě původu</a:t>
            </a:r>
          </a:p>
          <a:p>
            <a:pPr lvl="1"/>
            <a:r>
              <a:rPr lang="cs-CZ" dirty="0"/>
              <a:t>Nevýhody: </a:t>
            </a:r>
          </a:p>
          <a:p>
            <a:pPr lvl="2"/>
            <a:r>
              <a:rPr lang="cs-CZ" dirty="0"/>
              <a:t>možná (i když nedovolená) diskriminace dováženého zboží	</a:t>
            </a:r>
          </a:p>
          <a:p>
            <a:pPr lvl="2"/>
            <a:r>
              <a:rPr lang="cs-CZ" b="1" dirty="0"/>
              <a:t>nezdaněné zboží nedojde do místa určení – daňové podvody</a:t>
            </a:r>
          </a:p>
        </p:txBody>
      </p:sp>
    </p:spTree>
    <p:extLst>
      <p:ext uri="{BB962C8B-B14F-4D97-AF65-F5344CB8AC3E}">
        <p14:creationId xmlns:p14="http://schemas.microsoft.com/office/powerpoint/2010/main" val="296593059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8650" y="1131095"/>
            <a:ext cx="7886700" cy="622508"/>
          </a:xfrm>
          <a:solidFill>
            <a:srgbClr val="FFFF66"/>
          </a:solidFill>
        </p:spPr>
        <p:txBody>
          <a:bodyPr>
            <a:normAutofit fontScale="90000"/>
          </a:bodyPr>
          <a:lstStyle/>
          <a:p>
            <a:pPr marL="270000"/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Důvody pro reformu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28650" y="1807745"/>
            <a:ext cx="7886700" cy="3682228"/>
          </a:xfrm>
          <a:solidFill>
            <a:srgbClr val="FFFF99"/>
          </a:solidFill>
        </p:spPr>
        <p:txBody>
          <a:bodyPr>
            <a:normAutofit fontScale="77500" lnSpcReduction="20000"/>
          </a:bodyPr>
          <a:lstStyle/>
          <a:p>
            <a:endParaRPr lang="cs-CZ" dirty="0"/>
          </a:p>
          <a:p>
            <a:r>
              <a:rPr lang="cs-CZ" dirty="0"/>
              <a:t>1. Nyní: dvě daňové operace: refundace DPH  ve státě původu, uložení DPH ve státě určení – zaplatí ji konečný zákazník</a:t>
            </a:r>
          </a:p>
          <a:p>
            <a:pPr marL="0" indent="0"/>
            <a:r>
              <a:rPr lang="cs-CZ" dirty="0">
                <a:solidFill>
                  <a:srgbClr val="FF0000"/>
                </a:solidFill>
              </a:rPr>
              <a:t>Geniální řešení:  </a:t>
            </a:r>
            <a:r>
              <a:rPr lang="cs-CZ" b="1" dirty="0">
                <a:solidFill>
                  <a:srgbClr val="FF0000"/>
                </a:solidFill>
              </a:rPr>
              <a:t>jediná daňová operace pro celou transakci mezi oběma zeměmi. </a:t>
            </a:r>
          </a:p>
          <a:p>
            <a:r>
              <a:rPr lang="cs-CZ" b="1" dirty="0"/>
              <a:t>2. Zboží nesmí opouštět území země původu nezdaněné. </a:t>
            </a:r>
          </a:p>
          <a:p>
            <a:r>
              <a:rPr lang="cs-CZ" dirty="0"/>
              <a:t>3. Flexibilita ve stanovení snížených sazeb tím bude umožněna (velký zájem států).</a:t>
            </a:r>
          </a:p>
        </p:txBody>
      </p:sp>
    </p:spTree>
    <p:extLst>
      <p:ext uri="{BB962C8B-B14F-4D97-AF65-F5344CB8AC3E}">
        <p14:creationId xmlns:p14="http://schemas.microsoft.com/office/powerpoint/2010/main" val="311250601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8650" y="1131095"/>
            <a:ext cx="7886700" cy="539217"/>
          </a:xfrm>
          <a:solidFill>
            <a:srgbClr val="FFFF66"/>
          </a:solidFill>
        </p:spPr>
        <p:txBody>
          <a:bodyPr>
            <a:normAutofit fontScale="90000"/>
          </a:bodyPr>
          <a:lstStyle/>
          <a:p>
            <a:pPr algn="ctr"/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Schéma reformy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28650" y="1964156"/>
            <a:ext cx="7886700" cy="3665414"/>
          </a:xfrm>
          <a:solidFill>
            <a:srgbClr val="FFFF99"/>
          </a:solidFill>
        </p:spPr>
        <p:txBody>
          <a:bodyPr>
            <a:normAutofit fontScale="55000" lnSpcReduction="20000"/>
          </a:bodyPr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pPr marL="0" indent="0"/>
            <a:endParaRPr lang="cs-CZ" sz="1350" dirty="0"/>
          </a:p>
          <a:p>
            <a:pPr marL="0" indent="0"/>
            <a:endParaRPr lang="cs-CZ" sz="1350" dirty="0"/>
          </a:p>
          <a:p>
            <a:pPr marL="0" indent="0">
              <a:lnSpc>
                <a:spcPct val="120000"/>
              </a:lnSpc>
              <a:spcBef>
                <a:spcPts val="0"/>
              </a:spcBef>
            </a:pPr>
            <a:endParaRPr lang="cs-CZ" sz="1350" dirty="0"/>
          </a:p>
          <a:p>
            <a:pPr marL="0" indent="0">
              <a:lnSpc>
                <a:spcPct val="120000"/>
              </a:lnSpc>
              <a:spcBef>
                <a:spcPts val="0"/>
              </a:spcBef>
            </a:pPr>
            <a:r>
              <a:rPr lang="cs-CZ" sz="1350" dirty="0"/>
              <a:t>SOURCE:  House </a:t>
            </a:r>
            <a:r>
              <a:rPr lang="cs-CZ" sz="1350" dirty="0" err="1"/>
              <a:t>of</a:t>
            </a:r>
            <a:r>
              <a:rPr lang="cs-CZ" sz="1350" dirty="0"/>
              <a:t> </a:t>
            </a:r>
            <a:r>
              <a:rPr lang="cs-CZ" sz="1350" dirty="0" err="1"/>
              <a:t>Commons</a:t>
            </a:r>
            <a:r>
              <a:rPr lang="cs-CZ" sz="1350" dirty="0"/>
              <a:t> </a:t>
            </a:r>
            <a:r>
              <a:rPr lang="cs-CZ" sz="1350" dirty="0" err="1"/>
              <a:t>Library</a:t>
            </a:r>
            <a:r>
              <a:rPr lang="cs-CZ" sz="1350" dirty="0"/>
              <a:t> (GB) -  </a:t>
            </a:r>
            <a:r>
              <a:rPr lang="cs-CZ" sz="1350" b="1" dirty="0"/>
              <a:t>BRIEFING </a:t>
            </a:r>
            <a:r>
              <a:rPr lang="cs-CZ" sz="1350" b="1" dirty="0" err="1"/>
              <a:t>PAPER</a:t>
            </a:r>
            <a:r>
              <a:rPr lang="cs-CZ" sz="1350" b="1" dirty="0"/>
              <a:t> - </a:t>
            </a:r>
            <a:r>
              <a:rPr lang="en-US" sz="1350" dirty="0"/>
              <a:t>Number 2683, 17 January 2019 	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</a:pPr>
            <a:r>
              <a:rPr lang="fi-FI" sz="1350" dirty="0"/>
              <a:t>VAT: European law on VAT rates</a:t>
            </a:r>
            <a:r>
              <a:rPr lang="cs-CZ" sz="1350" dirty="0"/>
              <a:t> by Antony </a:t>
            </a:r>
            <a:r>
              <a:rPr lang="cs-CZ" sz="1350" dirty="0" err="1"/>
              <a:t>Seely</a:t>
            </a:r>
            <a:r>
              <a:rPr lang="cs-CZ" sz="1350" dirty="0"/>
              <a:t>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</a:pPr>
            <a:r>
              <a:rPr lang="cs-CZ" sz="1350" dirty="0">
                <a:solidFill>
                  <a:srgbClr val="0000FF"/>
                </a:solidFill>
              </a:rPr>
              <a:t>https://</a:t>
            </a:r>
            <a:r>
              <a:rPr lang="cs-CZ" sz="1350" dirty="0" err="1">
                <a:solidFill>
                  <a:srgbClr val="0000FF"/>
                </a:solidFill>
              </a:rPr>
              <a:t>researchbriefings.files.parliament.uk</a:t>
            </a:r>
            <a:r>
              <a:rPr lang="cs-CZ" sz="1350" dirty="0">
                <a:solidFill>
                  <a:srgbClr val="0000FF"/>
                </a:solidFill>
              </a:rPr>
              <a:t>/</a:t>
            </a:r>
            <a:r>
              <a:rPr lang="cs-CZ" sz="1350" dirty="0" err="1">
                <a:solidFill>
                  <a:srgbClr val="0000FF"/>
                </a:solidFill>
              </a:rPr>
              <a:t>documents</a:t>
            </a:r>
            <a:r>
              <a:rPr lang="cs-CZ" sz="1350" dirty="0">
                <a:solidFill>
                  <a:srgbClr val="0000FF"/>
                </a:solidFill>
              </a:rPr>
              <a:t>/</a:t>
            </a:r>
            <a:r>
              <a:rPr lang="cs-CZ" sz="1350" dirty="0" err="1">
                <a:solidFill>
                  <a:srgbClr val="0000FF"/>
                </a:solidFill>
              </a:rPr>
              <a:t>SN02683</a:t>
            </a:r>
            <a:r>
              <a:rPr lang="cs-CZ" sz="1350" dirty="0">
                <a:solidFill>
                  <a:srgbClr val="0000FF"/>
                </a:solidFill>
              </a:rPr>
              <a:t>/</a:t>
            </a:r>
            <a:r>
              <a:rPr lang="cs-CZ" sz="1350" dirty="0" err="1">
                <a:solidFill>
                  <a:srgbClr val="0000FF"/>
                </a:solidFill>
              </a:rPr>
              <a:t>SN02683.pdf</a:t>
            </a:r>
            <a:r>
              <a:rPr lang="cs-CZ" dirty="0">
                <a:solidFill>
                  <a:srgbClr val="0000FF"/>
                </a:solidFill>
              </a:rPr>
              <a:t>	</a:t>
            </a: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/>
          </p:nvPr>
        </p:nvGraphicFramePr>
        <p:xfrm>
          <a:off x="628650" y="1780334"/>
          <a:ext cx="7920419" cy="288427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16781">
                  <a:extLst>
                    <a:ext uri="{9D8B030D-6E8A-4147-A177-3AD203B41FA5}">
                      <a16:colId xmlns:a16="http://schemas.microsoft.com/office/drawing/2014/main" val="2466482153"/>
                    </a:ext>
                  </a:extLst>
                </a:gridCol>
                <a:gridCol w="1916781">
                  <a:extLst>
                    <a:ext uri="{9D8B030D-6E8A-4147-A177-3AD203B41FA5}">
                      <a16:colId xmlns:a16="http://schemas.microsoft.com/office/drawing/2014/main" val="3113991754"/>
                    </a:ext>
                  </a:extLst>
                </a:gridCol>
                <a:gridCol w="1957442">
                  <a:extLst>
                    <a:ext uri="{9D8B030D-6E8A-4147-A177-3AD203B41FA5}">
                      <a16:colId xmlns:a16="http://schemas.microsoft.com/office/drawing/2014/main" val="1403951048"/>
                    </a:ext>
                  </a:extLst>
                </a:gridCol>
                <a:gridCol w="2129415">
                  <a:extLst>
                    <a:ext uri="{9D8B030D-6E8A-4147-A177-3AD203B41FA5}">
                      <a16:colId xmlns:a16="http://schemas.microsoft.com/office/drawing/2014/main" val="3520447370"/>
                    </a:ext>
                  </a:extLst>
                </a:gridCol>
              </a:tblGrid>
              <a:tr h="59026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cs-CZ" sz="12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150" marR="57150" marT="57150" marB="57150" anchor="ctr"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800"/>
                        </a:spcAft>
                      </a:pPr>
                      <a:r>
                        <a:rPr lang="cs-CZ" sz="1400" dirty="0">
                          <a:effectLst/>
                        </a:rPr>
                        <a:t>Čí sazba DPH se použije?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0" marR="57150" marT="57150" marB="57150" anchor="ctr">
                    <a:solidFill>
                      <a:srgbClr val="3399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800"/>
                        </a:spcAft>
                      </a:pPr>
                      <a:r>
                        <a:rPr lang="cs-CZ" sz="1400" dirty="0">
                          <a:effectLst/>
                        </a:rPr>
                        <a:t>      Kdo uhrazuje DPH?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0" marR="57150" marT="57150" marB="57150" anchor="ctr">
                    <a:solidFill>
                      <a:srgbClr val="3399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800"/>
                        </a:spcAft>
                      </a:pPr>
                      <a:r>
                        <a:rPr lang="cs-CZ" sz="1200" dirty="0">
                          <a:effectLst/>
                        </a:rPr>
                        <a:t>Jsou přeshraniční dodávky nezdaněny?</a:t>
                      </a:r>
                      <a:endParaRPr lang="cs-CZ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0" marR="57150" marT="57150" marB="57150" anchor="ctr"/>
                </a:tc>
                <a:extLst>
                  <a:ext uri="{0D108BD9-81ED-4DB2-BD59-A6C34878D82A}">
                    <a16:rowId xmlns:a16="http://schemas.microsoft.com/office/drawing/2014/main" val="443316753"/>
                  </a:ext>
                </a:extLst>
              </a:tr>
              <a:tr h="643176"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800"/>
                        </a:spcAft>
                      </a:pPr>
                      <a:r>
                        <a:rPr lang="cs-CZ" sz="1500" dirty="0">
                          <a:effectLst/>
                        </a:rPr>
                        <a:t>     Současná situace</a:t>
                      </a:r>
                      <a:endParaRPr lang="cs-CZ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0" marR="57150" marT="57150" marB="57150" anchor="ctr">
                    <a:solidFill>
                      <a:srgbClr val="FF6600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396000">
                        <a:lnSpc>
                          <a:spcPct val="120000"/>
                        </a:lnSpc>
                        <a:spcAft>
                          <a:spcPts val="800"/>
                        </a:spcAft>
                      </a:pPr>
                      <a:r>
                        <a:rPr lang="cs-CZ" sz="1500" b="1" dirty="0">
                          <a:effectLst/>
                        </a:rPr>
                        <a:t>Země určení (dovozu)</a:t>
                      </a:r>
                      <a:endParaRPr lang="cs-CZ" sz="15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0" marR="57150" marT="57150" marB="57150" anchor="ctr"/>
                </a:tc>
                <a:tc>
                  <a:txBody>
                    <a:bodyPr/>
                    <a:lstStyle/>
                    <a:p>
                      <a:pPr marL="396000">
                        <a:lnSpc>
                          <a:spcPct val="120000"/>
                        </a:lnSpc>
                        <a:spcAft>
                          <a:spcPts val="800"/>
                        </a:spcAft>
                      </a:pPr>
                      <a:r>
                        <a:rPr lang="cs-CZ" sz="1500" b="1" dirty="0">
                          <a:effectLst/>
                        </a:rPr>
                        <a:t>Kupující (příjemce) </a:t>
                      </a:r>
                      <a:endParaRPr lang="cs-CZ" sz="15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0" marR="57150" marT="57150" marB="5715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800"/>
                        </a:spcAft>
                      </a:pPr>
                      <a:r>
                        <a:rPr lang="cs-CZ" sz="1500" b="1" dirty="0">
                          <a:effectLst/>
                        </a:rPr>
                        <a:t>         Ano.</a:t>
                      </a:r>
                      <a:endParaRPr lang="cs-CZ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0" marR="57150" marT="57150" marB="57150" anchor="ctr"/>
                </a:tc>
                <a:extLst>
                  <a:ext uri="{0D108BD9-81ED-4DB2-BD59-A6C34878D82A}">
                    <a16:rowId xmlns:a16="http://schemas.microsoft.com/office/drawing/2014/main" val="1956965146"/>
                  </a:ext>
                </a:extLst>
              </a:tr>
              <a:tr h="1633194"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800"/>
                        </a:spcAft>
                      </a:pPr>
                      <a:r>
                        <a:rPr lang="cs-CZ" sz="1500" dirty="0">
                          <a:effectLst/>
                        </a:rPr>
                        <a:t> </a:t>
                      </a:r>
                      <a:r>
                        <a:rPr lang="cs-CZ" sz="1500" dirty="0">
                          <a:solidFill>
                            <a:schemeClr val="bg1"/>
                          </a:solidFill>
                          <a:effectLst/>
                        </a:rPr>
                        <a:t>Navrhované řešení</a:t>
                      </a:r>
                      <a:endParaRPr lang="cs-CZ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0" marR="57150" marT="57150" marB="5715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96000">
                        <a:lnSpc>
                          <a:spcPct val="120000"/>
                        </a:lnSpc>
                        <a:spcAft>
                          <a:spcPts val="800"/>
                        </a:spcAft>
                      </a:pPr>
                      <a:r>
                        <a:rPr lang="cs-CZ" sz="1500" b="1">
                          <a:effectLst/>
                        </a:rPr>
                        <a:t>Prodávající (dodavatel) </a:t>
                      </a:r>
                      <a:endParaRPr lang="cs-CZ" sz="150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</a:endParaRPr>
                    </a:p>
                    <a:p>
                      <a:pPr marL="396000">
                        <a:lnSpc>
                          <a:spcPct val="120000"/>
                        </a:lnSpc>
                        <a:spcAft>
                          <a:spcPts val="800"/>
                        </a:spcAft>
                      </a:pPr>
                      <a:r>
                        <a:rPr lang="cs-CZ" sz="15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(kromě výjimek)</a:t>
                      </a:r>
                      <a:endParaRPr lang="cs-CZ" sz="15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0" marR="57150" marT="57150" marB="5715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800"/>
                        </a:spcAft>
                      </a:pPr>
                      <a:r>
                        <a:rPr lang="cs-CZ" sz="1200" b="1" dirty="0">
                          <a:effectLst/>
                        </a:rPr>
                        <a:t>Ne,</a:t>
                      </a:r>
                      <a:r>
                        <a:rPr lang="cs-CZ" sz="1200" dirty="0">
                          <a:effectLst/>
                        </a:rPr>
                        <a:t> jedná se o jedinou transakci kdy DPH odvede dodavatel, ale ve prospěch kupujícího </a:t>
                      </a:r>
                      <a:endParaRPr lang="cs-CZ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0" marR="57150" marT="57150" marB="57150" anchor="ctr"/>
                </a:tc>
                <a:extLst>
                  <a:ext uri="{0D108BD9-81ED-4DB2-BD59-A6C34878D82A}">
                    <a16:rowId xmlns:a16="http://schemas.microsoft.com/office/drawing/2014/main" val="102462927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9481497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8650" y="404664"/>
            <a:ext cx="7886700" cy="1687026"/>
          </a:xfrm>
          <a:solidFill>
            <a:srgbClr val="FFFF66"/>
          </a:solidFill>
        </p:spPr>
        <p:txBody>
          <a:bodyPr>
            <a:normAutofit/>
          </a:bodyPr>
          <a:lstStyle/>
          <a:p>
            <a:pPr algn="ctr"/>
            <a:r>
              <a:rPr lang="cs-CZ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Nový systém DPH pro přeshraniční transakce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92919" y="2207419"/>
            <a:ext cx="8218885" cy="3575123"/>
          </a:xfrm>
          <a:solidFill>
            <a:srgbClr val="FFFF99"/>
          </a:solidFill>
        </p:spPr>
        <p:txBody>
          <a:bodyPr>
            <a:normAutofit fontScale="62500" lnSpcReduction="20000"/>
          </a:bodyPr>
          <a:lstStyle/>
          <a:p>
            <a:endParaRPr lang="cs-CZ" dirty="0"/>
          </a:p>
          <a:p>
            <a:r>
              <a:rPr lang="cs-CZ" dirty="0" err="1"/>
              <a:t>Characteristika</a:t>
            </a:r>
            <a:r>
              <a:rPr lang="cs-CZ" dirty="0"/>
              <a:t> nového systému: </a:t>
            </a:r>
          </a:p>
          <a:p>
            <a:pPr lvl="1"/>
            <a:r>
              <a:rPr lang="cs-CZ" dirty="0"/>
              <a:t>- není rozdíl mezi domácími a unijními transakcemi,</a:t>
            </a:r>
          </a:p>
          <a:p>
            <a:pPr lvl="1"/>
            <a:r>
              <a:rPr lang="cs-CZ" dirty="0"/>
              <a:t>- není třeba prokazovat přepravení zboží z území státu dodavatele (původu).</a:t>
            </a:r>
          </a:p>
          <a:p>
            <a:r>
              <a:rPr lang="cs-CZ" dirty="0"/>
              <a:t>1. DPH bude </a:t>
            </a:r>
            <a:r>
              <a:rPr lang="cs-CZ" b="1" dirty="0"/>
              <a:t>hrazena definitivně dodavatelem v zemi původu </a:t>
            </a:r>
            <a:r>
              <a:rPr lang="cs-CZ" dirty="0"/>
              <a:t>a nebude refundována. Zboží bude zdaněno již v okamžiku výroby a bude překračovat hranici po zdanění. </a:t>
            </a:r>
          </a:p>
          <a:p>
            <a:r>
              <a:rPr lang="cs-CZ" dirty="0"/>
              <a:t>2. DPH bude hrazená ve státě původu </a:t>
            </a:r>
            <a:r>
              <a:rPr lang="cs-CZ" b="1" dirty="0"/>
              <a:t>podle sazeb státu určení. </a:t>
            </a:r>
          </a:p>
          <a:p>
            <a:r>
              <a:rPr lang="cs-CZ" dirty="0"/>
              <a:t>3. DPH uhrazená ve státě původu bude </a:t>
            </a:r>
            <a:r>
              <a:rPr lang="cs-CZ" b="1" dirty="0"/>
              <a:t>převedena státu určení, jemuž náleží</a:t>
            </a:r>
            <a:r>
              <a:rPr lang="cs-CZ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4910738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1">
            <a:extLst>
              <a:ext uri="{FF2B5EF4-FFF2-40B4-BE49-F238E27FC236}">
                <a16:creationId xmlns:a16="http://schemas.microsoft.com/office/drawing/2014/main" id="{8FEFC9DC-228E-4177-8F0E-1031178459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solidFill>
            <a:srgbClr val="EFFE9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4400"/>
              <a:t>Daňová harmonizace</a:t>
            </a:r>
          </a:p>
        </p:txBody>
      </p:sp>
      <p:sp>
        <p:nvSpPr>
          <p:cNvPr id="7171" name="Text Box 2">
            <a:extLst>
              <a:ext uri="{FF2B5EF4-FFF2-40B4-BE49-F238E27FC236}">
                <a16:creationId xmlns:a16="http://schemas.microsoft.com/office/drawing/2014/main" id="{147CBEE0-2C95-41DB-969F-69F55004B8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773238"/>
            <a:ext cx="8229600" cy="4352925"/>
          </a:xfrm>
          <a:prstGeom prst="rect">
            <a:avLst/>
          </a:prstGeom>
          <a:solidFill>
            <a:srgbClr val="FBFFE5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marL="338138" indent="-338138"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ts val="700"/>
              </a:spcBef>
              <a:buFont typeface="Arial" panose="020B0604020202020204" pitchFamily="34" charset="0"/>
              <a:buChar char="•"/>
            </a:pPr>
            <a:r>
              <a:rPr lang="cs-CZ" altLang="cs-CZ" sz="2800"/>
              <a:t>daňová různost = </a:t>
            </a:r>
            <a:r>
              <a:rPr lang="cs-CZ" altLang="cs-CZ" sz="2800" b="1">
                <a:solidFill>
                  <a:srgbClr val="CC0000"/>
                </a:solidFill>
              </a:rPr>
              <a:t>daňová konkurence </a:t>
            </a:r>
            <a:r>
              <a:rPr lang="cs-CZ" altLang="cs-CZ" sz="2800"/>
              <a:t>(přímé daně)</a:t>
            </a:r>
          </a:p>
          <a:p>
            <a:pPr eaLnBrk="1" hangingPunct="1">
              <a:lnSpc>
                <a:spcPct val="90000"/>
              </a:lnSpc>
              <a:spcBef>
                <a:spcPts val="700"/>
              </a:spcBef>
              <a:buFont typeface="Arial" panose="020B0604020202020204" pitchFamily="34" charset="0"/>
              <a:buChar char="•"/>
            </a:pPr>
            <a:r>
              <a:rPr lang="cs-CZ" altLang="cs-CZ" sz="2800"/>
              <a:t>řešení: daňová koordinace (soft law), </a:t>
            </a:r>
            <a:r>
              <a:rPr lang="cs-CZ" altLang="cs-CZ" sz="2800">
                <a:solidFill>
                  <a:srgbClr val="CC0000"/>
                </a:solidFill>
              </a:rPr>
              <a:t>daňová </a:t>
            </a:r>
            <a:r>
              <a:rPr lang="cs-CZ" altLang="cs-CZ" sz="2800" b="1">
                <a:solidFill>
                  <a:srgbClr val="CC0000"/>
                </a:solidFill>
              </a:rPr>
              <a:t>harmonizace</a:t>
            </a:r>
            <a:r>
              <a:rPr lang="cs-CZ" altLang="cs-CZ" sz="2800"/>
              <a:t> (určení daně, základ, sazby aj.)</a:t>
            </a:r>
          </a:p>
          <a:p>
            <a:pPr eaLnBrk="1" hangingPunct="1">
              <a:lnSpc>
                <a:spcPct val="90000"/>
              </a:lnSpc>
              <a:spcBef>
                <a:spcPts val="700"/>
              </a:spcBef>
              <a:buFont typeface="Arial" panose="020B0604020202020204" pitchFamily="34" charset="0"/>
              <a:buChar char="•"/>
            </a:pPr>
            <a:r>
              <a:rPr lang="cs-CZ" altLang="cs-CZ" sz="2800"/>
              <a:t>neochota členských států: </a:t>
            </a:r>
            <a:r>
              <a:rPr lang="cs-CZ" altLang="cs-CZ" sz="2800" b="1">
                <a:solidFill>
                  <a:srgbClr val="0000FF"/>
                </a:solidFill>
              </a:rPr>
              <a:t>fiskální nezávislost absolutně nezbytná</a:t>
            </a:r>
            <a:r>
              <a:rPr lang="cs-CZ" altLang="cs-CZ" sz="2800"/>
              <a:t> pro každý stát</a:t>
            </a:r>
          </a:p>
          <a:p>
            <a:pPr eaLnBrk="1" hangingPunct="1">
              <a:lnSpc>
                <a:spcPct val="90000"/>
              </a:lnSpc>
              <a:spcBef>
                <a:spcPts val="700"/>
              </a:spcBef>
              <a:buFont typeface="Arial" panose="020B0604020202020204" pitchFamily="34" charset="0"/>
              <a:buChar char="•"/>
            </a:pPr>
            <a:r>
              <a:rPr lang="cs-CZ" altLang="cs-CZ" sz="2800"/>
              <a:t>v cílech EU daně nezmíněny</a:t>
            </a:r>
          </a:p>
          <a:p>
            <a:pPr eaLnBrk="1" hangingPunct="1">
              <a:lnSpc>
                <a:spcPct val="90000"/>
              </a:lnSpc>
              <a:spcBef>
                <a:spcPts val="700"/>
              </a:spcBef>
              <a:buFont typeface="Arial" panose="020B0604020202020204" pitchFamily="34" charset="0"/>
              <a:buChar char="•"/>
            </a:pPr>
            <a:r>
              <a:rPr lang="cs-CZ" altLang="cs-CZ" sz="2800"/>
              <a:t>daňová harmonizace = nutné zlo, aby fungoval vnitřní trh, zatím jen daně nepřímé</a:t>
            </a:r>
          </a:p>
          <a:p>
            <a:pPr eaLnBrk="1" hangingPunct="1">
              <a:lnSpc>
                <a:spcPct val="90000"/>
              </a:lnSpc>
              <a:spcBef>
                <a:spcPts val="700"/>
              </a:spcBef>
              <a:buClr>
                <a:srgbClr val="CC0000"/>
              </a:buClr>
              <a:buFont typeface="Arial" panose="020B0604020202020204" pitchFamily="34" charset="0"/>
              <a:buChar char="•"/>
            </a:pPr>
            <a:r>
              <a:rPr lang="cs-CZ" altLang="cs-CZ" sz="2800" b="1">
                <a:solidFill>
                  <a:srgbClr val="CC0000"/>
                </a:solidFill>
              </a:rPr>
              <a:t>právní základ: čl. 113 SFEU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8650" y="404664"/>
            <a:ext cx="7886700" cy="1487303"/>
          </a:xfrm>
          <a:solidFill>
            <a:srgbClr val="99FF99"/>
          </a:solidFill>
        </p:spPr>
        <p:txBody>
          <a:bodyPr>
            <a:normAutofit/>
          </a:bodyPr>
          <a:lstStyle/>
          <a:p>
            <a:pPr algn="ctr"/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Nový systém snížených sazeb DPH - 1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28650" y="1976188"/>
            <a:ext cx="7886700" cy="3863828"/>
          </a:xfrm>
          <a:solidFill>
            <a:srgbClr val="FFFF99"/>
          </a:solidFill>
        </p:spPr>
        <p:txBody>
          <a:bodyPr>
            <a:normAutofit fontScale="77500" lnSpcReduction="20000"/>
          </a:bodyPr>
          <a:lstStyle/>
          <a:p>
            <a:r>
              <a:rPr lang="cs-CZ" b="1" i="1" dirty="0">
                <a:solidFill>
                  <a:srgbClr val="C00000"/>
                </a:solidFill>
              </a:rPr>
              <a:t>SOUČASNÝ STAV  (povoleny dvě snížené sazby):</a:t>
            </a:r>
          </a:p>
          <a:p>
            <a:r>
              <a:rPr lang="cs-CZ" dirty="0"/>
              <a:t>Nevyhovuje, proto obrovské množství individuálních výjimek. </a:t>
            </a:r>
          </a:p>
          <a:p>
            <a:r>
              <a:rPr lang="cs-CZ" dirty="0"/>
              <a:t>Kategorie výjimek:</a:t>
            </a:r>
          </a:p>
          <a:p>
            <a:r>
              <a:rPr lang="cs-CZ" dirty="0"/>
              <a:t>a) Dočasné výjimky pro nové členské státy.</a:t>
            </a:r>
          </a:p>
          <a:p>
            <a:r>
              <a:rPr lang="cs-CZ" dirty="0"/>
              <a:t>b) Individuální výjimky přímo udělené samotnou směrnicí o DPH (Šestá směrnice 2006/112/ES).</a:t>
            </a:r>
          </a:p>
          <a:p>
            <a:r>
              <a:rPr lang="cs-CZ" dirty="0"/>
              <a:t>c) Možnost ponechání starých výjimek z doby před přijetím směrnice (1991) (čl. 110 směrnice).</a:t>
            </a:r>
          </a:p>
          <a:p>
            <a:r>
              <a:rPr lang="cs-CZ" dirty="0"/>
              <a:t>d) Zvláštní případy (zemní plyn apod. – čl. 102).</a:t>
            </a:r>
          </a:p>
        </p:txBody>
      </p:sp>
    </p:spTree>
    <p:extLst>
      <p:ext uri="{BB962C8B-B14F-4D97-AF65-F5344CB8AC3E}">
        <p14:creationId xmlns:p14="http://schemas.microsoft.com/office/powerpoint/2010/main" val="129578978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8650" y="404664"/>
            <a:ext cx="7886700" cy="1609874"/>
          </a:xfrm>
          <a:solidFill>
            <a:srgbClr val="99FF99"/>
          </a:solidFill>
        </p:spPr>
        <p:txBody>
          <a:bodyPr>
            <a:normAutofit/>
          </a:bodyPr>
          <a:lstStyle/>
          <a:p>
            <a:pPr algn="ctr"/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Nový systém snížených sazeb DPH - 2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28650" y="2089547"/>
            <a:ext cx="7886700" cy="3750469"/>
          </a:xfrm>
          <a:solidFill>
            <a:srgbClr val="FFFF99"/>
          </a:solidFill>
        </p:spPr>
        <p:txBody>
          <a:bodyPr>
            <a:normAutofit fontScale="55000" lnSpcReduction="20000"/>
          </a:bodyPr>
          <a:lstStyle/>
          <a:p>
            <a:r>
              <a:rPr lang="cs-CZ" dirty="0"/>
              <a:t>Počátek liberalizace již v r. 2009 (směrnice 2009/47/ES)</a:t>
            </a:r>
          </a:p>
          <a:p>
            <a:r>
              <a:rPr lang="cs-CZ" b="1" i="1" dirty="0">
                <a:solidFill>
                  <a:srgbClr val="C00000"/>
                </a:solidFill>
              </a:rPr>
              <a:t>NYNĚJŠÍ REFORMA: FLEXIBILNĚJŠÍ SYSTÉM VÍCE SNÍŽENÝCH SAZEB</a:t>
            </a:r>
          </a:p>
          <a:p>
            <a:r>
              <a:rPr lang="cs-CZ" dirty="0"/>
              <a:t>Nově bez dalšího budou povoleny: </a:t>
            </a:r>
          </a:p>
          <a:p>
            <a:pPr lvl="1"/>
            <a:r>
              <a:rPr lang="cs-CZ" dirty="0"/>
              <a:t>a) dvě různé snížené sazby mezi 5% a základní sazbou;  </a:t>
            </a:r>
          </a:p>
          <a:p>
            <a:pPr lvl="1"/>
            <a:r>
              <a:rPr lang="cs-CZ" dirty="0"/>
              <a:t>b) jedna nulová sazba (= osvobození od zdanění); </a:t>
            </a:r>
          </a:p>
          <a:p>
            <a:pPr lvl="1"/>
            <a:r>
              <a:rPr lang="cs-CZ" dirty="0"/>
              <a:t>c) další snížená sazba mezi 0% a sníženými sazbami.  </a:t>
            </a:r>
          </a:p>
          <a:p>
            <a:r>
              <a:rPr lang="cs-CZ" dirty="0"/>
              <a:t>Nynější seznam položek, které mohou podléhat snížené sazbě, bude zrušen. Nový seznam bude naopak obsahovat položky, kde snížená sazba je vyloučena a musí být uplatněna jen sazba základní (alkohol, tabák, hazard apod.).</a:t>
            </a:r>
          </a:p>
          <a:p>
            <a:r>
              <a:rPr lang="cs-CZ" dirty="0"/>
              <a:t>Všechny dosavadní individuální výjimky budou zrušeny jako zbytečné.</a:t>
            </a:r>
          </a:p>
          <a:p>
            <a:pPr marL="0" indent="0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6533219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8650" y="1131095"/>
            <a:ext cx="7886700" cy="568366"/>
          </a:xfrm>
          <a:solidFill>
            <a:srgbClr val="FFFF66"/>
          </a:solidFill>
        </p:spPr>
        <p:txBody>
          <a:bodyPr/>
          <a:lstStyle/>
          <a:p>
            <a:pPr algn="ctr"/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Závěry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28650" y="1807745"/>
            <a:ext cx="7886700" cy="3880184"/>
          </a:xfrm>
          <a:solidFill>
            <a:srgbClr val="FFFF99"/>
          </a:solidFill>
        </p:spPr>
        <p:txBody>
          <a:bodyPr>
            <a:normAutofit fontScale="62500" lnSpcReduction="20000"/>
          </a:bodyPr>
          <a:lstStyle/>
          <a:p>
            <a:endParaRPr lang="cs-CZ" dirty="0"/>
          </a:p>
          <a:p>
            <a:r>
              <a:rPr lang="cs-CZ" dirty="0"/>
              <a:t>1. </a:t>
            </a:r>
            <a:r>
              <a:rPr lang="cs-CZ" b="1" dirty="0"/>
              <a:t>Nereálný princip zdanění v zemi původu byl konečně definitivně zavržen ve prospěch země určení. </a:t>
            </a:r>
            <a:r>
              <a:rPr lang="cs-CZ" dirty="0"/>
              <a:t>Výhody:</a:t>
            </a:r>
          </a:p>
          <a:p>
            <a:pPr lvl="1"/>
            <a:r>
              <a:rPr lang="cs-CZ" dirty="0"/>
              <a:t>a) Podvody budou redukovány, protože zboží se bude pohybovat přes hranici zdaněné. </a:t>
            </a:r>
          </a:p>
          <a:p>
            <a:pPr lvl="1"/>
            <a:r>
              <a:rPr lang="cs-CZ" dirty="0"/>
              <a:t>b) Princip země určení dovoluje liberalizaci sazeb DPH v jednotlivých státech.</a:t>
            </a:r>
          </a:p>
          <a:p>
            <a:endParaRPr lang="cs-CZ" dirty="0"/>
          </a:p>
          <a:p>
            <a:r>
              <a:rPr lang="cs-CZ" dirty="0"/>
              <a:t>2. </a:t>
            </a:r>
            <a:r>
              <a:rPr lang="cs-CZ" b="1" dirty="0"/>
              <a:t>Snížené sazby: </a:t>
            </a:r>
            <a:r>
              <a:rPr lang="cs-CZ" dirty="0"/>
              <a:t>více než </a:t>
            </a:r>
            <a:r>
              <a:rPr lang="cs-CZ" b="1" dirty="0"/>
              <a:t>200 individuálních výjimek bude zrušeno a </a:t>
            </a:r>
            <a:r>
              <a:rPr lang="cs-CZ" dirty="0"/>
              <a:t>nahrazeno flexibilním systémem čtyř snížených sazeb.  </a:t>
            </a:r>
          </a:p>
          <a:p>
            <a:endParaRPr lang="cs-CZ" dirty="0"/>
          </a:p>
          <a:p>
            <a:r>
              <a:rPr lang="cs-CZ" dirty="0"/>
              <a:t>3. Reforma respektuje potřeby a zájmy členských států.</a:t>
            </a:r>
          </a:p>
        </p:txBody>
      </p:sp>
    </p:spTree>
    <p:extLst>
      <p:ext uri="{BB962C8B-B14F-4D97-AF65-F5344CB8AC3E}">
        <p14:creationId xmlns:p14="http://schemas.microsoft.com/office/powerpoint/2010/main" val="20708878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1">
            <a:extLst>
              <a:ext uri="{FF2B5EF4-FFF2-40B4-BE49-F238E27FC236}">
                <a16:creationId xmlns:a16="http://schemas.microsoft.com/office/drawing/2014/main" id="{53510F43-1C71-4EED-B143-4B566B924C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274638"/>
            <a:ext cx="8229600" cy="706437"/>
          </a:xfrm>
          <a:prstGeom prst="rect">
            <a:avLst/>
          </a:prstGeom>
          <a:solidFill>
            <a:srgbClr val="EFFE9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4400">
                <a:solidFill>
                  <a:srgbClr val="0000FF"/>
                </a:solidFill>
              </a:rPr>
              <a:t>Daňová harmonizace</a:t>
            </a:r>
          </a:p>
        </p:txBody>
      </p:sp>
      <p:sp>
        <p:nvSpPr>
          <p:cNvPr id="6146" name="Text Box 2">
            <a:extLst>
              <a:ext uri="{FF2B5EF4-FFF2-40B4-BE49-F238E27FC236}">
                <a16:creationId xmlns:a16="http://schemas.microsoft.com/office/drawing/2014/main" id="{097CEAEC-A25C-466B-8217-1A666FF219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052513"/>
            <a:ext cx="8229600" cy="5472112"/>
          </a:xfrm>
          <a:prstGeom prst="rect">
            <a:avLst/>
          </a:prstGeom>
          <a:solidFill>
            <a:srgbClr val="FBFFE5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marL="339725" indent="-338138"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WenQuanYi Micro Hei" charset="0"/>
              </a:defRPr>
            </a:lvl1pPr>
            <a:lvl2pPr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WenQuanYi Micro Hei" charset="0"/>
              </a:defRPr>
            </a:lvl2pPr>
            <a:lvl3pPr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WenQuanYi Micro Hei" charset="0"/>
              </a:defRPr>
            </a:lvl3pPr>
            <a:lvl4pPr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WenQuanYi Micro Hei" charset="0"/>
              </a:defRPr>
            </a:lvl4pPr>
            <a:lvl5pPr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WenQuanYi Micro Hei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WenQuanYi Micro Hei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WenQuanYi Micro Hei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WenQuanYi Micro Hei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WenQuanYi Micro Hei" charset="0"/>
              </a:defRPr>
            </a:lvl9pPr>
          </a:lstStyle>
          <a:p>
            <a:pPr eaLnBrk="1" hangingPunct="1">
              <a:buSzPct val="100000"/>
              <a:defRPr/>
            </a:pPr>
            <a:r>
              <a:rPr lang="cs-CZ" altLang="cs-CZ" sz="1600" i="1" dirty="0">
                <a:solidFill>
                  <a:schemeClr val="bg1">
                    <a:lumMod val="65000"/>
                  </a:schemeClr>
                </a:solidFill>
              </a:rPr>
              <a:t>Článek </a:t>
            </a:r>
            <a:r>
              <a:rPr lang="cs-CZ" altLang="cs-CZ" sz="1600" b="1" i="1" dirty="0">
                <a:solidFill>
                  <a:schemeClr val="bg1">
                    <a:lumMod val="65000"/>
                  </a:schemeClr>
                </a:solidFill>
              </a:rPr>
              <a:t>113</a:t>
            </a:r>
          </a:p>
          <a:p>
            <a:pPr eaLnBrk="1" hangingPunct="1">
              <a:buSzPct val="100000"/>
              <a:defRPr/>
            </a:pPr>
            <a:r>
              <a:rPr lang="cs-CZ" altLang="cs-CZ" sz="1600" i="1" dirty="0">
                <a:solidFill>
                  <a:schemeClr val="bg1">
                    <a:lumMod val="65000"/>
                  </a:schemeClr>
                </a:solidFill>
              </a:rPr>
              <a:t>Rada </a:t>
            </a:r>
            <a:r>
              <a:rPr lang="cs-CZ" altLang="cs-CZ" sz="1600" b="1" i="1" dirty="0">
                <a:solidFill>
                  <a:schemeClr val="bg1">
                    <a:lumMod val="65000"/>
                  </a:schemeClr>
                </a:solidFill>
              </a:rPr>
              <a:t>zvláštním legislativním postupem a po konzultaci s Evropským parlamentem </a:t>
            </a:r>
            <a:r>
              <a:rPr lang="cs-CZ" altLang="cs-CZ" sz="1600" i="1" dirty="0">
                <a:solidFill>
                  <a:schemeClr val="bg1">
                    <a:lumMod val="65000"/>
                  </a:schemeClr>
                </a:solidFill>
              </a:rPr>
              <a:t>a Hospodářským a sociálním výborem </a:t>
            </a:r>
            <a:r>
              <a:rPr lang="cs-CZ" altLang="cs-CZ" sz="1600" b="1" i="1" dirty="0">
                <a:solidFill>
                  <a:schemeClr val="bg1">
                    <a:lumMod val="65000"/>
                  </a:schemeClr>
                </a:solidFill>
              </a:rPr>
              <a:t>jednomyslně</a:t>
            </a:r>
            <a:r>
              <a:rPr lang="cs-CZ" altLang="cs-CZ" sz="1600" i="1" dirty="0">
                <a:solidFill>
                  <a:schemeClr val="bg1">
                    <a:lumMod val="65000"/>
                  </a:schemeClr>
                </a:solidFill>
              </a:rPr>
              <a:t> přijme ustanovení k harmonizaci právních předpisů týkajících se </a:t>
            </a:r>
            <a:r>
              <a:rPr lang="cs-CZ" altLang="cs-CZ" sz="1600" b="1" i="1" dirty="0">
                <a:solidFill>
                  <a:schemeClr val="bg1">
                    <a:lumMod val="65000"/>
                  </a:schemeClr>
                </a:solidFill>
              </a:rPr>
              <a:t>daní z obratu, spotřebních daní a jiných </a:t>
            </a:r>
            <a:r>
              <a:rPr lang="cs-CZ" altLang="cs-CZ" sz="1600" b="1" i="1" u="sng" dirty="0">
                <a:solidFill>
                  <a:schemeClr val="bg1">
                    <a:lumMod val="65000"/>
                  </a:schemeClr>
                </a:solidFill>
              </a:rPr>
              <a:t>nepřímých daní</a:t>
            </a:r>
            <a:r>
              <a:rPr lang="cs-CZ" altLang="cs-CZ" sz="1600" b="1" i="1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cs-CZ" altLang="cs-CZ" sz="1600" i="1" dirty="0">
                <a:solidFill>
                  <a:schemeClr val="bg1">
                    <a:lumMod val="65000"/>
                  </a:schemeClr>
                </a:solidFill>
              </a:rPr>
              <a:t>v rozsahu, v jakém je tato harmonizace nezbytná pro vytvoření a fungování vnitřního trhu a zabránění narušení hospodářské soutěže.</a:t>
            </a:r>
          </a:p>
          <a:p>
            <a:pPr eaLnBrk="1" hangingPunct="1">
              <a:buSzPct val="100000"/>
              <a:defRPr/>
            </a:pPr>
            <a:endParaRPr lang="cs-CZ" altLang="cs-CZ" sz="1600" dirty="0">
              <a:solidFill>
                <a:schemeClr val="bg1">
                  <a:lumMod val="65000"/>
                </a:schemeClr>
              </a:solidFill>
            </a:endParaRPr>
          </a:p>
          <a:p>
            <a:pPr eaLnBrk="1" hangingPunct="1">
              <a:buSzPct val="100000"/>
              <a:defRPr/>
            </a:pPr>
            <a:r>
              <a:rPr lang="cs-CZ" altLang="cs-CZ" sz="1600" dirty="0">
                <a:solidFill>
                  <a:schemeClr val="bg1">
                    <a:lumMod val="65000"/>
                  </a:schemeClr>
                </a:solidFill>
              </a:rPr>
              <a:t>KAPITOLA   3 - SBLIŽOVÁNÍ PRÁVNÍCH PŘEDPISŮ</a:t>
            </a:r>
          </a:p>
          <a:p>
            <a:pPr eaLnBrk="1" hangingPunct="1">
              <a:buSzPct val="100000"/>
              <a:defRPr/>
            </a:pPr>
            <a:r>
              <a:rPr lang="cs-CZ" altLang="cs-CZ" sz="1600" dirty="0">
                <a:solidFill>
                  <a:schemeClr val="bg1">
                    <a:lumMod val="65000"/>
                  </a:schemeClr>
                </a:solidFill>
              </a:rPr>
              <a:t>Článek </a:t>
            </a:r>
            <a:r>
              <a:rPr lang="cs-CZ" altLang="cs-CZ" sz="1600" b="1" dirty="0">
                <a:solidFill>
                  <a:schemeClr val="bg1">
                    <a:lumMod val="65000"/>
                  </a:schemeClr>
                </a:solidFill>
              </a:rPr>
              <a:t>114</a:t>
            </a:r>
          </a:p>
          <a:p>
            <a:pPr eaLnBrk="1" hangingPunct="1">
              <a:buSzPct val="100000"/>
              <a:defRPr/>
            </a:pPr>
            <a:r>
              <a:rPr lang="cs-CZ" altLang="cs-CZ" sz="1600" dirty="0">
                <a:solidFill>
                  <a:schemeClr val="bg1">
                    <a:lumMod val="65000"/>
                  </a:schemeClr>
                </a:solidFill>
              </a:rPr>
              <a:t>1. Není-li ve Smlouvách stanoveno jinak, použijí se k dosažení cílů uvedených v článku 26 následující ustanovení. Evropský parlament a Rada </a:t>
            </a:r>
            <a:r>
              <a:rPr lang="cs-CZ" altLang="cs-CZ" sz="1600" b="1" i="1" dirty="0">
                <a:solidFill>
                  <a:schemeClr val="bg1">
                    <a:lumMod val="65000"/>
                  </a:schemeClr>
                </a:solidFill>
              </a:rPr>
              <a:t>řádným legislativním postupem</a:t>
            </a:r>
            <a:r>
              <a:rPr lang="cs-CZ" altLang="cs-CZ" sz="1600" dirty="0">
                <a:solidFill>
                  <a:schemeClr val="bg1">
                    <a:lumMod val="65000"/>
                  </a:schemeClr>
                </a:solidFill>
              </a:rPr>
              <a:t> … přijímají opatření ke sbližování ustanovení právních a správních předpisů členských států, </a:t>
            </a:r>
            <a:r>
              <a:rPr lang="cs-CZ" altLang="cs-CZ" sz="1600" b="1" i="1" dirty="0">
                <a:solidFill>
                  <a:schemeClr val="bg1">
                    <a:lumMod val="65000"/>
                  </a:schemeClr>
                </a:solidFill>
              </a:rPr>
              <a:t>jejichž účelem je vytvoření a fungování vnitřního trhu</a:t>
            </a:r>
            <a:r>
              <a:rPr lang="cs-CZ" altLang="cs-CZ" sz="1600" dirty="0">
                <a:solidFill>
                  <a:schemeClr val="bg1">
                    <a:lumMod val="65000"/>
                  </a:schemeClr>
                </a:solidFill>
              </a:rPr>
              <a:t>.</a:t>
            </a:r>
          </a:p>
          <a:p>
            <a:pPr eaLnBrk="1" hangingPunct="1">
              <a:buSzPct val="100000"/>
              <a:defRPr/>
            </a:pPr>
            <a:r>
              <a:rPr lang="cs-CZ" altLang="cs-CZ" sz="1600" dirty="0">
                <a:solidFill>
                  <a:schemeClr val="bg1">
                    <a:lumMod val="65000"/>
                  </a:schemeClr>
                </a:solidFill>
              </a:rPr>
              <a:t>2. Odstavec 1 </a:t>
            </a:r>
            <a:r>
              <a:rPr lang="cs-CZ" altLang="cs-CZ" sz="1600" b="1" u="sng" dirty="0">
                <a:solidFill>
                  <a:schemeClr val="bg1">
                    <a:lumMod val="65000"/>
                  </a:schemeClr>
                </a:solidFill>
              </a:rPr>
              <a:t>se nevztahuje na ustanovení o daních</a:t>
            </a:r>
            <a:r>
              <a:rPr lang="cs-CZ" altLang="cs-CZ" sz="1600" b="1" dirty="0">
                <a:solidFill>
                  <a:schemeClr val="bg1">
                    <a:lumMod val="65000"/>
                  </a:schemeClr>
                </a:solidFill>
              </a:rPr>
              <a:t>,</a:t>
            </a:r>
            <a:r>
              <a:rPr lang="cs-CZ" altLang="cs-CZ" sz="1600" dirty="0">
                <a:solidFill>
                  <a:schemeClr val="bg1">
                    <a:lumMod val="65000"/>
                  </a:schemeClr>
                </a:solidFill>
              </a:rPr>
              <a:t> ustanovení týkající se volného pohybu osob, ani na ustanovení týkající se práv a zájmů zaměstnanců.</a:t>
            </a:r>
          </a:p>
          <a:p>
            <a:pPr eaLnBrk="1" hangingPunct="1">
              <a:buSzPct val="100000"/>
              <a:defRPr/>
            </a:pPr>
            <a:endParaRPr lang="cs-CZ" altLang="cs-CZ" sz="1600" dirty="0">
              <a:solidFill>
                <a:schemeClr val="bg1">
                  <a:lumMod val="65000"/>
                </a:schemeClr>
              </a:solidFill>
            </a:endParaRPr>
          </a:p>
          <a:p>
            <a:pPr eaLnBrk="1" hangingPunct="1">
              <a:buSzPct val="100000"/>
              <a:defRPr/>
            </a:pPr>
            <a:r>
              <a:rPr lang="cs-CZ" altLang="cs-CZ" sz="1600" dirty="0">
                <a:solidFill>
                  <a:schemeClr val="bg1">
                    <a:lumMod val="65000"/>
                  </a:schemeClr>
                </a:solidFill>
              </a:rPr>
              <a:t>Článek </a:t>
            </a:r>
            <a:r>
              <a:rPr lang="cs-CZ" altLang="cs-CZ" sz="1600" b="1" dirty="0">
                <a:solidFill>
                  <a:schemeClr val="bg1">
                    <a:lumMod val="65000"/>
                  </a:schemeClr>
                </a:solidFill>
              </a:rPr>
              <a:t>115</a:t>
            </a:r>
          </a:p>
          <a:p>
            <a:pPr eaLnBrk="1" hangingPunct="1">
              <a:buSzPct val="100000"/>
              <a:defRPr/>
            </a:pPr>
            <a:r>
              <a:rPr lang="cs-CZ" altLang="cs-CZ" sz="1600" dirty="0">
                <a:solidFill>
                  <a:schemeClr val="bg1">
                    <a:lumMod val="65000"/>
                  </a:schemeClr>
                </a:solidFill>
              </a:rPr>
              <a:t>Aniž je dotčen článek 114, Rada </a:t>
            </a:r>
            <a:r>
              <a:rPr lang="cs-CZ" altLang="cs-CZ" sz="1600" b="1" i="1" dirty="0">
                <a:solidFill>
                  <a:schemeClr val="bg1">
                    <a:lumMod val="65000"/>
                  </a:schemeClr>
                </a:solidFill>
              </a:rPr>
              <a:t>zvláštním legislativním postupem a po konzultaci s Evropským parlamentem</a:t>
            </a:r>
            <a:r>
              <a:rPr lang="cs-CZ" altLang="cs-CZ" sz="1600" i="1" dirty="0">
                <a:solidFill>
                  <a:schemeClr val="bg1">
                    <a:lumMod val="65000"/>
                  </a:schemeClr>
                </a:solidFill>
              </a:rPr>
              <a:t> … </a:t>
            </a:r>
            <a:r>
              <a:rPr lang="cs-CZ" altLang="cs-CZ" sz="1600" b="1" i="1" dirty="0">
                <a:solidFill>
                  <a:schemeClr val="bg1">
                    <a:lumMod val="65000"/>
                  </a:schemeClr>
                </a:solidFill>
              </a:rPr>
              <a:t>jednomyslně </a:t>
            </a:r>
            <a:r>
              <a:rPr lang="cs-CZ" altLang="cs-CZ" sz="1600" dirty="0">
                <a:solidFill>
                  <a:schemeClr val="bg1">
                    <a:lumMod val="65000"/>
                  </a:schemeClr>
                </a:solidFill>
              </a:rPr>
              <a:t>přijímá směrnice o sbližování právních a správních předpisů členských států, které mají </a:t>
            </a:r>
            <a:r>
              <a:rPr lang="cs-CZ" altLang="cs-CZ" sz="1600" b="1" i="1" dirty="0">
                <a:solidFill>
                  <a:schemeClr val="bg1">
                    <a:lumMod val="65000"/>
                  </a:schemeClr>
                </a:solidFill>
              </a:rPr>
              <a:t>přímý vliv na vytváření nebo fungování vnitřního trhu.</a:t>
            </a:r>
          </a:p>
          <a:p>
            <a:pPr marL="338138" indent="-336550" eaLnBrk="1" hangingPunct="1">
              <a:lnSpc>
                <a:spcPct val="90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None/>
              <a:defRPr/>
            </a:pPr>
            <a:endParaRPr lang="cs-CZ" altLang="cs-CZ" sz="16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1">
            <a:extLst>
              <a:ext uri="{FF2B5EF4-FFF2-40B4-BE49-F238E27FC236}">
                <a16:creationId xmlns:a16="http://schemas.microsoft.com/office/drawing/2014/main" id="{8321DEFA-20EF-456E-AF0F-AD0B077756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solidFill>
            <a:srgbClr val="EFFE9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4400"/>
              <a:t>Daňová harmonizace</a:t>
            </a:r>
          </a:p>
        </p:txBody>
      </p:sp>
      <p:sp>
        <p:nvSpPr>
          <p:cNvPr id="11267" name="Text Box 2">
            <a:extLst>
              <a:ext uri="{FF2B5EF4-FFF2-40B4-BE49-F238E27FC236}">
                <a16:creationId xmlns:a16="http://schemas.microsoft.com/office/drawing/2014/main" id="{F9A10B75-AE8B-4991-8FDD-69C4D94810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773238"/>
            <a:ext cx="8229600" cy="4352925"/>
          </a:xfrm>
          <a:prstGeom prst="rect">
            <a:avLst/>
          </a:prstGeom>
          <a:solidFill>
            <a:srgbClr val="FBFFE5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marL="338138" indent="-338138"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9pPr>
          </a:lstStyle>
          <a:p>
            <a:pPr eaLnBrk="1" hangingPunct="1">
              <a:buFont typeface="Arial" panose="020B0604020202020204" pitchFamily="34" charset="0"/>
              <a:buChar char="•"/>
            </a:pPr>
            <a:r>
              <a:rPr lang="cs-CZ" altLang="cs-CZ" dirty="0"/>
              <a:t>metoda harmonizace: </a:t>
            </a:r>
            <a:r>
              <a:rPr lang="cs-CZ" altLang="cs-CZ" b="1" dirty="0"/>
              <a:t>směrnice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cs-CZ" altLang="cs-CZ" dirty="0"/>
              <a:t>přijímání </a:t>
            </a:r>
            <a:r>
              <a:rPr lang="cs-CZ" altLang="cs-CZ" b="1" dirty="0"/>
              <a:t>jednomyslně,</a:t>
            </a:r>
            <a:r>
              <a:rPr lang="cs-CZ" altLang="cs-CZ" dirty="0"/>
              <a:t> bez spolurozhodování Evropského parlamentu</a:t>
            </a:r>
          </a:p>
          <a:p>
            <a:pPr eaLnBrk="1" hangingPunct="1">
              <a:buClr>
                <a:srgbClr val="CC0000"/>
              </a:buClr>
              <a:buFont typeface="Arial" panose="020B0604020202020204" pitchFamily="34" charset="0"/>
              <a:buChar char="•"/>
            </a:pPr>
            <a:r>
              <a:rPr lang="cs-CZ" altLang="cs-CZ" b="1" dirty="0">
                <a:solidFill>
                  <a:schemeClr val="bg1">
                    <a:lumMod val="65000"/>
                  </a:schemeClr>
                </a:solidFill>
              </a:rPr>
              <a:t>nepřímé daně: čl. 113 </a:t>
            </a:r>
            <a:r>
              <a:rPr lang="cs-CZ" altLang="cs-CZ" dirty="0">
                <a:solidFill>
                  <a:schemeClr val="bg1">
                    <a:lumMod val="65000"/>
                  </a:schemeClr>
                </a:solidFill>
              </a:rPr>
              <a:t>(zvláštní ustanovení) – </a:t>
            </a:r>
            <a:r>
              <a:rPr lang="cs-CZ" altLang="cs-CZ" i="1" dirty="0">
                <a:solidFill>
                  <a:schemeClr val="bg1">
                    <a:lumMod val="65000"/>
                  </a:schemeClr>
                </a:solidFill>
              </a:rPr>
              <a:t>týká se fungování vnitřního trhu a soutěže</a:t>
            </a:r>
          </a:p>
          <a:p>
            <a:pPr eaLnBrk="1" hangingPunct="1">
              <a:buClr>
                <a:srgbClr val="CC0000"/>
              </a:buClr>
              <a:buFont typeface="Arial" panose="020B0604020202020204" pitchFamily="34" charset="0"/>
              <a:buChar char="•"/>
            </a:pPr>
            <a:r>
              <a:rPr lang="cs-CZ" altLang="cs-CZ" dirty="0">
                <a:solidFill>
                  <a:schemeClr val="bg1">
                    <a:lumMod val="65000"/>
                  </a:schemeClr>
                </a:solidFill>
              </a:rPr>
              <a:t>přímé daně: čl. 115 (obecné ustanovení o harmonizaci)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1">
            <a:extLst>
              <a:ext uri="{FF2B5EF4-FFF2-40B4-BE49-F238E27FC236}">
                <a16:creationId xmlns:a16="http://schemas.microsoft.com/office/drawing/2014/main" id="{4D800941-D0DB-4575-8224-D9C046E611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solidFill>
            <a:srgbClr val="EFFE9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4400"/>
              <a:t>Daňová diskriminace</a:t>
            </a:r>
          </a:p>
        </p:txBody>
      </p:sp>
      <p:sp>
        <p:nvSpPr>
          <p:cNvPr id="13315" name="Text Box 2">
            <a:extLst>
              <a:ext uri="{FF2B5EF4-FFF2-40B4-BE49-F238E27FC236}">
                <a16:creationId xmlns:a16="http://schemas.microsoft.com/office/drawing/2014/main" id="{8F59CAAE-04DF-4FB2-B8E1-9F4557BFD7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557338"/>
            <a:ext cx="8229600" cy="5040312"/>
          </a:xfrm>
          <a:prstGeom prst="rect">
            <a:avLst/>
          </a:prstGeom>
          <a:solidFill>
            <a:srgbClr val="FBFFE5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marL="338138" indent="-338138"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9pPr>
          </a:lstStyle>
          <a:p>
            <a:pPr eaLnBrk="1" hangingPunct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cs-CZ" altLang="cs-CZ" dirty="0">
                <a:solidFill>
                  <a:schemeClr val="bg1">
                    <a:lumMod val="65000"/>
                  </a:schemeClr>
                </a:solidFill>
              </a:rPr>
              <a:t>čl. 110:  </a:t>
            </a:r>
            <a:r>
              <a:rPr lang="cs-CZ" altLang="cs-CZ" i="1" dirty="0">
                <a:solidFill>
                  <a:schemeClr val="bg1">
                    <a:lumMod val="65000"/>
                  </a:schemeClr>
                </a:solidFill>
              </a:rPr>
              <a:t>1. Členské státy nepodrobí přímo ani nepřímo výrobky jiných členských států jakémukoli vyššímu vnitrostátnímu zdanění než je to, jemuž jsou přímo nebo nepřímo podrobeny</a:t>
            </a:r>
            <a:r>
              <a:rPr lang="cs-CZ" altLang="cs-CZ" b="1" i="1" dirty="0">
                <a:solidFill>
                  <a:schemeClr val="bg1">
                    <a:lumMod val="65000"/>
                  </a:schemeClr>
                </a:solidFill>
              </a:rPr>
              <a:t> podobné výrobky domácí.</a:t>
            </a:r>
          </a:p>
          <a:p>
            <a:pPr eaLnBrk="1" hangingPunct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cs-CZ" altLang="cs-CZ" i="1" dirty="0">
                <a:solidFill>
                  <a:schemeClr val="bg1">
                    <a:lumMod val="65000"/>
                  </a:schemeClr>
                </a:solidFill>
              </a:rPr>
              <a:t>2. Členské státy dále nepodrobí výrobky jiných členských států vnitrostátnímu zdanění, které by poskytovalo </a:t>
            </a:r>
            <a:r>
              <a:rPr lang="cs-CZ" altLang="cs-CZ" b="1" i="1" dirty="0">
                <a:solidFill>
                  <a:schemeClr val="bg1">
                    <a:lumMod val="65000"/>
                  </a:schemeClr>
                </a:solidFill>
              </a:rPr>
              <a:t>nepřímou ochranu jiným výrobkům.</a:t>
            </a:r>
          </a:p>
          <a:p>
            <a:pPr eaLnBrk="1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altLang="cs-CZ" sz="2400" dirty="0">
                <a:solidFill>
                  <a:schemeClr val="bg1">
                    <a:lumMod val="65000"/>
                  </a:schemeClr>
                </a:solidFill>
              </a:rPr>
              <a:t>Čl. 111: zákaz podpory vývozů nadměrnou refundací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1">
            <a:extLst>
              <a:ext uri="{FF2B5EF4-FFF2-40B4-BE49-F238E27FC236}">
                <a16:creationId xmlns:a16="http://schemas.microsoft.com/office/drawing/2014/main" id="{348CAADA-723A-4EA3-9714-2956513877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solidFill>
            <a:srgbClr val="EFFE9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4400"/>
              <a:t>Daň z přidané hodnoty - princip</a:t>
            </a:r>
          </a:p>
        </p:txBody>
      </p:sp>
      <p:sp>
        <p:nvSpPr>
          <p:cNvPr id="15363" name="Text Box 2">
            <a:extLst>
              <a:ext uri="{FF2B5EF4-FFF2-40B4-BE49-F238E27FC236}">
                <a16:creationId xmlns:a16="http://schemas.microsoft.com/office/drawing/2014/main" id="{1E4BBF97-5030-4468-8D34-E64BB9C0597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773238"/>
            <a:ext cx="8229600" cy="4352925"/>
          </a:xfrm>
          <a:prstGeom prst="rect">
            <a:avLst/>
          </a:prstGeom>
          <a:solidFill>
            <a:srgbClr val="FBFFE5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marL="338138" indent="-338138"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ts val="400"/>
              </a:spcBef>
              <a:buFont typeface="Arial" panose="020B0604020202020204" pitchFamily="34" charset="0"/>
              <a:buChar char="•"/>
            </a:pPr>
            <a:r>
              <a:rPr lang="cs-CZ" altLang="cs-CZ" sz="1600" b="1" dirty="0" err="1">
                <a:solidFill>
                  <a:schemeClr val="bg1">
                    <a:lumMod val="65000"/>
                  </a:schemeClr>
                </a:solidFill>
              </a:rPr>
              <a:t>How</a:t>
            </a:r>
            <a:r>
              <a:rPr lang="cs-CZ" altLang="cs-CZ" sz="1600" b="1" dirty="0">
                <a:solidFill>
                  <a:schemeClr val="bg1">
                    <a:lumMod val="65000"/>
                  </a:schemeClr>
                </a:solidFill>
              </a:rPr>
              <a:t> VAT </a:t>
            </a:r>
            <a:r>
              <a:rPr lang="cs-CZ" altLang="cs-CZ" sz="1600" b="1" dirty="0" err="1">
                <a:solidFill>
                  <a:schemeClr val="bg1">
                    <a:lumMod val="65000"/>
                  </a:schemeClr>
                </a:solidFill>
              </a:rPr>
              <a:t>is</a:t>
            </a:r>
            <a:r>
              <a:rPr lang="cs-CZ" altLang="cs-CZ" sz="1600" b="1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cs-CZ" altLang="cs-CZ" sz="1600" b="1" dirty="0" err="1">
                <a:solidFill>
                  <a:schemeClr val="bg1">
                    <a:lumMod val="65000"/>
                  </a:schemeClr>
                </a:solidFill>
              </a:rPr>
              <a:t>charged</a:t>
            </a:r>
            <a:r>
              <a:rPr lang="cs-CZ" altLang="cs-CZ" sz="1600" b="1" dirty="0">
                <a:solidFill>
                  <a:schemeClr val="bg1">
                    <a:lumMod val="65000"/>
                  </a:schemeClr>
                </a:solidFill>
              </a:rPr>
              <a:t>?</a:t>
            </a:r>
            <a:br>
              <a:rPr lang="cs-CZ" altLang="cs-CZ" sz="1600" b="1" dirty="0">
                <a:solidFill>
                  <a:schemeClr val="bg1">
                    <a:lumMod val="65000"/>
                  </a:schemeClr>
                </a:solidFill>
              </a:rPr>
            </a:br>
            <a:r>
              <a:rPr lang="cs-CZ" altLang="cs-CZ" sz="1600" dirty="0">
                <a:solidFill>
                  <a:schemeClr val="bg1">
                    <a:lumMod val="65000"/>
                  </a:schemeClr>
                </a:solidFill>
              </a:rPr>
              <a:t>VAT </a:t>
            </a:r>
            <a:r>
              <a:rPr lang="cs-CZ" altLang="cs-CZ" sz="1600" dirty="0" err="1">
                <a:solidFill>
                  <a:schemeClr val="bg1">
                    <a:lumMod val="65000"/>
                  </a:schemeClr>
                </a:solidFill>
              </a:rPr>
              <a:t>is</a:t>
            </a:r>
            <a:r>
              <a:rPr lang="cs-CZ" altLang="cs-CZ" sz="16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cs-CZ" altLang="cs-CZ" sz="1600" dirty="0" err="1">
                <a:solidFill>
                  <a:schemeClr val="bg1">
                    <a:lumMod val="65000"/>
                  </a:schemeClr>
                </a:solidFill>
              </a:rPr>
              <a:t>charged</a:t>
            </a:r>
            <a:r>
              <a:rPr lang="cs-CZ" altLang="cs-CZ" sz="16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cs-CZ" altLang="cs-CZ" sz="1600" dirty="0" err="1">
                <a:solidFill>
                  <a:schemeClr val="bg1">
                    <a:lumMod val="65000"/>
                  </a:schemeClr>
                </a:solidFill>
              </a:rPr>
              <a:t>at</a:t>
            </a:r>
            <a:r>
              <a:rPr lang="cs-CZ" altLang="cs-CZ" sz="16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cs-CZ" altLang="cs-CZ" sz="1600" dirty="0" err="1">
                <a:solidFill>
                  <a:schemeClr val="bg1">
                    <a:lumMod val="65000"/>
                  </a:schemeClr>
                </a:solidFill>
              </a:rPr>
              <a:t>every</a:t>
            </a:r>
            <a:r>
              <a:rPr lang="cs-CZ" altLang="cs-CZ" sz="16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cs-CZ" altLang="cs-CZ" sz="1600" dirty="0" err="1">
                <a:solidFill>
                  <a:schemeClr val="bg1">
                    <a:lumMod val="65000"/>
                  </a:schemeClr>
                </a:solidFill>
              </a:rPr>
              <a:t>stage</a:t>
            </a:r>
            <a:r>
              <a:rPr lang="cs-CZ" altLang="cs-CZ" sz="16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cs-CZ" altLang="cs-CZ" sz="1600" dirty="0" err="1">
                <a:solidFill>
                  <a:schemeClr val="bg1">
                    <a:lumMod val="65000"/>
                  </a:schemeClr>
                </a:solidFill>
              </a:rPr>
              <a:t>of</a:t>
            </a:r>
            <a:r>
              <a:rPr lang="cs-CZ" altLang="cs-CZ" sz="16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cs-CZ" altLang="cs-CZ" sz="1600" dirty="0" err="1">
                <a:solidFill>
                  <a:schemeClr val="bg1">
                    <a:lumMod val="65000"/>
                  </a:schemeClr>
                </a:solidFill>
              </a:rPr>
              <a:t>sale</a:t>
            </a:r>
            <a:r>
              <a:rPr lang="cs-CZ" altLang="cs-CZ" sz="16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cs-CZ" altLang="cs-CZ" sz="1600" dirty="0" err="1">
                <a:solidFill>
                  <a:schemeClr val="bg1">
                    <a:lumMod val="65000"/>
                  </a:schemeClr>
                </a:solidFill>
              </a:rPr>
              <a:t>where</a:t>
            </a:r>
            <a:r>
              <a:rPr lang="cs-CZ" altLang="cs-CZ" sz="16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cs-CZ" altLang="cs-CZ" sz="1600" dirty="0" err="1">
                <a:solidFill>
                  <a:schemeClr val="bg1">
                    <a:lumMod val="65000"/>
                  </a:schemeClr>
                </a:solidFill>
              </a:rPr>
              <a:t>the</a:t>
            </a:r>
            <a:r>
              <a:rPr lang="cs-CZ" altLang="cs-CZ" sz="16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cs-CZ" altLang="cs-CZ" sz="1600" dirty="0" err="1">
                <a:solidFill>
                  <a:schemeClr val="bg1">
                    <a:lumMod val="65000"/>
                  </a:schemeClr>
                </a:solidFill>
              </a:rPr>
              <a:t>cost</a:t>
            </a:r>
            <a:r>
              <a:rPr lang="cs-CZ" altLang="cs-CZ" sz="16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cs-CZ" altLang="cs-CZ" sz="1600" dirty="0" err="1">
                <a:solidFill>
                  <a:schemeClr val="bg1">
                    <a:lumMod val="65000"/>
                  </a:schemeClr>
                </a:solidFill>
              </a:rPr>
              <a:t>of</a:t>
            </a:r>
            <a:r>
              <a:rPr lang="cs-CZ" altLang="cs-CZ" sz="16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cs-CZ" altLang="cs-CZ" sz="1600" dirty="0" err="1">
                <a:solidFill>
                  <a:schemeClr val="bg1">
                    <a:lumMod val="65000"/>
                  </a:schemeClr>
                </a:solidFill>
              </a:rPr>
              <a:t>an</a:t>
            </a:r>
            <a:r>
              <a:rPr lang="cs-CZ" altLang="cs-CZ" sz="16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cs-CZ" altLang="cs-CZ" sz="1600" dirty="0" err="1">
                <a:solidFill>
                  <a:schemeClr val="bg1">
                    <a:lumMod val="65000"/>
                  </a:schemeClr>
                </a:solidFill>
              </a:rPr>
              <a:t>item</a:t>
            </a:r>
            <a:r>
              <a:rPr lang="cs-CZ" altLang="cs-CZ" sz="16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cs-CZ" altLang="cs-CZ" sz="1600" dirty="0" err="1">
                <a:solidFill>
                  <a:schemeClr val="bg1">
                    <a:lumMod val="65000"/>
                  </a:schemeClr>
                </a:solidFill>
              </a:rPr>
              <a:t>is</a:t>
            </a:r>
            <a:r>
              <a:rPr lang="cs-CZ" altLang="cs-CZ" sz="16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cs-CZ" altLang="cs-CZ" sz="1600" dirty="0" err="1">
                <a:solidFill>
                  <a:schemeClr val="bg1">
                    <a:lumMod val="65000"/>
                  </a:schemeClr>
                </a:solidFill>
              </a:rPr>
              <a:t>increased</a:t>
            </a:r>
            <a:r>
              <a:rPr lang="cs-CZ" altLang="cs-CZ" sz="1600" dirty="0">
                <a:solidFill>
                  <a:schemeClr val="bg1">
                    <a:lumMod val="65000"/>
                  </a:schemeClr>
                </a:solidFill>
              </a:rPr>
              <a:t>. </a:t>
            </a:r>
            <a:r>
              <a:rPr lang="cs-CZ" altLang="cs-CZ" sz="1600" dirty="0" err="1">
                <a:solidFill>
                  <a:schemeClr val="bg1">
                    <a:lumMod val="65000"/>
                  </a:schemeClr>
                </a:solidFill>
              </a:rPr>
              <a:t>The</a:t>
            </a:r>
            <a:r>
              <a:rPr lang="cs-CZ" altLang="cs-CZ" sz="1600" dirty="0">
                <a:solidFill>
                  <a:schemeClr val="bg1">
                    <a:lumMod val="65000"/>
                  </a:schemeClr>
                </a:solidFill>
              </a:rPr>
              <a:t> standard </a:t>
            </a:r>
            <a:r>
              <a:rPr lang="cs-CZ" altLang="cs-CZ" sz="1600" dirty="0" err="1">
                <a:solidFill>
                  <a:schemeClr val="bg1">
                    <a:lumMod val="65000"/>
                  </a:schemeClr>
                </a:solidFill>
              </a:rPr>
              <a:t>rate</a:t>
            </a:r>
            <a:r>
              <a:rPr lang="cs-CZ" altLang="cs-CZ" sz="16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cs-CZ" altLang="cs-CZ" sz="1600" dirty="0" err="1">
                <a:solidFill>
                  <a:schemeClr val="bg1">
                    <a:lumMod val="65000"/>
                  </a:schemeClr>
                </a:solidFill>
              </a:rPr>
              <a:t>of</a:t>
            </a:r>
            <a:r>
              <a:rPr lang="cs-CZ" altLang="cs-CZ" sz="1600" dirty="0">
                <a:solidFill>
                  <a:schemeClr val="bg1">
                    <a:lumMod val="65000"/>
                  </a:schemeClr>
                </a:solidFill>
              </a:rPr>
              <a:t> VAT </a:t>
            </a:r>
            <a:r>
              <a:rPr lang="cs-CZ" altLang="cs-CZ" sz="1600" dirty="0" err="1">
                <a:solidFill>
                  <a:schemeClr val="bg1">
                    <a:lumMod val="65000"/>
                  </a:schemeClr>
                </a:solidFill>
              </a:rPr>
              <a:t>is</a:t>
            </a:r>
            <a:r>
              <a:rPr lang="cs-CZ" altLang="cs-CZ" sz="1600" dirty="0">
                <a:solidFill>
                  <a:schemeClr val="bg1">
                    <a:lumMod val="65000"/>
                  </a:schemeClr>
                </a:solidFill>
              </a:rPr>
              <a:t> 21%.</a:t>
            </a:r>
          </a:p>
          <a:p>
            <a:pPr eaLnBrk="1" hangingPunct="1">
              <a:lnSpc>
                <a:spcPct val="80000"/>
              </a:lnSpc>
              <a:spcBef>
                <a:spcPts val="400"/>
              </a:spcBef>
              <a:buFont typeface="Arial" panose="020B0604020202020204" pitchFamily="34" charset="0"/>
              <a:buChar char="•"/>
            </a:pPr>
            <a:r>
              <a:rPr lang="cs-CZ" altLang="cs-CZ" sz="1600" dirty="0" err="1">
                <a:solidFill>
                  <a:schemeClr val="bg1">
                    <a:lumMod val="65000"/>
                  </a:schemeClr>
                </a:solidFill>
              </a:rPr>
              <a:t>For</a:t>
            </a:r>
            <a:r>
              <a:rPr lang="cs-CZ" altLang="cs-CZ" sz="16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cs-CZ" altLang="cs-CZ" sz="1600" dirty="0" err="1">
                <a:solidFill>
                  <a:schemeClr val="bg1">
                    <a:lumMod val="65000"/>
                  </a:schemeClr>
                </a:solidFill>
              </a:rPr>
              <a:t>example</a:t>
            </a:r>
            <a:r>
              <a:rPr lang="cs-CZ" altLang="cs-CZ" sz="1600" dirty="0">
                <a:solidFill>
                  <a:schemeClr val="bg1">
                    <a:lumMod val="65000"/>
                  </a:schemeClr>
                </a:solidFill>
              </a:rPr>
              <a:t>:</a:t>
            </a:r>
          </a:p>
          <a:p>
            <a:pPr eaLnBrk="1" hangingPunct="1">
              <a:lnSpc>
                <a:spcPct val="80000"/>
              </a:lnSpc>
              <a:spcBef>
                <a:spcPts val="400"/>
              </a:spcBef>
              <a:buFont typeface="Arial" panose="020B0604020202020204" pitchFamily="34" charset="0"/>
              <a:buChar char="•"/>
            </a:pPr>
            <a:r>
              <a:rPr lang="cs-CZ" altLang="cs-CZ" sz="1600" dirty="0">
                <a:solidFill>
                  <a:schemeClr val="bg1">
                    <a:lumMod val="65000"/>
                  </a:schemeClr>
                </a:solidFill>
              </a:rPr>
              <a:t>A </a:t>
            </a:r>
            <a:r>
              <a:rPr lang="cs-CZ" altLang="cs-CZ" sz="1600" b="1" dirty="0" err="1">
                <a:solidFill>
                  <a:schemeClr val="bg1">
                    <a:lumMod val="65000"/>
                  </a:schemeClr>
                </a:solidFill>
              </a:rPr>
              <a:t>manufacturer</a:t>
            </a:r>
            <a:r>
              <a:rPr lang="cs-CZ" altLang="cs-CZ" sz="1600" b="1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cs-CZ" altLang="cs-CZ" sz="1600" dirty="0" err="1">
                <a:solidFill>
                  <a:schemeClr val="bg1">
                    <a:lumMod val="65000"/>
                  </a:schemeClr>
                </a:solidFill>
              </a:rPr>
              <a:t>sells</a:t>
            </a:r>
            <a:r>
              <a:rPr lang="cs-CZ" altLang="cs-CZ" sz="1600" dirty="0">
                <a:solidFill>
                  <a:schemeClr val="bg1">
                    <a:lumMod val="65000"/>
                  </a:schemeClr>
                </a:solidFill>
              </a:rPr>
              <a:t> a </a:t>
            </a:r>
            <a:r>
              <a:rPr lang="cs-CZ" altLang="cs-CZ" sz="1600" dirty="0" err="1">
                <a:solidFill>
                  <a:schemeClr val="bg1">
                    <a:lumMod val="65000"/>
                  </a:schemeClr>
                </a:solidFill>
              </a:rPr>
              <a:t>television</a:t>
            </a:r>
            <a:r>
              <a:rPr lang="cs-CZ" altLang="cs-CZ" sz="1600" dirty="0">
                <a:solidFill>
                  <a:schemeClr val="bg1">
                    <a:lumMod val="65000"/>
                  </a:schemeClr>
                </a:solidFill>
              </a:rPr>
              <a:t> to a </a:t>
            </a:r>
            <a:r>
              <a:rPr lang="cs-CZ" altLang="cs-CZ" sz="1600" b="1" dirty="0" err="1">
                <a:solidFill>
                  <a:schemeClr val="bg1">
                    <a:lumMod val="65000"/>
                  </a:schemeClr>
                </a:solidFill>
              </a:rPr>
              <a:t>wholesaler</a:t>
            </a:r>
            <a:r>
              <a:rPr lang="cs-CZ" altLang="cs-CZ" sz="16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cs-CZ" altLang="cs-CZ" sz="1600" dirty="0" err="1">
                <a:solidFill>
                  <a:schemeClr val="bg1">
                    <a:lumMod val="65000"/>
                  </a:schemeClr>
                </a:solidFill>
              </a:rPr>
              <a:t>for</a:t>
            </a:r>
            <a:r>
              <a:rPr lang="cs-CZ" altLang="cs-CZ" sz="1600" dirty="0">
                <a:solidFill>
                  <a:schemeClr val="bg1">
                    <a:lumMod val="65000"/>
                  </a:schemeClr>
                </a:solidFill>
              </a:rPr>
              <a:t> €100 and </a:t>
            </a:r>
            <a:r>
              <a:rPr lang="cs-CZ" altLang="cs-CZ" sz="1600" dirty="0" err="1">
                <a:solidFill>
                  <a:schemeClr val="bg1">
                    <a:lumMod val="65000"/>
                  </a:schemeClr>
                </a:solidFill>
              </a:rPr>
              <a:t>charges</a:t>
            </a:r>
            <a:r>
              <a:rPr lang="cs-CZ" altLang="cs-CZ" sz="16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cs-CZ" altLang="cs-CZ" sz="1600" dirty="0" err="1">
                <a:solidFill>
                  <a:schemeClr val="bg1">
                    <a:lumMod val="65000"/>
                  </a:schemeClr>
                </a:solidFill>
              </a:rPr>
              <a:t>him</a:t>
            </a:r>
            <a:r>
              <a:rPr lang="cs-CZ" altLang="cs-CZ" sz="1600" dirty="0">
                <a:solidFill>
                  <a:schemeClr val="bg1">
                    <a:lumMod val="65000"/>
                  </a:schemeClr>
                </a:solidFill>
              </a:rPr>
              <a:t> VAT on </a:t>
            </a:r>
            <a:r>
              <a:rPr lang="cs-CZ" altLang="cs-CZ" sz="1600" dirty="0" err="1">
                <a:solidFill>
                  <a:schemeClr val="bg1">
                    <a:lumMod val="65000"/>
                  </a:schemeClr>
                </a:solidFill>
              </a:rPr>
              <a:t>that</a:t>
            </a:r>
            <a:r>
              <a:rPr lang="cs-CZ" altLang="cs-CZ" sz="16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cs-CZ" altLang="cs-CZ" sz="1600" dirty="0" err="1">
                <a:solidFill>
                  <a:schemeClr val="bg1">
                    <a:lumMod val="65000"/>
                  </a:schemeClr>
                </a:solidFill>
              </a:rPr>
              <a:t>amount</a:t>
            </a:r>
            <a:r>
              <a:rPr lang="cs-CZ" altLang="cs-CZ" sz="16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cs-CZ" altLang="cs-CZ" sz="1600" dirty="0" err="1">
                <a:solidFill>
                  <a:schemeClr val="bg1">
                    <a:lumMod val="65000"/>
                  </a:schemeClr>
                </a:solidFill>
              </a:rPr>
              <a:t>at</a:t>
            </a:r>
            <a:r>
              <a:rPr lang="cs-CZ" altLang="cs-CZ" sz="1600" dirty="0">
                <a:solidFill>
                  <a:schemeClr val="bg1">
                    <a:lumMod val="65000"/>
                  </a:schemeClr>
                </a:solidFill>
              </a:rPr>
              <a:t> 21%. </a:t>
            </a:r>
            <a:r>
              <a:rPr lang="cs-CZ" altLang="cs-CZ" sz="1600" dirty="0" err="1">
                <a:solidFill>
                  <a:schemeClr val="bg1">
                    <a:lumMod val="65000"/>
                  </a:schemeClr>
                </a:solidFill>
              </a:rPr>
              <a:t>Therefore</a:t>
            </a:r>
            <a:r>
              <a:rPr lang="cs-CZ" altLang="cs-CZ" sz="1600" dirty="0">
                <a:solidFill>
                  <a:schemeClr val="bg1">
                    <a:lumMod val="65000"/>
                  </a:schemeClr>
                </a:solidFill>
              </a:rPr>
              <a:t>, </a:t>
            </a:r>
            <a:r>
              <a:rPr lang="cs-CZ" altLang="cs-CZ" sz="1600" dirty="0" err="1">
                <a:solidFill>
                  <a:schemeClr val="bg1">
                    <a:lumMod val="65000"/>
                  </a:schemeClr>
                </a:solidFill>
              </a:rPr>
              <a:t>the</a:t>
            </a:r>
            <a:r>
              <a:rPr lang="cs-CZ" altLang="cs-CZ" sz="16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cs-CZ" altLang="cs-CZ" sz="1600" dirty="0" err="1">
                <a:solidFill>
                  <a:schemeClr val="bg1">
                    <a:lumMod val="65000"/>
                  </a:schemeClr>
                </a:solidFill>
              </a:rPr>
              <a:t>wholesaler</a:t>
            </a:r>
            <a:r>
              <a:rPr lang="cs-CZ" altLang="cs-CZ" sz="16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cs-CZ" altLang="cs-CZ" sz="1600" dirty="0" err="1">
                <a:solidFill>
                  <a:schemeClr val="bg1">
                    <a:lumMod val="65000"/>
                  </a:schemeClr>
                </a:solidFill>
              </a:rPr>
              <a:t>pays</a:t>
            </a:r>
            <a:r>
              <a:rPr lang="cs-CZ" altLang="cs-CZ" sz="1600" dirty="0">
                <a:solidFill>
                  <a:schemeClr val="bg1">
                    <a:lumMod val="65000"/>
                  </a:schemeClr>
                </a:solidFill>
              </a:rPr>
              <a:t> €121 </a:t>
            </a:r>
            <a:r>
              <a:rPr lang="cs-CZ" altLang="cs-CZ" sz="1600" dirty="0" err="1">
                <a:solidFill>
                  <a:schemeClr val="bg1">
                    <a:lumMod val="65000"/>
                  </a:schemeClr>
                </a:solidFill>
              </a:rPr>
              <a:t>for</a:t>
            </a:r>
            <a:r>
              <a:rPr lang="cs-CZ" altLang="cs-CZ" sz="16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cs-CZ" altLang="cs-CZ" sz="1600" dirty="0" err="1">
                <a:solidFill>
                  <a:schemeClr val="bg1">
                    <a:lumMod val="65000"/>
                  </a:schemeClr>
                </a:solidFill>
              </a:rPr>
              <a:t>the</a:t>
            </a:r>
            <a:r>
              <a:rPr lang="cs-CZ" altLang="cs-CZ" sz="16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cs-CZ" altLang="cs-CZ" sz="1600" dirty="0" err="1">
                <a:solidFill>
                  <a:schemeClr val="bg1">
                    <a:lumMod val="65000"/>
                  </a:schemeClr>
                </a:solidFill>
              </a:rPr>
              <a:t>television</a:t>
            </a:r>
            <a:r>
              <a:rPr lang="cs-CZ" altLang="cs-CZ" sz="1600" dirty="0">
                <a:solidFill>
                  <a:schemeClr val="bg1">
                    <a:lumMod val="65000"/>
                  </a:schemeClr>
                </a:solidFill>
              </a:rPr>
              <a:t>. </a:t>
            </a:r>
            <a:r>
              <a:rPr lang="cs-CZ" altLang="cs-CZ" sz="1600" dirty="0" err="1">
                <a:solidFill>
                  <a:schemeClr val="bg1">
                    <a:lumMod val="65000"/>
                  </a:schemeClr>
                </a:solidFill>
              </a:rPr>
              <a:t>The</a:t>
            </a:r>
            <a:r>
              <a:rPr lang="cs-CZ" altLang="cs-CZ" sz="16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cs-CZ" altLang="cs-CZ" sz="1600" dirty="0" err="1">
                <a:solidFill>
                  <a:schemeClr val="bg1">
                    <a:lumMod val="65000"/>
                  </a:schemeClr>
                </a:solidFill>
              </a:rPr>
              <a:t>manufacturer</a:t>
            </a:r>
            <a:r>
              <a:rPr lang="cs-CZ" altLang="cs-CZ" sz="16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cs-CZ" altLang="cs-CZ" sz="1600" dirty="0" err="1">
                <a:solidFill>
                  <a:schemeClr val="bg1">
                    <a:lumMod val="65000"/>
                  </a:schemeClr>
                </a:solidFill>
              </a:rPr>
              <a:t>then</a:t>
            </a:r>
            <a:r>
              <a:rPr lang="cs-CZ" altLang="cs-CZ" sz="16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cs-CZ" altLang="cs-CZ" sz="1600" dirty="0" err="1">
                <a:solidFill>
                  <a:schemeClr val="bg1">
                    <a:lumMod val="65000"/>
                  </a:schemeClr>
                </a:solidFill>
              </a:rPr>
              <a:t>pays</a:t>
            </a:r>
            <a:r>
              <a:rPr lang="cs-CZ" altLang="cs-CZ" sz="16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cs-CZ" altLang="cs-CZ" sz="1600" dirty="0" err="1">
                <a:solidFill>
                  <a:schemeClr val="bg1">
                    <a:lumMod val="65000"/>
                  </a:schemeClr>
                </a:solidFill>
              </a:rPr>
              <a:t>the</a:t>
            </a:r>
            <a:r>
              <a:rPr lang="cs-CZ" altLang="cs-CZ" sz="1600" dirty="0">
                <a:solidFill>
                  <a:schemeClr val="bg1">
                    <a:lumMod val="65000"/>
                  </a:schemeClr>
                </a:solidFill>
              </a:rPr>
              <a:t> VAT </a:t>
            </a:r>
            <a:r>
              <a:rPr lang="cs-CZ" altLang="cs-CZ" sz="1600" dirty="0" err="1">
                <a:solidFill>
                  <a:schemeClr val="bg1">
                    <a:lumMod val="65000"/>
                  </a:schemeClr>
                </a:solidFill>
              </a:rPr>
              <a:t>of</a:t>
            </a:r>
            <a:r>
              <a:rPr lang="cs-CZ" altLang="cs-CZ" sz="1600" dirty="0">
                <a:solidFill>
                  <a:schemeClr val="bg1">
                    <a:lumMod val="65000"/>
                  </a:schemeClr>
                </a:solidFill>
              </a:rPr>
              <a:t> €21 to </a:t>
            </a:r>
            <a:r>
              <a:rPr lang="cs-CZ" altLang="cs-CZ" sz="1600" dirty="0" err="1">
                <a:solidFill>
                  <a:schemeClr val="bg1">
                    <a:lumMod val="65000"/>
                  </a:schemeClr>
                </a:solidFill>
              </a:rPr>
              <a:t>the</a:t>
            </a:r>
            <a:r>
              <a:rPr lang="cs-CZ" altLang="cs-CZ" sz="16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cs-CZ" altLang="cs-CZ" sz="1600" dirty="0" err="1">
                <a:solidFill>
                  <a:schemeClr val="bg1">
                    <a:lumMod val="65000"/>
                  </a:schemeClr>
                </a:solidFill>
              </a:rPr>
              <a:t>government</a:t>
            </a:r>
            <a:r>
              <a:rPr lang="cs-CZ" altLang="cs-CZ" sz="1600" dirty="0">
                <a:solidFill>
                  <a:schemeClr val="bg1">
                    <a:lumMod val="65000"/>
                  </a:schemeClr>
                </a:solidFill>
              </a:rPr>
              <a:t>.</a:t>
            </a:r>
          </a:p>
          <a:p>
            <a:pPr eaLnBrk="1" hangingPunct="1">
              <a:lnSpc>
                <a:spcPct val="80000"/>
              </a:lnSpc>
              <a:spcBef>
                <a:spcPts val="400"/>
              </a:spcBef>
              <a:buFont typeface="Arial" panose="020B0604020202020204" pitchFamily="34" charset="0"/>
              <a:buChar char="•"/>
            </a:pPr>
            <a:r>
              <a:rPr lang="cs-CZ" altLang="cs-CZ" sz="1600" dirty="0" err="1">
                <a:solidFill>
                  <a:schemeClr val="bg1">
                    <a:lumMod val="65000"/>
                  </a:schemeClr>
                </a:solidFill>
              </a:rPr>
              <a:t>The</a:t>
            </a:r>
            <a:r>
              <a:rPr lang="cs-CZ" altLang="cs-CZ" sz="16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cs-CZ" altLang="cs-CZ" sz="1600" dirty="0" err="1">
                <a:solidFill>
                  <a:schemeClr val="bg1">
                    <a:lumMod val="65000"/>
                  </a:schemeClr>
                </a:solidFill>
              </a:rPr>
              <a:t>wholesaler</a:t>
            </a:r>
            <a:r>
              <a:rPr lang="cs-CZ" altLang="cs-CZ" sz="16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cs-CZ" altLang="cs-CZ" sz="1600" dirty="0" err="1">
                <a:solidFill>
                  <a:schemeClr val="bg1">
                    <a:lumMod val="65000"/>
                  </a:schemeClr>
                </a:solidFill>
              </a:rPr>
              <a:t>goes</a:t>
            </a:r>
            <a:r>
              <a:rPr lang="cs-CZ" altLang="cs-CZ" sz="1600" dirty="0">
                <a:solidFill>
                  <a:schemeClr val="bg1">
                    <a:lumMod val="65000"/>
                  </a:schemeClr>
                </a:solidFill>
              </a:rPr>
              <a:t> on to </a:t>
            </a:r>
            <a:r>
              <a:rPr lang="cs-CZ" altLang="cs-CZ" sz="1600" dirty="0" err="1">
                <a:solidFill>
                  <a:schemeClr val="bg1">
                    <a:lumMod val="65000"/>
                  </a:schemeClr>
                </a:solidFill>
              </a:rPr>
              <a:t>sell</a:t>
            </a:r>
            <a:r>
              <a:rPr lang="cs-CZ" altLang="cs-CZ" sz="16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cs-CZ" altLang="cs-CZ" sz="1600" dirty="0" err="1">
                <a:solidFill>
                  <a:schemeClr val="bg1">
                    <a:lumMod val="65000"/>
                  </a:schemeClr>
                </a:solidFill>
              </a:rPr>
              <a:t>the</a:t>
            </a:r>
            <a:r>
              <a:rPr lang="cs-CZ" altLang="cs-CZ" sz="16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cs-CZ" altLang="cs-CZ" sz="1600" dirty="0" err="1">
                <a:solidFill>
                  <a:schemeClr val="bg1">
                    <a:lumMod val="65000"/>
                  </a:schemeClr>
                </a:solidFill>
              </a:rPr>
              <a:t>television</a:t>
            </a:r>
            <a:r>
              <a:rPr lang="cs-CZ" altLang="cs-CZ" sz="1600" dirty="0">
                <a:solidFill>
                  <a:schemeClr val="bg1">
                    <a:lumMod val="65000"/>
                  </a:schemeClr>
                </a:solidFill>
              </a:rPr>
              <a:t> to a</a:t>
            </a:r>
            <a:r>
              <a:rPr lang="cs-CZ" altLang="cs-CZ" sz="1600" b="1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cs-CZ" altLang="cs-CZ" sz="1600" b="1" dirty="0" err="1">
                <a:solidFill>
                  <a:schemeClr val="bg1">
                    <a:lumMod val="65000"/>
                  </a:schemeClr>
                </a:solidFill>
              </a:rPr>
              <a:t>retailer</a:t>
            </a:r>
            <a:r>
              <a:rPr lang="cs-CZ" altLang="cs-CZ" sz="16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cs-CZ" altLang="cs-CZ" sz="1600" dirty="0" err="1">
                <a:solidFill>
                  <a:schemeClr val="bg1">
                    <a:lumMod val="65000"/>
                  </a:schemeClr>
                </a:solidFill>
              </a:rPr>
              <a:t>for</a:t>
            </a:r>
            <a:r>
              <a:rPr lang="cs-CZ" altLang="cs-CZ" sz="1600" dirty="0">
                <a:solidFill>
                  <a:schemeClr val="bg1">
                    <a:lumMod val="65000"/>
                  </a:schemeClr>
                </a:solidFill>
              </a:rPr>
              <a:t> €200. He </a:t>
            </a:r>
            <a:r>
              <a:rPr lang="cs-CZ" altLang="cs-CZ" sz="1600" dirty="0" err="1">
                <a:solidFill>
                  <a:schemeClr val="bg1">
                    <a:lumMod val="65000"/>
                  </a:schemeClr>
                </a:solidFill>
              </a:rPr>
              <a:t>adds</a:t>
            </a:r>
            <a:r>
              <a:rPr lang="cs-CZ" altLang="cs-CZ" sz="1600" dirty="0">
                <a:solidFill>
                  <a:schemeClr val="bg1">
                    <a:lumMod val="65000"/>
                  </a:schemeClr>
                </a:solidFill>
              </a:rPr>
              <a:t> on VAT </a:t>
            </a:r>
            <a:r>
              <a:rPr lang="cs-CZ" altLang="cs-CZ" sz="1600" dirty="0" err="1">
                <a:solidFill>
                  <a:schemeClr val="bg1">
                    <a:lumMod val="65000"/>
                  </a:schemeClr>
                </a:solidFill>
              </a:rPr>
              <a:t>at</a:t>
            </a:r>
            <a:r>
              <a:rPr lang="cs-CZ" altLang="cs-CZ" sz="1600" dirty="0">
                <a:solidFill>
                  <a:schemeClr val="bg1">
                    <a:lumMod val="65000"/>
                  </a:schemeClr>
                </a:solidFill>
              </a:rPr>
              <a:t> 21%, so </a:t>
            </a:r>
            <a:r>
              <a:rPr lang="cs-CZ" altLang="cs-CZ" sz="1600" dirty="0" err="1">
                <a:solidFill>
                  <a:schemeClr val="bg1">
                    <a:lumMod val="65000"/>
                  </a:schemeClr>
                </a:solidFill>
              </a:rPr>
              <a:t>the</a:t>
            </a:r>
            <a:r>
              <a:rPr lang="cs-CZ" altLang="cs-CZ" sz="16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cs-CZ" altLang="cs-CZ" sz="1600" dirty="0" err="1">
                <a:solidFill>
                  <a:schemeClr val="bg1">
                    <a:lumMod val="65000"/>
                  </a:schemeClr>
                </a:solidFill>
              </a:rPr>
              <a:t>retailer</a:t>
            </a:r>
            <a:r>
              <a:rPr lang="cs-CZ" altLang="cs-CZ" sz="16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cs-CZ" altLang="cs-CZ" sz="1600" dirty="0" err="1">
                <a:solidFill>
                  <a:schemeClr val="bg1">
                    <a:lumMod val="65000"/>
                  </a:schemeClr>
                </a:solidFill>
              </a:rPr>
              <a:t>pays</a:t>
            </a:r>
            <a:r>
              <a:rPr lang="cs-CZ" altLang="cs-CZ" sz="1600" dirty="0">
                <a:solidFill>
                  <a:schemeClr val="bg1">
                    <a:lumMod val="65000"/>
                  </a:schemeClr>
                </a:solidFill>
              </a:rPr>
              <a:t> a </a:t>
            </a:r>
            <a:r>
              <a:rPr lang="cs-CZ" altLang="cs-CZ" sz="1600" dirty="0" err="1">
                <a:solidFill>
                  <a:schemeClr val="bg1">
                    <a:lumMod val="65000"/>
                  </a:schemeClr>
                </a:solidFill>
              </a:rPr>
              <a:t>total</a:t>
            </a:r>
            <a:r>
              <a:rPr lang="cs-CZ" altLang="cs-CZ" sz="16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cs-CZ" altLang="cs-CZ" sz="1600" dirty="0" err="1">
                <a:solidFill>
                  <a:schemeClr val="bg1">
                    <a:lumMod val="65000"/>
                  </a:schemeClr>
                </a:solidFill>
              </a:rPr>
              <a:t>of</a:t>
            </a:r>
            <a:r>
              <a:rPr lang="cs-CZ" altLang="cs-CZ" sz="1600" dirty="0">
                <a:solidFill>
                  <a:schemeClr val="bg1">
                    <a:lumMod val="65000"/>
                  </a:schemeClr>
                </a:solidFill>
              </a:rPr>
              <a:t> €242. </a:t>
            </a:r>
            <a:r>
              <a:rPr lang="cs-CZ" altLang="cs-CZ" sz="1600" dirty="0" err="1">
                <a:solidFill>
                  <a:schemeClr val="bg1">
                    <a:lumMod val="65000"/>
                  </a:schemeClr>
                </a:solidFill>
              </a:rPr>
              <a:t>The</a:t>
            </a:r>
            <a:r>
              <a:rPr lang="cs-CZ" altLang="cs-CZ" sz="16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cs-CZ" altLang="cs-CZ" sz="1600" dirty="0" err="1">
                <a:solidFill>
                  <a:schemeClr val="bg1">
                    <a:lumMod val="65000"/>
                  </a:schemeClr>
                </a:solidFill>
              </a:rPr>
              <a:t>wholesaler</a:t>
            </a:r>
            <a:r>
              <a:rPr lang="cs-CZ" altLang="cs-CZ" sz="16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cs-CZ" altLang="cs-CZ" sz="1600" dirty="0" err="1">
                <a:solidFill>
                  <a:schemeClr val="bg1">
                    <a:lumMod val="65000"/>
                  </a:schemeClr>
                </a:solidFill>
              </a:rPr>
              <a:t>must</a:t>
            </a:r>
            <a:r>
              <a:rPr lang="cs-CZ" altLang="cs-CZ" sz="16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cs-CZ" altLang="cs-CZ" sz="1600" dirty="0" err="1">
                <a:solidFill>
                  <a:schemeClr val="bg1">
                    <a:lumMod val="65000"/>
                  </a:schemeClr>
                </a:solidFill>
              </a:rPr>
              <a:t>pay</a:t>
            </a:r>
            <a:r>
              <a:rPr lang="cs-CZ" altLang="cs-CZ" sz="16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cs-CZ" altLang="cs-CZ" sz="1600" dirty="0" err="1">
                <a:solidFill>
                  <a:schemeClr val="bg1">
                    <a:lumMod val="65000"/>
                  </a:schemeClr>
                </a:solidFill>
              </a:rPr>
              <a:t>the</a:t>
            </a:r>
            <a:r>
              <a:rPr lang="cs-CZ" altLang="cs-CZ" sz="16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cs-CZ" altLang="cs-CZ" sz="1600" dirty="0" err="1">
                <a:solidFill>
                  <a:schemeClr val="bg1">
                    <a:lumMod val="65000"/>
                  </a:schemeClr>
                </a:solidFill>
              </a:rPr>
              <a:t>government</a:t>
            </a:r>
            <a:r>
              <a:rPr lang="cs-CZ" altLang="cs-CZ" sz="16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cs-CZ" altLang="cs-CZ" sz="1600" dirty="0" err="1">
                <a:solidFill>
                  <a:schemeClr val="bg1">
                    <a:lumMod val="65000"/>
                  </a:schemeClr>
                </a:solidFill>
              </a:rPr>
              <a:t>the</a:t>
            </a:r>
            <a:r>
              <a:rPr lang="cs-CZ" altLang="cs-CZ" sz="1600" dirty="0">
                <a:solidFill>
                  <a:schemeClr val="bg1">
                    <a:lumMod val="65000"/>
                  </a:schemeClr>
                </a:solidFill>
              </a:rPr>
              <a:t> VAT </a:t>
            </a:r>
            <a:r>
              <a:rPr lang="cs-CZ" altLang="cs-CZ" sz="1600" dirty="0" err="1">
                <a:solidFill>
                  <a:schemeClr val="bg1">
                    <a:lumMod val="65000"/>
                  </a:schemeClr>
                </a:solidFill>
              </a:rPr>
              <a:t>of</a:t>
            </a:r>
            <a:r>
              <a:rPr lang="cs-CZ" altLang="cs-CZ" sz="1600" dirty="0">
                <a:solidFill>
                  <a:schemeClr val="bg1">
                    <a:lumMod val="65000"/>
                  </a:schemeClr>
                </a:solidFill>
              </a:rPr>
              <a:t> €42, but he </a:t>
            </a:r>
            <a:r>
              <a:rPr lang="cs-CZ" altLang="cs-CZ" sz="1600" dirty="0" err="1">
                <a:solidFill>
                  <a:schemeClr val="bg1">
                    <a:lumMod val="65000"/>
                  </a:schemeClr>
                </a:solidFill>
              </a:rPr>
              <a:t>can</a:t>
            </a:r>
            <a:r>
              <a:rPr lang="cs-CZ" altLang="cs-CZ" sz="16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cs-CZ" altLang="cs-CZ" sz="1600" dirty="0" err="1">
                <a:solidFill>
                  <a:schemeClr val="bg1">
                    <a:lumMod val="65000"/>
                  </a:schemeClr>
                </a:solidFill>
              </a:rPr>
              <a:t>reclaim</a:t>
            </a:r>
            <a:r>
              <a:rPr lang="cs-CZ" altLang="cs-CZ" sz="16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cs-CZ" altLang="cs-CZ" sz="1600" dirty="0" err="1">
                <a:solidFill>
                  <a:schemeClr val="bg1">
                    <a:lumMod val="65000"/>
                  </a:schemeClr>
                </a:solidFill>
              </a:rPr>
              <a:t>the</a:t>
            </a:r>
            <a:r>
              <a:rPr lang="cs-CZ" altLang="cs-CZ" sz="1600" dirty="0">
                <a:solidFill>
                  <a:schemeClr val="bg1">
                    <a:lumMod val="65000"/>
                  </a:schemeClr>
                </a:solidFill>
              </a:rPr>
              <a:t> €21 VAT he has </a:t>
            </a:r>
            <a:r>
              <a:rPr lang="cs-CZ" altLang="cs-CZ" sz="1600" dirty="0" err="1">
                <a:solidFill>
                  <a:schemeClr val="bg1">
                    <a:lumMod val="65000"/>
                  </a:schemeClr>
                </a:solidFill>
              </a:rPr>
              <a:t>already</a:t>
            </a:r>
            <a:r>
              <a:rPr lang="cs-CZ" altLang="cs-CZ" sz="16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cs-CZ" altLang="cs-CZ" sz="1600" dirty="0" err="1">
                <a:solidFill>
                  <a:schemeClr val="bg1">
                    <a:lumMod val="65000"/>
                  </a:schemeClr>
                </a:solidFill>
              </a:rPr>
              <a:t>paid</a:t>
            </a:r>
            <a:r>
              <a:rPr lang="cs-CZ" altLang="cs-CZ" sz="1600" dirty="0">
                <a:solidFill>
                  <a:schemeClr val="bg1">
                    <a:lumMod val="65000"/>
                  </a:schemeClr>
                </a:solidFill>
              </a:rPr>
              <a:t> to </a:t>
            </a:r>
            <a:r>
              <a:rPr lang="cs-CZ" altLang="cs-CZ" sz="1600" dirty="0" err="1">
                <a:solidFill>
                  <a:schemeClr val="bg1">
                    <a:lumMod val="65000"/>
                  </a:schemeClr>
                </a:solidFill>
              </a:rPr>
              <a:t>the</a:t>
            </a:r>
            <a:r>
              <a:rPr lang="cs-CZ" altLang="cs-CZ" sz="16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cs-CZ" altLang="cs-CZ" sz="1600" dirty="0" err="1">
                <a:solidFill>
                  <a:schemeClr val="bg1">
                    <a:lumMod val="65000"/>
                  </a:schemeClr>
                </a:solidFill>
              </a:rPr>
              <a:t>manufacturer</a:t>
            </a:r>
            <a:r>
              <a:rPr lang="cs-CZ" altLang="cs-CZ" sz="1600" dirty="0">
                <a:solidFill>
                  <a:schemeClr val="bg1">
                    <a:lumMod val="65000"/>
                  </a:schemeClr>
                </a:solidFill>
              </a:rPr>
              <a:t>, </a:t>
            </a:r>
            <a:r>
              <a:rPr lang="cs-CZ" altLang="cs-CZ" sz="1600" dirty="0" err="1">
                <a:solidFill>
                  <a:schemeClr val="bg1">
                    <a:lumMod val="65000"/>
                  </a:schemeClr>
                </a:solidFill>
              </a:rPr>
              <a:t>leaving</a:t>
            </a:r>
            <a:r>
              <a:rPr lang="cs-CZ" altLang="cs-CZ" sz="1600" dirty="0">
                <a:solidFill>
                  <a:schemeClr val="bg1">
                    <a:lumMod val="65000"/>
                  </a:schemeClr>
                </a:solidFill>
              </a:rPr>
              <a:t> €21, </a:t>
            </a:r>
            <a:r>
              <a:rPr lang="cs-CZ" altLang="cs-CZ" sz="1600" dirty="0" err="1">
                <a:solidFill>
                  <a:schemeClr val="bg1">
                    <a:lumMod val="65000"/>
                  </a:schemeClr>
                </a:solidFill>
              </a:rPr>
              <a:t>which</a:t>
            </a:r>
            <a:r>
              <a:rPr lang="cs-CZ" altLang="cs-CZ" sz="1600" dirty="0">
                <a:solidFill>
                  <a:schemeClr val="bg1">
                    <a:lumMod val="65000"/>
                  </a:schemeClr>
                </a:solidFill>
              </a:rPr>
              <a:t> he </a:t>
            </a:r>
            <a:r>
              <a:rPr lang="cs-CZ" altLang="cs-CZ" sz="1600" dirty="0" err="1">
                <a:solidFill>
                  <a:schemeClr val="bg1">
                    <a:lumMod val="65000"/>
                  </a:schemeClr>
                </a:solidFill>
              </a:rPr>
              <a:t>pays</a:t>
            </a:r>
            <a:r>
              <a:rPr lang="cs-CZ" altLang="cs-CZ" sz="1600" dirty="0">
                <a:solidFill>
                  <a:schemeClr val="bg1">
                    <a:lumMod val="65000"/>
                  </a:schemeClr>
                </a:solidFill>
              </a:rPr>
              <a:t> to </a:t>
            </a:r>
            <a:r>
              <a:rPr lang="cs-CZ" altLang="cs-CZ" sz="1600" dirty="0" err="1">
                <a:solidFill>
                  <a:schemeClr val="bg1">
                    <a:lumMod val="65000"/>
                  </a:schemeClr>
                </a:solidFill>
              </a:rPr>
              <a:t>the</a:t>
            </a:r>
            <a:r>
              <a:rPr lang="cs-CZ" altLang="cs-CZ" sz="16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cs-CZ" altLang="cs-CZ" sz="1600" dirty="0" err="1">
                <a:solidFill>
                  <a:schemeClr val="bg1">
                    <a:lumMod val="65000"/>
                  </a:schemeClr>
                </a:solidFill>
              </a:rPr>
              <a:t>government</a:t>
            </a:r>
            <a:r>
              <a:rPr lang="cs-CZ" altLang="cs-CZ" sz="1600" dirty="0">
                <a:solidFill>
                  <a:schemeClr val="bg1">
                    <a:lumMod val="65000"/>
                  </a:schemeClr>
                </a:solidFill>
              </a:rPr>
              <a:t>.</a:t>
            </a:r>
          </a:p>
          <a:p>
            <a:pPr eaLnBrk="1" hangingPunct="1">
              <a:lnSpc>
                <a:spcPct val="80000"/>
              </a:lnSpc>
              <a:spcBef>
                <a:spcPts val="400"/>
              </a:spcBef>
              <a:buFont typeface="Arial" panose="020B0604020202020204" pitchFamily="34" charset="0"/>
              <a:buChar char="•"/>
            </a:pPr>
            <a:r>
              <a:rPr lang="cs-CZ" altLang="cs-CZ" sz="1600" dirty="0" err="1">
                <a:solidFill>
                  <a:schemeClr val="bg1">
                    <a:lumMod val="65000"/>
                  </a:schemeClr>
                </a:solidFill>
              </a:rPr>
              <a:t>When</a:t>
            </a:r>
            <a:r>
              <a:rPr lang="cs-CZ" altLang="cs-CZ" sz="16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cs-CZ" altLang="cs-CZ" sz="1600" dirty="0" err="1">
                <a:solidFill>
                  <a:schemeClr val="bg1">
                    <a:lumMod val="65000"/>
                  </a:schemeClr>
                </a:solidFill>
              </a:rPr>
              <a:t>the</a:t>
            </a:r>
            <a:r>
              <a:rPr lang="cs-CZ" altLang="cs-CZ" sz="16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cs-CZ" altLang="cs-CZ" sz="1600" dirty="0" err="1">
                <a:solidFill>
                  <a:schemeClr val="bg1">
                    <a:lumMod val="65000"/>
                  </a:schemeClr>
                </a:solidFill>
              </a:rPr>
              <a:t>retailer</a:t>
            </a:r>
            <a:r>
              <a:rPr lang="cs-CZ" altLang="cs-CZ" sz="16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cs-CZ" altLang="cs-CZ" sz="1600" dirty="0" err="1">
                <a:solidFill>
                  <a:schemeClr val="bg1">
                    <a:lumMod val="65000"/>
                  </a:schemeClr>
                </a:solidFill>
              </a:rPr>
              <a:t>comes</a:t>
            </a:r>
            <a:r>
              <a:rPr lang="cs-CZ" altLang="cs-CZ" sz="1600" dirty="0">
                <a:solidFill>
                  <a:schemeClr val="bg1">
                    <a:lumMod val="65000"/>
                  </a:schemeClr>
                </a:solidFill>
              </a:rPr>
              <a:t> to </a:t>
            </a:r>
            <a:r>
              <a:rPr lang="cs-CZ" altLang="cs-CZ" sz="1600" dirty="0" err="1">
                <a:solidFill>
                  <a:schemeClr val="bg1">
                    <a:lumMod val="65000"/>
                  </a:schemeClr>
                </a:solidFill>
              </a:rPr>
              <a:t>sell</a:t>
            </a:r>
            <a:r>
              <a:rPr lang="cs-CZ" altLang="cs-CZ" sz="16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cs-CZ" altLang="cs-CZ" sz="1600" dirty="0" err="1">
                <a:solidFill>
                  <a:schemeClr val="bg1">
                    <a:lumMod val="65000"/>
                  </a:schemeClr>
                </a:solidFill>
              </a:rPr>
              <a:t>the</a:t>
            </a:r>
            <a:r>
              <a:rPr lang="cs-CZ" altLang="cs-CZ" sz="16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cs-CZ" altLang="cs-CZ" sz="1600" dirty="0" err="1">
                <a:solidFill>
                  <a:schemeClr val="bg1">
                    <a:lumMod val="65000"/>
                  </a:schemeClr>
                </a:solidFill>
              </a:rPr>
              <a:t>television</a:t>
            </a:r>
            <a:r>
              <a:rPr lang="cs-CZ" altLang="cs-CZ" sz="1600" dirty="0">
                <a:solidFill>
                  <a:schemeClr val="bg1">
                    <a:lumMod val="65000"/>
                  </a:schemeClr>
                </a:solidFill>
              </a:rPr>
              <a:t> to a </a:t>
            </a:r>
            <a:r>
              <a:rPr lang="cs-CZ" altLang="cs-CZ" sz="1600" b="1" dirty="0" err="1">
                <a:solidFill>
                  <a:schemeClr val="bg1">
                    <a:lumMod val="65000"/>
                  </a:schemeClr>
                </a:solidFill>
              </a:rPr>
              <a:t>consumer</a:t>
            </a:r>
            <a:r>
              <a:rPr lang="cs-CZ" altLang="cs-CZ" sz="1600" b="1" dirty="0">
                <a:solidFill>
                  <a:schemeClr val="bg1">
                    <a:lumMod val="65000"/>
                  </a:schemeClr>
                </a:solidFill>
              </a:rPr>
              <a:t>,</a:t>
            </a:r>
            <a:r>
              <a:rPr lang="cs-CZ" altLang="cs-CZ" sz="1600" dirty="0">
                <a:solidFill>
                  <a:schemeClr val="bg1">
                    <a:lumMod val="65000"/>
                  </a:schemeClr>
                </a:solidFill>
              </a:rPr>
              <a:t> he </a:t>
            </a:r>
            <a:r>
              <a:rPr lang="cs-CZ" altLang="cs-CZ" sz="1600" dirty="0" err="1">
                <a:solidFill>
                  <a:schemeClr val="bg1">
                    <a:lumMod val="65000"/>
                  </a:schemeClr>
                </a:solidFill>
              </a:rPr>
              <a:t>must</a:t>
            </a:r>
            <a:r>
              <a:rPr lang="cs-CZ" altLang="cs-CZ" sz="16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cs-CZ" altLang="cs-CZ" sz="1600" dirty="0" err="1">
                <a:solidFill>
                  <a:schemeClr val="bg1">
                    <a:lumMod val="65000"/>
                  </a:schemeClr>
                </a:solidFill>
              </a:rPr>
              <a:t>also</a:t>
            </a:r>
            <a:r>
              <a:rPr lang="cs-CZ" altLang="cs-CZ" sz="16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cs-CZ" altLang="cs-CZ" sz="1600" dirty="0" err="1">
                <a:solidFill>
                  <a:schemeClr val="bg1">
                    <a:lumMod val="65000"/>
                  </a:schemeClr>
                </a:solidFill>
              </a:rPr>
              <a:t>add</a:t>
            </a:r>
            <a:r>
              <a:rPr lang="cs-CZ" altLang="cs-CZ" sz="1600" dirty="0">
                <a:solidFill>
                  <a:schemeClr val="bg1">
                    <a:lumMod val="65000"/>
                  </a:schemeClr>
                </a:solidFill>
              </a:rPr>
              <a:t> on VAT to his </a:t>
            </a:r>
            <a:r>
              <a:rPr lang="cs-CZ" altLang="cs-CZ" sz="1600" dirty="0" err="1">
                <a:solidFill>
                  <a:schemeClr val="bg1">
                    <a:lumMod val="65000"/>
                  </a:schemeClr>
                </a:solidFill>
              </a:rPr>
              <a:t>selling</a:t>
            </a:r>
            <a:r>
              <a:rPr lang="cs-CZ" altLang="cs-CZ" sz="16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cs-CZ" altLang="cs-CZ" sz="1600" dirty="0" err="1">
                <a:solidFill>
                  <a:schemeClr val="bg1">
                    <a:lumMod val="65000"/>
                  </a:schemeClr>
                </a:solidFill>
              </a:rPr>
              <a:t>price</a:t>
            </a:r>
            <a:r>
              <a:rPr lang="cs-CZ" altLang="cs-CZ" sz="1600" dirty="0">
                <a:solidFill>
                  <a:schemeClr val="bg1">
                    <a:lumMod val="65000"/>
                  </a:schemeClr>
                </a:solidFill>
              </a:rPr>
              <a:t>. He </a:t>
            </a:r>
            <a:r>
              <a:rPr lang="cs-CZ" altLang="cs-CZ" sz="1600" dirty="0" err="1">
                <a:solidFill>
                  <a:schemeClr val="bg1">
                    <a:lumMod val="65000"/>
                  </a:schemeClr>
                </a:solidFill>
              </a:rPr>
              <a:t>sells</a:t>
            </a:r>
            <a:r>
              <a:rPr lang="cs-CZ" altLang="cs-CZ" sz="16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cs-CZ" altLang="cs-CZ" sz="1600" dirty="0" err="1">
                <a:solidFill>
                  <a:schemeClr val="bg1">
                    <a:lumMod val="65000"/>
                  </a:schemeClr>
                </a:solidFill>
              </a:rPr>
              <a:t>the</a:t>
            </a:r>
            <a:r>
              <a:rPr lang="cs-CZ" altLang="cs-CZ" sz="16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cs-CZ" altLang="cs-CZ" sz="1600" dirty="0" err="1">
                <a:solidFill>
                  <a:schemeClr val="bg1">
                    <a:lumMod val="65000"/>
                  </a:schemeClr>
                </a:solidFill>
              </a:rPr>
              <a:t>television</a:t>
            </a:r>
            <a:r>
              <a:rPr lang="cs-CZ" altLang="cs-CZ" sz="16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cs-CZ" altLang="cs-CZ" sz="1600" dirty="0" err="1">
                <a:solidFill>
                  <a:schemeClr val="bg1">
                    <a:lumMod val="65000"/>
                  </a:schemeClr>
                </a:solidFill>
              </a:rPr>
              <a:t>for</a:t>
            </a:r>
            <a:r>
              <a:rPr lang="cs-CZ" altLang="cs-CZ" sz="1600" dirty="0">
                <a:solidFill>
                  <a:schemeClr val="bg1">
                    <a:lumMod val="65000"/>
                  </a:schemeClr>
                </a:solidFill>
              </a:rPr>
              <a:t> €300, plus VAT </a:t>
            </a:r>
            <a:r>
              <a:rPr lang="cs-CZ" altLang="cs-CZ" sz="1600" dirty="0" err="1">
                <a:solidFill>
                  <a:schemeClr val="bg1">
                    <a:lumMod val="65000"/>
                  </a:schemeClr>
                </a:solidFill>
              </a:rPr>
              <a:t>at</a:t>
            </a:r>
            <a:r>
              <a:rPr lang="cs-CZ" altLang="cs-CZ" sz="1600" dirty="0">
                <a:solidFill>
                  <a:schemeClr val="bg1">
                    <a:lumMod val="65000"/>
                  </a:schemeClr>
                </a:solidFill>
              </a:rPr>
              <a:t> 21%, </a:t>
            </a:r>
            <a:r>
              <a:rPr lang="cs-CZ" altLang="cs-CZ" sz="1600" dirty="0" err="1">
                <a:solidFill>
                  <a:schemeClr val="bg1">
                    <a:lumMod val="65000"/>
                  </a:schemeClr>
                </a:solidFill>
              </a:rPr>
              <a:t>making</a:t>
            </a:r>
            <a:r>
              <a:rPr lang="cs-CZ" altLang="cs-CZ" sz="1600" dirty="0">
                <a:solidFill>
                  <a:schemeClr val="bg1">
                    <a:lumMod val="65000"/>
                  </a:schemeClr>
                </a:solidFill>
              </a:rPr>
              <a:t> a </a:t>
            </a:r>
            <a:r>
              <a:rPr lang="cs-CZ" altLang="cs-CZ" sz="1600" dirty="0" err="1">
                <a:solidFill>
                  <a:schemeClr val="bg1">
                    <a:lumMod val="65000"/>
                  </a:schemeClr>
                </a:solidFill>
              </a:rPr>
              <a:t>selling</a:t>
            </a:r>
            <a:r>
              <a:rPr lang="cs-CZ" altLang="cs-CZ" sz="16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cs-CZ" altLang="cs-CZ" sz="1600" dirty="0" err="1">
                <a:solidFill>
                  <a:schemeClr val="bg1">
                    <a:lumMod val="65000"/>
                  </a:schemeClr>
                </a:solidFill>
              </a:rPr>
              <a:t>price</a:t>
            </a:r>
            <a:r>
              <a:rPr lang="cs-CZ" altLang="cs-CZ" sz="16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cs-CZ" altLang="cs-CZ" sz="1600" dirty="0" err="1">
                <a:solidFill>
                  <a:schemeClr val="bg1">
                    <a:lumMod val="65000"/>
                  </a:schemeClr>
                </a:solidFill>
              </a:rPr>
              <a:t>of</a:t>
            </a:r>
            <a:r>
              <a:rPr lang="cs-CZ" altLang="cs-CZ" sz="1600" dirty="0">
                <a:solidFill>
                  <a:schemeClr val="bg1">
                    <a:lumMod val="65000"/>
                  </a:schemeClr>
                </a:solidFill>
              </a:rPr>
              <a:t> €363 </a:t>
            </a:r>
            <a:r>
              <a:rPr lang="cs-CZ" altLang="cs-CZ" sz="1600" dirty="0" err="1">
                <a:solidFill>
                  <a:schemeClr val="bg1">
                    <a:lumMod val="65000"/>
                  </a:schemeClr>
                </a:solidFill>
              </a:rPr>
              <a:t>for</a:t>
            </a:r>
            <a:r>
              <a:rPr lang="cs-CZ" altLang="cs-CZ" sz="16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cs-CZ" altLang="cs-CZ" sz="1600" dirty="0" err="1">
                <a:solidFill>
                  <a:schemeClr val="bg1">
                    <a:lumMod val="65000"/>
                  </a:schemeClr>
                </a:solidFill>
              </a:rPr>
              <a:t>the</a:t>
            </a:r>
            <a:r>
              <a:rPr lang="cs-CZ" altLang="cs-CZ" sz="16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cs-CZ" altLang="cs-CZ" sz="1600" dirty="0" err="1">
                <a:solidFill>
                  <a:schemeClr val="bg1">
                    <a:lumMod val="65000"/>
                  </a:schemeClr>
                </a:solidFill>
              </a:rPr>
              <a:t>consumer</a:t>
            </a:r>
            <a:r>
              <a:rPr lang="cs-CZ" altLang="cs-CZ" sz="1600" dirty="0">
                <a:solidFill>
                  <a:schemeClr val="bg1">
                    <a:lumMod val="65000"/>
                  </a:schemeClr>
                </a:solidFill>
              </a:rPr>
              <a:t>. </a:t>
            </a:r>
            <a:r>
              <a:rPr lang="cs-CZ" altLang="cs-CZ" sz="1600" dirty="0" err="1">
                <a:solidFill>
                  <a:schemeClr val="bg1">
                    <a:lumMod val="65000"/>
                  </a:schemeClr>
                </a:solidFill>
              </a:rPr>
              <a:t>The</a:t>
            </a:r>
            <a:r>
              <a:rPr lang="cs-CZ" altLang="cs-CZ" sz="16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cs-CZ" altLang="cs-CZ" sz="1600" dirty="0" err="1">
                <a:solidFill>
                  <a:schemeClr val="bg1">
                    <a:lumMod val="65000"/>
                  </a:schemeClr>
                </a:solidFill>
              </a:rPr>
              <a:t>retailer</a:t>
            </a:r>
            <a:r>
              <a:rPr lang="cs-CZ" altLang="cs-CZ" sz="16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cs-CZ" altLang="cs-CZ" sz="1600" dirty="0" err="1">
                <a:solidFill>
                  <a:schemeClr val="bg1">
                    <a:lumMod val="65000"/>
                  </a:schemeClr>
                </a:solidFill>
              </a:rPr>
              <a:t>must</a:t>
            </a:r>
            <a:r>
              <a:rPr lang="cs-CZ" altLang="cs-CZ" sz="16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cs-CZ" altLang="cs-CZ" sz="1600" dirty="0" err="1">
                <a:solidFill>
                  <a:schemeClr val="bg1">
                    <a:lumMod val="65000"/>
                  </a:schemeClr>
                </a:solidFill>
              </a:rPr>
              <a:t>pay</a:t>
            </a:r>
            <a:r>
              <a:rPr lang="cs-CZ" altLang="cs-CZ" sz="16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cs-CZ" altLang="cs-CZ" sz="1600" dirty="0" err="1">
                <a:solidFill>
                  <a:schemeClr val="bg1">
                    <a:lumMod val="65000"/>
                  </a:schemeClr>
                </a:solidFill>
              </a:rPr>
              <a:t>the</a:t>
            </a:r>
            <a:r>
              <a:rPr lang="cs-CZ" altLang="cs-CZ" sz="1600" dirty="0">
                <a:solidFill>
                  <a:schemeClr val="bg1">
                    <a:lumMod val="65000"/>
                  </a:schemeClr>
                </a:solidFill>
              </a:rPr>
              <a:t> VAT to </a:t>
            </a:r>
            <a:r>
              <a:rPr lang="cs-CZ" altLang="cs-CZ" sz="1600" dirty="0" err="1">
                <a:solidFill>
                  <a:schemeClr val="bg1">
                    <a:lumMod val="65000"/>
                  </a:schemeClr>
                </a:solidFill>
              </a:rPr>
              <a:t>the</a:t>
            </a:r>
            <a:r>
              <a:rPr lang="cs-CZ" altLang="cs-CZ" sz="16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cs-CZ" altLang="cs-CZ" sz="1600" dirty="0" err="1">
                <a:solidFill>
                  <a:schemeClr val="bg1">
                    <a:lumMod val="65000"/>
                  </a:schemeClr>
                </a:solidFill>
              </a:rPr>
              <a:t>government</a:t>
            </a:r>
            <a:r>
              <a:rPr lang="cs-CZ" altLang="cs-CZ" sz="1600" dirty="0">
                <a:solidFill>
                  <a:schemeClr val="bg1">
                    <a:lumMod val="65000"/>
                  </a:schemeClr>
                </a:solidFill>
              </a:rPr>
              <a:t> but he </a:t>
            </a:r>
            <a:r>
              <a:rPr lang="cs-CZ" altLang="cs-CZ" sz="1600" dirty="0" err="1">
                <a:solidFill>
                  <a:schemeClr val="bg1">
                    <a:lumMod val="65000"/>
                  </a:schemeClr>
                </a:solidFill>
              </a:rPr>
              <a:t>can</a:t>
            </a:r>
            <a:r>
              <a:rPr lang="cs-CZ" altLang="cs-CZ" sz="16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cs-CZ" altLang="cs-CZ" sz="1600" dirty="0" err="1">
                <a:solidFill>
                  <a:schemeClr val="bg1">
                    <a:lumMod val="65000"/>
                  </a:schemeClr>
                </a:solidFill>
              </a:rPr>
              <a:t>claim</a:t>
            </a:r>
            <a:r>
              <a:rPr lang="cs-CZ" altLang="cs-CZ" sz="16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cs-CZ" altLang="cs-CZ" sz="1600" dirty="0" err="1">
                <a:solidFill>
                  <a:schemeClr val="bg1">
                    <a:lumMod val="65000"/>
                  </a:schemeClr>
                </a:solidFill>
              </a:rPr>
              <a:t>back</a:t>
            </a:r>
            <a:r>
              <a:rPr lang="cs-CZ" altLang="cs-CZ" sz="16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cs-CZ" altLang="cs-CZ" sz="1600" dirty="0" err="1">
                <a:solidFill>
                  <a:schemeClr val="bg1">
                    <a:lumMod val="65000"/>
                  </a:schemeClr>
                </a:solidFill>
              </a:rPr>
              <a:t>the</a:t>
            </a:r>
            <a:r>
              <a:rPr lang="cs-CZ" altLang="cs-CZ" sz="1600" dirty="0">
                <a:solidFill>
                  <a:schemeClr val="bg1">
                    <a:lumMod val="65000"/>
                  </a:schemeClr>
                </a:solidFill>
              </a:rPr>
              <a:t> €42 VAT </a:t>
            </a:r>
            <a:r>
              <a:rPr lang="cs-CZ" altLang="cs-CZ" sz="1600" dirty="0" err="1">
                <a:solidFill>
                  <a:schemeClr val="bg1">
                    <a:lumMod val="65000"/>
                  </a:schemeClr>
                </a:solidFill>
              </a:rPr>
              <a:t>that</a:t>
            </a:r>
            <a:r>
              <a:rPr lang="cs-CZ" altLang="cs-CZ" sz="1600" dirty="0">
                <a:solidFill>
                  <a:schemeClr val="bg1">
                    <a:lumMod val="65000"/>
                  </a:schemeClr>
                </a:solidFill>
              </a:rPr>
              <a:t> he </a:t>
            </a:r>
            <a:r>
              <a:rPr lang="cs-CZ" altLang="cs-CZ" sz="1600" dirty="0" err="1">
                <a:solidFill>
                  <a:schemeClr val="bg1">
                    <a:lumMod val="65000"/>
                  </a:schemeClr>
                </a:solidFill>
              </a:rPr>
              <a:t>paid</a:t>
            </a:r>
            <a:r>
              <a:rPr lang="cs-CZ" altLang="cs-CZ" sz="1600" dirty="0">
                <a:solidFill>
                  <a:schemeClr val="bg1">
                    <a:lumMod val="65000"/>
                  </a:schemeClr>
                </a:solidFill>
              </a:rPr>
              <a:t> to </a:t>
            </a:r>
            <a:r>
              <a:rPr lang="cs-CZ" altLang="cs-CZ" sz="1600" dirty="0" err="1">
                <a:solidFill>
                  <a:schemeClr val="bg1">
                    <a:lumMod val="65000"/>
                  </a:schemeClr>
                </a:solidFill>
              </a:rPr>
              <a:t>the</a:t>
            </a:r>
            <a:r>
              <a:rPr lang="cs-CZ" altLang="cs-CZ" sz="16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cs-CZ" altLang="cs-CZ" sz="1600" dirty="0" err="1">
                <a:solidFill>
                  <a:schemeClr val="bg1">
                    <a:lumMod val="65000"/>
                  </a:schemeClr>
                </a:solidFill>
              </a:rPr>
              <a:t>wholesaler</a:t>
            </a:r>
            <a:r>
              <a:rPr lang="cs-CZ" altLang="cs-CZ" sz="1600" dirty="0">
                <a:solidFill>
                  <a:schemeClr val="bg1">
                    <a:lumMod val="65000"/>
                  </a:schemeClr>
                </a:solidFill>
              </a:rPr>
              <a:t>, </a:t>
            </a:r>
            <a:r>
              <a:rPr lang="cs-CZ" altLang="cs-CZ" sz="1600" dirty="0" err="1">
                <a:solidFill>
                  <a:schemeClr val="bg1">
                    <a:lumMod val="65000"/>
                  </a:schemeClr>
                </a:solidFill>
              </a:rPr>
              <a:t>leaving</a:t>
            </a:r>
            <a:r>
              <a:rPr lang="cs-CZ" altLang="cs-CZ" sz="1600" dirty="0">
                <a:solidFill>
                  <a:schemeClr val="bg1">
                    <a:lumMod val="65000"/>
                  </a:schemeClr>
                </a:solidFill>
              </a:rPr>
              <a:t> €21 </a:t>
            </a:r>
            <a:r>
              <a:rPr lang="cs-CZ" altLang="cs-CZ" sz="1600" dirty="0" err="1">
                <a:solidFill>
                  <a:schemeClr val="bg1">
                    <a:lumMod val="65000"/>
                  </a:schemeClr>
                </a:solidFill>
              </a:rPr>
              <a:t>for</a:t>
            </a:r>
            <a:r>
              <a:rPr lang="cs-CZ" altLang="cs-CZ" sz="16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cs-CZ" altLang="cs-CZ" sz="1600" dirty="0" err="1">
                <a:solidFill>
                  <a:schemeClr val="bg1">
                    <a:lumMod val="65000"/>
                  </a:schemeClr>
                </a:solidFill>
              </a:rPr>
              <a:t>the</a:t>
            </a:r>
            <a:r>
              <a:rPr lang="cs-CZ" altLang="cs-CZ" sz="16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cs-CZ" altLang="cs-CZ" sz="1600" dirty="0" err="1">
                <a:solidFill>
                  <a:schemeClr val="bg1">
                    <a:lumMod val="65000"/>
                  </a:schemeClr>
                </a:solidFill>
              </a:rPr>
              <a:t>government</a:t>
            </a:r>
            <a:r>
              <a:rPr lang="cs-CZ" altLang="cs-CZ" sz="1600" dirty="0">
                <a:solidFill>
                  <a:schemeClr val="bg1">
                    <a:lumMod val="65000"/>
                  </a:schemeClr>
                </a:solidFill>
              </a:rPr>
              <a:t>. </a:t>
            </a:r>
          </a:p>
          <a:p>
            <a:pPr eaLnBrk="1" hangingPunct="1">
              <a:lnSpc>
                <a:spcPct val="80000"/>
              </a:lnSpc>
              <a:spcBef>
                <a:spcPts val="400"/>
              </a:spcBef>
              <a:buFont typeface="Arial" panose="020B0604020202020204" pitchFamily="34" charset="0"/>
              <a:buChar char="•"/>
            </a:pPr>
            <a:r>
              <a:rPr lang="cs-CZ" altLang="cs-CZ" sz="1600" b="1" dirty="0" err="1">
                <a:solidFill>
                  <a:schemeClr val="bg1">
                    <a:lumMod val="65000"/>
                  </a:schemeClr>
                </a:solidFill>
              </a:rPr>
              <a:t>The</a:t>
            </a:r>
            <a:r>
              <a:rPr lang="cs-CZ" altLang="cs-CZ" sz="1600" b="1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cs-CZ" altLang="cs-CZ" sz="1600" b="1" dirty="0" err="1">
                <a:solidFill>
                  <a:schemeClr val="bg1">
                    <a:lumMod val="65000"/>
                  </a:schemeClr>
                </a:solidFill>
              </a:rPr>
              <a:t>government</a:t>
            </a:r>
            <a:r>
              <a:rPr lang="cs-CZ" altLang="cs-CZ" sz="1600" b="1" dirty="0">
                <a:solidFill>
                  <a:schemeClr val="bg1">
                    <a:lumMod val="65000"/>
                  </a:schemeClr>
                </a:solidFill>
              </a:rPr>
              <a:t> has </a:t>
            </a:r>
            <a:r>
              <a:rPr lang="cs-CZ" altLang="cs-CZ" sz="1600" b="1" dirty="0" err="1">
                <a:solidFill>
                  <a:schemeClr val="bg1">
                    <a:lumMod val="65000"/>
                  </a:schemeClr>
                </a:solidFill>
              </a:rPr>
              <a:t>now</a:t>
            </a:r>
            <a:r>
              <a:rPr lang="cs-CZ" altLang="cs-CZ" sz="1600" b="1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cs-CZ" altLang="cs-CZ" sz="1600" b="1" dirty="0" err="1">
                <a:solidFill>
                  <a:schemeClr val="bg1">
                    <a:lumMod val="65000"/>
                  </a:schemeClr>
                </a:solidFill>
              </a:rPr>
              <a:t>received</a:t>
            </a:r>
            <a:r>
              <a:rPr lang="cs-CZ" altLang="cs-CZ" sz="1600" b="1" dirty="0">
                <a:solidFill>
                  <a:schemeClr val="bg1">
                    <a:lumMod val="65000"/>
                  </a:schemeClr>
                </a:solidFill>
              </a:rPr>
              <a:t> 21% on </a:t>
            </a:r>
            <a:r>
              <a:rPr lang="cs-CZ" altLang="cs-CZ" sz="1600" b="1" dirty="0" err="1">
                <a:solidFill>
                  <a:schemeClr val="bg1">
                    <a:lumMod val="65000"/>
                  </a:schemeClr>
                </a:solidFill>
              </a:rPr>
              <a:t>the</a:t>
            </a:r>
            <a:r>
              <a:rPr lang="cs-CZ" altLang="cs-CZ" sz="1600" b="1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cs-CZ" altLang="cs-CZ" sz="1600" b="1" dirty="0" err="1">
                <a:solidFill>
                  <a:schemeClr val="bg1">
                    <a:lumMod val="65000"/>
                  </a:schemeClr>
                </a:solidFill>
              </a:rPr>
              <a:t>price</a:t>
            </a:r>
            <a:r>
              <a:rPr lang="cs-CZ" altLang="cs-CZ" sz="1600" b="1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cs-CZ" altLang="cs-CZ" sz="1600" b="1" dirty="0" err="1">
                <a:solidFill>
                  <a:schemeClr val="bg1">
                    <a:lumMod val="65000"/>
                  </a:schemeClr>
                </a:solidFill>
              </a:rPr>
              <a:t>paid</a:t>
            </a:r>
            <a:r>
              <a:rPr lang="cs-CZ" altLang="cs-CZ" sz="1600" b="1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cs-CZ" altLang="cs-CZ" sz="1600" b="1" dirty="0" err="1">
                <a:solidFill>
                  <a:schemeClr val="bg1">
                    <a:lumMod val="65000"/>
                  </a:schemeClr>
                </a:solidFill>
              </a:rPr>
              <a:t>for</a:t>
            </a:r>
            <a:r>
              <a:rPr lang="cs-CZ" altLang="cs-CZ" sz="1600" b="1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cs-CZ" altLang="cs-CZ" sz="1600" b="1" dirty="0" err="1">
                <a:solidFill>
                  <a:schemeClr val="bg1">
                    <a:lumMod val="65000"/>
                  </a:schemeClr>
                </a:solidFill>
              </a:rPr>
              <a:t>the</a:t>
            </a:r>
            <a:r>
              <a:rPr lang="cs-CZ" altLang="cs-CZ" sz="1600" b="1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cs-CZ" altLang="cs-CZ" sz="1600" b="1" dirty="0" err="1">
                <a:solidFill>
                  <a:schemeClr val="bg1">
                    <a:lumMod val="65000"/>
                  </a:schemeClr>
                </a:solidFill>
              </a:rPr>
              <a:t>television</a:t>
            </a:r>
            <a:r>
              <a:rPr lang="cs-CZ" altLang="cs-CZ" sz="1600" b="1" dirty="0">
                <a:solidFill>
                  <a:schemeClr val="bg1">
                    <a:lumMod val="65000"/>
                  </a:schemeClr>
                </a:solidFill>
              </a:rPr>
              <a:t> by </a:t>
            </a:r>
            <a:r>
              <a:rPr lang="cs-CZ" altLang="cs-CZ" sz="1600" b="1" dirty="0" err="1">
                <a:solidFill>
                  <a:schemeClr val="bg1">
                    <a:lumMod val="65000"/>
                  </a:schemeClr>
                </a:solidFill>
              </a:rPr>
              <a:t>the</a:t>
            </a:r>
            <a:r>
              <a:rPr lang="cs-CZ" altLang="cs-CZ" sz="1600" b="1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cs-CZ" altLang="cs-CZ" sz="1600" b="1" dirty="0" err="1">
                <a:solidFill>
                  <a:schemeClr val="bg1">
                    <a:lumMod val="65000"/>
                  </a:schemeClr>
                </a:solidFill>
              </a:rPr>
              <a:t>consumer</a:t>
            </a:r>
            <a:r>
              <a:rPr lang="cs-CZ" altLang="cs-CZ" sz="1600" b="1" dirty="0">
                <a:solidFill>
                  <a:schemeClr val="bg1">
                    <a:lumMod val="65000"/>
                  </a:schemeClr>
                </a:solidFill>
              </a:rPr>
              <a:t> (€63).</a:t>
            </a:r>
            <a:r>
              <a:rPr lang="cs-CZ" altLang="cs-CZ" sz="16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cs-CZ" altLang="cs-CZ" sz="1600" dirty="0" err="1">
                <a:solidFill>
                  <a:schemeClr val="bg1">
                    <a:lumMod val="65000"/>
                  </a:schemeClr>
                </a:solidFill>
              </a:rPr>
              <a:t>The</a:t>
            </a:r>
            <a:r>
              <a:rPr lang="cs-CZ" altLang="cs-CZ" sz="16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cs-CZ" altLang="cs-CZ" sz="1600" dirty="0" err="1">
                <a:solidFill>
                  <a:schemeClr val="bg1">
                    <a:lumMod val="65000"/>
                  </a:schemeClr>
                </a:solidFill>
              </a:rPr>
              <a:t>retailer</a:t>
            </a:r>
            <a:r>
              <a:rPr lang="cs-CZ" altLang="cs-CZ" sz="1600" dirty="0">
                <a:solidFill>
                  <a:schemeClr val="bg1">
                    <a:lumMod val="65000"/>
                  </a:schemeClr>
                </a:solidFill>
              </a:rPr>
              <a:t>, </a:t>
            </a:r>
            <a:r>
              <a:rPr lang="cs-CZ" altLang="cs-CZ" sz="1600" dirty="0" err="1">
                <a:solidFill>
                  <a:schemeClr val="bg1">
                    <a:lumMod val="65000"/>
                  </a:schemeClr>
                </a:solidFill>
              </a:rPr>
              <a:t>wholesaler</a:t>
            </a:r>
            <a:r>
              <a:rPr lang="cs-CZ" altLang="cs-CZ" sz="1600" dirty="0">
                <a:solidFill>
                  <a:schemeClr val="bg1">
                    <a:lumMod val="65000"/>
                  </a:schemeClr>
                </a:solidFill>
              </a:rPr>
              <a:t> and </a:t>
            </a:r>
            <a:r>
              <a:rPr lang="cs-CZ" altLang="cs-CZ" sz="1600" dirty="0" err="1">
                <a:solidFill>
                  <a:schemeClr val="bg1">
                    <a:lumMod val="65000"/>
                  </a:schemeClr>
                </a:solidFill>
              </a:rPr>
              <a:t>manufacturer</a:t>
            </a:r>
            <a:r>
              <a:rPr lang="cs-CZ" altLang="cs-CZ" sz="16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cs-CZ" altLang="cs-CZ" sz="1600" dirty="0" err="1">
                <a:solidFill>
                  <a:schemeClr val="bg1">
                    <a:lumMod val="65000"/>
                  </a:schemeClr>
                </a:solidFill>
              </a:rPr>
              <a:t>only</a:t>
            </a:r>
            <a:r>
              <a:rPr lang="cs-CZ" altLang="cs-CZ" sz="16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cs-CZ" altLang="cs-CZ" sz="1600" dirty="0" err="1">
                <a:solidFill>
                  <a:schemeClr val="bg1">
                    <a:lumMod val="65000"/>
                  </a:schemeClr>
                </a:solidFill>
              </a:rPr>
              <a:t>paid</a:t>
            </a:r>
            <a:r>
              <a:rPr lang="cs-CZ" altLang="cs-CZ" sz="16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cs-CZ" altLang="cs-CZ" sz="1600" dirty="0" err="1">
                <a:solidFill>
                  <a:schemeClr val="bg1">
                    <a:lumMod val="65000"/>
                  </a:schemeClr>
                </a:solidFill>
              </a:rPr>
              <a:t>the</a:t>
            </a:r>
            <a:r>
              <a:rPr lang="cs-CZ" altLang="cs-CZ" sz="16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cs-CZ" altLang="cs-CZ" sz="1600" dirty="0" err="1">
                <a:solidFill>
                  <a:schemeClr val="bg1">
                    <a:lumMod val="65000"/>
                  </a:schemeClr>
                </a:solidFill>
              </a:rPr>
              <a:t>amount</a:t>
            </a:r>
            <a:r>
              <a:rPr lang="cs-CZ" altLang="cs-CZ" sz="16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cs-CZ" altLang="cs-CZ" sz="1600" dirty="0" err="1">
                <a:solidFill>
                  <a:schemeClr val="bg1">
                    <a:lumMod val="65000"/>
                  </a:schemeClr>
                </a:solidFill>
              </a:rPr>
              <a:t>of</a:t>
            </a:r>
            <a:r>
              <a:rPr lang="cs-CZ" altLang="cs-CZ" sz="1600" dirty="0">
                <a:solidFill>
                  <a:schemeClr val="bg1">
                    <a:lumMod val="65000"/>
                  </a:schemeClr>
                </a:solidFill>
              </a:rPr>
              <a:t> VAT </a:t>
            </a:r>
            <a:r>
              <a:rPr lang="cs-CZ" altLang="cs-CZ" sz="1600" dirty="0" err="1">
                <a:solidFill>
                  <a:schemeClr val="bg1">
                    <a:lumMod val="65000"/>
                  </a:schemeClr>
                </a:solidFill>
              </a:rPr>
              <a:t>they</a:t>
            </a:r>
            <a:r>
              <a:rPr lang="cs-CZ" altLang="cs-CZ" sz="16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cs-CZ" altLang="cs-CZ" sz="1600" dirty="0" err="1">
                <a:solidFill>
                  <a:schemeClr val="bg1">
                    <a:lumMod val="65000"/>
                  </a:schemeClr>
                </a:solidFill>
              </a:rPr>
              <a:t>charged</a:t>
            </a:r>
            <a:r>
              <a:rPr lang="cs-CZ" altLang="cs-CZ" sz="1600" dirty="0">
                <a:solidFill>
                  <a:schemeClr val="bg1">
                    <a:lumMod val="65000"/>
                  </a:schemeClr>
                </a:solidFill>
              </a:rPr>
              <a:t> to </a:t>
            </a:r>
            <a:r>
              <a:rPr lang="cs-CZ" altLang="cs-CZ" sz="1600" dirty="0" err="1">
                <a:solidFill>
                  <a:schemeClr val="bg1">
                    <a:lumMod val="65000"/>
                  </a:schemeClr>
                </a:solidFill>
              </a:rPr>
              <a:t>the</a:t>
            </a:r>
            <a:r>
              <a:rPr lang="cs-CZ" altLang="cs-CZ" sz="16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cs-CZ" altLang="cs-CZ" sz="1600" dirty="0" err="1">
                <a:solidFill>
                  <a:schemeClr val="bg1">
                    <a:lumMod val="65000"/>
                  </a:schemeClr>
                </a:solidFill>
              </a:rPr>
              <a:t>next</a:t>
            </a:r>
            <a:r>
              <a:rPr lang="cs-CZ" altLang="cs-CZ" sz="16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cs-CZ" altLang="cs-CZ" sz="1600" dirty="0" err="1">
                <a:solidFill>
                  <a:schemeClr val="bg1">
                    <a:lumMod val="65000"/>
                  </a:schemeClr>
                </a:solidFill>
              </a:rPr>
              <a:t>group</a:t>
            </a:r>
            <a:r>
              <a:rPr lang="cs-CZ" altLang="cs-CZ" sz="16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cs-CZ" altLang="cs-CZ" sz="1600" dirty="0" err="1">
                <a:solidFill>
                  <a:schemeClr val="bg1">
                    <a:lumMod val="65000"/>
                  </a:schemeClr>
                </a:solidFill>
              </a:rPr>
              <a:t>down</a:t>
            </a:r>
            <a:r>
              <a:rPr lang="cs-CZ" altLang="cs-CZ" sz="16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cs-CZ" altLang="cs-CZ" sz="1600" dirty="0" err="1">
                <a:solidFill>
                  <a:schemeClr val="bg1">
                    <a:lumMod val="65000"/>
                  </a:schemeClr>
                </a:solidFill>
              </a:rPr>
              <a:t>the</a:t>
            </a:r>
            <a:r>
              <a:rPr lang="cs-CZ" altLang="cs-CZ" sz="1600" dirty="0">
                <a:solidFill>
                  <a:schemeClr val="bg1">
                    <a:lumMod val="65000"/>
                  </a:schemeClr>
                </a:solidFill>
              </a:rPr>
              <a:t> line.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1">
            <a:extLst>
              <a:ext uri="{FF2B5EF4-FFF2-40B4-BE49-F238E27FC236}">
                <a16:creationId xmlns:a16="http://schemas.microsoft.com/office/drawing/2014/main" id="{882C18B0-F408-49BD-9F9E-BB58F8CF89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274638"/>
            <a:ext cx="8229600" cy="778098"/>
          </a:xfrm>
          <a:prstGeom prst="rect">
            <a:avLst/>
          </a:prstGeom>
          <a:solidFill>
            <a:srgbClr val="EFFE9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4400" dirty="0"/>
              <a:t>Daň z přidané hodnoty</a:t>
            </a:r>
          </a:p>
        </p:txBody>
      </p:sp>
      <p:sp>
        <p:nvSpPr>
          <p:cNvPr id="17411" name="Text Box 2">
            <a:extLst>
              <a:ext uri="{FF2B5EF4-FFF2-40B4-BE49-F238E27FC236}">
                <a16:creationId xmlns:a16="http://schemas.microsoft.com/office/drawing/2014/main" id="{5A5E6F97-14CF-4CA5-A081-A8FCBD727D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196752"/>
            <a:ext cx="8229600" cy="5386610"/>
          </a:xfrm>
          <a:prstGeom prst="rect">
            <a:avLst/>
          </a:prstGeom>
          <a:solidFill>
            <a:srgbClr val="FBFFE5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marL="338138" indent="-338138"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1pPr>
            <a:lvl2pPr marL="738188" indent="-280988"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9pPr>
          </a:lstStyle>
          <a:p>
            <a:pPr eaLnBrk="1" hangingPunct="1">
              <a:buFont typeface="Arial" panose="020B0604020202020204" pitchFamily="34" charset="0"/>
              <a:buChar char="•"/>
              <a:defRPr/>
            </a:pPr>
            <a:r>
              <a:rPr lang="cs-CZ" altLang="cs-CZ" sz="2400" dirty="0"/>
              <a:t>bývalá daň z obratu, obecná spotřební daň</a:t>
            </a:r>
          </a:p>
          <a:p>
            <a:pPr eaLnBrk="1" hangingPunct="1">
              <a:buFont typeface="Arial" panose="020B0604020202020204" pitchFamily="34" charset="0"/>
              <a:buChar char="•"/>
              <a:defRPr/>
            </a:pPr>
            <a:r>
              <a:rPr lang="cs-CZ" altLang="cs-CZ" sz="2400" dirty="0"/>
              <a:t>1967 zavedena v EHS</a:t>
            </a:r>
          </a:p>
          <a:p>
            <a:pPr eaLnBrk="1" hangingPunct="1">
              <a:buFont typeface="Arial" panose="020B0604020202020204" pitchFamily="34" charset="0"/>
              <a:buChar char="•"/>
              <a:defRPr/>
            </a:pPr>
            <a:r>
              <a:rPr lang="cs-CZ" altLang="cs-CZ" sz="2400" b="1" dirty="0"/>
              <a:t>„Šestá“ směrnice harmonizuje:</a:t>
            </a:r>
          </a:p>
          <a:p>
            <a:pPr lvl="1" eaLnBrk="1" hangingPunct="1">
              <a:buFont typeface="Arial" panose="020B0604020202020204" pitchFamily="34" charset="0"/>
              <a:buChar char="–"/>
              <a:defRPr/>
            </a:pPr>
            <a:r>
              <a:rPr lang="cs-CZ" altLang="cs-CZ" sz="2400" b="1" dirty="0"/>
              <a:t>dodání zboží, přechod vlastnického práva</a:t>
            </a:r>
          </a:p>
          <a:p>
            <a:pPr lvl="1" eaLnBrk="1" hangingPunct="1">
              <a:buFont typeface="Arial" panose="020B0604020202020204" pitchFamily="34" charset="0"/>
              <a:buChar char="–"/>
              <a:defRPr/>
            </a:pPr>
            <a:r>
              <a:rPr lang="cs-CZ" altLang="cs-CZ" sz="2400" b="1" dirty="0"/>
              <a:t>místo zdanitelného plnění</a:t>
            </a:r>
          </a:p>
          <a:p>
            <a:pPr lvl="1" eaLnBrk="1" hangingPunct="1">
              <a:buFont typeface="Arial" panose="020B0604020202020204" pitchFamily="34" charset="0"/>
              <a:buChar char="–"/>
              <a:defRPr/>
            </a:pPr>
            <a:r>
              <a:rPr lang="cs-CZ" altLang="cs-CZ" sz="2400" b="1" dirty="0"/>
              <a:t>základ daně</a:t>
            </a:r>
          </a:p>
          <a:p>
            <a:pPr lvl="1" eaLnBrk="1" hangingPunct="1">
              <a:buFont typeface="Arial" panose="020B0604020202020204" pitchFamily="34" charset="0"/>
              <a:buChar char="–"/>
              <a:defRPr/>
            </a:pPr>
            <a:r>
              <a:rPr lang="cs-CZ" altLang="cs-CZ" sz="2400" b="1" dirty="0"/>
              <a:t>sazby (snížená, základní, min. sazby)</a:t>
            </a:r>
          </a:p>
          <a:p>
            <a:pPr lvl="1" eaLnBrk="1" hangingPunct="1">
              <a:buFont typeface="Arial" panose="020B0604020202020204" pitchFamily="34" charset="0"/>
              <a:buChar char="–"/>
              <a:defRPr/>
            </a:pPr>
            <a:r>
              <a:rPr lang="cs-CZ" altLang="cs-CZ" sz="2400" b="1" dirty="0"/>
              <a:t>osvobození od daně atd.</a:t>
            </a:r>
          </a:p>
          <a:p>
            <a:pPr marL="457200" lvl="1" indent="0" eaLnBrk="1" hangingPunct="1">
              <a:defRPr/>
            </a:pPr>
            <a:r>
              <a:rPr lang="cs-CZ" altLang="cs-CZ" sz="2400" i="1" dirty="0">
                <a:solidFill>
                  <a:srgbClr val="C00000"/>
                </a:solidFill>
              </a:rPr>
              <a:t>Sníženou sazbu možno uplatnit jen u položek obsažených v seznamu směrnice. </a:t>
            </a:r>
            <a:r>
              <a:rPr lang="cs-CZ" altLang="cs-CZ" sz="2400" dirty="0"/>
              <a:t>Četné výjimky.</a:t>
            </a:r>
            <a:endParaRPr lang="cs-CZ" sz="2400" dirty="0">
              <a:solidFill>
                <a:schemeClr val="accent2"/>
              </a:solidFill>
              <a:hlinkClick r:id="rId3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pPr>
              <a:defRPr/>
            </a:pPr>
            <a:r>
              <a:rPr lang="cs-CZ" sz="2000" u="sng" dirty="0">
                <a:solidFill>
                  <a:schemeClr val="accent2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Směrnice Rady 2006/112/ES – společný systém EU daně z přidané hodnoty (DPH</a:t>
            </a:r>
            <a:r>
              <a:rPr lang="cs-CZ" sz="2000" dirty="0">
                <a:solidFill>
                  <a:schemeClr val="accent2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)</a:t>
            </a:r>
            <a:r>
              <a:rPr lang="cs-CZ" sz="2000" dirty="0">
                <a:solidFill>
                  <a:schemeClr val="accent2"/>
                </a:solidFill>
              </a:rPr>
              <a:t>   ve znění změn a doplňků</a:t>
            </a:r>
          </a:p>
          <a:p>
            <a:pPr marL="457200" lvl="1" indent="0" eaLnBrk="1" hangingPunct="1">
              <a:defRPr/>
            </a:pPr>
            <a:endParaRPr lang="cs-CZ" altLang="cs-CZ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Nadpis 1">
            <a:extLst>
              <a:ext uri="{FF2B5EF4-FFF2-40B4-BE49-F238E27FC236}">
                <a16:creationId xmlns:a16="http://schemas.microsoft.com/office/drawing/2014/main" id="{D0E48CFF-89AF-4A36-9A57-A5101712CA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4838" cy="561975"/>
          </a:xfrm>
        </p:spPr>
        <p:txBody>
          <a:bodyPr/>
          <a:lstStyle/>
          <a:p>
            <a:r>
              <a:rPr lang="cs-CZ" altLang="cs-CZ" sz="3600"/>
              <a:t>DPH v Evropě - 1</a:t>
            </a:r>
          </a:p>
        </p:txBody>
      </p:sp>
      <p:graphicFrame>
        <p:nvGraphicFramePr>
          <p:cNvPr id="4" name="Zástupný symbol pro obsah 3">
            <a:extLst>
              <a:ext uri="{FF2B5EF4-FFF2-40B4-BE49-F238E27FC236}">
                <a16:creationId xmlns:a16="http://schemas.microsoft.com/office/drawing/2014/main" id="{C4B4858E-E801-411C-A6D8-799823F1D77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20396669"/>
              </p:ext>
            </p:extLst>
          </p:nvPr>
        </p:nvGraphicFramePr>
        <p:xfrm>
          <a:off x="1331913" y="1196975"/>
          <a:ext cx="4895851" cy="5111752"/>
        </p:xfrm>
        <a:graphic>
          <a:graphicData uri="http://schemas.openxmlformats.org/drawingml/2006/table">
            <a:tbl>
              <a:tblPr/>
              <a:tblGrid>
                <a:gridCol w="1692540">
                  <a:extLst>
                    <a:ext uri="{9D8B030D-6E8A-4147-A177-3AD203B41FA5}">
                      <a16:colId xmlns:a16="http://schemas.microsoft.com/office/drawing/2014/main" val="632586756"/>
                    </a:ext>
                  </a:extLst>
                </a:gridCol>
                <a:gridCol w="1725921">
                  <a:extLst>
                    <a:ext uri="{9D8B030D-6E8A-4147-A177-3AD203B41FA5}">
                      <a16:colId xmlns:a16="http://schemas.microsoft.com/office/drawing/2014/main" val="3610280613"/>
                    </a:ext>
                  </a:extLst>
                </a:gridCol>
                <a:gridCol w="1477390">
                  <a:extLst>
                    <a:ext uri="{9D8B030D-6E8A-4147-A177-3AD203B41FA5}">
                      <a16:colId xmlns:a16="http://schemas.microsoft.com/office/drawing/2014/main" val="3783878615"/>
                    </a:ext>
                  </a:extLst>
                </a:gridCol>
              </a:tblGrid>
              <a:tr h="299875">
                <a:tc>
                  <a:txBody>
                    <a:bodyPr/>
                    <a:lstStyle/>
                    <a:p>
                      <a:pPr rtl="0">
                        <a:lnSpc>
                          <a:spcPct val="120000"/>
                        </a:lnSpc>
                      </a:pPr>
                      <a:r>
                        <a:rPr lang="cs-CZ" sz="1400" dirty="0">
                          <a:effectLst/>
                        </a:rPr>
                        <a:t>Stát</a:t>
                      </a:r>
                    </a:p>
                  </a:txBody>
                  <a:tcPr marL="5587" marR="5587" marT="5587" marB="5587" anchor="ctr">
                    <a:lnL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>
                        <a:lnSpc>
                          <a:spcPct val="120000"/>
                        </a:lnSpc>
                      </a:pPr>
                      <a:r>
                        <a:rPr lang="cs-CZ" sz="1400" dirty="0">
                          <a:effectLst/>
                        </a:rPr>
                        <a:t>Standardní(%)</a:t>
                      </a:r>
                    </a:p>
                  </a:txBody>
                  <a:tcPr marL="5587" marR="5587" marT="5587" marB="5587" anchor="ctr">
                    <a:lnL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>
                        <a:lnSpc>
                          <a:spcPct val="120000"/>
                        </a:lnSpc>
                      </a:pPr>
                      <a:r>
                        <a:rPr lang="cs-CZ" sz="1400" dirty="0">
                          <a:effectLst/>
                        </a:rPr>
                        <a:t>Snížená (%)</a:t>
                      </a:r>
                    </a:p>
                  </a:txBody>
                  <a:tcPr marL="5587" marR="5587" marT="5587" marB="5587" anchor="ctr">
                    <a:lnL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9809441"/>
                  </a:ext>
                </a:extLst>
              </a:tr>
              <a:tr h="299875">
                <a:tc>
                  <a:txBody>
                    <a:bodyPr/>
                    <a:lstStyle/>
                    <a:p>
                      <a:pPr rtl="0">
                        <a:lnSpc>
                          <a:spcPct val="120000"/>
                        </a:lnSpc>
                      </a:pPr>
                      <a:r>
                        <a:rPr lang="cs-CZ" sz="1400" b="1" dirty="0">
                          <a:effectLst/>
                        </a:rPr>
                        <a:t>Belgie</a:t>
                      </a:r>
                    </a:p>
                  </a:txBody>
                  <a:tcPr marL="5587" marR="5587" marT="5587" marB="5587" anchor="ctr">
                    <a:lnL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>
                        <a:lnSpc>
                          <a:spcPct val="120000"/>
                        </a:lnSpc>
                      </a:pPr>
                      <a:r>
                        <a:rPr lang="cs-CZ" sz="1400" b="1">
                          <a:effectLst/>
                        </a:rPr>
                        <a:t>21</a:t>
                      </a:r>
                    </a:p>
                  </a:txBody>
                  <a:tcPr marL="5587" marR="5587" marT="5587" marB="5587" anchor="ctr">
                    <a:lnL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>
                        <a:lnSpc>
                          <a:spcPct val="120000"/>
                        </a:lnSpc>
                      </a:pPr>
                      <a:r>
                        <a:rPr lang="cs-CZ" sz="1400" dirty="0">
                          <a:effectLst/>
                        </a:rPr>
                        <a:t>6,   12</a:t>
                      </a:r>
                    </a:p>
                  </a:txBody>
                  <a:tcPr marL="5587" marR="5587" marT="5587" marB="5587" anchor="ctr">
                    <a:lnL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96137142"/>
                  </a:ext>
                </a:extLst>
              </a:tr>
              <a:tr h="297303">
                <a:tc>
                  <a:txBody>
                    <a:bodyPr/>
                    <a:lstStyle/>
                    <a:p>
                      <a:pPr rtl="0">
                        <a:lnSpc>
                          <a:spcPct val="120000"/>
                        </a:lnSpc>
                      </a:pPr>
                      <a:r>
                        <a:rPr lang="cs-CZ" sz="1400" b="1" dirty="0">
                          <a:effectLst/>
                        </a:rPr>
                        <a:t>Bulharsko</a:t>
                      </a:r>
                    </a:p>
                  </a:txBody>
                  <a:tcPr marL="5587" marR="5587" marT="5587" marB="5587" anchor="ctr">
                    <a:lnL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>
                        <a:lnSpc>
                          <a:spcPct val="120000"/>
                        </a:lnSpc>
                      </a:pPr>
                      <a:r>
                        <a:rPr lang="cs-CZ" sz="1400" b="1">
                          <a:effectLst/>
                        </a:rPr>
                        <a:t>20</a:t>
                      </a:r>
                    </a:p>
                  </a:txBody>
                  <a:tcPr marL="5587" marR="5587" marT="5587" marB="5587" anchor="ctr">
                    <a:lnL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>
                        <a:lnSpc>
                          <a:spcPct val="120000"/>
                        </a:lnSpc>
                      </a:pPr>
                      <a:r>
                        <a:rPr lang="cs-CZ" sz="1400">
                          <a:effectLst/>
                        </a:rPr>
                        <a:t>9</a:t>
                      </a:r>
                    </a:p>
                  </a:txBody>
                  <a:tcPr marL="5587" marR="5587" marT="5587" marB="5587" anchor="ctr">
                    <a:lnL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78873521"/>
                  </a:ext>
                </a:extLst>
              </a:tr>
              <a:tr h="299875">
                <a:tc>
                  <a:txBody>
                    <a:bodyPr/>
                    <a:lstStyle/>
                    <a:p>
                      <a:pPr rtl="0">
                        <a:lnSpc>
                          <a:spcPct val="120000"/>
                        </a:lnSpc>
                      </a:pPr>
                      <a:r>
                        <a:rPr lang="cs-CZ" sz="1400" b="1" dirty="0">
                          <a:effectLst/>
                        </a:rPr>
                        <a:t>Česká republika</a:t>
                      </a:r>
                    </a:p>
                  </a:txBody>
                  <a:tcPr marL="5587" marR="5587" marT="5587" marB="5587" anchor="ctr">
                    <a:lnL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>
                        <a:lnSpc>
                          <a:spcPct val="120000"/>
                        </a:lnSpc>
                      </a:pPr>
                      <a:r>
                        <a:rPr lang="cs-CZ" sz="1400" b="1">
                          <a:effectLst/>
                        </a:rPr>
                        <a:t>21</a:t>
                      </a:r>
                    </a:p>
                  </a:txBody>
                  <a:tcPr marL="5587" marR="5587" marT="5587" marB="5587" anchor="ctr">
                    <a:lnL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>
                        <a:lnSpc>
                          <a:spcPct val="120000"/>
                        </a:lnSpc>
                      </a:pPr>
                      <a:r>
                        <a:rPr lang="cs-CZ" sz="1400" dirty="0">
                          <a:effectLst/>
                        </a:rPr>
                        <a:t>10,   15</a:t>
                      </a:r>
                    </a:p>
                  </a:txBody>
                  <a:tcPr marL="5587" marR="5587" marT="5587" marB="5587" anchor="ctr">
                    <a:lnL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97954886"/>
                  </a:ext>
                </a:extLst>
              </a:tr>
              <a:tr h="297303">
                <a:tc>
                  <a:txBody>
                    <a:bodyPr/>
                    <a:lstStyle/>
                    <a:p>
                      <a:pPr rtl="0">
                        <a:lnSpc>
                          <a:spcPct val="120000"/>
                        </a:lnSpc>
                      </a:pPr>
                      <a:r>
                        <a:rPr lang="cs-CZ" sz="1400" b="1" dirty="0">
                          <a:effectLst/>
                        </a:rPr>
                        <a:t>Dánsko</a:t>
                      </a:r>
                    </a:p>
                  </a:txBody>
                  <a:tcPr marL="5587" marR="5587" marT="5587" marB="5587" anchor="ctr">
                    <a:lnL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rtl="0">
                        <a:lnSpc>
                          <a:spcPct val="120000"/>
                        </a:lnSpc>
                      </a:pPr>
                      <a:r>
                        <a:rPr lang="cs-CZ" sz="1400" b="1" dirty="0">
                          <a:effectLst/>
                        </a:rPr>
                        <a:t>25</a:t>
                      </a:r>
                    </a:p>
                  </a:txBody>
                  <a:tcPr marL="5587" marR="5587" marT="5587" marB="5587" anchor="ctr">
                    <a:lnL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rtl="0">
                        <a:lnSpc>
                          <a:spcPct val="120000"/>
                        </a:lnSpc>
                      </a:pPr>
                      <a:r>
                        <a:rPr lang="cs-CZ" sz="1400" dirty="0">
                          <a:effectLst/>
                        </a:rPr>
                        <a:t>-</a:t>
                      </a:r>
                    </a:p>
                  </a:txBody>
                  <a:tcPr marL="5587" marR="5587" marT="5587" marB="5587" anchor="ctr">
                    <a:lnL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1093226"/>
                  </a:ext>
                </a:extLst>
              </a:tr>
              <a:tr h="297303">
                <a:tc>
                  <a:txBody>
                    <a:bodyPr/>
                    <a:lstStyle/>
                    <a:p>
                      <a:pPr rtl="0">
                        <a:lnSpc>
                          <a:spcPct val="120000"/>
                        </a:lnSpc>
                      </a:pPr>
                      <a:r>
                        <a:rPr lang="cs-CZ" sz="1400" b="1" dirty="0">
                          <a:effectLst/>
                        </a:rPr>
                        <a:t>Estonsko</a:t>
                      </a:r>
                    </a:p>
                  </a:txBody>
                  <a:tcPr marL="5587" marR="5587" marT="5587" marB="5587" anchor="ctr">
                    <a:lnL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>
                        <a:lnSpc>
                          <a:spcPct val="120000"/>
                        </a:lnSpc>
                      </a:pPr>
                      <a:r>
                        <a:rPr lang="cs-CZ" sz="1400" b="1" dirty="0">
                          <a:effectLst/>
                        </a:rPr>
                        <a:t>20</a:t>
                      </a:r>
                    </a:p>
                  </a:txBody>
                  <a:tcPr marL="5587" marR="5587" marT="5587" marB="5587" anchor="ctr">
                    <a:lnL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>
                        <a:lnSpc>
                          <a:spcPct val="120000"/>
                        </a:lnSpc>
                      </a:pPr>
                      <a:r>
                        <a:rPr lang="cs-CZ" sz="1400">
                          <a:effectLst/>
                        </a:rPr>
                        <a:t>9</a:t>
                      </a:r>
                    </a:p>
                  </a:txBody>
                  <a:tcPr marL="5587" marR="5587" marT="5587" marB="5587" anchor="ctr">
                    <a:lnL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21243010"/>
                  </a:ext>
                </a:extLst>
              </a:tr>
              <a:tr h="297303">
                <a:tc>
                  <a:txBody>
                    <a:bodyPr/>
                    <a:lstStyle/>
                    <a:p>
                      <a:pPr rtl="0">
                        <a:lnSpc>
                          <a:spcPct val="120000"/>
                        </a:lnSpc>
                      </a:pPr>
                      <a:r>
                        <a:rPr lang="cs-CZ" sz="1400" b="1" dirty="0">
                          <a:effectLst/>
                        </a:rPr>
                        <a:t>Finsko</a:t>
                      </a:r>
                    </a:p>
                  </a:txBody>
                  <a:tcPr marL="5587" marR="5587" marT="5587" marB="5587" anchor="ctr">
                    <a:lnL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rtl="0">
                        <a:lnSpc>
                          <a:spcPct val="120000"/>
                        </a:lnSpc>
                      </a:pPr>
                      <a:r>
                        <a:rPr lang="cs-CZ" sz="1400" b="1" dirty="0">
                          <a:effectLst/>
                        </a:rPr>
                        <a:t>24</a:t>
                      </a:r>
                    </a:p>
                  </a:txBody>
                  <a:tcPr marL="5587" marR="5587" marT="5587" marB="5587" anchor="ctr">
                    <a:lnL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rtl="0">
                        <a:lnSpc>
                          <a:spcPct val="120000"/>
                        </a:lnSpc>
                      </a:pPr>
                      <a:r>
                        <a:rPr lang="cs-CZ" sz="1400" dirty="0">
                          <a:effectLst/>
                        </a:rPr>
                        <a:t>10,   14</a:t>
                      </a:r>
                    </a:p>
                  </a:txBody>
                  <a:tcPr marL="5587" marR="5587" marT="5587" marB="5587" anchor="ctr">
                    <a:lnL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0812576"/>
                  </a:ext>
                </a:extLst>
              </a:tr>
              <a:tr h="299875">
                <a:tc>
                  <a:txBody>
                    <a:bodyPr/>
                    <a:lstStyle/>
                    <a:p>
                      <a:pPr rtl="0">
                        <a:lnSpc>
                          <a:spcPct val="120000"/>
                        </a:lnSpc>
                      </a:pPr>
                      <a:r>
                        <a:rPr lang="cs-CZ" sz="1400" b="1">
                          <a:effectLst/>
                        </a:rPr>
                        <a:t>Francie</a:t>
                      </a:r>
                    </a:p>
                  </a:txBody>
                  <a:tcPr marL="5587" marR="5587" marT="5587" marB="5587" anchor="ctr">
                    <a:lnL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>
                        <a:lnSpc>
                          <a:spcPct val="120000"/>
                        </a:lnSpc>
                      </a:pPr>
                      <a:r>
                        <a:rPr lang="cs-CZ" sz="1400" b="1" dirty="0">
                          <a:effectLst/>
                        </a:rPr>
                        <a:t>20</a:t>
                      </a:r>
                    </a:p>
                  </a:txBody>
                  <a:tcPr marL="5587" marR="5587" marT="5587" marB="5587" anchor="ctr">
                    <a:lnL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>
                        <a:lnSpc>
                          <a:spcPct val="120000"/>
                        </a:lnSpc>
                      </a:pPr>
                      <a:r>
                        <a:rPr lang="cs-CZ" sz="1400" dirty="0">
                          <a:effectLst/>
                        </a:rPr>
                        <a:t> 2,1,    5,5,   10</a:t>
                      </a:r>
                    </a:p>
                  </a:txBody>
                  <a:tcPr marL="5587" marR="5587" marT="5587" marB="5587" anchor="ctr">
                    <a:lnL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54954586"/>
                  </a:ext>
                </a:extLst>
              </a:tr>
              <a:tr h="297303">
                <a:tc>
                  <a:txBody>
                    <a:bodyPr/>
                    <a:lstStyle/>
                    <a:p>
                      <a:pPr rtl="0">
                        <a:lnSpc>
                          <a:spcPct val="120000"/>
                        </a:lnSpc>
                      </a:pPr>
                      <a:r>
                        <a:rPr lang="cs-CZ" sz="1400" b="1" dirty="0">
                          <a:effectLst/>
                        </a:rPr>
                        <a:t>Chorvatsko</a:t>
                      </a:r>
                    </a:p>
                  </a:txBody>
                  <a:tcPr marL="5587" marR="5587" marT="5587" marB="5587" anchor="ctr">
                    <a:lnL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rtl="0">
                        <a:lnSpc>
                          <a:spcPct val="120000"/>
                        </a:lnSpc>
                      </a:pPr>
                      <a:r>
                        <a:rPr lang="cs-CZ" sz="1400" b="1" dirty="0">
                          <a:effectLst/>
                        </a:rPr>
                        <a:t>25</a:t>
                      </a:r>
                    </a:p>
                  </a:txBody>
                  <a:tcPr marL="5587" marR="5587" marT="5587" marB="5587" anchor="ctr">
                    <a:lnL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rtl="0">
                        <a:lnSpc>
                          <a:spcPct val="120000"/>
                        </a:lnSpc>
                      </a:pPr>
                      <a:r>
                        <a:rPr lang="cs-CZ" sz="1400" dirty="0">
                          <a:effectLst/>
                        </a:rPr>
                        <a:t>5,   13</a:t>
                      </a:r>
                    </a:p>
                  </a:txBody>
                  <a:tcPr marL="5587" marR="5587" marT="5587" marB="5587" anchor="ctr">
                    <a:lnL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574200"/>
                  </a:ext>
                </a:extLst>
              </a:tr>
              <a:tr h="299875">
                <a:tc>
                  <a:txBody>
                    <a:bodyPr/>
                    <a:lstStyle/>
                    <a:p>
                      <a:pPr rtl="0">
                        <a:lnSpc>
                          <a:spcPct val="120000"/>
                        </a:lnSpc>
                      </a:pPr>
                      <a:r>
                        <a:rPr lang="cs-CZ" sz="1400" b="1" dirty="0">
                          <a:effectLst/>
                        </a:rPr>
                        <a:t>Irsko</a:t>
                      </a:r>
                    </a:p>
                  </a:txBody>
                  <a:tcPr marL="5587" marR="5587" marT="5587" marB="5587" anchor="ctr">
                    <a:lnL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rtl="0">
                        <a:lnSpc>
                          <a:spcPct val="120000"/>
                        </a:lnSpc>
                      </a:pPr>
                      <a:r>
                        <a:rPr lang="cs-CZ" sz="1400" b="1" dirty="0">
                          <a:effectLst/>
                        </a:rPr>
                        <a:t>23</a:t>
                      </a:r>
                    </a:p>
                  </a:txBody>
                  <a:tcPr marL="5587" marR="5587" marT="5587" marB="5587" anchor="ctr">
                    <a:lnL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rtl="0">
                        <a:lnSpc>
                          <a:spcPct val="120000"/>
                        </a:lnSpc>
                      </a:pPr>
                      <a:r>
                        <a:rPr lang="cs-CZ" sz="1400" dirty="0">
                          <a:effectLst/>
                        </a:rPr>
                        <a:t>4,8,    9,    13,5</a:t>
                      </a:r>
                    </a:p>
                  </a:txBody>
                  <a:tcPr marL="5587" marR="5587" marT="5587" marB="5587" anchor="ctr">
                    <a:lnL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2539621"/>
                  </a:ext>
                </a:extLst>
              </a:tr>
              <a:tr h="297303">
                <a:tc>
                  <a:txBody>
                    <a:bodyPr/>
                    <a:lstStyle/>
                    <a:p>
                      <a:pPr rtl="0">
                        <a:lnSpc>
                          <a:spcPct val="120000"/>
                        </a:lnSpc>
                      </a:pPr>
                      <a:r>
                        <a:rPr lang="cs-CZ" sz="1400" b="1" dirty="0">
                          <a:effectLst/>
                        </a:rPr>
                        <a:t>Island </a:t>
                      </a:r>
                    </a:p>
                  </a:txBody>
                  <a:tcPr marL="5587" marR="5587" marT="5587" marB="5587" anchor="ctr">
                    <a:lnL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rtl="0">
                        <a:lnSpc>
                          <a:spcPct val="120000"/>
                        </a:lnSpc>
                      </a:pPr>
                      <a:r>
                        <a:rPr lang="cs-CZ" sz="1400" b="1" dirty="0">
                          <a:effectLst/>
                        </a:rPr>
                        <a:t>24</a:t>
                      </a:r>
                    </a:p>
                  </a:txBody>
                  <a:tcPr marL="5587" marR="5587" marT="5587" marB="5587" anchor="ctr">
                    <a:lnL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rtl="0">
                        <a:lnSpc>
                          <a:spcPct val="120000"/>
                        </a:lnSpc>
                      </a:pPr>
                      <a:r>
                        <a:rPr lang="cs-CZ" sz="1400" dirty="0">
                          <a:effectLst/>
                        </a:rPr>
                        <a:t>11</a:t>
                      </a:r>
                    </a:p>
                  </a:txBody>
                  <a:tcPr marL="5587" marR="5587" marT="5587" marB="5587" anchor="ctr">
                    <a:lnL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54697"/>
                  </a:ext>
                </a:extLst>
              </a:tr>
              <a:tr h="297303">
                <a:tc>
                  <a:txBody>
                    <a:bodyPr/>
                    <a:lstStyle/>
                    <a:p>
                      <a:pPr rtl="0">
                        <a:lnSpc>
                          <a:spcPct val="120000"/>
                        </a:lnSpc>
                      </a:pPr>
                      <a:r>
                        <a:rPr lang="cs-CZ" sz="1400" b="1">
                          <a:effectLst/>
                        </a:rPr>
                        <a:t>Itálie</a:t>
                      </a:r>
                    </a:p>
                  </a:txBody>
                  <a:tcPr marL="5587" marR="5587" marT="5587" marB="5587" anchor="ctr">
                    <a:lnL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>
                        <a:lnSpc>
                          <a:spcPct val="120000"/>
                        </a:lnSpc>
                      </a:pPr>
                      <a:r>
                        <a:rPr lang="cs-CZ" sz="1400" b="1" dirty="0">
                          <a:effectLst/>
                        </a:rPr>
                        <a:t>22</a:t>
                      </a:r>
                    </a:p>
                  </a:txBody>
                  <a:tcPr marL="5587" marR="5587" marT="5587" marB="5587" anchor="ctr">
                    <a:lnL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>
                        <a:lnSpc>
                          <a:spcPct val="120000"/>
                        </a:lnSpc>
                      </a:pPr>
                      <a:r>
                        <a:rPr lang="cs-CZ" sz="1400" dirty="0">
                          <a:effectLst/>
                        </a:rPr>
                        <a:t>4,   10</a:t>
                      </a:r>
                    </a:p>
                  </a:txBody>
                  <a:tcPr marL="5587" marR="5587" marT="5587" marB="5587" anchor="ctr">
                    <a:lnL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56284797"/>
                  </a:ext>
                </a:extLst>
              </a:tr>
              <a:tr h="297303">
                <a:tc>
                  <a:txBody>
                    <a:bodyPr/>
                    <a:lstStyle/>
                    <a:p>
                      <a:pPr rtl="0">
                        <a:lnSpc>
                          <a:spcPct val="120000"/>
                        </a:lnSpc>
                      </a:pPr>
                      <a:r>
                        <a:rPr lang="cs-CZ" sz="1400" b="1">
                          <a:effectLst/>
                        </a:rPr>
                        <a:t>Kypr</a:t>
                      </a:r>
                    </a:p>
                  </a:txBody>
                  <a:tcPr marL="5587" marR="5587" marT="5587" marB="5587" anchor="ctr">
                    <a:lnL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99"/>
                    </a:solidFill>
                  </a:tcPr>
                </a:tc>
                <a:tc>
                  <a:txBody>
                    <a:bodyPr/>
                    <a:lstStyle/>
                    <a:p>
                      <a:pPr rtl="0">
                        <a:lnSpc>
                          <a:spcPct val="120000"/>
                        </a:lnSpc>
                      </a:pPr>
                      <a:r>
                        <a:rPr lang="cs-CZ" sz="1400" b="1">
                          <a:effectLst/>
                        </a:rPr>
                        <a:t>19</a:t>
                      </a:r>
                    </a:p>
                  </a:txBody>
                  <a:tcPr marL="5587" marR="5587" marT="5587" marB="5587" anchor="ctr">
                    <a:lnL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99"/>
                    </a:solidFill>
                  </a:tcPr>
                </a:tc>
                <a:tc>
                  <a:txBody>
                    <a:bodyPr/>
                    <a:lstStyle/>
                    <a:p>
                      <a:pPr rtl="0">
                        <a:lnSpc>
                          <a:spcPct val="120000"/>
                        </a:lnSpc>
                      </a:pPr>
                      <a:r>
                        <a:rPr lang="cs-CZ" sz="1400" dirty="0">
                          <a:effectLst/>
                        </a:rPr>
                        <a:t>5,   9</a:t>
                      </a:r>
                    </a:p>
                  </a:txBody>
                  <a:tcPr marL="5587" marR="5587" marT="5587" marB="5587" anchor="ctr">
                    <a:lnL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3302560"/>
                  </a:ext>
                </a:extLst>
              </a:tr>
              <a:tr h="299875">
                <a:tc>
                  <a:txBody>
                    <a:bodyPr/>
                    <a:lstStyle/>
                    <a:p>
                      <a:pPr rtl="0">
                        <a:lnSpc>
                          <a:spcPct val="120000"/>
                        </a:lnSpc>
                      </a:pPr>
                      <a:r>
                        <a:rPr lang="cs-CZ" sz="1400" b="1">
                          <a:effectLst/>
                        </a:rPr>
                        <a:t>Lichtenštejnsko</a:t>
                      </a:r>
                    </a:p>
                  </a:txBody>
                  <a:tcPr marL="5587" marR="5587" marT="5587" marB="5587" anchor="ctr">
                    <a:lnL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rtl="0">
                        <a:lnSpc>
                          <a:spcPct val="120000"/>
                        </a:lnSpc>
                      </a:pPr>
                      <a:r>
                        <a:rPr lang="cs-CZ" sz="1400" b="1">
                          <a:effectLst/>
                        </a:rPr>
                        <a:t>8</a:t>
                      </a:r>
                    </a:p>
                  </a:txBody>
                  <a:tcPr marL="5587" marR="5587" marT="5587" marB="5587" anchor="ctr">
                    <a:lnL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rtl="0">
                        <a:lnSpc>
                          <a:spcPct val="120000"/>
                        </a:lnSpc>
                      </a:pPr>
                      <a:r>
                        <a:rPr lang="cs-CZ" sz="1400" dirty="0">
                          <a:effectLst/>
                        </a:rPr>
                        <a:t>2,5,     3,8</a:t>
                      </a:r>
                    </a:p>
                  </a:txBody>
                  <a:tcPr marL="5587" marR="5587" marT="5587" marB="5587" anchor="ctr">
                    <a:lnL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5644038"/>
                  </a:ext>
                </a:extLst>
              </a:tr>
              <a:tr h="297303">
                <a:tc>
                  <a:txBody>
                    <a:bodyPr/>
                    <a:lstStyle/>
                    <a:p>
                      <a:pPr rtl="0">
                        <a:lnSpc>
                          <a:spcPct val="120000"/>
                        </a:lnSpc>
                      </a:pPr>
                      <a:r>
                        <a:rPr lang="cs-CZ" sz="1400" b="1">
                          <a:effectLst/>
                        </a:rPr>
                        <a:t>Litva</a:t>
                      </a:r>
                    </a:p>
                  </a:txBody>
                  <a:tcPr marL="5587" marR="5587" marT="5587" marB="5587" anchor="ctr">
                    <a:lnL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>
                        <a:lnSpc>
                          <a:spcPct val="120000"/>
                        </a:lnSpc>
                      </a:pPr>
                      <a:r>
                        <a:rPr lang="cs-CZ" sz="1400" b="1">
                          <a:effectLst/>
                        </a:rPr>
                        <a:t>21</a:t>
                      </a:r>
                    </a:p>
                  </a:txBody>
                  <a:tcPr marL="5587" marR="5587" marT="5587" marB="5587" anchor="ctr">
                    <a:lnL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>
                        <a:lnSpc>
                          <a:spcPct val="120000"/>
                        </a:lnSpc>
                      </a:pPr>
                      <a:r>
                        <a:rPr lang="cs-CZ" sz="1400" dirty="0">
                          <a:effectLst/>
                        </a:rPr>
                        <a:t>5,   9</a:t>
                      </a:r>
                    </a:p>
                  </a:txBody>
                  <a:tcPr marL="5587" marR="5587" marT="5587" marB="5587" anchor="ctr">
                    <a:lnL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40878509"/>
                  </a:ext>
                </a:extLst>
              </a:tr>
              <a:tr h="297303">
                <a:tc>
                  <a:txBody>
                    <a:bodyPr/>
                    <a:lstStyle/>
                    <a:p>
                      <a:pPr rtl="0">
                        <a:lnSpc>
                          <a:spcPct val="120000"/>
                        </a:lnSpc>
                      </a:pPr>
                      <a:r>
                        <a:rPr lang="cs-CZ" sz="1400" b="1">
                          <a:effectLst/>
                        </a:rPr>
                        <a:t>Lotyšsko</a:t>
                      </a:r>
                    </a:p>
                  </a:txBody>
                  <a:tcPr marL="5587" marR="5587" marT="5587" marB="5587" anchor="ctr">
                    <a:lnL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>
                        <a:lnSpc>
                          <a:spcPct val="120000"/>
                        </a:lnSpc>
                      </a:pPr>
                      <a:r>
                        <a:rPr lang="cs-CZ" sz="1400" b="1">
                          <a:effectLst/>
                        </a:rPr>
                        <a:t>21</a:t>
                      </a:r>
                    </a:p>
                  </a:txBody>
                  <a:tcPr marL="5587" marR="5587" marT="5587" marB="5587" anchor="ctr">
                    <a:lnL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>
                        <a:lnSpc>
                          <a:spcPct val="120000"/>
                        </a:lnSpc>
                      </a:pPr>
                      <a:r>
                        <a:rPr lang="cs-CZ" sz="1400" dirty="0">
                          <a:effectLst/>
                        </a:rPr>
                        <a:t>12</a:t>
                      </a:r>
                    </a:p>
                  </a:txBody>
                  <a:tcPr marL="5587" marR="5587" marT="5587" marB="5587" anchor="ctr">
                    <a:lnL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7201071"/>
                  </a:ext>
                </a:extLst>
              </a:tr>
              <a:tr h="339472">
                <a:tc>
                  <a:txBody>
                    <a:bodyPr/>
                    <a:lstStyle/>
                    <a:p>
                      <a:pPr rtl="0">
                        <a:lnSpc>
                          <a:spcPct val="120000"/>
                        </a:lnSpc>
                      </a:pPr>
                      <a:r>
                        <a:rPr lang="cs-CZ" sz="1400" b="1" dirty="0">
                          <a:effectLst/>
                        </a:rPr>
                        <a:t>Lucembursko</a:t>
                      </a:r>
                    </a:p>
                  </a:txBody>
                  <a:tcPr marL="5587" marR="5587" marT="5587" marB="5587" anchor="ctr">
                    <a:lnL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99"/>
                    </a:solidFill>
                  </a:tcPr>
                </a:tc>
                <a:tc>
                  <a:txBody>
                    <a:bodyPr/>
                    <a:lstStyle/>
                    <a:p>
                      <a:pPr rtl="0">
                        <a:lnSpc>
                          <a:spcPct val="120000"/>
                        </a:lnSpc>
                      </a:pPr>
                      <a:r>
                        <a:rPr lang="cs-CZ" sz="1400" b="1" dirty="0">
                          <a:effectLst/>
                        </a:rPr>
                        <a:t>17</a:t>
                      </a:r>
                    </a:p>
                  </a:txBody>
                  <a:tcPr marL="5587" marR="5587" marT="5587" marB="5587" anchor="ctr">
                    <a:lnL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99"/>
                    </a:solidFill>
                  </a:tcPr>
                </a:tc>
                <a:tc>
                  <a:txBody>
                    <a:bodyPr/>
                    <a:lstStyle/>
                    <a:p>
                      <a:pPr rtl="0">
                        <a:lnSpc>
                          <a:spcPct val="120000"/>
                        </a:lnSpc>
                      </a:pPr>
                      <a:r>
                        <a:rPr lang="cs-CZ" sz="1400" dirty="0">
                          <a:effectLst/>
                        </a:rPr>
                        <a:t>3,   8,   14</a:t>
                      </a:r>
                    </a:p>
                  </a:txBody>
                  <a:tcPr marL="5587" marR="5587" marT="5587" marB="5587" anchor="ctr">
                    <a:lnL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204073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Motiv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Motiv Office">
      <a:majorFont>
        <a:latin typeface="Arial"/>
        <a:ea typeface=""/>
        <a:cs typeface="WenQuanYi Micro Hei"/>
      </a:majorFont>
      <a:minorFont>
        <a:latin typeface="Arial"/>
        <a:ea typeface=""/>
        <a:cs typeface="WenQuanYi Micro Hei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cs-CZ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  <a:cs typeface="WenQuanYi Micro Hei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cs-CZ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  <a:cs typeface="WenQuanYi Micro Hei" charset="0"/>
          </a:defRPr>
        </a:defPPr>
      </a:lstStyle>
    </a:lnDef>
  </a:objectDefaults>
  <a:extraClrSchemeLst>
    <a:extraClrScheme>
      <a:clrScheme name="Motiv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iv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</TotalTime>
  <Words>3174</Words>
  <Application>Microsoft Office PowerPoint</Application>
  <PresentationFormat>Předvádění na obrazovce (4:3)</PresentationFormat>
  <Paragraphs>403</Paragraphs>
  <Slides>32</Slides>
  <Notes>21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32</vt:i4>
      </vt:variant>
    </vt:vector>
  </HeadingPairs>
  <TitlesOfParts>
    <vt:vector size="38" baseType="lpstr">
      <vt:lpstr>Arial</vt:lpstr>
      <vt:lpstr>Arial Black</vt:lpstr>
      <vt:lpstr>Calibri</vt:lpstr>
      <vt:lpstr>Times New Roman</vt:lpstr>
      <vt:lpstr>WenQuanYi Micro Hei</vt:lpstr>
      <vt:lpstr>Motiv Office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DPH v Evropě - 1</vt:lpstr>
      <vt:lpstr>DPH v Evropě - 2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Nepřímé daně v právu EU – poslední vývoj  (Současná reforma DPH v obchodu mezi členskými státy) </vt:lpstr>
      <vt:lpstr>Řeší se dva problémy:  a) nový systém zdanění DPH v přeshraničním obchodu, b) nová úprava snížených sazeb jako důsledek bodu a). </vt:lpstr>
      <vt:lpstr> DPH: zdanění ve státě původu nebo určení? </vt:lpstr>
      <vt:lpstr>Důvody pro reformu</vt:lpstr>
      <vt:lpstr>Schéma reformy</vt:lpstr>
      <vt:lpstr>Nový systém DPH pro přeshraniční transakce</vt:lpstr>
      <vt:lpstr>Nový systém snížených sazeb DPH - 1</vt:lpstr>
      <vt:lpstr>Nový systém snížených sazeb DPH - 2</vt:lpstr>
      <vt:lpstr>Závěry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Daňová politika EU</dc:title>
  <dc:subject/>
  <dc:creator>1224</dc:creator>
  <cp:keywords/>
  <dc:description/>
  <cp:lastModifiedBy>Tyc Vladimir</cp:lastModifiedBy>
  <cp:revision>46</cp:revision>
  <cp:lastPrinted>1601-01-01T00:00:00Z</cp:lastPrinted>
  <dcterms:created xsi:type="dcterms:W3CDTF">2009-11-09T09:41:20Z</dcterms:created>
  <dcterms:modified xsi:type="dcterms:W3CDTF">2021-05-18T22:29:37Z</dcterms:modified>
</cp:coreProperties>
</file>