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3" r:id="rId2"/>
    <p:sldId id="334" r:id="rId3"/>
    <p:sldId id="288" r:id="rId4"/>
    <p:sldId id="340" r:id="rId5"/>
    <p:sldId id="345" r:id="rId6"/>
    <p:sldId id="290" r:id="rId7"/>
    <p:sldId id="317" r:id="rId8"/>
    <p:sldId id="318" r:id="rId9"/>
    <p:sldId id="347" r:id="rId10"/>
    <p:sldId id="346" r:id="rId11"/>
    <p:sldId id="292" r:id="rId12"/>
    <p:sldId id="293" r:id="rId13"/>
    <p:sldId id="337" r:id="rId14"/>
    <p:sldId id="336" r:id="rId15"/>
    <p:sldId id="294" r:id="rId16"/>
    <p:sldId id="295" r:id="rId17"/>
    <p:sldId id="296" r:id="rId18"/>
    <p:sldId id="297" r:id="rId19"/>
    <p:sldId id="339" r:id="rId20"/>
    <p:sldId id="289" r:id="rId21"/>
    <p:sldId id="335" r:id="rId22"/>
    <p:sldId id="343" r:id="rId23"/>
    <p:sldId id="342" r:id="rId24"/>
    <p:sldId id="338" r:id="rId25"/>
    <p:sldId id="341" r:id="rId26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0000FF"/>
    <a:srgbClr val="FF0000"/>
    <a:srgbClr val="FF3300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br>
              <a:rPr lang="cs-CZ" altLang="cs-CZ" sz="1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/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Jednotný vnitřní trh</a:t>
            </a:r>
            <a:br>
              <a:rPr lang="cs-CZ" altLang="cs-CZ" sz="3200" dirty="0">
                <a:solidFill>
                  <a:schemeClr val="accent2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b="1" dirty="0">
                <a:solidFill>
                  <a:srgbClr val="006600"/>
                </a:solidFill>
              </a:rPr>
              <a:t>Harmonizace práva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Volný pohyb zboží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zboží znamená také např. </a:t>
            </a:r>
          </a:p>
          <a:p>
            <a:pPr lvl="1"/>
            <a:r>
              <a:rPr lang="cs-CZ" sz="2200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duševního vlastnictví, </a:t>
            </a:r>
          </a:p>
          <a:p>
            <a:pPr lvl="1"/>
            <a:r>
              <a:rPr lang="cs-CZ" sz="2200" dirty="0"/>
              <a:t>zboží dovezené a určené k osobní spotřebě jednotlivce (léky či výrobky běžné spotřeby),</a:t>
            </a:r>
          </a:p>
          <a:p>
            <a:pPr lvl="1"/>
            <a:r>
              <a:rPr lang="cs-CZ" sz="2200" dirty="0"/>
              <a:t>odpady ať už recyklovatelné či nerecyklovatelné </a:t>
            </a:r>
          </a:p>
          <a:p>
            <a:pPr lvl="1"/>
            <a:r>
              <a:rPr lang="cs-CZ" sz="2200" dirty="0"/>
              <a:t>energie.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zákaz cel</a:t>
            </a:r>
            <a:r>
              <a:rPr lang="cs-CZ" altLang="cs-CZ" sz="2000" dirty="0"/>
              <a:t> a jiných dávek, </a:t>
            </a:r>
            <a:r>
              <a:rPr lang="cs-CZ" altLang="cs-CZ" sz="2000" b="1" dirty="0"/>
              <a:t>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sz="2000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/>
              <a:t>např. státní monopoly obchodní povahy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Čl.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 i="1" dirty="0">
                <a:solidFill>
                  <a:schemeClr val="accent2"/>
                </a:solidFill>
              </a:rPr>
              <a:t>- původce opatření: stát (nikoli soukromý subjekt) – různé formy</a:t>
            </a:r>
          </a:p>
          <a:p>
            <a:pPr eaLnBrk="1" hangingPunct="1"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800" b="1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1"/>
            <a:ext cx="8228013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dirty="0"/>
              <a:t>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založená na čl. 33 odst. 7 o zrušení opatření s účinkem rovnocenným množstevním omezením dovozu, na která se nevztahují jiné předpisy přijaté na základě Smlouvy o EHS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 dirty="0"/>
              <a:t>směrnice Komise pro přechodné období (do 31.12.1969)</a:t>
            </a:r>
          </a:p>
          <a:p>
            <a:r>
              <a:rPr lang="cs-CZ" altLang="cs-CZ" sz="2000" dirty="0"/>
              <a:t>účel: odstranit zatím existující opatření s rovnocenným účinkem</a:t>
            </a:r>
          </a:p>
          <a:p>
            <a:r>
              <a:rPr lang="cs-CZ" altLang="cs-CZ" sz="2000" dirty="0"/>
              <a:t>proto nutnost jejich vymezení </a:t>
            </a:r>
            <a:r>
              <a:rPr lang="cs-CZ" altLang="cs-CZ" sz="20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2000" b="1" dirty="0"/>
              <a:t>: </a:t>
            </a:r>
          </a:p>
          <a:p>
            <a:pPr lvl="1"/>
            <a:r>
              <a:rPr lang="cs-CZ" altLang="cs-CZ" sz="2000" b="1" dirty="0"/>
              <a:t>diskriminační (odlišný režim)</a:t>
            </a:r>
          </a:p>
          <a:p>
            <a:pPr lvl="1"/>
            <a:r>
              <a:rPr lang="cs-CZ" altLang="cs-CZ" sz="20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2000" dirty="0"/>
              <a:t>demonstrativní výčet opatření</a:t>
            </a:r>
          </a:p>
          <a:p>
            <a:r>
              <a:rPr lang="cs-CZ" altLang="cs-CZ" sz="2000" dirty="0"/>
              <a:t>převzato a někdy překonáno judikaturou – někdy přísnější (</a:t>
            </a:r>
            <a:r>
              <a:rPr lang="cs-CZ" altLang="cs-CZ" sz="2000" dirty="0" err="1"/>
              <a:t>Dassonville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018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817938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dirty="0"/>
              <a:t>Neadekvátní šíře „</a:t>
            </a:r>
            <a:r>
              <a:rPr lang="cs-CZ" altLang="cs-CZ" dirty="0" err="1"/>
              <a:t>dassonvillské</a:t>
            </a:r>
            <a:r>
              <a:rPr lang="cs-CZ" altLang="cs-CZ" dirty="0"/>
              <a:t>“ definice </a:t>
            </a:r>
          </a:p>
          <a:p>
            <a:pPr eaLnBrk="1" hangingPunct="1"/>
            <a:r>
              <a:rPr lang="cs-CZ" altLang="cs-CZ" b="1" dirty="0" err="1">
                <a:solidFill>
                  <a:srgbClr val="CC0000"/>
                </a:solidFill>
              </a:rPr>
              <a:t>Cassis</a:t>
            </a:r>
            <a:r>
              <a:rPr lang="cs-CZ" altLang="cs-CZ" b="1" dirty="0">
                <a:solidFill>
                  <a:srgbClr val="CC0000"/>
                </a:solidFill>
              </a:rPr>
              <a:t> de Dijon (120/78):</a:t>
            </a:r>
            <a:r>
              <a:rPr lang="cs-CZ" altLang="cs-CZ" dirty="0"/>
              <a:t> další odůvodněná omezení: </a:t>
            </a:r>
          </a:p>
          <a:p>
            <a:pPr lvl="1" eaLnBrk="1" hangingPunct="1"/>
            <a:r>
              <a:rPr lang="cs-CZ" altLang="cs-CZ" dirty="0"/>
              <a:t>kategorické požadavky (vitální zájmy) státu uznávané komunitárním (unijním) právem</a:t>
            </a:r>
          </a:p>
          <a:p>
            <a:pPr lvl="1" eaLnBrk="1" hangingPunct="1"/>
            <a:r>
              <a:rPr lang="cs-CZ" altLang="cs-CZ" dirty="0"/>
              <a:t>proporcionalita a nezbytnost jejich uplatnění</a:t>
            </a:r>
          </a:p>
          <a:p>
            <a:pPr lvl="1" eaLnBrk="1" hangingPunct="1"/>
            <a:r>
              <a:rPr lang="cs-CZ" altLang="cs-CZ" dirty="0"/>
              <a:t>nesmí být diskriminační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sz="1800" dirty="0"/>
              <a:t>důsledek absurdit zákazu nedělního prodeje v GB (rozsudek </a:t>
            </a:r>
            <a:r>
              <a:rPr lang="cs-CZ" sz="1800" dirty="0" err="1"/>
              <a:t>Torfaen</a:t>
            </a:r>
            <a:r>
              <a:rPr lang="cs-CZ" sz="1800" dirty="0"/>
              <a:t> 145/88). Jednalo se o zákaz nedělního prodeje některého zboží v Anglii a Walesu, který se vztahoval na zboží bez ohledu na jeho původ. Soud uvedl, že pokud tato pravidla </a:t>
            </a:r>
            <a:r>
              <a:rPr lang="cs-CZ" sz="1800" u="sng" dirty="0"/>
              <a:t>nečiní prodej dováženého zboží</a:t>
            </a:r>
            <a:r>
              <a:rPr lang="cs-CZ" sz="1800" dirty="0"/>
              <a:t> nikterak </a:t>
            </a:r>
            <a:r>
              <a:rPr lang="cs-CZ" sz="1800" u="sng" dirty="0"/>
              <a:t>obtížnějším</a:t>
            </a:r>
            <a:r>
              <a:rPr lang="cs-CZ" sz="1800" dirty="0"/>
              <a:t> oproti prodeji domácí produkce a jsou aplikována </a:t>
            </a:r>
            <a:r>
              <a:rPr lang="cs-CZ" sz="1800" u="sng" dirty="0"/>
              <a:t>proporcionálně</a:t>
            </a:r>
            <a:r>
              <a:rPr lang="cs-CZ" sz="1800" dirty="0"/>
              <a:t>, pak nejsou v rozporu s článkem 34 (</a:t>
            </a:r>
            <a:r>
              <a:rPr lang="cs-CZ" sz="1800" u="sng" dirty="0"/>
              <a:t>příliš flexibilní</a:t>
            </a:r>
            <a:r>
              <a:rPr lang="cs-CZ" sz="1800" dirty="0"/>
              <a:t>). Zhodnocení proporcionality těchto opatření ponechána na národních soudech. Nicméně anglické soudy rozhodovaly nejednotně a Soudní dvůr tak definitivně rozhodl, že tento způsob prodeje je v souladu s evropským právem. Soud následně hledal nějaké obecnější doktrinální řešení pro sporné způsoby prodeje zboží.</a:t>
            </a:r>
            <a:endParaRPr lang="cs-CZ" altLang="cs-CZ" sz="1800" dirty="0"/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691AA9-8DFE-408E-8DC9-C6FE8CD64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Metodika určování přípustnosti opatření: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42BB71-A24B-4579-B2A0-B3527E12B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8013" cy="4208462"/>
          </a:xfrm>
        </p:spPr>
        <p:txBody>
          <a:bodyPr/>
          <a:lstStyle/>
          <a:p>
            <a:pPr eaLnBrk="1" hangingPunct="1"/>
            <a:r>
              <a:rPr lang="cs-CZ" altLang="cs-CZ"/>
              <a:t>výjimka podle čl. 36: 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009900"/>
                </a:solidFill>
              </a:rPr>
              <a:t>ANO – </a:t>
            </a:r>
            <a:r>
              <a:rPr lang="cs-CZ" altLang="cs-CZ">
                <a:solidFill>
                  <a:srgbClr val="009900"/>
                </a:solidFill>
              </a:rPr>
              <a:t>opatření přípustné</a:t>
            </a:r>
          </a:p>
          <a:p>
            <a:pPr lvl="1" eaLnBrk="1" hangingPunct="1"/>
            <a:r>
              <a:rPr lang="cs-CZ" altLang="cs-CZ" b="1">
                <a:solidFill>
                  <a:srgbClr val="CC0000"/>
                </a:solidFill>
              </a:rPr>
              <a:t> NE – </a:t>
            </a:r>
            <a:r>
              <a:rPr lang="cs-CZ" altLang="cs-CZ">
                <a:solidFill>
                  <a:srgbClr val="CC0000"/>
                </a:solidFill>
              </a:rPr>
              <a:t>pokračování k judikatuře ESD</a:t>
            </a:r>
          </a:p>
          <a:p>
            <a:pPr eaLnBrk="1" hangingPunct="1"/>
            <a:r>
              <a:rPr lang="cs-CZ" altLang="cs-CZ"/>
              <a:t>výjimka obsažená v judikatuře k čl. 34:</a:t>
            </a:r>
          </a:p>
          <a:p>
            <a:pPr lvl="1" eaLnBrk="1" hangingPunct="1"/>
            <a:r>
              <a:rPr lang="cs-CZ" altLang="cs-CZ" b="1"/>
              <a:t> </a:t>
            </a:r>
            <a:r>
              <a:rPr lang="cs-CZ" altLang="cs-CZ" b="1">
                <a:solidFill>
                  <a:srgbClr val="009900"/>
                </a:solidFill>
              </a:rPr>
              <a:t>ANO</a:t>
            </a:r>
            <a:r>
              <a:rPr lang="cs-CZ" altLang="cs-CZ">
                <a:solidFill>
                  <a:srgbClr val="009900"/>
                </a:solidFill>
              </a:rPr>
              <a:t> – opatření přípustné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NE</a:t>
            </a:r>
            <a:r>
              <a:rPr lang="cs-CZ" altLang="cs-CZ">
                <a:solidFill>
                  <a:srgbClr val="CC0000"/>
                </a:solidFill>
              </a:rPr>
              <a:t> – opatření definitivně nepřípustné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Různé požadavky na zboží uváděné na trh se řeší:</a:t>
            </a:r>
          </a:p>
          <a:p>
            <a:pPr lvl="1"/>
            <a:r>
              <a:rPr lang="cs-CZ" altLang="cs-CZ" dirty="0"/>
              <a:t>harmonizací (sjednocením) podmínek (norem)</a:t>
            </a:r>
          </a:p>
          <a:p>
            <a:pPr lvl="1"/>
            <a:r>
              <a:rPr lang="cs-CZ" altLang="cs-CZ" dirty="0"/>
              <a:t>vzájemným uznáváním podmínek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samostatná unijní úprava (primární, nařízení) – paralelně s </a:t>
            </a:r>
            <a:r>
              <a:rPr lang="cs-CZ" altLang="cs-CZ" dirty="0" err="1"/>
              <a:t>vnitrostát</a:t>
            </a:r>
            <a:r>
              <a:rPr lang="cs-CZ" altLang="cs-CZ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Právní režim EU tvoří:</a:t>
            </a:r>
          </a:p>
          <a:p>
            <a:pPr lvl="1" eaLnBrk="1" hangingPunct="1"/>
            <a:r>
              <a:rPr lang="cs-CZ" altLang="cs-CZ" sz="3200"/>
              <a:t>vlastní </a:t>
            </a:r>
            <a:r>
              <a:rPr lang="cs-CZ" altLang="cs-CZ" sz="3200" b="1">
                <a:solidFill>
                  <a:srgbClr val="FF0000"/>
                </a:solidFill>
              </a:rPr>
              <a:t>předpisy EU</a:t>
            </a:r>
            <a:r>
              <a:rPr lang="cs-CZ" altLang="cs-CZ" sz="3200"/>
              <a:t> – primární právo, nařízení platné ve všech členských státech</a:t>
            </a:r>
          </a:p>
          <a:p>
            <a:pPr lvl="1" eaLnBrk="1" hangingPunct="1"/>
            <a:r>
              <a:rPr lang="cs-CZ" altLang="cs-CZ" sz="3200"/>
              <a:t>právní předpisy </a:t>
            </a:r>
            <a:r>
              <a:rPr lang="cs-CZ" altLang="cs-CZ" sz="3200" b="1">
                <a:solidFill>
                  <a:srgbClr val="FF0000"/>
                </a:solidFill>
              </a:rPr>
              <a:t>členských států</a:t>
            </a:r>
            <a:r>
              <a:rPr lang="cs-CZ" altLang="cs-CZ" sz="3200"/>
              <a:t> přizpůsobené (modifikované) podle směrnic</a:t>
            </a:r>
            <a:r>
              <a:rPr lang="cs-CZ" altLang="cs-CZ" sz="3200">
                <a:solidFill>
                  <a:srgbClr val="0000FF"/>
                </a:solidFill>
              </a:rPr>
              <a:t>    = výsledek </a:t>
            </a:r>
            <a:r>
              <a:rPr lang="cs-CZ" altLang="cs-CZ" sz="3200" b="1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>
                <a:solidFill>
                  <a:srgbClr val="0000FF"/>
                </a:solidFill>
              </a:rPr>
              <a:t> </a:t>
            </a:r>
          </a:p>
          <a:p>
            <a:pPr lvl="2" eaLnBrk="1" hangingPunct="1"/>
            <a:r>
              <a:rPr lang="cs-CZ" altLang="cs-CZ" sz="280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</p:spPr>
        <p:txBody>
          <a:bodyPr/>
          <a:lstStyle/>
          <a:p>
            <a:r>
              <a:rPr lang="cs-CZ" altLang="cs-CZ"/>
              <a:t>Postupy při harmonizaci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748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rgbClr val="990000"/>
                </a:solidFill>
              </a:rPr>
              <a:t>Čl. </a:t>
            </a:r>
            <a:r>
              <a:rPr lang="cs-CZ" sz="1600" b="1" dirty="0">
                <a:solidFill>
                  <a:schemeClr val="tx1"/>
                </a:solidFill>
              </a:rPr>
              <a:t>113:</a:t>
            </a:r>
            <a:r>
              <a:rPr lang="cs-CZ" sz="1400" dirty="0">
                <a:solidFill>
                  <a:srgbClr val="990000"/>
                </a:solidFill>
              </a:rPr>
              <a:t> Rada </a:t>
            </a:r>
            <a:r>
              <a:rPr lang="cs-CZ" sz="1400" u="sng" dirty="0">
                <a:solidFill>
                  <a:srgbClr val="990000"/>
                </a:solidFill>
              </a:rPr>
              <a:t>zvláštním legislativním postupem </a:t>
            </a:r>
            <a:r>
              <a:rPr lang="cs-CZ" sz="1400" dirty="0">
                <a:solidFill>
                  <a:srgbClr val="990000"/>
                </a:solidFill>
              </a:rPr>
              <a:t>a po konzultaci s Evropským parlamentem a Hospodářským a sociálním výborem </a:t>
            </a:r>
            <a:r>
              <a:rPr lang="cs-CZ" sz="1400" u="sng" dirty="0">
                <a:solidFill>
                  <a:srgbClr val="990000"/>
                </a:solidFill>
              </a:rPr>
              <a:t>jednomyslně </a:t>
            </a:r>
            <a:r>
              <a:rPr lang="cs-CZ" sz="1400" dirty="0">
                <a:solidFill>
                  <a:srgbClr val="990000"/>
                </a:solidFill>
              </a:rPr>
              <a:t>přijme ustanovení k harmonizaci právních předpisů týkajících se daní z obratu, spotřebních daní a jiných </a:t>
            </a:r>
            <a:r>
              <a:rPr lang="cs-CZ" sz="1600" b="1" dirty="0">
                <a:solidFill>
                  <a:srgbClr val="990000"/>
                </a:solidFill>
              </a:rPr>
              <a:t>nepřímých daní </a:t>
            </a:r>
            <a:r>
              <a:rPr lang="cs-CZ" sz="1400" dirty="0">
                <a:solidFill>
                  <a:srgbClr val="990000"/>
                </a:solidFill>
              </a:rPr>
              <a:t>v rozsahu, ...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Čl. </a:t>
            </a:r>
            <a:r>
              <a:rPr lang="cs-CZ" sz="1600" b="1" dirty="0"/>
              <a:t>114:</a:t>
            </a:r>
            <a:r>
              <a:rPr lang="cs-CZ" sz="1400" dirty="0"/>
              <a:t> </a:t>
            </a:r>
            <a:r>
              <a:rPr lang="cs-CZ" sz="1400" b="1" dirty="0"/>
              <a:t>Evropský parlament a Rada </a:t>
            </a:r>
            <a:r>
              <a:rPr lang="cs-CZ" sz="1600" b="1" u="sng" dirty="0"/>
              <a:t>řádným </a:t>
            </a:r>
            <a:r>
              <a:rPr lang="cs-CZ" sz="1400" b="1" u="sng" dirty="0"/>
              <a:t>legislativním postupem</a:t>
            </a:r>
            <a:r>
              <a:rPr lang="cs-CZ" sz="1400" dirty="0"/>
              <a:t> … přijímají opatření ke sbližování ustanovení právních a správních předpisů členských států, </a:t>
            </a:r>
            <a:r>
              <a:rPr lang="cs-CZ" sz="1600" b="1" dirty="0">
                <a:solidFill>
                  <a:srgbClr val="FF0000"/>
                </a:solidFill>
              </a:rPr>
              <a:t>jejichž účelem je vytvoření a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přímo vytvářejí</a:t>
            </a:r>
            <a:r>
              <a:rPr lang="cs-CZ" sz="1600" b="1" dirty="0">
                <a:solidFill>
                  <a:srgbClr val="FF0000"/>
                </a:solidFill>
              </a:rPr>
              <a:t>).</a:t>
            </a:r>
            <a:endParaRPr lang="cs-CZ" sz="1600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200" b="1" i="1" dirty="0"/>
              <a:t>Nevztahuje se na ustanovení o </a:t>
            </a:r>
            <a:r>
              <a:rPr lang="cs-CZ" sz="1200" b="1" i="1" u="sng" dirty="0"/>
              <a:t>daních,</a:t>
            </a:r>
            <a:r>
              <a:rPr lang="cs-CZ" sz="1200" b="1" i="1" dirty="0"/>
              <a:t> ustanovení týkající se volného pohybu osob, ani na ustanovení týkající se práv a zájmů zaměstnanců.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4. VÝJIMKY (POJISTKY PRO DŮSLEDKY UPLATNĚNÍ KVALIFIKOVANÉ VĚTŠINY):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ponechat si</a:t>
            </a:r>
            <a:r>
              <a:rPr lang="cs-CZ" sz="1400" b="1" dirty="0">
                <a:solidFill>
                  <a:schemeClr val="accent6"/>
                </a:solidFill>
              </a:rPr>
              <a:t> vlastní vnitrostátní předpisy ze závažných důvodů uvedených v článku 36 nebo týkající se ochrany životního nebo pracovního prostředí, oznámí je Komisi spolu s důvody pro jejich ponechání.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chemeClr val="accent6"/>
                </a:solidFill>
              </a:rPr>
              <a:t>5.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zavést</a:t>
            </a:r>
            <a:r>
              <a:rPr lang="cs-CZ" sz="1400" dirty="0">
                <a:solidFill>
                  <a:schemeClr val="accent6"/>
                </a:solidFill>
              </a:rPr>
              <a:t> vnitrostátní předpisy, opírající se o nové vědecké poznatky </a:t>
            </a:r>
            <a:r>
              <a:rPr lang="cs-CZ" sz="1400" u="sng" dirty="0">
                <a:solidFill>
                  <a:schemeClr val="accent6"/>
                </a:solidFill>
              </a:rPr>
              <a:t>k ochraně životního prostředí nebo pracovního prostředí, </a:t>
            </a:r>
            <a:r>
              <a:rPr lang="cs-CZ" sz="1400" dirty="0">
                <a:solidFill>
                  <a:schemeClr val="accent6"/>
                </a:solidFill>
              </a:rPr>
              <a:t>z důvodu zvláštního problému, který se objeví dodatečně oznámí zamýšlené předpisy Komisi spolu s důvody pro jejich zavedení.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6. Komise ...  dotyčné vnitrostátní právní předpisy </a:t>
            </a:r>
            <a:r>
              <a:rPr lang="cs-CZ" sz="1400" b="1" u="sng" dirty="0">
                <a:solidFill>
                  <a:schemeClr val="accent6"/>
                </a:solidFill>
              </a:rPr>
              <a:t>schválí nebo zamítne</a:t>
            </a:r>
            <a:r>
              <a:rPr lang="cs-CZ" sz="1400" b="1" dirty="0">
                <a:solidFill>
                  <a:schemeClr val="accent6"/>
                </a:solidFill>
              </a:rPr>
              <a:t> poté, co prověří, zda neslouží jako </a:t>
            </a:r>
            <a:r>
              <a:rPr lang="cs-CZ" sz="1400" b="1" u="sng" dirty="0">
                <a:solidFill>
                  <a:schemeClr val="accent6"/>
                </a:solidFill>
              </a:rPr>
              <a:t>prostředek svévolné diskriminace </a:t>
            </a:r>
            <a:r>
              <a:rPr lang="cs-CZ" sz="1400" b="1" dirty="0">
                <a:solidFill>
                  <a:schemeClr val="accent6"/>
                </a:solidFill>
              </a:rPr>
              <a:t>nebo zastřeného omezování obchodu mezi členskými státy a nenarušují fungování vnitřního trhu.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</a:t>
            </a:r>
            <a:r>
              <a:rPr lang="cs-CZ" sz="1600" b="1" dirty="0"/>
              <a:t>. 115: </a:t>
            </a:r>
            <a:r>
              <a:rPr lang="cs-CZ" sz="1400" dirty="0"/>
              <a:t>Aniž je dotčen článek 114, Rada </a:t>
            </a:r>
            <a:r>
              <a:rPr lang="cs-CZ" sz="1600" b="1" u="sng" dirty="0"/>
              <a:t>zvláštním</a:t>
            </a:r>
            <a:r>
              <a:rPr lang="cs-CZ" sz="1400" b="1" u="sng" dirty="0"/>
              <a:t> legislativním postupem</a:t>
            </a:r>
            <a:r>
              <a:rPr lang="cs-CZ" sz="1400" b="1" dirty="0"/>
              <a:t> a po konzultaci s Evropským parlamentem</a:t>
            </a:r>
            <a:r>
              <a:rPr lang="cs-CZ" sz="1400" dirty="0"/>
              <a:t> a Hospodářským a sociálním výborem jednomyslně přijímá směrnice o sbližování právních a správních předpisů členských států, </a:t>
            </a:r>
            <a:r>
              <a:rPr lang="cs-CZ" sz="1400" dirty="0">
                <a:solidFill>
                  <a:srgbClr val="FF3300"/>
                </a:solidFill>
              </a:rPr>
              <a:t>které mají </a:t>
            </a:r>
            <a:r>
              <a:rPr lang="cs-CZ" sz="1600" b="1" dirty="0">
                <a:solidFill>
                  <a:srgbClr val="FF0000"/>
                </a:solidFill>
              </a:rPr>
              <a:t>přímý vliv na vytváření nebo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pouze ovlivňují</a:t>
            </a:r>
            <a:r>
              <a:rPr lang="cs-CZ" sz="1600" b="1" dirty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A090C-2C3B-44F2-928E-F5A2F28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Technické</a:t>
            </a:r>
            <a:r>
              <a:rPr lang="pl-PL" dirty="0"/>
              <a:t> a </a:t>
            </a:r>
            <a:r>
              <a:rPr lang="pl-PL" dirty="0" err="1"/>
              <a:t>podobné</a:t>
            </a:r>
            <a:r>
              <a:rPr lang="pl-PL" dirty="0"/>
              <a:t>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0C1F5-6CB0-409A-85E4-70A42D97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4927823"/>
          </a:xfrm>
        </p:spPr>
        <p:txBody>
          <a:bodyPr/>
          <a:lstStyle/>
          <a:p>
            <a:r>
              <a:rPr lang="pl-PL" dirty="0" err="1"/>
              <a:t>Nový</a:t>
            </a:r>
            <a:r>
              <a:rPr lang="pl-PL" dirty="0"/>
              <a:t> </a:t>
            </a:r>
            <a:r>
              <a:rPr lang="pl-PL" dirty="0" err="1"/>
              <a:t>přístup</a:t>
            </a:r>
            <a:r>
              <a:rPr lang="pl-PL" dirty="0"/>
              <a:t> (</a:t>
            </a:r>
            <a:r>
              <a:rPr lang="pl-PL" dirty="0" err="1"/>
              <a:t>rychlý</a:t>
            </a:r>
            <a:r>
              <a:rPr lang="pl-PL" dirty="0"/>
              <a:t>): </a:t>
            </a:r>
            <a:r>
              <a:rPr lang="pl-PL" dirty="0" err="1"/>
              <a:t>směrnice</a:t>
            </a:r>
            <a:r>
              <a:rPr lang="pl-PL" dirty="0"/>
              <a:t> pro </a:t>
            </a:r>
            <a:r>
              <a:rPr lang="pl-PL" dirty="0" err="1"/>
              <a:t>velké</a:t>
            </a:r>
            <a:r>
              <a:rPr lang="pl-PL" dirty="0"/>
              <a:t> skupiny </a:t>
            </a:r>
            <a:r>
              <a:rPr lang="pl-PL" dirty="0" err="1"/>
              <a:t>výrobků</a:t>
            </a:r>
            <a:r>
              <a:rPr lang="pl-PL" dirty="0"/>
              <a:t> (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plynové</a:t>
            </a:r>
            <a:r>
              <a:rPr lang="pl-PL" dirty="0"/>
              <a:t> </a:t>
            </a:r>
            <a:r>
              <a:rPr lang="pl-PL" dirty="0" err="1"/>
              <a:t>spotřebiče</a:t>
            </a:r>
            <a:r>
              <a:rPr lang="pl-PL" dirty="0"/>
              <a:t>, </a:t>
            </a:r>
            <a:r>
              <a:rPr lang="pl-PL" dirty="0" err="1"/>
              <a:t>lékařské</a:t>
            </a:r>
            <a:r>
              <a:rPr lang="pl-PL" dirty="0"/>
              <a:t> </a:t>
            </a:r>
            <a:r>
              <a:rPr lang="pl-PL" dirty="0" err="1"/>
              <a:t>nástroje</a:t>
            </a:r>
            <a:r>
              <a:rPr lang="pl-PL" dirty="0"/>
              <a:t>) –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omezený</a:t>
            </a:r>
            <a:r>
              <a:rPr lang="pl-PL" dirty="0"/>
              <a:t> </a:t>
            </a:r>
            <a:r>
              <a:rPr lang="pl-PL" dirty="0" err="1"/>
              <a:t>počet</a:t>
            </a:r>
            <a:r>
              <a:rPr lang="pl-PL" dirty="0"/>
              <a:t> </a:t>
            </a:r>
            <a:r>
              <a:rPr lang="pl-PL" dirty="0" err="1"/>
              <a:t>požadavků</a:t>
            </a:r>
            <a:endParaRPr lang="pl-PL" dirty="0"/>
          </a:p>
          <a:p>
            <a:r>
              <a:rPr lang="pl-PL" dirty="0" err="1"/>
              <a:t>Technické</a:t>
            </a:r>
            <a:r>
              <a:rPr lang="pl-PL" dirty="0"/>
              <a:t> normy k </a:t>
            </a:r>
            <a:r>
              <a:rPr lang="pl-PL" dirty="0" err="1"/>
              <a:t>těmto</a:t>
            </a:r>
            <a:r>
              <a:rPr lang="pl-PL" dirty="0"/>
              <a:t> </a:t>
            </a:r>
            <a:r>
              <a:rPr lang="pl-PL" dirty="0" err="1"/>
              <a:t>směrnicím</a:t>
            </a:r>
            <a:r>
              <a:rPr lang="pl-PL" dirty="0"/>
              <a:t> </a:t>
            </a:r>
            <a:r>
              <a:rPr lang="pl-PL" dirty="0" err="1"/>
              <a:t>vytvářejí</a:t>
            </a:r>
            <a:r>
              <a:rPr lang="pl-PL" dirty="0"/>
              <a:t> </a:t>
            </a:r>
            <a:r>
              <a:rPr lang="pl-PL" dirty="0" err="1"/>
              <a:t>nevládní</a:t>
            </a:r>
            <a:r>
              <a:rPr lang="pl-PL" dirty="0"/>
              <a:t> </a:t>
            </a:r>
            <a:r>
              <a:rPr lang="pl-PL" dirty="0" err="1"/>
              <a:t>organizace</a:t>
            </a:r>
            <a:endParaRPr lang="pl-PL" dirty="0"/>
          </a:p>
          <a:p>
            <a:r>
              <a:rPr lang="pl-PL" dirty="0" err="1"/>
              <a:t>Certifikace</a:t>
            </a:r>
            <a:r>
              <a:rPr lang="pl-PL" dirty="0"/>
              <a:t> (</a:t>
            </a:r>
            <a:r>
              <a:rPr lang="pl-PL" dirty="0" err="1"/>
              <a:t>shoda</a:t>
            </a:r>
            <a:r>
              <a:rPr lang="pl-PL" dirty="0"/>
              <a:t> </a:t>
            </a:r>
            <a:r>
              <a:rPr lang="pl-PL" dirty="0" err="1"/>
              <a:t>výrobku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směrnicemi</a:t>
            </a:r>
            <a:r>
              <a:rPr lang="pl-PL" dirty="0"/>
              <a:t>) – </a:t>
            </a:r>
            <a:r>
              <a:rPr lang="pl-PL" dirty="0" err="1"/>
              <a:t>provádějí</a:t>
            </a:r>
            <a:r>
              <a:rPr lang="pl-PL" dirty="0"/>
              <a:t> </a:t>
            </a:r>
            <a:r>
              <a:rPr lang="pl-PL" dirty="0" err="1"/>
              <a:t>jednotlivé</a:t>
            </a:r>
            <a:r>
              <a:rPr lang="pl-PL" dirty="0"/>
              <a:t> </a:t>
            </a:r>
            <a:r>
              <a:rPr lang="pl-PL" dirty="0" err="1"/>
              <a:t>státy</a:t>
            </a:r>
            <a:r>
              <a:rPr lang="pl-PL" dirty="0"/>
              <a:t>,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  <a:p>
            <a:r>
              <a:rPr lang="pl-PL" dirty="0"/>
              <a:t>CE</a:t>
            </a:r>
          </a:p>
        </p:txBody>
      </p:sp>
    </p:spTree>
    <p:extLst>
      <p:ext uri="{BB962C8B-B14F-4D97-AF65-F5344CB8AC3E}">
        <p14:creationId xmlns:p14="http://schemas.microsoft.com/office/powerpoint/2010/main" val="1890360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Cassis</a:t>
            </a:r>
            <a:r>
              <a:rPr lang="cs-CZ" sz="1800" dirty="0"/>
              <a:t> de Dijon: Šlo tehdy o spor, zdali může Německo (nebo jakákoli jiná země)  bránit v dovozu francouzského likéru </a:t>
            </a:r>
            <a:r>
              <a:rPr lang="cs-CZ" sz="1800" dirty="0" err="1"/>
              <a:t>Cassis</a:t>
            </a:r>
            <a:r>
              <a:rPr lang="cs-CZ" sz="1800" dirty="0"/>
              <a:t> de Dijon (nebo jakéhokoli jiného výrobku) </a:t>
            </a:r>
            <a:r>
              <a:rPr lang="cs-CZ" sz="1800" b="1" dirty="0"/>
              <a:t>jen proto, že neodpovídal německým nebo jiným předpisům </a:t>
            </a:r>
            <a:r>
              <a:rPr lang="cs-CZ" sz="1800" dirty="0"/>
              <a:t>pro tento druh nápojů nebo jiného výrobku. Nemůže, ale zde byl závěr zvrácen uplatněním kategorických požadavků. </a:t>
            </a:r>
          </a:p>
          <a:p>
            <a:r>
              <a:rPr lang="cs-CZ" sz="1800" dirty="0"/>
              <a:t>Od té doby platí ve vzájemném obchodě zásada, že výrobek legálně vyrobený a uvedený na trh v jednom členském státě musí mít </a:t>
            </a:r>
            <a:r>
              <a:rPr lang="cs-CZ" sz="1800" b="1" dirty="0"/>
              <a:t>volný přístup i na trhy všech ostatních členských zemí EU, bez ohledu na to, zda odpovídá předpisům těchto členských států</a:t>
            </a:r>
            <a:r>
              <a:rPr lang="cs-CZ" sz="1800" dirty="0"/>
              <a:t>. </a:t>
            </a:r>
            <a:r>
              <a:rPr lang="cs-CZ" sz="1800" dirty="0">
                <a:solidFill>
                  <a:srgbClr val="FF0000"/>
                </a:solidFill>
              </a:rPr>
              <a:t>Soud vycházel z toho, že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/>
              <a:t>Princip vzájemného uznávání</a:t>
            </a:r>
            <a:br>
              <a:rPr lang="cs-CZ" altLang="cs-CZ" sz="3200"/>
            </a:br>
            <a:r>
              <a:rPr lang="cs-CZ" altLang="cs-CZ" sz="320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dirty="0"/>
              <a:t>u zboží či aspektů zboží, na které se harmonizační pravidla </a:t>
            </a:r>
            <a:r>
              <a:rPr lang="cs-CZ" altLang="cs-CZ" sz="2000" b="1" dirty="0"/>
              <a:t>nevztahují</a:t>
            </a:r>
            <a:r>
              <a:rPr lang="cs-CZ" altLang="cs-CZ" sz="2000" dirty="0"/>
              <a:t> vyčerpávajícím způsobem, uplatňuje se zásada vzájemného uznávání, </a:t>
            </a:r>
            <a:r>
              <a:rPr lang="cs-CZ" altLang="cs-CZ" sz="2000" dirty="0">
                <a:solidFill>
                  <a:srgbClr val="C00000"/>
                </a:solidFill>
              </a:rPr>
              <a:t>jak ji vymezil Soudní dvůr Evropské unie </a:t>
            </a:r>
            <a:r>
              <a:rPr lang="cs-CZ" altLang="cs-CZ" sz="2000" dirty="0"/>
              <a:t>(např. mléko UHT – 124/81, </a:t>
            </a:r>
            <a:r>
              <a:rPr lang="cs-CZ" altLang="cs-CZ" sz="2000" dirty="0" err="1"/>
              <a:t>Deserbais</a:t>
            </a:r>
            <a:r>
              <a:rPr lang="cs-CZ" altLang="cs-CZ" sz="2000" dirty="0"/>
              <a:t> / Eidam – 286/86)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Členské státy nesmějí zakázat na svém území prodej zboží uvedeného v souladu s právními předpisy na trh v jiném členském státě</a:t>
            </a:r>
          </a:p>
          <a:p>
            <a:r>
              <a:rPr lang="cs-CZ" altLang="cs-CZ" sz="2000" b="1" dirty="0">
                <a:solidFill>
                  <a:srgbClr val="000099"/>
                </a:solidFill>
              </a:rPr>
              <a:t>VÝJIMKY:</a:t>
            </a:r>
            <a:r>
              <a:rPr lang="cs-CZ" altLang="cs-CZ" sz="2000" dirty="0"/>
              <a:t> z důvodů stanovených v </a:t>
            </a:r>
            <a:r>
              <a:rPr lang="cs-CZ" altLang="cs-CZ" sz="2000" dirty="0">
                <a:solidFill>
                  <a:srgbClr val="C00000"/>
                </a:solidFill>
              </a:rPr>
              <a:t>článku 36 </a:t>
            </a:r>
            <a:r>
              <a:rPr lang="cs-CZ" altLang="cs-CZ" sz="2000" dirty="0"/>
              <a:t>SFEU nebo na základě jiných </a:t>
            </a:r>
            <a:r>
              <a:rPr lang="cs-CZ" altLang="cs-CZ" sz="2000" b="1" dirty="0">
                <a:solidFill>
                  <a:srgbClr val="C00000"/>
                </a:solidFill>
              </a:rPr>
              <a:t>naléhavých důvodů obecného zájmu (kategorických požadavků) </a:t>
            </a:r>
            <a:r>
              <a:rPr lang="cs-CZ" altLang="cs-CZ" sz="2000" dirty="0"/>
              <a:t>uznaných judikaturou Soudního dvora (zejm. ochrana spotřebitele, ochrana životního prostředí, veřejného zdraví a ochrana lidských práv) </a:t>
            </a:r>
            <a:r>
              <a:rPr lang="cs-CZ" altLang="cs-CZ" sz="2000" i="1" dirty="0">
                <a:solidFill>
                  <a:srgbClr val="0000FF"/>
                </a:solidFill>
              </a:rPr>
              <a:t>(</a:t>
            </a:r>
            <a:r>
              <a:rPr lang="cs-CZ" altLang="cs-CZ" sz="2000" i="1" dirty="0" err="1">
                <a:solidFill>
                  <a:srgbClr val="0000FF"/>
                </a:solidFill>
              </a:rPr>
              <a:t>neuzn</a:t>
            </a:r>
            <a:r>
              <a:rPr lang="cs-CZ" altLang="cs-CZ" sz="2000" i="1" dirty="0">
                <a:solidFill>
                  <a:srgbClr val="0000FF"/>
                </a:solidFill>
              </a:rPr>
              <a:t>.: 261/81 </a:t>
            </a:r>
            <a:r>
              <a:rPr lang="cs-CZ" altLang="cs-CZ" sz="2000" i="1" dirty="0" err="1">
                <a:solidFill>
                  <a:srgbClr val="0000FF"/>
                </a:solidFill>
              </a:rPr>
              <a:t>Rau</a:t>
            </a:r>
            <a:r>
              <a:rPr lang="cs-CZ" altLang="cs-CZ" sz="2000" i="1" dirty="0">
                <a:solidFill>
                  <a:srgbClr val="0000FF"/>
                </a:solidFill>
              </a:rPr>
              <a:t>, 174/82 </a:t>
            </a:r>
            <a:r>
              <a:rPr lang="cs-CZ" altLang="cs-CZ" sz="20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2000" i="1" dirty="0">
                <a:solidFill>
                  <a:srgbClr val="0000FF"/>
                </a:solidFill>
              </a:rPr>
              <a:t>)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F599A-6591-4880-8295-8C20F209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/>
              <a:t>Doplňková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745CD-4A78-4DB8-B856-AF9DBC2B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174/82 </a:t>
            </a:r>
            <a:r>
              <a:rPr lang="cs-CZ" altLang="cs-CZ" sz="16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1600" i="1" dirty="0">
                <a:solidFill>
                  <a:srgbClr val="0000FF"/>
                </a:solidFill>
              </a:rPr>
              <a:t>: </a:t>
            </a:r>
            <a:r>
              <a:rPr lang="cs-CZ" sz="1600" i="1" dirty="0"/>
              <a:t>Komunitární právo nezakazuje národní úpravu zakazující uvádění na trh dovážených potravin s přídavkem vitamínů, legálně uváděných na trh v jiném členském státě, pokud bude uvedení na trh povoleno, odpovídá-li přidání vitamínů reálné potřebě z hlediska technologického nebo potravinářského</a:t>
            </a:r>
            <a:r>
              <a:rPr lang="fr-FR" sz="1600" i="1" dirty="0"/>
              <a:t>. </a:t>
            </a:r>
            <a:endParaRPr lang="cs-CZ" sz="1600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124/81 Mléko UHT: </a:t>
            </a:r>
            <a:r>
              <a:rPr lang="cs-CZ" altLang="cs-CZ" sz="1600" dirty="0"/>
              <a:t>Uvádění dováženého UHT mléka na britský trh nesmí být vázáno na zvláštní povolení.</a:t>
            </a:r>
          </a:p>
          <a:p>
            <a:r>
              <a:rPr lang="cs-CZ" sz="1600" dirty="0">
                <a:solidFill>
                  <a:srgbClr val="0000FF"/>
                </a:solidFill>
              </a:rPr>
              <a:t>VÝVOZ:  C-305/17 FENS: </a:t>
            </a:r>
            <a:r>
              <a:rPr lang="cs-CZ" sz="1600" dirty="0"/>
              <a:t>Slovensko – vyvážená elektrická energie vyrobená na Slovensku – poplatek za používání přenosové sítě. SDEU: Nelze – je to poplatek, který se týká jen vyvážené elektřiny, která je také zbožím</a:t>
            </a:r>
          </a:p>
          <a:p>
            <a:r>
              <a:rPr lang="cs-CZ" sz="1600" dirty="0">
                <a:solidFill>
                  <a:srgbClr val="0000FF"/>
                </a:solidFill>
              </a:rPr>
              <a:t>C-24/00 </a:t>
            </a:r>
            <a:r>
              <a:rPr lang="cs-CZ" sz="1600" dirty="0" err="1">
                <a:solidFill>
                  <a:srgbClr val="0000FF"/>
                </a:solidFill>
              </a:rPr>
              <a:t>Red</a:t>
            </a:r>
            <a:r>
              <a:rPr lang="cs-CZ" sz="1600" dirty="0">
                <a:solidFill>
                  <a:srgbClr val="0000FF"/>
                </a:solidFill>
              </a:rPr>
              <a:t> Bull (KO x FR): </a:t>
            </a:r>
            <a:r>
              <a:rPr lang="cs-CZ" sz="1600" dirty="0"/>
              <a:t>Zákaz uvádění na trh ve FR – rizika pro těhotné ženy, znemožnění antidopingové kontroly, lživé údaje o energetické hodnotě výrobku. SDEU: zakázat lze jen v případě, že rizika jsou reálná a že žádající stát je prokáže. FR prokázala posudkem vědeckého ústavu.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4053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společné</a:t>
            </a:r>
            <a:r>
              <a:rPr lang="pl-PL" dirty="0"/>
              <a:t> </a:t>
            </a:r>
            <a:r>
              <a:rPr lang="pl-PL" dirty="0" err="1"/>
              <a:t>politiky</a:t>
            </a:r>
            <a:r>
              <a:rPr lang="pl-PL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/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daňově-právních předpisech.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Společný trh  x  </a:t>
            </a:r>
            <a:br>
              <a:rPr lang="cs-CZ" altLang="cs-CZ" sz="4000" b="1"/>
            </a:br>
            <a:r>
              <a:rPr lang="cs-CZ" altLang="cs-CZ" sz="4000" b="1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1986, Maastrichtská smlouva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ustanoveními Smluv.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2108</Words>
  <Application>Microsoft Office PowerPoint</Application>
  <PresentationFormat>Předvádění na obrazovce (4:3)</PresentationFormat>
  <Paragraphs>168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Unicode MS</vt:lpstr>
      <vt:lpstr>Times New Roman</vt:lpstr>
      <vt:lpstr>Wingdings</vt:lpstr>
      <vt:lpstr>Výchozí návrh</vt:lpstr>
      <vt:lpstr>  PRÁVO EVROPSKÉ UNIE      Jednotný vnitřní trh   Harmonizace práva  Volný pohyb zboží   NVS 2021</vt:lpstr>
      <vt:lpstr>Právo EU jako integrační nástroj</vt:lpstr>
      <vt:lpstr>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Co je zboží ?</vt:lpstr>
      <vt:lpstr>Volný pohyb zboží (uvnitř Unie)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Směrnice Komise č. 70/50 ze dne 22. prosince 1969 založená na čl. 33 odst. 7 o zrušení opatření s účinkem rovnocenným množstevním omezením dovozu, na která se nevztahují jiné předpisy přijaté na základě Smlouvy o EHS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Metodika určování přípustnosti opatření:</vt:lpstr>
      <vt:lpstr>Podmínky pro pohyb zboží  Jak se řeší různé (konfliktní) požadavky na zboží (vč. dováženého)</vt:lpstr>
      <vt:lpstr>Sbližování (harmonizace) práva</vt:lpstr>
      <vt:lpstr>Postupy při harmonizaci</vt:lpstr>
      <vt:lpstr>Technické a podobné normy</vt:lpstr>
      <vt:lpstr>Princip vzájemného uznávání</vt:lpstr>
      <vt:lpstr>Princip vzájemného uznávání (nařízení 2019/515)</vt:lpstr>
      <vt:lpstr>Doplňková judikatura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78</cp:revision>
  <dcterms:modified xsi:type="dcterms:W3CDTF">2021-05-18T21:58:29Z</dcterms:modified>
</cp:coreProperties>
</file>