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1" r:id="rId4"/>
    <p:sldId id="268" r:id="rId5"/>
    <p:sldId id="262" r:id="rId6"/>
    <p:sldId id="264" r:id="rId7"/>
    <p:sldId id="266" r:id="rId8"/>
    <p:sldId id="267" r:id="rId9"/>
    <p:sldId id="263" r:id="rId10"/>
    <p:sldId id="258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8B"/>
    <a:srgbClr val="FFFF4B"/>
    <a:srgbClr val="FFFF00"/>
    <a:srgbClr val="E9FC36"/>
    <a:srgbClr val="CCFF33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68" d="100"/>
          <a:sy n="68" d="100"/>
        </p:scale>
        <p:origin x="50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7B6E3E-0B63-4BF0-A986-C4914798A037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67A340-3026-429F-A5FB-4698B2264E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11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F8978C-B715-4B97-B021-4D2EA7169CB4}" type="slidenum">
              <a:rPr lang="en-GB" altLang="cs-CZ"/>
              <a:pPr/>
              <a:t>4</a:t>
            </a:fld>
            <a:endParaRPr lang="en-GB" altLang="cs-CZ"/>
          </a:p>
        </p:txBody>
      </p:sp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1041400" y="725488"/>
            <a:ext cx="4772025" cy="35782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7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41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514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85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386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119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473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277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892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283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922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892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55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55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61697-3C10-4D30-B140-1E6916371DFD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566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uria.europa.eu/jurisp/cgi-bin/form.pl?lang=cs&amp;Submit=Vyhled%C3%A1v%C3%A1n%C3%AD&amp;alldocs=alldocs&amp;docj=docj&amp;amp;amp;docop=docop&amp;docor=docor&amp;docjo=docjo&amp;numaff=C-306/05&amp;datefs=&amp;datefe=&amp;nomusuel=&amp;domaine=&amp;mots=&amp;resmax=100" TargetMode="External"/><Relationship Id="rId2" Type="http://schemas.openxmlformats.org/officeDocument/2006/relationships/hyperlink" Target="http://curia.europa.eu/jurisp/cgi-bin/form.pl?lang=cs&amp;Submit=Vyhled%C3%A1v%C3%A1n%C3%AD&amp;alldocs=alldocs&amp;docj=docj&amp;amp;amp;docop=docop&amp;docor=docor&amp;docjo=docjo&amp;numaff=C-282/06&amp;datefs=&amp;datefe=&amp;nomusuel=&amp;domaine=&amp;mots=&amp;resmax=10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Řízení o předběžné otázce</a:t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čl. 267 SFEU</a:t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5145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České vrcholné soudy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NSS: již téměř 20 </a:t>
            </a:r>
            <a:r>
              <a:rPr lang="cs-CZ" dirty="0" err="1"/>
              <a:t>předb</a:t>
            </a:r>
            <a:r>
              <a:rPr lang="cs-CZ" dirty="0"/>
              <a:t>. </a:t>
            </a:r>
            <a:r>
              <a:rPr lang="cs-CZ" dirty="0" err="1"/>
              <a:t>ot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krajské soudy ve správním řízení: nejsou povinny</a:t>
            </a:r>
          </a:p>
          <a:p>
            <a:pPr lvl="1"/>
            <a:r>
              <a:rPr lang="cs-CZ" dirty="0"/>
              <a:t>další důvod předložení: autorita SD</a:t>
            </a:r>
          </a:p>
          <a:p>
            <a:pPr lvl="1"/>
            <a:r>
              <a:rPr lang="cs-CZ" dirty="0"/>
              <a:t>válka soudů</a:t>
            </a:r>
          </a:p>
          <a:p>
            <a:r>
              <a:rPr lang="cs-CZ" dirty="0"/>
              <a:t> NSS a Ústavní soud – „slovenské důchody“ </a:t>
            </a:r>
          </a:p>
          <a:p>
            <a:pPr lvl="1"/>
            <a:r>
              <a:rPr lang="cs-CZ" dirty="0"/>
              <a:t>doplatek Čechům zaměstnaným na Slovensku před 1993</a:t>
            </a:r>
          </a:p>
          <a:p>
            <a:pPr lvl="1"/>
            <a:r>
              <a:rPr lang="cs-CZ" dirty="0"/>
              <a:t>NSS: ano – SD: </a:t>
            </a:r>
            <a:r>
              <a:rPr lang="cs-CZ" dirty="0" err="1"/>
              <a:t>Landtová</a:t>
            </a:r>
            <a:r>
              <a:rPr lang="cs-CZ" dirty="0"/>
              <a:t> C-399/09</a:t>
            </a:r>
          </a:p>
          <a:p>
            <a:pPr lvl="1"/>
            <a:r>
              <a:rPr lang="cs-CZ" dirty="0"/>
              <a:t>Ústavní soud: ne – SD překročil pravomoci – není to mezistátní (unijní) problém</a:t>
            </a:r>
          </a:p>
        </p:txBody>
      </p:sp>
    </p:spTree>
    <p:extLst>
      <p:ext uri="{BB962C8B-B14F-4D97-AF65-F5344CB8AC3E}">
        <p14:creationId xmlns:p14="http://schemas.microsoft.com/office/powerpoint/2010/main" val="148667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Úvodní poznámky – zajištění jednotného výkladu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>
              <a:effectLst/>
            </a:endParaRPr>
          </a:p>
          <a:p>
            <a:r>
              <a:rPr lang="cs-CZ" dirty="0"/>
              <a:t>problémové otázky interpretace práva EU – </a:t>
            </a:r>
          </a:p>
          <a:p>
            <a:endParaRPr lang="cs-CZ" dirty="0"/>
          </a:p>
          <a:p>
            <a:r>
              <a:rPr lang="cs-CZ" dirty="0"/>
              <a:t>1) je rámcové (obecné formulace)</a:t>
            </a:r>
            <a:endParaRPr lang="cs-CZ" dirty="0">
              <a:effectLst/>
            </a:endParaRPr>
          </a:p>
          <a:p>
            <a:r>
              <a:rPr lang="cs-CZ" dirty="0"/>
              <a:t>2) odlišná právní kultura a terminologie v jednotlivých zemích</a:t>
            </a:r>
            <a:br>
              <a:rPr lang="cs-CZ" dirty="0">
                <a:effectLst/>
              </a:rPr>
            </a:br>
            <a:endParaRPr lang="cs-CZ" dirty="0">
              <a:effectLst/>
            </a:endParaRPr>
          </a:p>
          <a:p>
            <a:r>
              <a:rPr lang="cs-CZ" dirty="0" err="1"/>
              <a:t>ESD</a:t>
            </a:r>
            <a:r>
              <a:rPr lang="cs-CZ" dirty="0"/>
              <a:t> a výklad práva</a:t>
            </a:r>
            <a:br>
              <a:rPr lang="cs-CZ" dirty="0">
                <a:effectLst/>
              </a:rPr>
            </a:br>
            <a:endParaRPr lang="cs-CZ" dirty="0">
              <a:effectLst/>
            </a:endParaRPr>
          </a:p>
          <a:p>
            <a:r>
              <a:rPr lang="cs-CZ" dirty="0">
                <a:effectLst/>
              </a:rPr>
              <a:t>Poznámky o výkladu </a:t>
            </a:r>
            <a:r>
              <a:rPr lang="cs-CZ" dirty="0" err="1">
                <a:effectLst/>
              </a:rPr>
              <a:t>SD</a:t>
            </a:r>
            <a:r>
              <a:rPr lang="cs-CZ" dirty="0">
                <a:effectLst/>
              </a:rPr>
              <a:t> EU</a:t>
            </a:r>
            <a:br>
              <a:rPr lang="cs-CZ" dirty="0">
                <a:effectLst/>
              </a:rPr>
            </a:b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00882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8454"/>
          </a:xfrm>
        </p:spPr>
        <p:txBody>
          <a:bodyPr/>
          <a:lstStyle/>
          <a:p>
            <a:pPr algn="ctr"/>
            <a:r>
              <a:rPr lang="cs-CZ" dirty="0" err="1"/>
              <a:t>SEU</a:t>
            </a:r>
            <a:r>
              <a:rPr lang="cs-CZ" dirty="0"/>
              <a:t> - </a:t>
            </a:r>
            <a:r>
              <a:rPr lang="cs-CZ" dirty="0" err="1"/>
              <a:t>SFEU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3580"/>
            <a:ext cx="10515600" cy="53580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br>
              <a:rPr lang="cs-CZ" dirty="0">
                <a:effectLst/>
              </a:rPr>
            </a:br>
            <a:r>
              <a:rPr lang="cs-CZ" i="1" dirty="0"/>
              <a:t>Článek 19 </a:t>
            </a:r>
            <a:r>
              <a:rPr lang="cs-CZ" i="1" dirty="0" err="1"/>
              <a:t>SEU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1. Soudní dvůr Evropské unie zajišťuje dodržování práva </a:t>
            </a:r>
            <a:r>
              <a:rPr lang="cs-CZ" b="1" i="1" dirty="0">
                <a:solidFill>
                  <a:srgbClr val="C00000"/>
                </a:solidFill>
              </a:rPr>
              <a:t>při výkladu a provádění </a:t>
            </a:r>
            <a:r>
              <a:rPr lang="cs-CZ" i="1" dirty="0"/>
              <a:t>Smluv.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3. Soudní dvůr Evropské unie rozhoduje v souladu se Smlouvami: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b="1" i="1" dirty="0">
                <a:solidFill>
                  <a:srgbClr val="C00000"/>
                </a:solidFill>
              </a:rPr>
              <a:t>b) na žádost vnitrostátních soudů o předběžných otázkách týkajících se výkladu práva Unie nebo platnosti aktů přijatých orgány...</a:t>
            </a:r>
            <a:endParaRPr lang="cs-CZ" b="1" dirty="0">
              <a:solidFill>
                <a:srgbClr val="C00000"/>
              </a:solidFill>
              <a:effectLst/>
            </a:endParaRPr>
          </a:p>
          <a:p>
            <a:pPr marL="0" indent="0">
              <a:buNone/>
            </a:pP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Článek 267 </a:t>
            </a:r>
            <a:r>
              <a:rPr lang="cs-CZ" i="1" dirty="0" err="1"/>
              <a:t>SFEU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1. Soudní dvůr Evropské unie má pravomoc rozhodovat o předběžných otázkách týkajících se: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a) výkladu Smluv,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b) platnosti a výkladu aktů přijatých orgány, institucemi nebo jinými subjekty Unie.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b="1" i="1" dirty="0"/>
              <a:t>2. Vyvstane-li</a:t>
            </a:r>
            <a:r>
              <a:rPr lang="cs-CZ" i="1" dirty="0"/>
              <a:t> taková otázka před </a:t>
            </a:r>
            <a:r>
              <a:rPr lang="cs-CZ" b="1" dirty="0">
                <a:solidFill>
                  <a:srgbClr val="C00000"/>
                </a:solidFill>
              </a:rPr>
              <a:t>soudem členského státu</a:t>
            </a:r>
            <a:r>
              <a:rPr lang="cs-CZ" i="1" dirty="0"/>
              <a:t>, </a:t>
            </a:r>
            <a:r>
              <a:rPr lang="cs-CZ" b="1" i="1" dirty="0"/>
              <a:t>může</a:t>
            </a:r>
            <a:r>
              <a:rPr lang="cs-CZ" i="1" dirty="0"/>
              <a:t> tento soud, </a:t>
            </a:r>
            <a:r>
              <a:rPr lang="cs-CZ" b="1" i="1" dirty="0"/>
              <a:t>považuje-li rozhodnutí o této otázce za nezbytné</a:t>
            </a:r>
            <a:r>
              <a:rPr lang="cs-CZ" i="1" dirty="0"/>
              <a:t> k vynesení svého rozsudku, požádat Soudní dvůr Evropské unie o rozhodnutí o této otázce.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b="1" i="1" dirty="0"/>
              <a:t>3. Vyvstane-li</a:t>
            </a:r>
            <a:r>
              <a:rPr lang="cs-CZ" i="1" dirty="0"/>
              <a:t> taková otázka při jednání před </a:t>
            </a:r>
            <a:r>
              <a:rPr lang="cs-CZ" b="1" dirty="0">
                <a:solidFill>
                  <a:srgbClr val="C00000"/>
                </a:solidFill>
              </a:rPr>
              <a:t>soudem členského státu, jehož rozhodnutí nelze napadnout opravnými prostředky </a:t>
            </a:r>
            <a:r>
              <a:rPr lang="cs-CZ" i="1" dirty="0"/>
              <a:t>podle vnitrostátního práva, </a:t>
            </a:r>
            <a:r>
              <a:rPr lang="cs-CZ" b="1" i="1" dirty="0"/>
              <a:t>je tento soud povinen</a:t>
            </a:r>
            <a:r>
              <a:rPr lang="cs-CZ" i="1" dirty="0"/>
              <a:t> obrátit se na Soudní dvůr Evropské unie.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4. Vyvstane-li taková otázka při jednání před soudem členského státu, které se týká osoby ve vazbě, rozhodne Soudní dvůr Evropské unie v co nejkratší lhůtě.</a:t>
            </a:r>
            <a:br>
              <a:rPr lang="cs-CZ" dirty="0">
                <a:effectLst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4120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2502823" y="175318"/>
            <a:ext cx="8001480" cy="467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marL="430213" indent="-323850"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GB" altLang="cs-CZ" sz="3266" b="1" dirty="0">
                <a:solidFill>
                  <a:srgbClr val="0000FF"/>
                </a:solidFill>
              </a:rPr>
              <a:t>N</a:t>
            </a:r>
            <a:r>
              <a:rPr lang="cs-CZ" altLang="cs-CZ" sz="3266" b="1" dirty="0" err="1">
                <a:solidFill>
                  <a:srgbClr val="0000FF"/>
                </a:solidFill>
              </a:rPr>
              <a:t>árodní</a:t>
            </a:r>
            <a:r>
              <a:rPr lang="cs-CZ" altLang="cs-CZ" sz="3266" b="1" dirty="0">
                <a:solidFill>
                  <a:srgbClr val="0000FF"/>
                </a:solidFill>
              </a:rPr>
              <a:t> soud</a:t>
            </a:r>
            <a:r>
              <a:rPr lang="en-GB" altLang="cs-CZ" sz="3266" b="1" dirty="0">
                <a:solidFill>
                  <a:srgbClr val="0000FF"/>
                </a:solidFill>
              </a:rPr>
              <a:t>       </a:t>
            </a:r>
            <a:r>
              <a:rPr lang="en-GB" altLang="cs-CZ" sz="3266" b="1" dirty="0">
                <a:solidFill>
                  <a:srgbClr val="FF0000"/>
                </a:solidFill>
              </a:rPr>
              <a:t>P</a:t>
            </a:r>
            <a:r>
              <a:rPr lang="cs-CZ" altLang="cs-CZ" sz="3266" b="1" dirty="0" err="1">
                <a:solidFill>
                  <a:srgbClr val="FF0000"/>
                </a:solidFill>
              </a:rPr>
              <a:t>ředběžná</a:t>
            </a:r>
            <a:r>
              <a:rPr lang="cs-CZ" altLang="cs-CZ" sz="3266" b="1" dirty="0">
                <a:solidFill>
                  <a:srgbClr val="FF0000"/>
                </a:solidFill>
              </a:rPr>
              <a:t> otázka</a:t>
            </a:r>
            <a:r>
              <a:rPr lang="en-GB" altLang="cs-CZ" sz="3266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502824" y="816567"/>
            <a:ext cx="3103526" cy="980743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359" dirty="0"/>
              <a:t>Žaloba podána</a:t>
            </a:r>
          </a:p>
          <a:p>
            <a:pPr algn="ctr">
              <a:lnSpc>
                <a:spcPct val="93000"/>
              </a:lnSpc>
            </a:pPr>
            <a:r>
              <a:rPr lang="cs-CZ" altLang="cs-CZ" sz="2359" dirty="0"/>
              <a:t> k národnímu soudu</a:t>
            </a:r>
            <a:endParaRPr lang="en-GB" altLang="cs-CZ" sz="2359" dirty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502824" y="2122784"/>
            <a:ext cx="3103526" cy="980743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GB" altLang="cs-CZ" sz="2359" dirty="0" err="1"/>
              <a:t>Interpreta</a:t>
            </a:r>
            <a:r>
              <a:rPr lang="cs-CZ" altLang="cs-CZ" sz="2359" dirty="0"/>
              <a:t>ční nebo</a:t>
            </a:r>
            <a:r>
              <a:rPr lang="en-GB" altLang="cs-CZ" sz="2359" dirty="0"/>
              <a:t> </a:t>
            </a:r>
          </a:p>
          <a:p>
            <a:pPr algn="ctr">
              <a:lnSpc>
                <a:spcPct val="93000"/>
              </a:lnSpc>
            </a:pPr>
            <a:r>
              <a:rPr lang="en-GB" altLang="cs-CZ" sz="2359" dirty="0" err="1"/>
              <a:t>aplikační</a:t>
            </a:r>
            <a:r>
              <a:rPr lang="cs-CZ" altLang="cs-CZ" sz="2359" dirty="0"/>
              <a:t> problém</a:t>
            </a:r>
            <a:endParaRPr lang="en-GB" altLang="cs-CZ" sz="1996" dirty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502824" y="3429001"/>
            <a:ext cx="3103526" cy="980743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177" dirty="0"/>
              <a:t>Řízení přerušeno</a:t>
            </a:r>
            <a:endParaRPr lang="en-GB" altLang="cs-CZ" sz="2177" dirty="0"/>
          </a:p>
          <a:p>
            <a:pPr algn="ctr">
              <a:lnSpc>
                <a:spcPct val="93000"/>
              </a:lnSpc>
            </a:pPr>
            <a:r>
              <a:rPr lang="cs-CZ" altLang="cs-CZ" sz="2177" dirty="0"/>
              <a:t>dotaz na Soudní dvůr</a:t>
            </a:r>
            <a:endParaRPr lang="en-GB" altLang="cs-CZ" sz="2177" dirty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6912566" y="3429001"/>
            <a:ext cx="2939349" cy="816565"/>
          </a:xfrm>
          <a:prstGeom prst="rect">
            <a:avLst/>
          </a:prstGeom>
          <a:solidFill>
            <a:srgbClr val="E6E64C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177" dirty="0"/>
              <a:t>Řízení o PO zahájeno</a:t>
            </a:r>
            <a:endParaRPr lang="en-GB" altLang="cs-CZ" sz="2177" dirty="0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6912566" y="4735218"/>
            <a:ext cx="2939349" cy="816566"/>
          </a:xfrm>
          <a:prstGeom prst="rect">
            <a:avLst/>
          </a:prstGeom>
          <a:solidFill>
            <a:srgbClr val="E6E64C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177" dirty="0"/>
              <a:t>Rozsudek obsahující</a:t>
            </a:r>
            <a:r>
              <a:rPr lang="en-GB" altLang="cs-CZ" sz="2177" dirty="0"/>
              <a:t> </a:t>
            </a:r>
          </a:p>
          <a:p>
            <a:pPr algn="ctr">
              <a:lnSpc>
                <a:spcPct val="93000"/>
              </a:lnSpc>
            </a:pPr>
            <a:r>
              <a:rPr lang="cs-CZ" altLang="cs-CZ" sz="2177" dirty="0"/>
              <a:t>odpověď na dotaz</a:t>
            </a:r>
            <a:endParaRPr lang="en-GB" altLang="cs-CZ" sz="2177" dirty="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177350" y="5878698"/>
            <a:ext cx="3103526" cy="816566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359" dirty="0"/>
              <a:t>Rozhodnutí o </a:t>
            </a:r>
          </a:p>
          <a:p>
            <a:pPr algn="ctr">
              <a:lnSpc>
                <a:spcPct val="93000"/>
              </a:lnSpc>
            </a:pPr>
            <a:r>
              <a:rPr lang="cs-CZ" altLang="cs-CZ" sz="2359" dirty="0"/>
              <a:t>věci samé</a:t>
            </a:r>
            <a:endParaRPr lang="en-GB" altLang="cs-CZ" sz="2359" dirty="0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2177350" y="5062133"/>
            <a:ext cx="3103526" cy="489651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177" dirty="0"/>
              <a:t>Řízení pokračuje</a:t>
            </a:r>
            <a:endParaRPr lang="en-GB" altLang="cs-CZ" sz="2177" dirty="0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6912567" y="1960047"/>
            <a:ext cx="3103526" cy="497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0823" rIns="81646" bIns="40823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cs-CZ" altLang="cs-CZ" sz="2903" b="1" dirty="0">
                <a:solidFill>
                  <a:schemeClr val="accent4">
                    <a:lumMod val="50000"/>
                  </a:schemeClr>
                </a:solidFill>
              </a:rPr>
              <a:t>Soudní dvůr EU</a:t>
            </a:r>
            <a:r>
              <a:rPr lang="en-GB" altLang="cs-CZ" sz="2903" b="1" dirty="0">
                <a:solidFill>
                  <a:schemeClr val="accent4">
                    <a:lumMod val="50000"/>
                  </a:schemeClr>
                </a:solidFill>
              </a:rPr>
              <a:t>   </a:t>
            </a:r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3974573" y="1807730"/>
            <a:ext cx="1440" cy="326914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3973218" y="3102086"/>
            <a:ext cx="1440" cy="326915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5606349" y="3918653"/>
            <a:ext cx="1306217" cy="1440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8381520" y="4245566"/>
            <a:ext cx="1441" cy="489651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>
            <a:off x="5276555" y="5224869"/>
            <a:ext cx="1638892" cy="1441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3646303" y="5551784"/>
            <a:ext cx="1441" cy="326914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2502823" y="4572481"/>
            <a:ext cx="2939349" cy="368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0823" rIns="81646" bIns="40823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cs-CZ" altLang="cs-CZ" sz="1996" dirty="0">
                <a:solidFill>
                  <a:schemeClr val="accent2">
                    <a:lumMod val="75000"/>
                  </a:schemeClr>
                </a:solidFill>
              </a:rPr>
              <a:t>cca</a:t>
            </a:r>
            <a:r>
              <a:rPr lang="en-GB" altLang="cs-CZ" sz="1996" dirty="0">
                <a:solidFill>
                  <a:schemeClr val="accent2">
                    <a:lumMod val="75000"/>
                  </a:schemeClr>
                </a:solidFill>
              </a:rPr>
              <a:t> 18 </a:t>
            </a:r>
            <a:r>
              <a:rPr lang="cs-CZ" altLang="cs-CZ" sz="1996" dirty="0">
                <a:solidFill>
                  <a:schemeClr val="accent2">
                    <a:lumMod val="75000"/>
                  </a:schemeClr>
                </a:solidFill>
              </a:rPr>
              <a:t>až</a:t>
            </a:r>
            <a:r>
              <a:rPr lang="en-GB" altLang="cs-CZ" sz="1996" dirty="0">
                <a:solidFill>
                  <a:schemeClr val="accent2">
                    <a:lumMod val="75000"/>
                  </a:schemeClr>
                </a:solidFill>
              </a:rPr>
              <a:t> 24 m</a:t>
            </a:r>
            <a:r>
              <a:rPr lang="cs-CZ" altLang="cs-CZ" sz="1996" dirty="0" err="1">
                <a:solidFill>
                  <a:schemeClr val="accent2">
                    <a:lumMod val="75000"/>
                  </a:schemeClr>
                </a:solidFill>
              </a:rPr>
              <a:t>ěsíců</a:t>
            </a:r>
            <a:endParaRPr lang="en-GB" altLang="cs-CZ" sz="1996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9745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7822"/>
          </a:xfrm>
        </p:spPr>
        <p:txBody>
          <a:bodyPr/>
          <a:lstStyle/>
          <a:p>
            <a:pPr algn="ctr"/>
            <a:r>
              <a:rPr lang="cs-CZ" dirty="0"/>
              <a:t>Jednotlivosti - 1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5161"/>
            <a:ext cx="10515600" cy="5308355"/>
          </a:xfrm>
          <a:solidFill>
            <a:srgbClr val="FFFF4B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dirty="0">
                <a:effectLst/>
              </a:rPr>
              <a:t>předběžná otázka = </a:t>
            </a:r>
            <a:r>
              <a:rPr lang="cs-CZ" b="1" dirty="0">
                <a:solidFill>
                  <a:srgbClr val="C00000"/>
                </a:solidFill>
                <a:effectLst/>
              </a:rPr>
              <a:t>problém</a:t>
            </a:r>
            <a:r>
              <a:rPr lang="cs-CZ" dirty="0">
                <a:effectLst/>
              </a:rPr>
              <a:t> k vyřešení před rozhodnutím ve věci samé</a:t>
            </a:r>
          </a:p>
          <a:p>
            <a:pPr marL="0" indent="0">
              <a:buNone/>
            </a:pPr>
            <a:r>
              <a:rPr lang="cs-CZ" dirty="0"/>
              <a:t>forma podání k SDEU: </a:t>
            </a:r>
            <a:r>
              <a:rPr lang="cs-CZ" b="1" dirty="0">
                <a:solidFill>
                  <a:srgbClr val="C00000"/>
                </a:solidFill>
              </a:rPr>
              <a:t>dotaz</a:t>
            </a:r>
            <a:r>
              <a:rPr lang="cs-CZ" dirty="0"/>
              <a:t> ohledně výkladu nebo platnosti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„podání předběžné otázky“ = velmi nepřesná zkratka</a:t>
            </a:r>
          </a:p>
          <a:p>
            <a:pPr marL="0" indent="0">
              <a:buNone/>
            </a:pPr>
            <a:r>
              <a:rPr lang="cs-CZ" dirty="0" err="1"/>
              <a:t>preliminary</a:t>
            </a:r>
            <a:r>
              <a:rPr lang="cs-CZ" dirty="0"/>
              <a:t> reference, </a:t>
            </a:r>
            <a:r>
              <a:rPr lang="cs-CZ" dirty="0" err="1"/>
              <a:t>renvoi</a:t>
            </a:r>
            <a:r>
              <a:rPr lang="cs-CZ" dirty="0"/>
              <a:t> </a:t>
            </a:r>
            <a:r>
              <a:rPr lang="cs-CZ" dirty="0" err="1"/>
              <a:t>préjudiciel</a:t>
            </a:r>
            <a:r>
              <a:rPr lang="cs-CZ" dirty="0"/>
              <a:t> (předběžný odkaz ve formě dotazu)</a:t>
            </a:r>
            <a:endParaRPr lang="cs-CZ" dirty="0">
              <a:effectLst/>
            </a:endParaRPr>
          </a:p>
          <a:p>
            <a:r>
              <a:rPr lang="cs-CZ" b="1" i="1" dirty="0"/>
              <a:t>proces: přerušení řízení před národním soudem</a:t>
            </a:r>
          </a:p>
          <a:p>
            <a:r>
              <a:rPr lang="cs-CZ" b="1" i="1" dirty="0"/>
              <a:t>v ČR: existuje ve vztahu k Ústavnímu soudu (jen platnost)</a:t>
            </a:r>
          </a:p>
          <a:p>
            <a:r>
              <a:rPr lang="cs-CZ" b="1" i="1" dirty="0">
                <a:effectLst/>
              </a:rPr>
              <a:t>podání otázky národním soudem je návrhem na zahájení řízení u SDEU</a:t>
            </a:r>
            <a:endParaRPr lang="cs-CZ" dirty="0">
              <a:effectLst/>
            </a:endParaRPr>
          </a:p>
          <a:p>
            <a:r>
              <a:rPr lang="cs-CZ" b="1" i="1" dirty="0"/>
              <a:t>ESD jen určí, co má nebo nemá být aplikováno, nerozhoduje meritorně (ale - </a:t>
            </a:r>
            <a:r>
              <a:rPr lang="cs-CZ" b="1" i="1" dirty="0" err="1"/>
              <a:t>Cristini</a:t>
            </a:r>
            <a:r>
              <a:rPr lang="cs-CZ" b="1" i="1" dirty="0"/>
              <a:t> - 32/75)</a:t>
            </a:r>
            <a:endParaRPr lang="cs-CZ" dirty="0">
              <a:effectLst/>
            </a:endParaRPr>
          </a:p>
          <a:p>
            <a:r>
              <a:rPr lang="cs-CZ" b="1" dirty="0"/>
              <a:t>výklad - včetně přímého účinku = aplikace</a:t>
            </a:r>
            <a:endParaRPr lang="cs-CZ" i="0" dirty="0">
              <a:effectLst/>
            </a:endParaRPr>
          </a:p>
          <a:p>
            <a:r>
              <a:rPr lang="cs-CZ" b="1" dirty="0"/>
              <a:t>nelze zkoumat platnost primárního práva, jen sekundárního</a:t>
            </a:r>
            <a:endParaRPr lang="cs-CZ" i="0" dirty="0">
              <a:effectLst/>
            </a:endParaRPr>
          </a:p>
          <a:p>
            <a:r>
              <a:rPr lang="cs-CZ" b="1" dirty="0"/>
              <a:t>žádá národní soud, nikoli strana v řízení - není opravný prostředek proti podání nebo nepodání otázky</a:t>
            </a:r>
            <a:br>
              <a:rPr lang="cs-CZ" i="0" dirty="0">
                <a:effectLst/>
              </a:rPr>
            </a:br>
            <a:endParaRPr lang="cs-CZ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40520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942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Jednotlivosti - 2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473521"/>
          </a:xfrm>
          <a:solidFill>
            <a:srgbClr val="FFFF4B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i="0" dirty="0">
              <a:effectLst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Otázka by neměla směřovat k národnímu právu – národním právem se SDEU nezabývá.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i="0" dirty="0">
                <a:effectLst/>
              </a:rPr>
              <a:t> </a:t>
            </a:r>
            <a:r>
              <a:rPr lang="cs-CZ" b="1" i="1" dirty="0">
                <a:effectLst/>
              </a:rPr>
              <a:t>Klasický dotaz: </a:t>
            </a:r>
            <a:r>
              <a:rPr lang="cs-CZ" i="0" dirty="0">
                <a:effectLst/>
              </a:rPr>
              <a:t>Je možno ustanovení … (práva EU) vykládat tak, že … zahrnuje situace … (národní právo) 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SD neodpovídá na dotazy obecné nebo hypotetické – jen na ty, které jsou nezbytné pro </a:t>
            </a:r>
            <a:r>
              <a:rPr lang="cs-CZ" u="sng" dirty="0"/>
              <a:t>konkrétní</a:t>
            </a:r>
            <a:r>
              <a:rPr lang="cs-CZ" dirty="0"/>
              <a:t> národní řízení.</a:t>
            </a:r>
          </a:p>
          <a:p>
            <a:r>
              <a:rPr lang="cs-CZ" b="1" dirty="0">
                <a:solidFill>
                  <a:srgbClr val="C00000"/>
                </a:solidFill>
              </a:rPr>
              <a:t>co je soud ? </a:t>
            </a:r>
            <a:r>
              <a:rPr lang="cs-CZ" b="1" dirty="0" err="1"/>
              <a:t>Vaassen</a:t>
            </a:r>
            <a:r>
              <a:rPr lang="cs-CZ" b="1" dirty="0"/>
              <a:t> - 61/65 - kritéria:</a:t>
            </a:r>
          </a:p>
          <a:p>
            <a:r>
              <a:rPr lang="cs-CZ" b="1" dirty="0" err="1"/>
              <a:t>Vaassenská</a:t>
            </a:r>
            <a:r>
              <a:rPr lang="cs-CZ" b="1" dirty="0"/>
              <a:t> kritéria</a:t>
            </a:r>
            <a:r>
              <a:rPr lang="cs-CZ" dirty="0"/>
              <a:t> – soud je instituce, která</a:t>
            </a:r>
          </a:p>
          <a:p>
            <a:pPr lvl="1"/>
            <a:r>
              <a:rPr lang="cs-CZ" dirty="0"/>
              <a:t>má zákonný základ</a:t>
            </a:r>
          </a:p>
          <a:p>
            <a:pPr lvl="1"/>
            <a:r>
              <a:rPr lang="cs-CZ" dirty="0"/>
              <a:t>je nezávislá a rozhoduje nestranně</a:t>
            </a:r>
          </a:p>
          <a:p>
            <a:pPr lvl="1"/>
            <a:r>
              <a:rPr lang="cs-CZ" dirty="0"/>
              <a:t>má trvalý charakter</a:t>
            </a:r>
          </a:p>
          <a:p>
            <a:pPr lvl="1"/>
            <a:r>
              <a:rPr lang="cs-CZ" dirty="0"/>
              <a:t>má obligatorní jurisdikci (jurisdikci založenou zákonem)</a:t>
            </a:r>
          </a:p>
          <a:p>
            <a:pPr lvl="1"/>
            <a:r>
              <a:rPr lang="cs-CZ" dirty="0"/>
              <a:t>řídí se v rozhodování zákonnými předpisy, tj. ne na základě volního uvážení (ex aequo et bono)</a:t>
            </a:r>
          </a:p>
          <a:p>
            <a:pPr lvl="1"/>
            <a:r>
              <a:rPr lang="cs-CZ" dirty="0"/>
              <a:t>rozhoduje ve sporném řízení</a:t>
            </a:r>
          </a:p>
          <a:p>
            <a:r>
              <a:rPr lang="cs-CZ" b="1" dirty="0"/>
              <a:t>102/81 </a:t>
            </a:r>
            <a:r>
              <a:rPr lang="cs-CZ" b="1" dirty="0" err="1"/>
              <a:t>Nordsee</a:t>
            </a:r>
            <a:r>
              <a:rPr lang="cs-CZ" b="1" dirty="0"/>
              <a:t> - rozhodčí soud ne, ledaže je soudní přezkum</a:t>
            </a:r>
            <a:endParaRPr lang="cs-CZ" dirty="0"/>
          </a:p>
          <a:p>
            <a:pPr marL="0" indent="0">
              <a:buNone/>
            </a:pPr>
            <a:endParaRPr lang="cs-CZ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97497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7822"/>
          </a:xfrm>
        </p:spPr>
        <p:txBody>
          <a:bodyPr/>
          <a:lstStyle/>
          <a:p>
            <a:pPr algn="ctr"/>
            <a:r>
              <a:rPr lang="cs-CZ" dirty="0"/>
              <a:t>Jednotlivosti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22948"/>
            <a:ext cx="10515600" cy="5550568"/>
          </a:xfrm>
          <a:solidFill>
            <a:srgbClr val="FFFF8B"/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i="0" dirty="0">
              <a:effectLst/>
            </a:endParaRPr>
          </a:p>
          <a:p>
            <a:r>
              <a:rPr lang="cs-CZ" b="1" dirty="0">
                <a:solidFill>
                  <a:srgbClr val="C00000"/>
                </a:solidFill>
              </a:rPr>
              <a:t>co je soud </a:t>
            </a:r>
            <a:r>
              <a:rPr lang="cs-CZ" b="1" u="sng" dirty="0">
                <a:solidFill>
                  <a:srgbClr val="C00000"/>
                </a:solidFill>
              </a:rPr>
              <a:t>podle třetího odstavce (povinnost) ?</a:t>
            </a:r>
          </a:p>
          <a:p>
            <a:pPr lvl="1"/>
            <a:r>
              <a:rPr lang="cs-CZ" b="1" i="0" dirty="0">
                <a:effectLst/>
              </a:rPr>
              <a:t>není-li možný opravný prostředek – ale jaký ?</a:t>
            </a:r>
            <a:endParaRPr lang="cs-CZ" i="0" dirty="0">
              <a:effectLst/>
            </a:endParaRPr>
          </a:p>
          <a:p>
            <a:r>
              <a:rPr lang="cs-CZ" b="1" dirty="0"/>
              <a:t>Výjimky z povinnosti:</a:t>
            </a:r>
          </a:p>
          <a:p>
            <a:r>
              <a:rPr lang="cs-CZ" b="1" u="sng" dirty="0" err="1">
                <a:solidFill>
                  <a:srgbClr val="C00000"/>
                </a:solidFill>
              </a:rPr>
              <a:t>acte</a:t>
            </a:r>
            <a:r>
              <a:rPr lang="cs-CZ" b="1" u="sng" dirty="0">
                <a:solidFill>
                  <a:srgbClr val="C00000"/>
                </a:solidFill>
              </a:rPr>
              <a:t> </a:t>
            </a:r>
            <a:r>
              <a:rPr lang="cs-CZ" b="1" u="sng" dirty="0" err="1">
                <a:solidFill>
                  <a:srgbClr val="C00000"/>
                </a:solidFill>
              </a:rPr>
              <a:t>clair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/>
              <a:t>283/81 CILFIT (francouzská </a:t>
            </a:r>
            <a:r>
              <a:rPr lang="cs-CZ" b="1" dirty="0" err="1"/>
              <a:t>doktrina</a:t>
            </a:r>
            <a:r>
              <a:rPr lang="cs-CZ" b="1" dirty="0"/>
              <a:t>) - není třeba výkladu (již byl proveden nebo případ je nad slunce jasný)</a:t>
            </a:r>
          </a:p>
          <a:p>
            <a:r>
              <a:rPr lang="cs-CZ" dirty="0"/>
              <a:t>Podmínky pro </a:t>
            </a:r>
            <a:r>
              <a:rPr lang="cs-CZ" dirty="0" err="1"/>
              <a:t>acte</a:t>
            </a:r>
            <a:r>
              <a:rPr lang="cs-CZ" dirty="0"/>
              <a:t> </a:t>
            </a:r>
            <a:r>
              <a:rPr lang="cs-CZ" dirty="0" err="1"/>
              <a:t>clair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(1) porovnání znění aplikovaného předpisu EU ve všech oficiálních jazycích </a:t>
            </a:r>
          </a:p>
          <a:p>
            <a:pPr lvl="1"/>
            <a:r>
              <a:rPr lang="cs-CZ" dirty="0"/>
              <a:t>(2) akcentace autonomních pojmů práva EU a </a:t>
            </a:r>
          </a:p>
          <a:p>
            <a:pPr lvl="1"/>
            <a:r>
              <a:rPr lang="cs-CZ" dirty="0"/>
              <a:t>(3) specifický způsob interpretace norem práva EU.</a:t>
            </a:r>
            <a:endParaRPr lang="cs-CZ" i="0" dirty="0">
              <a:effectLst/>
            </a:endParaRPr>
          </a:p>
          <a:p>
            <a:r>
              <a:rPr lang="cs-CZ" b="1" u="sng" dirty="0" err="1">
                <a:solidFill>
                  <a:srgbClr val="C00000"/>
                </a:solidFill>
              </a:rPr>
              <a:t>acte</a:t>
            </a:r>
            <a:r>
              <a:rPr lang="cs-CZ" b="1" u="sng" dirty="0">
                <a:solidFill>
                  <a:srgbClr val="C00000"/>
                </a:solidFill>
              </a:rPr>
              <a:t> </a:t>
            </a:r>
            <a:r>
              <a:rPr lang="cs-CZ" b="1" u="sng" dirty="0" err="1">
                <a:solidFill>
                  <a:srgbClr val="C00000"/>
                </a:solidFill>
              </a:rPr>
              <a:t>éclairé</a:t>
            </a:r>
            <a:r>
              <a:rPr lang="cs-CZ" b="1" u="sng" dirty="0">
                <a:solidFill>
                  <a:srgbClr val="C00000"/>
                </a:solidFill>
              </a:rPr>
              <a:t> </a:t>
            </a:r>
            <a:r>
              <a:rPr lang="cs-CZ" b="1" dirty="0"/>
              <a:t>– </a:t>
            </a:r>
            <a:r>
              <a:rPr lang="cs-CZ" b="1" i="1" dirty="0"/>
              <a:t>otázka již v minulosti vyřešena</a:t>
            </a:r>
          </a:p>
          <a:p>
            <a:r>
              <a:rPr lang="cs-CZ" b="1" i="1" dirty="0"/>
              <a:t>Článek 99 Jednacího řádu - Odpověď usnesením s odůvodněním</a:t>
            </a:r>
            <a:endParaRPr lang="cs-CZ" dirty="0"/>
          </a:p>
          <a:p>
            <a:pPr lvl="1"/>
            <a:r>
              <a:rPr lang="cs-CZ" b="1" i="1" dirty="0"/>
              <a:t>Pokud se položená předběžná otázka </a:t>
            </a:r>
          </a:p>
          <a:p>
            <a:pPr lvl="2"/>
            <a:r>
              <a:rPr lang="cs-CZ" b="1" i="1" dirty="0"/>
              <a:t>shoduje s otázkou, o níž již Soudní dvůr rozhodl, </a:t>
            </a:r>
          </a:p>
          <a:p>
            <a:pPr lvl="2"/>
            <a:r>
              <a:rPr lang="cs-CZ" b="1" i="1" dirty="0"/>
              <a:t>pokud lze odpověď na tuto otázku jasně vyvodit z judikatury nebo </a:t>
            </a:r>
          </a:p>
          <a:p>
            <a:pPr lvl="2"/>
            <a:r>
              <a:rPr lang="cs-CZ" b="1" i="1" dirty="0"/>
              <a:t>pokud o odpovědi na položenou předběžnou otázku nelze rozumně pochybovat, </a:t>
            </a:r>
          </a:p>
          <a:p>
            <a:pPr marL="914400" lvl="2" indent="0">
              <a:buNone/>
            </a:pPr>
            <a:r>
              <a:rPr lang="cs-CZ" b="1" i="1" dirty="0"/>
              <a:t>může Soudní dvůr kdykoli na návrh soudce zpravodaje a po vyslechnutí generálního advokáta rozhodnout usnesením s odůvodněním.</a:t>
            </a:r>
            <a:endParaRPr lang="cs-CZ" dirty="0"/>
          </a:p>
          <a:p>
            <a:pPr lvl="1"/>
            <a:endParaRPr lang="cs-CZ" b="1" u="sng" dirty="0">
              <a:solidFill>
                <a:srgbClr val="C00000"/>
              </a:solidFill>
            </a:endParaRPr>
          </a:p>
          <a:p>
            <a:r>
              <a:rPr lang="cs-CZ" b="1" dirty="0">
                <a:effectLst/>
              </a:rPr>
              <a:t>Soudy nižší (odst. 2): není povinnost, ale …</a:t>
            </a:r>
          </a:p>
          <a:p>
            <a:pPr lvl="1"/>
            <a:r>
              <a:rPr lang="cs-CZ" b="1" dirty="0"/>
              <a:t>pochybnosti o platnosti aktu</a:t>
            </a:r>
          </a:p>
          <a:p>
            <a:pPr lvl="1"/>
            <a:r>
              <a:rPr lang="cs-CZ" b="1" dirty="0">
                <a:effectLst/>
              </a:rPr>
              <a:t>odchylka od ustálené judikatury</a:t>
            </a: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30340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Příklad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acte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éclairé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hlinkClick r:id="rId2"/>
              </a:rPr>
              <a:t>C-282/06, Ochranný svaz autorský pro práva k dílům hudebním (OSA) v. Miloslav Lev</a:t>
            </a:r>
            <a:r>
              <a:rPr lang="cs-CZ" dirty="0"/>
              <a:t>  -  předložil v červnu 2006 Krajský soud v Praze ve znění:</a:t>
            </a:r>
          </a:p>
          <a:p>
            <a:r>
              <a:rPr lang="cs-CZ" i="1" dirty="0">
                <a:solidFill>
                  <a:srgbClr val="C00000"/>
                </a:solidFill>
              </a:rPr>
              <a:t>Má autor podle práva Evropské unie - směrnice ES 2001/29 - právo na odměnu při provozování díla rozhlasem nebo televizí provozovatelem zařízením, sloužícího k ubytování i případě, že je televizor či rozhlasový přijímač umístěn v soukromé části ubytovacího prostoru (na pokoji)?</a:t>
            </a:r>
          </a:p>
          <a:p>
            <a:r>
              <a:rPr lang="cs-CZ" i="1" dirty="0">
                <a:solidFill>
                  <a:srgbClr val="C00000"/>
                </a:solidFill>
              </a:rPr>
              <a:t>Je ustanovení § 23 autorského zákona 121/2001 Sb. v novelizovaném znění zákonem č. 81/2005 Sb. v rozporu s komunitárním právem ES?</a:t>
            </a:r>
          </a:p>
          <a:p>
            <a:r>
              <a:rPr lang="cs-CZ" dirty="0"/>
              <a:t>Vyřešeno usnesením odkazujícím na nedávné rozhodnutí ve věci </a:t>
            </a:r>
            <a:r>
              <a:rPr lang="cs-CZ" dirty="0">
                <a:hlinkClick r:id="rId3"/>
              </a:rPr>
              <a:t>C 306/05, </a:t>
            </a:r>
            <a:r>
              <a:rPr lang="cs-CZ" dirty="0" err="1">
                <a:hlinkClick r:id="rId3"/>
              </a:rPr>
              <a:t>Sociedad</a:t>
            </a:r>
            <a:r>
              <a:rPr lang="cs-CZ" dirty="0">
                <a:hlinkClick r:id="rId3"/>
              </a:rPr>
              <a:t> General de </a:t>
            </a:r>
            <a:r>
              <a:rPr lang="cs-CZ" dirty="0" err="1">
                <a:hlinkClick r:id="rId3"/>
              </a:rPr>
              <a:t>Autores</a:t>
            </a:r>
            <a:r>
              <a:rPr lang="cs-CZ" dirty="0">
                <a:hlinkClick r:id="rId3"/>
              </a:rPr>
              <a:t> y </a:t>
            </a:r>
            <a:r>
              <a:rPr lang="cs-CZ" dirty="0" err="1">
                <a:hlinkClick r:id="rId3"/>
              </a:rPr>
              <a:t>Editores</a:t>
            </a:r>
            <a:r>
              <a:rPr lang="cs-CZ" dirty="0">
                <a:hlinkClick r:id="rId3"/>
              </a:rPr>
              <a:t> de </a:t>
            </a:r>
            <a:r>
              <a:rPr lang="cs-CZ" dirty="0" err="1">
                <a:hlinkClick r:id="rId3"/>
              </a:rPr>
              <a:t>Espaňa</a:t>
            </a:r>
            <a:r>
              <a:rPr lang="cs-CZ" dirty="0">
                <a:hlinkClick r:id="rId3"/>
              </a:rPr>
              <a:t> (</a:t>
            </a:r>
            <a:r>
              <a:rPr lang="cs-CZ" dirty="0" err="1">
                <a:hlinkClick r:id="rId3"/>
              </a:rPr>
              <a:t>SGAE</a:t>
            </a:r>
            <a:r>
              <a:rPr lang="cs-CZ" dirty="0">
                <a:hlinkClick r:id="rId3"/>
              </a:rPr>
              <a:t>) v. Rafael </a:t>
            </a:r>
            <a:r>
              <a:rPr lang="cs-CZ" dirty="0" err="1">
                <a:hlinkClick r:id="rId3"/>
              </a:rPr>
              <a:t>Hoteles</a:t>
            </a:r>
            <a:r>
              <a:rPr lang="cs-CZ" dirty="0">
                <a:hlinkClick r:id="rId3"/>
              </a:rPr>
              <a:t> SA</a:t>
            </a:r>
            <a:r>
              <a:rPr lang="cs-CZ" dirty="0"/>
              <a:t>, že vysílání v hotelových pokojích a hotelech obecně je "sdělováním" obsahu děl veřejnosti, pro které je třeba souhlasu autora.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774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7822"/>
          </a:xfrm>
        </p:spPr>
        <p:txBody>
          <a:bodyPr/>
          <a:lstStyle/>
          <a:p>
            <a:pPr algn="ctr"/>
            <a:r>
              <a:rPr lang="cs-CZ" dirty="0"/>
              <a:t>Jednotlivosti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22948"/>
            <a:ext cx="10515600" cy="5550568"/>
          </a:xfrm>
          <a:solidFill>
            <a:srgbClr val="E9FC36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i="0" dirty="0">
              <a:effectLst/>
            </a:endParaRPr>
          </a:p>
          <a:p>
            <a:r>
              <a:rPr lang="cs-CZ" b="1" i="1" dirty="0">
                <a:solidFill>
                  <a:srgbClr val="0070C0"/>
                </a:solidFill>
              </a:rPr>
              <a:t>ZRYCHLENÉ ŘÍZENÍ O PŘEDBĚŽNÉ OTÁZCE  (zjednodušení řízení)</a:t>
            </a:r>
          </a:p>
          <a:p>
            <a:r>
              <a:rPr lang="cs-CZ" dirty="0"/>
              <a:t>Článek 105 Jednacího řádu (resumé)</a:t>
            </a:r>
          </a:p>
          <a:p>
            <a:r>
              <a:rPr lang="cs-CZ" dirty="0"/>
              <a:t>Předseda Soudního dvora může rozhodnout o projednání předběžné otázky ve zrychleném řízení, pokud povaha věci vyžaduje, aby byla projednána bez zbytečného odkladu.</a:t>
            </a:r>
          </a:p>
          <a:p>
            <a:r>
              <a:rPr lang="cs-CZ" dirty="0"/>
              <a:t>Předseda může vyzvat účastníky, aby své spisy nebo písemná vyjádření omezili na podstatné právní aspekty žádosti o rozhodnutí o předběžné otázce.</a:t>
            </a:r>
          </a:p>
          <a:p>
            <a:r>
              <a:rPr lang="cs-CZ" dirty="0"/>
              <a:t>Soudní dvůr rozhodne po vyslechnutí generálního advokáta.</a:t>
            </a:r>
          </a:p>
          <a:p>
            <a:endParaRPr lang="cs-CZ" b="1" dirty="0">
              <a:solidFill>
                <a:srgbClr val="0070C0"/>
              </a:solidFill>
              <a:effectLst/>
            </a:endParaRPr>
          </a:p>
          <a:p>
            <a:r>
              <a:rPr lang="cs-CZ" b="1" i="1" dirty="0">
                <a:solidFill>
                  <a:srgbClr val="0070C0"/>
                </a:solidFill>
              </a:rPr>
              <a:t>NALÉHAVÉ ŘÍZENÍ O PŘEDBĚŽNÉ OTÁZCE  (přednostní zpracování)</a:t>
            </a:r>
          </a:p>
          <a:p>
            <a:r>
              <a:rPr lang="cs-CZ" i="1" dirty="0"/>
              <a:t>čl. 267-4. Vyvstane-li taková otázka (výklad, platnost) při jednání před soudem členského státu, které se týká osoby ve vazbě, rozhodne Soudní dvůr v co nejkratší lhůtě.</a:t>
            </a:r>
            <a:endParaRPr lang="cs-CZ" b="1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328945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1073</Words>
  <Application>Microsoft Office PowerPoint</Application>
  <PresentationFormat>Širokoúhlá obrazovka</PresentationFormat>
  <Paragraphs>111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Arial Unicode MS</vt:lpstr>
      <vt:lpstr>Calibri</vt:lpstr>
      <vt:lpstr>Calibri Light</vt:lpstr>
      <vt:lpstr>Wingdings</vt:lpstr>
      <vt:lpstr>Motiv Office</vt:lpstr>
      <vt:lpstr>Řízení o předběžné otázce čl. 267 SFEU   </vt:lpstr>
      <vt:lpstr>Úvodní poznámky – zajištění jednotného výkladu</vt:lpstr>
      <vt:lpstr>SEU - SFEU</vt:lpstr>
      <vt:lpstr>Prezentace aplikace PowerPoint</vt:lpstr>
      <vt:lpstr>Jednotlivosti - 1</vt:lpstr>
      <vt:lpstr>Jednotlivosti - 2</vt:lpstr>
      <vt:lpstr>Jednotlivosti</vt:lpstr>
      <vt:lpstr>Příklad acte éclairé</vt:lpstr>
      <vt:lpstr>Jednotlivosti</vt:lpstr>
      <vt:lpstr>České vrcholné soudy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o předběžné otázce čl. 267 SFEU</dc:title>
  <dc:creator>Vladimír Týč</dc:creator>
  <cp:lastModifiedBy>Tyc Vladimir</cp:lastModifiedBy>
  <cp:revision>18</cp:revision>
  <dcterms:created xsi:type="dcterms:W3CDTF">2016-05-12T07:21:08Z</dcterms:created>
  <dcterms:modified xsi:type="dcterms:W3CDTF">2021-05-18T21:50:56Z</dcterms:modified>
</cp:coreProperties>
</file>