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81" r:id="rId3"/>
    <p:sldId id="288" r:id="rId4"/>
    <p:sldId id="265" r:id="rId5"/>
    <p:sldId id="282" r:id="rId6"/>
    <p:sldId id="283" r:id="rId7"/>
    <p:sldId id="276" r:id="rId8"/>
    <p:sldId id="264" r:id="rId9"/>
    <p:sldId id="284" r:id="rId10"/>
    <p:sldId id="259" r:id="rId11"/>
    <p:sldId id="275" r:id="rId12"/>
    <p:sldId id="287" r:id="rId13"/>
    <p:sldId id="260" r:id="rId14"/>
    <p:sldId id="286" r:id="rId15"/>
    <p:sldId id="310" r:id="rId16"/>
    <p:sldId id="309" r:id="rId17"/>
    <p:sldId id="311" r:id="rId18"/>
    <p:sldId id="266" r:id="rId19"/>
    <p:sldId id="277" r:id="rId20"/>
    <p:sldId id="285" r:id="rId21"/>
    <p:sldId id="290" r:id="rId22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9900"/>
    <a:srgbClr val="FFCC00"/>
    <a:srgbClr val="FFCC99"/>
    <a:srgbClr val="FF9966"/>
    <a:srgbClr val="F7FEA0"/>
    <a:srgbClr val="CCFFFF"/>
    <a:srgbClr val="F6FE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3800880-7DC1-4300-B820-A36C5B1177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6343DFA-7DA9-469F-BD09-F18BD6662A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79D0DE8-520A-4501-85DA-CC46BF44E5E1}" type="datetimeFigureOut">
              <a:rPr lang="cs-CZ"/>
              <a:pPr>
                <a:defRPr/>
              </a:pPr>
              <a:t>19.05.2021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AB0BCED-A971-4CFC-894A-2F8E530442F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F82DE66-A2B3-43A3-B099-8BE42C6EBDC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6709EFA-E035-48E0-9E7A-689688D8E2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20F7FB-A950-40C8-9B0C-88E41ED483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170512-41CE-4C67-849E-9C78567908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2EC4FC-1AE6-41EA-B441-D8B288AB5F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B6FA9-9596-416C-9F5F-73C8343AFC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699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90549A-9449-4B61-96CC-DFF2CE5581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A1E3D9-9A16-4F2E-85A6-1A600A1869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37EA8B-0889-442C-A6FF-2FD47D1A85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CFDCD-3794-4C66-B76C-96AA358054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4068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F19CFB-8BB4-471B-8045-1FABEAFB3A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E88A22-5407-485A-81B1-F78A9E6903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6DE72E9-756B-4A03-BBCF-D01090B210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A7DAC-A0D6-4FFD-8F5A-33F7815082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9967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A28128-A434-4C78-BF92-25864FC4D3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93AC9F-FF88-46FC-9AB9-3A74728C73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8569B07-5672-4CDF-A9E8-14BACEB7EA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8C398-F832-4274-8F6C-6FABF620D2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400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5C17E4-8FF2-4506-957D-1917D2296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C39549-1439-4141-AB66-1800CE32AC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F5406F-48E0-4FF6-A60A-D517B2EBA7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A53A2-2397-4D84-BDDA-A4E276FE5F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5823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DAEC88-9D4A-47A6-B424-47706D6B96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2A205C-3051-476D-BF9C-16515531E4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1B53C9-CCA7-4413-8CC5-DCFD2D22A1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8E86F-B15D-4C6C-B3D3-5BC9990BF6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98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B7B8C4-F670-41A7-B9B0-484F8E0169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87EFE30-F15C-46CC-A8E2-D513AF5589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D6F1452-B453-400F-AC26-592A7244B5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1FE90-E9D1-4E1D-84CE-97E7B9B0A48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1713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13A53F4-BA4A-4463-B6B2-E1BA98CB1A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DB10252-BC15-442F-8A94-C060E115FC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73EE030-5508-491D-B835-0968000B0D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CAE29-7BD7-400C-A0CD-81EC7C2D583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7537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D113E5B-B107-4046-BDA5-5AB4D918A5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F31D879-78BA-47B3-ADBB-E284D8B639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2EBAF5B-BE32-47F9-A346-904355283C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54FF4-EC59-4FD0-B4FF-A9E0D08E9A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522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D365A5-B196-41BA-8D1F-5DBBFC75CA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7F2D39-D163-4CB8-9722-EAEE30338A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987092-B929-4669-B9F1-0AA8620AC9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EA873-E20C-489E-A7BA-065F0EECC9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2692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B8AB5E-55E6-4588-A5A8-A44D84D603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CC0D9F-E8CC-4F1D-BC9F-D6F92B4A92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CB7CF9-A70D-4D4C-88FC-3DAC3CD942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E1C19-5684-4076-A503-E1AA82A6E6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803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C0214B5-E4C6-4636-90C8-461931CC99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FFAC623-6895-4961-9021-BE9F6A5A4F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6567C32-D47F-41A5-8F3B-6B57622C973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61C11A6-5E65-49DA-A72B-A8B0D4E857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6151FA1-CC11-40ED-80FB-C59143E6ED5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5F8C809-D3B4-49E0-9E2E-EE3F2A67E25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709CC55-7D95-49B9-A492-43D2BF8C51A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3508375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dirty="0"/>
              <a:t>Právo usazování a </a:t>
            </a:r>
            <a:br>
              <a:rPr lang="cs-CZ" altLang="cs-CZ" dirty="0"/>
            </a:br>
            <a:r>
              <a:rPr lang="cs-CZ" altLang="cs-CZ" dirty="0"/>
              <a:t>volný pohyb služeb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NVS 2021 – </a:t>
            </a:r>
            <a:r>
              <a:rPr lang="cs-CZ" altLang="cs-CZ" dirty="0" err="1"/>
              <a:t>ot</a:t>
            </a:r>
            <a:r>
              <a:rPr lang="cs-CZ" altLang="cs-CZ" dirty="0"/>
              <a:t>. </a:t>
            </a:r>
            <a:r>
              <a:rPr lang="cs-CZ" altLang="cs-CZ"/>
              <a:t>20</a:t>
            </a:r>
            <a:endParaRPr lang="cs-CZ" altLang="cs-CZ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9EF8248-7D58-45A7-A736-58FEE8C13C0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C4035B8A-4ABC-405C-B74D-A496881104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 sz="4000"/>
              <a:t>Podnikání = trvalost</a:t>
            </a:r>
            <a:br>
              <a:rPr lang="cs-CZ" altLang="cs-CZ" sz="4000"/>
            </a:br>
            <a:r>
              <a:rPr lang="cs-CZ" altLang="cs-CZ" sz="4000"/>
              <a:t>služba = dočasnost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C31D180-3178-4E97-8DED-7BD4DEEFA9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25963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služba je poskytována dočasně, jednorázově nebo příležitostně</a:t>
            </a:r>
          </a:p>
          <a:p>
            <a:pPr eaLnBrk="1" hangingPunct="1"/>
            <a:r>
              <a:rPr lang="cs-CZ" altLang="cs-CZ"/>
              <a:t>včetně např. velkých stavebních zakázek</a:t>
            </a:r>
          </a:p>
          <a:p>
            <a:pPr eaLnBrk="1" hangingPunct="1"/>
            <a:r>
              <a:rPr lang="cs-CZ" altLang="cs-CZ"/>
              <a:t>soustavná (trvalá) činnost: podnikání (nikoli služba) – jiný právní režim</a:t>
            </a:r>
          </a:p>
          <a:p>
            <a:pPr eaLnBrk="1" hangingPunct="1"/>
            <a:endParaRPr lang="cs-CZ" altLang="cs-CZ" sz="2400"/>
          </a:p>
          <a:p>
            <a:pPr eaLnBrk="1" hangingPunct="1"/>
            <a:r>
              <a:rPr lang="cs-CZ" altLang="cs-CZ" sz="2400"/>
              <a:t>holič - každý pátek v sousedním státě (= usazování)</a:t>
            </a:r>
          </a:p>
          <a:p>
            <a:pPr eaLnBrk="1" hangingPunct="1"/>
            <a:r>
              <a:rPr lang="cs-CZ" altLang="cs-CZ" sz="2400"/>
              <a:t>tesař – půl roku jednorázově na stavbě v sousedním státě (= služba)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0D011CE6-6DB6-4943-905B-5728B15DE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5575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/>
              <a:t>Zákaz diskriminace a omezení poskytování služeb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C76E00D9-C718-4C4C-A13D-62D794FDF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solidFill>
            <a:srgbClr val="CCFFFF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000" dirty="0"/>
              <a:t>obecně: nelze uplatňovat omezení, které by vedlo k zákazu činnosti (ve státě A) poskytovatele usazeného v jiném státě (B), </a:t>
            </a:r>
            <a:r>
              <a:rPr lang="cs-CZ" altLang="cs-CZ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kde legálně poskytuje obdobné služby</a:t>
            </a:r>
            <a:r>
              <a:rPr lang="cs-CZ" altLang="cs-CZ" sz="2000" dirty="0"/>
              <a:t> (např. požadavky na profesní kvalifikaci, složení finančních prostředků)</a:t>
            </a:r>
          </a:p>
          <a:p>
            <a:pPr lvl="1" eaLnBrk="1" hangingPunct="1">
              <a:defRPr/>
            </a:pPr>
            <a:r>
              <a:rPr lang="cs-CZ" altLang="cs-CZ" sz="1400" i="1" dirty="0"/>
              <a:t>rozhodnutí Soudního dvora ve věci </a:t>
            </a:r>
            <a:r>
              <a:rPr lang="cs-CZ" altLang="cs-CZ" sz="1400" i="1" dirty="0" err="1"/>
              <a:t>Centros</a:t>
            </a:r>
            <a:r>
              <a:rPr lang="cs-CZ" altLang="cs-CZ" sz="1400" i="1" dirty="0"/>
              <a:t> (C-212/97), kdy britská společnost </a:t>
            </a:r>
            <a:r>
              <a:rPr lang="cs-CZ" altLang="cs-CZ" sz="1400" i="1" dirty="0" err="1"/>
              <a:t>Centros</a:t>
            </a:r>
            <a:r>
              <a:rPr lang="cs-CZ" altLang="cs-CZ" sz="1400" i="1" dirty="0"/>
              <a:t> založená ve Velké Británii vytvořila v Dánsku pobočku, avšak veškeré podnikání prováděla jen prostřednictvím této pobočky, tedy v Dánsku. Důvod: snaha obejít požadavek dánského práva na minimální základní kapitál, a tedy založit společnost bez základního kapitálu, což britské právo umožňovalo. Soudní dvůr: </a:t>
            </a:r>
            <a:r>
              <a:rPr lang="cs-CZ" altLang="cs-CZ" sz="1400" i="1" dirty="0">
                <a:solidFill>
                  <a:srgbClr val="C00000"/>
                </a:solidFill>
              </a:rPr>
              <a:t>nelze odmítnout založení společnosti touto cestou, byť jde o obcházení dánského práva, protože jinak by se uplatnila nepřípustná překážka svobody usazování</a:t>
            </a:r>
            <a:endParaRPr lang="cs-CZ" altLang="cs-CZ" sz="1400" dirty="0">
              <a:solidFill>
                <a:srgbClr val="C00000"/>
              </a:solidFill>
            </a:endParaRPr>
          </a:p>
          <a:p>
            <a:pPr eaLnBrk="1" hangingPunct="1">
              <a:defRPr/>
            </a:pPr>
            <a:r>
              <a:rPr lang="cs-CZ" altLang="cs-CZ" sz="2000" dirty="0"/>
              <a:t>zákaz diskriminace se týká i příjemců</a:t>
            </a:r>
          </a:p>
          <a:p>
            <a:pPr lvl="1" eaLnBrk="1" hangingPunct="1">
              <a:defRPr/>
            </a:pPr>
            <a:r>
              <a:rPr lang="cs-CZ" altLang="cs-CZ" sz="2000" dirty="0"/>
              <a:t>např. turistické služby - vstupné</a:t>
            </a:r>
          </a:p>
          <a:p>
            <a:pPr eaLnBrk="1" hangingPunct="1">
              <a:defRPr/>
            </a:pPr>
            <a:r>
              <a:rPr lang="cs-CZ" altLang="cs-CZ" sz="2000" b="1" dirty="0"/>
              <a:t>dovolená omezení </a:t>
            </a:r>
            <a:r>
              <a:rPr lang="cs-CZ" altLang="cs-CZ" sz="2000" dirty="0"/>
              <a:t>analogicky volnému pohybu osob, příp. zboží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289FB3C2-54CD-402F-9393-3CD00AB86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5575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/>
              <a:t>Omezení poskytování služeb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93CF967F-FAEA-499C-BAEC-3B63D2B62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cs-CZ" altLang="cs-CZ" sz="2000"/>
              <a:t>dovolená omezení </a:t>
            </a:r>
            <a:r>
              <a:rPr lang="cs-CZ" altLang="cs-CZ" sz="2000" b="1">
                <a:solidFill>
                  <a:srgbClr val="C00000"/>
                </a:solidFill>
              </a:rPr>
              <a:t>analogicky volnému pohybu osob, </a:t>
            </a:r>
            <a:r>
              <a:rPr lang="cs-CZ" altLang="cs-CZ" sz="2000"/>
              <a:t>příp. zboží</a:t>
            </a:r>
          </a:p>
          <a:p>
            <a:r>
              <a:rPr lang="cs-CZ" altLang="cs-CZ" sz="2800"/>
              <a:t>1. vyloučení cizince z účasti na výkonu státní moci (článek 51),</a:t>
            </a:r>
          </a:p>
          <a:p>
            <a:r>
              <a:rPr lang="cs-CZ" altLang="cs-CZ" sz="2800"/>
              <a:t>2. obecné důvody veřejného pořádku, veřejné bezpečnosti a ochrany zdraví (článek 52),</a:t>
            </a:r>
          </a:p>
          <a:p>
            <a:r>
              <a:rPr lang="cs-CZ" altLang="cs-CZ" sz="2800"/>
              <a:t>3. </a:t>
            </a:r>
            <a:r>
              <a:rPr lang="cs-CZ" altLang="cs-CZ" sz="2800" u="sng"/>
              <a:t>kvalifikační předpoklady</a:t>
            </a:r>
            <a:r>
              <a:rPr lang="cs-CZ" altLang="cs-CZ" sz="2800"/>
              <a:t> a</a:t>
            </a:r>
          </a:p>
          <a:p>
            <a:r>
              <a:rPr lang="cs-CZ" altLang="cs-CZ" sz="2800"/>
              <a:t>4. zvláštní pravidla pro výkon určitých povolání</a:t>
            </a:r>
          </a:p>
          <a:p>
            <a:pPr lvl="1"/>
            <a:r>
              <a:rPr lang="cs-CZ" altLang="cs-CZ" sz="2400"/>
              <a:t>Van Binsbergen – 33/74 (povinné bydliště v NL – oprávněné, ale neproporcionální)</a:t>
            </a:r>
          </a:p>
          <a:p>
            <a:pPr eaLnBrk="1" hangingPunct="1"/>
            <a:endParaRPr lang="cs-CZ" altLang="cs-CZ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C500B61-EC01-4897-A681-5D8F5B45BE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 sz="2800"/>
              <a:t>Směrnice 2006/123 o službách na vnitřním trhu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95BED6C-535B-4D0B-A999-59AC139F50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196975"/>
            <a:ext cx="8568951" cy="5386387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2400" dirty="0"/>
              <a:t>dlouho a těžce vznikala, měněný rozsah věcné působnosti </a:t>
            </a:r>
          </a:p>
          <a:p>
            <a:pPr lvl="1" eaLnBrk="1" hangingPunct="1"/>
            <a:r>
              <a:rPr lang="cs-CZ" altLang="cs-CZ" sz="2000" dirty="0">
                <a:solidFill>
                  <a:srgbClr val="C00000"/>
                </a:solidFill>
              </a:rPr>
              <a:t>finanční, dopravní, zdravotní ne, </a:t>
            </a:r>
            <a:r>
              <a:rPr lang="cs-CZ" altLang="cs-CZ" sz="2000" dirty="0"/>
              <a:t>ale </a:t>
            </a:r>
          </a:p>
          <a:p>
            <a:pPr lvl="1" eaLnBrk="1" hangingPunct="1"/>
            <a:r>
              <a:rPr lang="cs-CZ" altLang="cs-CZ" sz="2000" dirty="0">
                <a:solidFill>
                  <a:srgbClr val="008000"/>
                </a:solidFill>
              </a:rPr>
              <a:t>obchodní činnost, regulovaná povolání – architekti, daňoví poradci a cestovní ruch - ano</a:t>
            </a:r>
          </a:p>
          <a:p>
            <a:pPr eaLnBrk="1" hangingPunct="1"/>
            <a:r>
              <a:rPr lang="cs-CZ" altLang="cs-CZ" sz="2400" b="1" dirty="0">
                <a:solidFill>
                  <a:srgbClr val="C00000"/>
                </a:solidFill>
              </a:rPr>
              <a:t>princip země původu – země výkonu </a:t>
            </a:r>
          </a:p>
          <a:p>
            <a:pPr lvl="1" eaLnBrk="1" hangingPunct="1"/>
            <a:r>
              <a:rPr lang="cs-CZ" altLang="cs-CZ" sz="2000" dirty="0"/>
              <a:t>původně měl stačit živnostenský list země původu</a:t>
            </a:r>
          </a:p>
          <a:p>
            <a:pPr eaLnBrk="1" hangingPunct="1"/>
            <a:r>
              <a:rPr lang="cs-CZ" altLang="cs-CZ" sz="2400" b="1" dirty="0">
                <a:solidFill>
                  <a:srgbClr val="FF0000"/>
                </a:solidFill>
              </a:rPr>
              <a:t>prosadilo se právo místa poskytování (výkonu) služby </a:t>
            </a:r>
          </a:p>
          <a:p>
            <a:pPr lvl="1" eaLnBrk="1" hangingPunct="1"/>
            <a:r>
              <a:rPr lang="cs-CZ" altLang="cs-CZ" sz="2000" dirty="0"/>
              <a:t>země původu: strašák pro staré členy – polský instalatér</a:t>
            </a:r>
          </a:p>
          <a:p>
            <a:pPr eaLnBrk="1" hangingPunct="1"/>
            <a:r>
              <a:rPr lang="cs-CZ" altLang="cs-CZ" sz="2400" dirty="0"/>
              <a:t>pozitivní výsledek: odstranění určitých bariér </a:t>
            </a:r>
          </a:p>
          <a:p>
            <a:pPr lvl="1" eaLnBrk="1" hangingPunct="1"/>
            <a:r>
              <a:rPr lang="cs-CZ" altLang="cs-CZ" sz="1800" dirty="0"/>
              <a:t>snadnější uznávání dokladů, jednotná kontaktní místa</a:t>
            </a:r>
          </a:p>
          <a:p>
            <a:pPr eaLnBrk="1" hangingPunct="1"/>
            <a:r>
              <a:rPr lang="cs-CZ" altLang="cs-CZ" sz="2200" dirty="0"/>
              <a:t>protekcionismus zůstává (ochrana proti poskytovatelům z východních zemí – musí se podřídit podmínkám státu výkonu, což je často odrazuje) </a:t>
            </a:r>
          </a:p>
          <a:p>
            <a:pPr eaLnBrk="1" hangingPunct="1"/>
            <a:r>
              <a:rPr lang="cs-CZ" altLang="cs-CZ" sz="2200" dirty="0">
                <a:solidFill>
                  <a:srgbClr val="0000FF"/>
                </a:solidFill>
              </a:rPr>
              <a:t>(např. minimální mzda podle místa výkonu služby)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F770AC96-523D-47EF-9043-DCDEEE7CD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Polský instalatér</a:t>
            </a:r>
          </a:p>
        </p:txBody>
      </p:sp>
      <p:pic>
        <p:nvPicPr>
          <p:cNvPr id="16387" name="Zástupný symbol pro obsah 3">
            <a:extLst>
              <a:ext uri="{FF2B5EF4-FFF2-40B4-BE49-F238E27FC236}">
                <a16:creationId xmlns:a16="http://schemas.microsoft.com/office/drawing/2014/main" id="{1A339832-ABBE-44A9-BBBC-1807193FE2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1700213"/>
            <a:ext cx="6480175" cy="3960812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67E6B-2421-429B-B0AC-C60B848D4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 err="1"/>
              <a:t>Původní</a:t>
            </a:r>
            <a:r>
              <a:rPr lang="pl-PL" sz="3200" dirty="0"/>
              <a:t> (pak </a:t>
            </a:r>
            <a:r>
              <a:rPr lang="pl-PL" sz="3200" dirty="0" err="1"/>
              <a:t>zamítnutá</a:t>
            </a:r>
            <a:r>
              <a:rPr lang="pl-PL" sz="3200" dirty="0"/>
              <a:t>) </a:t>
            </a:r>
            <a:r>
              <a:rPr lang="pl-PL" sz="3200" dirty="0" err="1"/>
              <a:t>koncepce</a:t>
            </a:r>
            <a:r>
              <a:rPr lang="pl-PL" sz="3200" dirty="0"/>
              <a:t> </a:t>
            </a:r>
            <a:r>
              <a:rPr lang="pl-PL" sz="3200" dirty="0" err="1"/>
              <a:t>směrnice</a:t>
            </a:r>
            <a:r>
              <a:rPr lang="pl-PL" sz="3200" dirty="0"/>
              <a:t> o </a:t>
            </a:r>
            <a:r>
              <a:rPr lang="pl-PL" sz="3200" dirty="0" err="1"/>
              <a:t>liberalizaci</a:t>
            </a:r>
            <a:r>
              <a:rPr lang="pl-PL" sz="3200" dirty="0"/>
              <a:t> </a:t>
            </a:r>
            <a:r>
              <a:rPr lang="pl-PL" sz="3200" dirty="0" err="1"/>
              <a:t>služeb</a:t>
            </a:r>
            <a:r>
              <a:rPr lang="pl-PL" sz="3200" dirty="0"/>
              <a:t> (jen pro inf.)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8D6433-0F55-4EFC-9188-83DB23B04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>
                <a:solidFill>
                  <a:srgbClr val="FF0000"/>
                </a:solidFill>
              </a:rPr>
              <a:t>Původní idea směrnice o službách </a:t>
            </a:r>
            <a:r>
              <a:rPr lang="cs-CZ" sz="1600" dirty="0"/>
              <a:t>je jednoduchá: zjednodušením pohybu poskytovatelů služeb přes hranice bude EU schopna zvýšit přeshraniční konkurenci a produktivitu a podpořit tak celoevropský hospodářský růst. Plán má dvě základní komponenty:</a:t>
            </a:r>
          </a:p>
          <a:p>
            <a:r>
              <a:rPr lang="cs-CZ" sz="1600" i="1" dirty="0"/>
              <a:t>Klauzule o svobodě založení</a:t>
            </a:r>
            <a:r>
              <a:rPr lang="cs-CZ" sz="1600" dirty="0"/>
              <a:t> (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freedom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establishment </a:t>
            </a:r>
            <a:r>
              <a:rPr lang="cs-CZ" sz="1600" dirty="0" err="1"/>
              <a:t>clause</a:t>
            </a:r>
            <a:r>
              <a:rPr lang="cs-CZ" sz="1600" dirty="0"/>
              <a:t>). Společnostem nebo jednotlivcům poskytujícím služby v jedné ze zemí EU nesmí být bráněno v otevření této živnosti v kterékoli jiné členské zemi EU.</a:t>
            </a:r>
          </a:p>
          <a:p>
            <a:r>
              <a:rPr lang="cs-CZ" sz="1600" i="1" dirty="0"/>
              <a:t>Klauzule o zemi původu </a:t>
            </a:r>
            <a:r>
              <a:rPr lang="cs-CZ" sz="1600" dirty="0"/>
              <a:t>(</a:t>
            </a:r>
            <a:r>
              <a:rPr lang="cs-CZ" sz="1600" dirty="0" err="1"/>
              <a:t>The</a:t>
            </a:r>
            <a:r>
              <a:rPr lang="cs-CZ" sz="1600" dirty="0"/>
              <a:t> country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origin</a:t>
            </a:r>
            <a:r>
              <a:rPr lang="cs-CZ" sz="1600" dirty="0"/>
              <a:t> </a:t>
            </a:r>
            <a:r>
              <a:rPr lang="cs-CZ" sz="1600" dirty="0" err="1"/>
              <a:t>clause</a:t>
            </a:r>
            <a:r>
              <a:rPr lang="cs-CZ" sz="1600" dirty="0"/>
              <a:t>). Společnosti nebo jednotlivci ze zemí EU mohou v jistých oblastech poskytovat služby spotřebitelům v dalších zemích EU na základě legislativy své země původu (a ne země, v níž aktivity provádějí).</a:t>
            </a:r>
          </a:p>
          <a:p>
            <a:r>
              <a:rPr lang="cs-CZ" sz="1600" dirty="0"/>
              <a:t>První zásada by po národních vládách vyžadovala odstranění byrokratických předpisů, které upřednostňují lokální poskytovatele služeb a vylučují společnosti z ostatních členských států. Podle druhé zásady by se společnosti již nemusely přizpůsobovat rozdílným zákonům v každé zemi, kde služby poskytují, což je nutnost, která je v současnosti stojí statisíce dolarů.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8035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83B1BA-0090-4769-AB66-03976DE11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/>
          <a:lstStyle/>
          <a:p>
            <a:r>
              <a:rPr lang="cs-CZ" sz="3600" b="1" dirty="0"/>
              <a:t>Liberalizace služeb: Západ odmítl</a:t>
            </a:r>
            <a:br>
              <a:rPr lang="cs-CZ" sz="3600" b="1" dirty="0"/>
            </a:br>
            <a:r>
              <a:rPr lang="cs-CZ" sz="3600" dirty="0"/>
              <a:t>(jen pro </a:t>
            </a:r>
            <a:r>
              <a:rPr lang="cs-CZ" sz="3600" dirty="0" err="1"/>
              <a:t>inf</a:t>
            </a:r>
            <a:r>
              <a:rPr lang="cs-CZ" sz="3600" dirty="0"/>
              <a:t>.)</a:t>
            </a:r>
            <a:endParaRPr lang="pl-PL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4B1C53-C8E1-4D2B-9237-29857906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70586"/>
          </a:xfrm>
        </p:spPr>
        <p:txBody>
          <a:bodyPr/>
          <a:lstStyle/>
          <a:p>
            <a:r>
              <a:rPr lang="cs-CZ" sz="1600" dirty="0"/>
              <a:t>Na rozdíl od obecné pracovní síly je sektor služeb utvářen užším spektrem specializovaných profesí, zahrnujících aktivity mezi podniky jako například účetnictví, poradenství, inzerci a stavební činnost, ale i aktivity mezi podnikem a zákazníkem - například hotelové služby, restaurace, elektrikáře, instalatéry a květináře. Sektor služeb je nejdůležitějším a nejrychleji se rozvíjejícím segmentem evropské ekonomiky:</a:t>
            </a:r>
          </a:p>
          <a:p>
            <a:r>
              <a:rPr lang="cs-CZ" sz="1600" dirty="0"/>
              <a:t>Vytváření pracovních míst v oblasti služeb je rychlejší než v kterémkoli jiném segmentu evropské ekonomiky. Celkově služby představují 67 % pracovních míst v EU a 70 % HDP, což z nich činí největšího přispěvatele evropské zaměstnanosti a bohatství.</a:t>
            </a:r>
          </a:p>
          <a:p>
            <a:r>
              <a:rPr lang="cs-CZ" sz="1600" dirty="0"/>
              <a:t>Navzdory ekonomické důležitosti (a obecné ochotě liberalizovat další oblasti jako zboží a kapitál) jsou Evropané vůči otevření trhu se službami skeptičtí. Ve snaze </a:t>
            </a:r>
            <a:r>
              <a:rPr lang="cs-CZ" sz="1600" b="1" dirty="0"/>
              <a:t>ochránit domácí trhy </a:t>
            </a:r>
            <a:r>
              <a:rPr lang="cs-CZ" sz="1600" dirty="0"/>
              <a:t>proti zahraniční konkurenci </a:t>
            </a:r>
            <a:r>
              <a:rPr lang="cs-CZ" sz="1600" b="1" dirty="0"/>
              <a:t>používají</a:t>
            </a:r>
            <a:r>
              <a:rPr lang="cs-CZ" sz="1600" dirty="0"/>
              <a:t> členské země EU širokou </a:t>
            </a:r>
            <a:r>
              <a:rPr lang="cs-CZ" sz="1600" b="1" dirty="0"/>
              <a:t>škálu administrativních překážek, regulací, licencí a poplatků. </a:t>
            </a:r>
            <a:r>
              <a:rPr lang="cs-CZ" sz="1600" dirty="0"/>
              <a:t>Podle nedávné zprávy Evropské komise musí společnost, která chce otevřít obchod v jiné členské zemi, čelit nejméně 91 různým regulačním překážkám. Tyto překážky se vztahují nejen na podniky, které chtějí v cizím státě vybudovat stálou pobočku, ale i na ty, které jen chtějí poskytovat služby mimo svou domovskou zemi. Výsledkem těchto bariér je, že průmysl se službami, který představuje 70 % HDP EU, reprezentuje pouze 20 % obchodu mezi členskými státy EU.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23126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70F876-7759-4EC0-8E02-28680EB68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/>
          <a:lstStyle/>
          <a:p>
            <a:r>
              <a:rPr lang="pl-PL" sz="2800" b="1" dirty="0" err="1"/>
              <a:t>Výsledek</a:t>
            </a:r>
            <a:r>
              <a:rPr lang="pl-PL" sz="2800" b="1" dirty="0"/>
              <a:t>: </a:t>
            </a:r>
            <a:r>
              <a:rPr lang="pl-PL" sz="2800" b="1" dirty="0" err="1"/>
              <a:t>princip</a:t>
            </a:r>
            <a:r>
              <a:rPr lang="pl-PL" sz="2800" b="1" dirty="0"/>
              <a:t> </a:t>
            </a:r>
            <a:r>
              <a:rPr lang="pl-PL" sz="2800" b="1" dirty="0" err="1"/>
              <a:t>výkonu</a:t>
            </a:r>
            <a:r>
              <a:rPr lang="pl-PL" sz="2800" b="1" dirty="0"/>
              <a:t> </a:t>
            </a:r>
            <a:r>
              <a:rPr lang="pl-PL" sz="2800" b="1" dirty="0" err="1"/>
              <a:t>služby</a:t>
            </a:r>
            <a:r>
              <a:rPr lang="pl-PL" sz="2800" b="1" dirty="0"/>
              <a:t> = </a:t>
            </a:r>
            <a:r>
              <a:rPr lang="pl-PL" sz="2800" b="1" dirty="0" err="1">
                <a:solidFill>
                  <a:srgbClr val="FF0000"/>
                </a:solidFill>
              </a:rPr>
              <a:t>protekcionismus</a:t>
            </a:r>
            <a:r>
              <a:rPr lang="pl-PL" sz="2800" b="1" dirty="0"/>
              <a:t> pro </a:t>
            </a:r>
            <a:r>
              <a:rPr lang="pl-PL" sz="2800" b="1" dirty="0" err="1"/>
              <a:t>vyspělejší</a:t>
            </a:r>
            <a:r>
              <a:rPr lang="pl-PL" sz="2800" b="1" dirty="0"/>
              <a:t> </a:t>
            </a:r>
            <a:r>
              <a:rPr lang="pl-PL" sz="2800" b="1" dirty="0" err="1"/>
              <a:t>členy</a:t>
            </a:r>
            <a:r>
              <a:rPr lang="pl-PL" sz="2800" b="1" dirty="0"/>
              <a:t> </a:t>
            </a:r>
            <a:r>
              <a:rPr lang="pl-PL" sz="2800" dirty="0"/>
              <a:t>(jen pro inf.)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8978BE-06D8-4F7F-ADA4-5940E696F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cs-CZ" sz="2000" b="1" dirty="0"/>
              <a:t>Shrnuto:</a:t>
            </a:r>
            <a:r>
              <a:rPr lang="cs-CZ" sz="2000" dirty="0"/>
              <a:t> Západoevropané se obávali, že směrnice povede k tomu, co vidí jako nespravedlivou konkurenci na individuální i národní úrovni. Na individuální úrovni by byli západní pracující (se svými rigidními profesními spolky a dohodami o platech v rámci celých sektorů</a:t>
            </a:r>
            <a:r>
              <a:rPr lang="cs-CZ" sz="2000" b="1" i="1" dirty="0"/>
              <a:t>) v nevýhodě oproti flexibilnějším </a:t>
            </a:r>
            <a:r>
              <a:rPr lang="cs-CZ" sz="2000" b="1" i="1" dirty="0" err="1"/>
              <a:t>východoevropanům</a:t>
            </a:r>
            <a:r>
              <a:rPr lang="cs-CZ" sz="2000" b="1" i="1" dirty="0"/>
              <a:t>. </a:t>
            </a:r>
            <a:r>
              <a:rPr lang="cs-CZ" sz="2000" dirty="0"/>
              <a:t>Bylo by pro západní společnosti těžké </a:t>
            </a:r>
            <a:r>
              <a:rPr lang="cs-CZ" sz="2000" b="1" i="1" dirty="0"/>
              <a:t>konkurovat východním rivalům, kteří vyplácejí nižší platy, nižší daně a jsou méně zatíženi regulačními opatřeními. </a:t>
            </a:r>
          </a:p>
          <a:p>
            <a:r>
              <a:rPr lang="cs-CZ" sz="2000" dirty="0"/>
              <a:t>Za účelem vyrovnání konkurenčního potenciálu proto francouzští a němečtí politikové požadují, aby Evropská komise vše - kvalifikaci, platy, sociální péči - "harmonizovala" podle nejvyšších (západoevropských) norem. Stalo se.</a:t>
            </a:r>
          </a:p>
          <a:p>
            <a:endParaRPr lang="cs-CZ" sz="2000" dirty="0"/>
          </a:p>
          <a:p>
            <a:r>
              <a:rPr lang="cs-CZ" sz="1400" dirty="0"/>
              <a:t>Převzato (upraveno) ze stati „</a:t>
            </a:r>
            <a:r>
              <a:rPr lang="cs-CZ" sz="1400" b="1" dirty="0"/>
              <a:t>Potřebuje Evropa polského instalatéra?“ </a:t>
            </a:r>
            <a:r>
              <a:rPr lang="cs-CZ" sz="1400" dirty="0" err="1"/>
              <a:t>Wess</a:t>
            </a:r>
            <a:r>
              <a:rPr lang="cs-CZ" sz="1400" dirty="0"/>
              <a:t> </a:t>
            </a:r>
            <a:r>
              <a:rPr lang="cs-CZ" sz="1400" dirty="0" err="1"/>
              <a:t>Mitchell</a:t>
            </a:r>
            <a:r>
              <a:rPr lang="cs-CZ" sz="1400" dirty="0"/>
              <a:t>, Revue Politika 1/2006,  </a:t>
            </a:r>
            <a:r>
              <a:rPr lang="cs-CZ" sz="1400" dirty="0">
                <a:solidFill>
                  <a:srgbClr val="0000FF"/>
                </a:solidFill>
              </a:rPr>
              <a:t>https://www.cdk.cz/potrebuje-evropa-polskeho-instalatera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334490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B866818-EB87-4CE8-B348-9543E331C4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 sz="4000"/>
              <a:t>Směrnice 2006/123 o službách na vnitřním trhu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0EDD031-005C-492D-BAE0-AB5D00F0B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25963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mírná vylepšení:</a:t>
            </a:r>
          </a:p>
          <a:p>
            <a:pPr lvl="1" eaLnBrk="1" hangingPunct="1"/>
            <a:r>
              <a:rPr lang="cs-CZ" altLang="cs-CZ"/>
              <a:t>povolení k výkonu: zjednodušené předkládání dokumentů</a:t>
            </a:r>
          </a:p>
          <a:p>
            <a:pPr lvl="1" eaLnBrk="1" hangingPunct="1"/>
            <a:r>
              <a:rPr lang="cs-CZ" altLang="cs-CZ"/>
              <a:t>jednotná kontaktní místa</a:t>
            </a:r>
          </a:p>
          <a:p>
            <a:pPr lvl="1" eaLnBrk="1" hangingPunct="1"/>
            <a:r>
              <a:rPr lang="cs-CZ" altLang="cs-CZ"/>
              <a:t>žádost nevyřízena ve lhůtě: „tichý souhlas“</a:t>
            </a:r>
          </a:p>
          <a:p>
            <a:pPr lvl="1" eaLnBrk="1" hangingPunct="1"/>
            <a:r>
              <a:rPr lang="cs-CZ" altLang="cs-CZ"/>
              <a:t>informace o poskytovateli služby příjemcům</a:t>
            </a:r>
          </a:p>
          <a:p>
            <a:pPr lvl="1" eaLnBrk="1" hangingPunct="1"/>
            <a:r>
              <a:rPr lang="cs-CZ" altLang="cs-CZ"/>
              <a:t>ČR: implementace zákonem (prosinec 2009)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2D6DD96F-97DC-4B2E-8900-5EC483738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Směrnice - pokračování</a:t>
            </a: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14B82AFF-6D30-4B29-8F8A-7930793CB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C00000"/>
                </a:solidFill>
              </a:rPr>
              <a:t>zákaz těchto požadavků </a:t>
            </a:r>
            <a:r>
              <a:rPr lang="cs-CZ" altLang="cs-CZ"/>
              <a:t>na poskytovatele ze zahraničí </a:t>
            </a:r>
            <a:r>
              <a:rPr lang="cs-CZ" altLang="cs-CZ" b="1">
                <a:solidFill>
                  <a:srgbClr val="FF0000"/>
                </a:solidFill>
              </a:rPr>
              <a:t>(tj. ulehčení):</a:t>
            </a:r>
          </a:p>
          <a:p>
            <a:pPr lvl="1" eaLnBrk="1" hangingPunct="1"/>
            <a:r>
              <a:rPr lang="cs-CZ" altLang="cs-CZ"/>
              <a:t>povinnost být usazen</a:t>
            </a:r>
          </a:p>
          <a:p>
            <a:pPr lvl="1" eaLnBrk="1" hangingPunct="1"/>
            <a:r>
              <a:rPr lang="cs-CZ" altLang="cs-CZ"/>
              <a:t>povinnost mít povolení, registraci, povinné členství v komoře apod.</a:t>
            </a:r>
          </a:p>
          <a:p>
            <a:pPr lvl="1" eaLnBrk="1" hangingPunct="1"/>
            <a:r>
              <a:rPr lang="cs-CZ" altLang="cs-CZ"/>
              <a:t>bránění zřízení infrastruktury</a:t>
            </a:r>
          </a:p>
          <a:p>
            <a:pPr lvl="1" eaLnBrk="1" hangingPunct="1"/>
            <a:endParaRPr lang="cs-CZ" altLang="cs-CZ"/>
          </a:p>
          <a:p>
            <a:pPr lvl="1" eaLnBrk="1" hangingPunct="1"/>
            <a:r>
              <a:rPr lang="cs-CZ" altLang="cs-CZ"/>
              <a:t>dozor nad poskytovateli: ano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AB13CEF-A194-4B81-8657-5AA60C4C6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 sz="3600"/>
              <a:t>Právo usazování jako součást volného pohybu osob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28C85FF-98E2-405B-AAF4-442CE73862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37075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2600" dirty="0"/>
              <a:t>volný pohyb osob fyzických i právnických</a:t>
            </a:r>
          </a:p>
          <a:p>
            <a:pPr eaLnBrk="1" hangingPunct="1"/>
            <a:r>
              <a:rPr lang="cs-CZ" altLang="cs-CZ" sz="2600" dirty="0"/>
              <a:t>fyzické osoby: nejen pracovníci, ale i živnostníci, podnikatelé, svobodná povolání</a:t>
            </a:r>
          </a:p>
          <a:p>
            <a:pPr eaLnBrk="1" hangingPunct="1"/>
            <a:r>
              <a:rPr lang="cs-CZ" altLang="cs-CZ" sz="2600" b="1" dirty="0">
                <a:solidFill>
                  <a:srgbClr val="FF0000"/>
                </a:solidFill>
              </a:rPr>
              <a:t>Právo usazování (podnikání) </a:t>
            </a:r>
            <a:r>
              <a:rPr lang="cs-CZ" altLang="cs-CZ" sz="2600" b="1" dirty="0"/>
              <a:t>= právo v další členské zemi EU zřizovat a provozovat </a:t>
            </a:r>
            <a:r>
              <a:rPr lang="cs-CZ" altLang="cs-CZ" sz="2600" b="1" u="sng" dirty="0"/>
              <a:t>živnosti</a:t>
            </a:r>
            <a:r>
              <a:rPr lang="cs-CZ" altLang="cs-CZ" sz="2600" b="1" dirty="0"/>
              <a:t>, zakládat zde </a:t>
            </a:r>
            <a:r>
              <a:rPr lang="cs-CZ" altLang="cs-CZ" sz="2600" b="1" u="sng" dirty="0"/>
              <a:t>vlastní společnosti</a:t>
            </a:r>
            <a:r>
              <a:rPr lang="cs-CZ" altLang="cs-CZ" sz="2600" b="1" dirty="0"/>
              <a:t> i zakládat a provozovat </a:t>
            </a:r>
            <a:r>
              <a:rPr lang="cs-CZ" altLang="cs-CZ" sz="2600" b="1" u="sng" dirty="0"/>
              <a:t>samostatné či nesamostatné pobočky</a:t>
            </a:r>
            <a:r>
              <a:rPr lang="cs-CZ" altLang="cs-CZ" sz="2600" b="1" dirty="0"/>
              <a:t> a tyto i řídit.</a:t>
            </a:r>
            <a:r>
              <a:rPr lang="cs-CZ" altLang="cs-CZ" sz="2600" dirty="0"/>
              <a:t> Svoboda usazování umožňuje i </a:t>
            </a:r>
            <a:r>
              <a:rPr lang="cs-CZ" altLang="cs-CZ" sz="2600" b="1" dirty="0"/>
              <a:t>přemisťování sídel společností</a:t>
            </a:r>
            <a:r>
              <a:rPr lang="cs-CZ" altLang="cs-CZ" sz="2600" dirty="0"/>
              <a:t> z jednoho členského státu do druhého</a:t>
            </a:r>
            <a:r>
              <a:rPr lang="cs-CZ" altLang="cs-CZ" sz="2800" dirty="0"/>
              <a:t>. 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EF403AE7-481B-42C6-9E41-517B54DCE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850900"/>
          </a:xfrm>
          <a:solidFill>
            <a:srgbClr val="FFCC99"/>
          </a:solidFill>
        </p:spPr>
        <p:txBody>
          <a:bodyPr/>
          <a:lstStyle/>
          <a:p>
            <a:r>
              <a:rPr lang="cs-CZ" altLang="cs-CZ" sz="4000"/>
              <a:t>Vysílání pracovníků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1C15159D-62A0-4E31-91EF-20F9D8E26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125538"/>
            <a:ext cx="8229600" cy="5316537"/>
          </a:xfrm>
        </p:spPr>
        <p:txBody>
          <a:bodyPr/>
          <a:lstStyle/>
          <a:p>
            <a:r>
              <a:rPr lang="cs-CZ" altLang="cs-CZ" sz="2400" i="1"/>
              <a:t>týká se služeb</a:t>
            </a:r>
          </a:p>
          <a:p>
            <a:r>
              <a:rPr lang="cs-CZ" altLang="cs-CZ" sz="2400"/>
              <a:t>vysílání pracovníků: zaměstnavatel vyšle vlastní pracovníky na vlastní účet na základě smlouvy s příjemcem (zedníci)</a:t>
            </a:r>
          </a:p>
          <a:p>
            <a:r>
              <a:rPr lang="cs-CZ" altLang="cs-CZ" sz="2400" b="1" i="1">
                <a:solidFill>
                  <a:srgbClr val="C00000"/>
                </a:solidFill>
              </a:rPr>
              <a:t>pracující osoba nevstupuje přímo na pracovní trh druhého státu </a:t>
            </a:r>
            <a:r>
              <a:rPr lang="cs-CZ" altLang="cs-CZ" sz="2400" i="1"/>
              <a:t>(jen nepřímo a dočasně) (C-113/89 Rush Portuguesa), neúčastní se systému soc. zabezpečení)</a:t>
            </a:r>
          </a:p>
          <a:p>
            <a:r>
              <a:rPr lang="cs-CZ" altLang="cs-CZ" sz="2400" i="1"/>
              <a:t>směrnice 96/71 </a:t>
            </a:r>
            <a:r>
              <a:rPr lang="cs-CZ" altLang="cs-CZ" sz="2400"/>
              <a:t>(jen minimální mzda podle práva státu výkonu práce)</a:t>
            </a:r>
          </a:p>
          <a:p>
            <a:r>
              <a:rPr lang="cs-CZ" altLang="cs-CZ" sz="2400" b="1" i="1">
                <a:solidFill>
                  <a:srgbClr val="C00000"/>
                </a:solidFill>
              </a:rPr>
              <a:t>nová směrnice </a:t>
            </a:r>
            <a:r>
              <a:rPr lang="cs-CZ" altLang="cs-CZ" sz="2400"/>
              <a:t>(skutečně vyplácená mzda podle práva státu výkonu práce) (= „spravedlivé podmínky pro vyslané pracovníky“, zabránění „sociálnímu dumpingu“)</a:t>
            </a:r>
          </a:p>
          <a:p>
            <a:r>
              <a:rPr lang="cs-CZ" altLang="cs-CZ" sz="2400"/>
              <a:t>11 parlamentů: </a:t>
            </a:r>
            <a:r>
              <a:rPr lang="cs-CZ" altLang="cs-CZ" sz="2400">
                <a:solidFill>
                  <a:srgbClr val="FF9900"/>
                </a:solidFill>
              </a:rPr>
              <a:t>žlutá karta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B8E205D0-BBE6-4559-B80D-BA5A25812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850900"/>
          </a:xfrm>
          <a:solidFill>
            <a:srgbClr val="FFCC99"/>
          </a:solidFill>
        </p:spPr>
        <p:txBody>
          <a:bodyPr/>
          <a:lstStyle/>
          <a:p>
            <a:r>
              <a:rPr lang="cs-CZ" altLang="cs-CZ" sz="4000"/>
              <a:t>Vysílání pracovníků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F4941677-F8ED-4E9C-8C12-35F9CB239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125538"/>
            <a:ext cx="8229600" cy="5316537"/>
          </a:xfrm>
        </p:spPr>
        <p:txBody>
          <a:bodyPr/>
          <a:lstStyle/>
          <a:p>
            <a:r>
              <a:rPr lang="cs-CZ" altLang="cs-CZ" sz="2400" b="1"/>
              <a:t>Obecná pravidla </a:t>
            </a:r>
            <a:r>
              <a:rPr lang="cs-CZ" altLang="cs-CZ" sz="2400" b="1" u="sng"/>
              <a:t>odměňování hostitelského </a:t>
            </a:r>
            <a:r>
              <a:rPr lang="cs-CZ" altLang="cs-CZ" sz="2400" b="1"/>
              <a:t>členského státu </a:t>
            </a:r>
            <a:r>
              <a:rPr lang="cs-CZ" altLang="cs-CZ" sz="2400"/>
              <a:t>se budou </a:t>
            </a:r>
            <a:r>
              <a:rPr lang="cs-CZ" altLang="cs-CZ" sz="2400" b="1"/>
              <a:t>vztahovat na </a:t>
            </a:r>
            <a:r>
              <a:rPr lang="cs-CZ" altLang="cs-CZ" sz="2400" b="1" u="sng"/>
              <a:t>pracovníky vyslané</a:t>
            </a:r>
            <a:r>
              <a:rPr lang="cs-CZ" altLang="cs-CZ" sz="2400" b="1"/>
              <a:t> na jeho území z jiného členského státu.</a:t>
            </a:r>
            <a:r>
              <a:rPr lang="cs-CZ" altLang="cs-CZ" sz="2400"/>
              <a:t> Členské státy mohou rozhodnout, že se na pracovníky vyslané na jejich území budou vztahovat ustanovení velkých, regionálních nebo odvětvových </a:t>
            </a:r>
            <a:r>
              <a:rPr lang="cs-CZ" altLang="cs-CZ" sz="2400" b="1"/>
              <a:t>kolektivních smluv (zvýšené mzdy).</a:t>
            </a:r>
            <a:endParaRPr lang="cs-CZ" altLang="cs-CZ" sz="2400"/>
          </a:p>
          <a:p>
            <a:r>
              <a:rPr lang="cs-CZ" altLang="cs-CZ" sz="2400"/>
              <a:t>Stravné a nocležné: nelze strhávat z platů.</a:t>
            </a:r>
          </a:p>
          <a:p>
            <a:r>
              <a:rPr lang="cs-CZ" altLang="cs-CZ" sz="2400"/>
              <a:t>Vysílající firma bude muset zaměstnancům zajistit </a:t>
            </a:r>
            <a:r>
              <a:rPr lang="cs-CZ" altLang="cs-CZ" sz="2400" b="1"/>
              <a:t>stejnou mzdu a sociální zabezpečení jako v hostitelské zemi.</a:t>
            </a:r>
            <a:r>
              <a:rPr lang="cs-CZ" altLang="cs-CZ" sz="2400"/>
              <a:t> Diety a další bonusy se přitom započítávat nebudou =</a:t>
            </a:r>
            <a:r>
              <a:rPr lang="cs-CZ" altLang="cs-CZ" sz="2400" b="1"/>
              <a:t> „protekcionismus a likvidace vnitřního trhu bez bariér.“</a:t>
            </a:r>
            <a:endParaRPr lang="cs-CZ" altLang="cs-CZ" sz="2400"/>
          </a:p>
          <a:p>
            <a:endParaRPr lang="cs-CZ" altLang="cs-CZ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1FF28C5-C7F2-4C77-A16A-BDF4552FFE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/>
              <a:t>Právo usazování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ECCBB0C-4025-48B1-8750-C9CFA80CE4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113337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endParaRPr lang="cs-CZ" altLang="cs-CZ" sz="2000" dirty="0"/>
          </a:p>
          <a:p>
            <a:pPr eaLnBrk="1" hangingPunct="1"/>
            <a:r>
              <a:rPr lang="cs-CZ" altLang="cs-CZ" sz="2000" dirty="0"/>
              <a:t>Osoby </a:t>
            </a:r>
            <a:r>
              <a:rPr lang="cs-CZ" altLang="cs-CZ" sz="2000" b="1" dirty="0"/>
              <a:t>samostatně výdělečně činné, osoby vykonávající svobodná povolání a právnické osoby </a:t>
            </a:r>
            <a:r>
              <a:rPr lang="cs-CZ" altLang="cs-CZ" sz="2000" dirty="0"/>
              <a:t>ve smyslu článku 54 Smlouvy o fungování EU, které legálně působí v jednom členském státě, mohou: </a:t>
            </a:r>
          </a:p>
          <a:p>
            <a:pPr eaLnBrk="1" hangingPunct="1"/>
            <a:r>
              <a:rPr lang="cs-CZ" altLang="cs-CZ" sz="2000" b="1" dirty="0"/>
              <a:t>i) vykonávat hospodářskou činnost </a:t>
            </a:r>
            <a:r>
              <a:rPr lang="cs-CZ" altLang="cs-CZ" sz="2000" b="1" dirty="0">
                <a:solidFill>
                  <a:srgbClr val="FF0000"/>
                </a:solidFill>
              </a:rPr>
              <a:t>stále a nepřetržitě</a:t>
            </a:r>
            <a:r>
              <a:rPr lang="cs-CZ" altLang="cs-CZ" sz="2000" b="1" dirty="0"/>
              <a:t> v jiném členském státě (</a:t>
            </a:r>
            <a:r>
              <a:rPr lang="cs-CZ" altLang="cs-CZ" sz="2000" b="1" u="sng" dirty="0">
                <a:solidFill>
                  <a:srgbClr val="0000FF"/>
                </a:solidFill>
              </a:rPr>
              <a:t>svoboda usazování</a:t>
            </a:r>
            <a:r>
              <a:rPr lang="cs-CZ" altLang="cs-CZ" sz="2000" b="1" dirty="0"/>
              <a:t>) </a:t>
            </a:r>
            <a:r>
              <a:rPr lang="cs-CZ" altLang="cs-CZ" sz="2000" dirty="0"/>
              <a:t>nebo </a:t>
            </a:r>
          </a:p>
          <a:p>
            <a:pPr eaLnBrk="1" hangingPunct="1"/>
            <a:r>
              <a:rPr lang="cs-CZ" altLang="cs-CZ" sz="2000" b="1" dirty="0" err="1"/>
              <a:t>ii</a:t>
            </a:r>
            <a:r>
              <a:rPr lang="cs-CZ" altLang="cs-CZ" sz="2000" b="1" dirty="0"/>
              <a:t>)</a:t>
            </a:r>
            <a:r>
              <a:rPr lang="cs-CZ" altLang="cs-CZ" sz="2000" dirty="0"/>
              <a:t> </a:t>
            </a:r>
            <a:r>
              <a:rPr lang="cs-CZ" altLang="cs-CZ" sz="2000" b="1" dirty="0">
                <a:solidFill>
                  <a:srgbClr val="FF0000"/>
                </a:solidFill>
              </a:rPr>
              <a:t>dočasně</a:t>
            </a:r>
            <a:r>
              <a:rPr lang="cs-CZ" altLang="cs-CZ" sz="2000" b="1" dirty="0"/>
              <a:t> nabízet a poskytovat </a:t>
            </a:r>
            <a:r>
              <a:rPr lang="cs-CZ" altLang="cs-CZ" sz="2000" b="1" dirty="0">
                <a:solidFill>
                  <a:srgbClr val="0000FF"/>
                </a:solidFill>
              </a:rPr>
              <a:t>služby</a:t>
            </a:r>
            <a:r>
              <a:rPr lang="cs-CZ" altLang="cs-CZ" sz="2000" b="1" dirty="0"/>
              <a:t> v jiném členském státě</a:t>
            </a:r>
            <a:endParaRPr lang="cs-CZ" altLang="cs-CZ" sz="2000" dirty="0"/>
          </a:p>
          <a:p>
            <a:pPr eaLnBrk="1" hangingPunct="1"/>
            <a:endParaRPr lang="cs-CZ" altLang="cs-CZ" sz="2000" dirty="0">
              <a:solidFill>
                <a:srgbClr val="C00000"/>
              </a:solidFill>
            </a:endParaRPr>
          </a:p>
          <a:p>
            <a:pPr eaLnBrk="1" hangingPunct="1"/>
            <a:r>
              <a:rPr lang="cs-CZ" altLang="cs-CZ" sz="2000" dirty="0">
                <a:solidFill>
                  <a:srgbClr val="C00000"/>
                </a:solidFill>
              </a:rPr>
              <a:t>Činnost vykonávaná v rámci </a:t>
            </a:r>
            <a:r>
              <a:rPr lang="cs-CZ" altLang="cs-CZ" sz="2000" b="1" i="1" dirty="0">
                <a:solidFill>
                  <a:srgbClr val="C00000"/>
                </a:solidFill>
              </a:rPr>
              <a:t>práva na usazování</a:t>
            </a:r>
            <a:r>
              <a:rPr lang="cs-CZ" altLang="cs-CZ" sz="2000" dirty="0">
                <a:solidFill>
                  <a:srgbClr val="C00000"/>
                </a:solidFill>
              </a:rPr>
              <a:t> má zpravidla </a:t>
            </a:r>
            <a:r>
              <a:rPr lang="cs-CZ" altLang="cs-CZ" sz="2000" b="1" i="1" dirty="0">
                <a:solidFill>
                  <a:srgbClr val="C00000"/>
                </a:solidFill>
              </a:rPr>
              <a:t>časově neomezený nebo </a:t>
            </a:r>
            <a:r>
              <a:rPr lang="cs-CZ" altLang="cs-CZ" sz="2000" b="1" i="1" u="sng" dirty="0">
                <a:solidFill>
                  <a:srgbClr val="C00000"/>
                </a:solidFill>
              </a:rPr>
              <a:t>dlouhodobý</a:t>
            </a:r>
            <a:r>
              <a:rPr lang="cs-CZ" altLang="cs-CZ" sz="2000" b="1" i="1" dirty="0">
                <a:solidFill>
                  <a:srgbClr val="C00000"/>
                </a:solidFill>
              </a:rPr>
              <a:t>, avšak </a:t>
            </a:r>
            <a:r>
              <a:rPr lang="cs-CZ" altLang="cs-CZ" sz="2000" b="1" i="1" u="sng" dirty="0">
                <a:solidFill>
                  <a:srgbClr val="C00000"/>
                </a:solidFill>
              </a:rPr>
              <a:t>pravidelný</a:t>
            </a:r>
            <a:r>
              <a:rPr lang="cs-CZ" altLang="cs-CZ" sz="2000" b="1" i="1" dirty="0">
                <a:solidFill>
                  <a:srgbClr val="C00000"/>
                </a:solidFill>
              </a:rPr>
              <a:t> charakter.</a:t>
            </a:r>
            <a:endParaRPr lang="cs-CZ" altLang="cs-CZ" sz="2000" dirty="0">
              <a:solidFill>
                <a:srgbClr val="C00000"/>
              </a:solidFill>
            </a:endParaRPr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26DACF7-582B-467F-9318-519C5DF3EE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/>
              <a:t>Právo usazování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3373358-A92D-4CE7-B5E4-9AF60C6125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113337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cs-CZ" altLang="cs-CZ" sz="2400" b="1" i="1" dirty="0"/>
              <a:t>pojem práva na usazování </a:t>
            </a:r>
            <a:r>
              <a:rPr lang="cs-CZ" altLang="cs-CZ" sz="2400" dirty="0"/>
              <a:t>– čl. </a:t>
            </a:r>
            <a:r>
              <a:rPr lang="cs-CZ" sz="2400" dirty="0"/>
              <a:t>49:</a:t>
            </a:r>
          </a:p>
          <a:p>
            <a:pPr lvl="1" eaLnBrk="1" hangingPunct="1">
              <a:defRPr/>
            </a:pPr>
            <a:r>
              <a:rPr lang="cs-CZ" sz="2400" dirty="0"/>
              <a:t>právo </a:t>
            </a:r>
            <a:r>
              <a:rPr lang="cs-CZ" sz="2400" i="1" dirty="0"/>
              <a:t>zřizovat a provozovat živnosti,</a:t>
            </a:r>
          </a:p>
          <a:p>
            <a:pPr lvl="1" eaLnBrk="1" hangingPunct="1">
              <a:defRPr/>
            </a:pPr>
            <a:r>
              <a:rPr lang="cs-CZ" sz="2400" dirty="0"/>
              <a:t>právo </a:t>
            </a:r>
            <a:r>
              <a:rPr lang="cs-CZ" sz="2400" i="1" dirty="0"/>
              <a:t>zakládat a provozovat podniky </a:t>
            </a:r>
            <a:r>
              <a:rPr lang="cs-CZ" sz="2400" dirty="0"/>
              <a:t>(společnosti a firmy) </a:t>
            </a:r>
          </a:p>
          <a:p>
            <a:pPr lvl="1" eaLnBrk="1" hangingPunct="1">
              <a:defRPr/>
            </a:pPr>
            <a:r>
              <a:rPr lang="cs-CZ" sz="2400" dirty="0"/>
              <a:t>v kterémkoli členském státě </a:t>
            </a:r>
            <a:r>
              <a:rPr lang="cs-CZ" sz="2400" b="1" i="1" dirty="0">
                <a:solidFill>
                  <a:srgbClr val="C00000"/>
                </a:solidFill>
              </a:rPr>
              <a:t>za podmínek stanovených v tomto státě pro vlastní příslušníky. </a:t>
            </a:r>
          </a:p>
          <a:p>
            <a:pPr eaLnBrk="1" hangingPunct="1">
              <a:defRPr/>
            </a:pPr>
            <a:r>
              <a:rPr lang="cs-CZ" altLang="cs-CZ" sz="2400" b="1" i="1" dirty="0"/>
              <a:t>pojem podniku </a:t>
            </a:r>
            <a:r>
              <a:rPr lang="cs-CZ" altLang="cs-CZ" sz="2400" dirty="0"/>
              <a:t>– čl. 54</a:t>
            </a:r>
            <a:r>
              <a:rPr lang="cs-CZ" sz="2400" dirty="0"/>
              <a:t>: </a:t>
            </a:r>
          </a:p>
          <a:p>
            <a:pPr lvl="1" eaLnBrk="1" hangingPunct="1">
              <a:defRPr/>
            </a:pPr>
            <a:r>
              <a:rPr lang="cs-CZ" sz="2400" dirty="0"/>
              <a:t>společnosti soukromého práva včetně družstev, </a:t>
            </a:r>
          </a:p>
          <a:p>
            <a:pPr lvl="1" eaLnBrk="1" hangingPunct="1">
              <a:defRPr/>
            </a:pPr>
            <a:r>
              <a:rPr lang="cs-CZ" sz="2400" dirty="0"/>
              <a:t>další právnické osoby podrobené veřejnému nebo soukromému právu</a:t>
            </a:r>
          </a:p>
          <a:p>
            <a:pPr lvl="1" eaLnBrk="1" hangingPunct="1">
              <a:defRPr/>
            </a:pPr>
            <a:r>
              <a:rPr lang="cs-CZ" sz="2400" dirty="0"/>
              <a:t>s výjimkou těch, které nesledují výdělečné cíle. </a:t>
            </a:r>
          </a:p>
          <a:p>
            <a:pPr marL="0" indent="0" eaLnBrk="1" hangingPunct="1">
              <a:buFontTx/>
              <a:buNone/>
              <a:defRPr/>
            </a:pPr>
            <a:endParaRPr lang="cs-CZ" sz="2400" dirty="0"/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57CA116-D5B5-4E98-A3FC-B200B5D841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 sz="4000"/>
              <a:t>Právo usazování – rovné postavení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FBBC6A0-A75C-4D2A-9832-2E6A30D261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113337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Právo příslušníka členského státu (osoby fyzické nebo právnické) podnikat </a:t>
            </a:r>
          </a:p>
          <a:p>
            <a:pPr lvl="1" eaLnBrk="1" hangingPunct="1"/>
            <a:r>
              <a:rPr lang="cs-CZ" altLang="cs-CZ" i="1"/>
              <a:t> = zřídit podnik, resp. živnost a provozovat tento podnik nebo živnost, případně svobodné povolání </a:t>
            </a:r>
          </a:p>
          <a:p>
            <a:pPr eaLnBrk="1" hangingPunct="1"/>
            <a:r>
              <a:rPr lang="cs-CZ" altLang="cs-CZ"/>
              <a:t>v jiném členském státě </a:t>
            </a:r>
          </a:p>
          <a:p>
            <a:pPr eaLnBrk="1" hangingPunct="1"/>
            <a:r>
              <a:rPr lang="cs-CZ" altLang="cs-CZ"/>
              <a:t>musí být </a:t>
            </a:r>
            <a:r>
              <a:rPr lang="cs-CZ" altLang="cs-CZ">
                <a:solidFill>
                  <a:srgbClr val="C00000"/>
                </a:solidFill>
              </a:rPr>
              <a:t>zaručeno identicky jako pro vlastní příslušníky </a:t>
            </a:r>
            <a:r>
              <a:rPr lang="cs-CZ" altLang="cs-CZ"/>
              <a:t>tohoto členského státu. 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2BCE60A1-9021-4857-9020-1AECA3263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  <a:solidFill>
            <a:srgbClr val="F7FEA0"/>
          </a:solidFill>
        </p:spPr>
        <p:txBody>
          <a:bodyPr/>
          <a:lstStyle/>
          <a:p>
            <a:r>
              <a:rPr lang="cs-CZ" altLang="cs-CZ" sz="3600"/>
              <a:t>Pojem služby – pojetí ekonomické a právní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0C4FFCAA-02DB-4CE5-A3F6-996EA3408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51387"/>
          </a:xfrm>
        </p:spPr>
        <p:txBody>
          <a:bodyPr/>
          <a:lstStyle/>
          <a:p>
            <a:r>
              <a:rPr lang="cs-CZ" altLang="cs-CZ" sz="2000" b="1" i="1"/>
              <a:t>v ekonomickém smyslu:</a:t>
            </a:r>
          </a:p>
          <a:p>
            <a:pPr lvl="1"/>
            <a:r>
              <a:rPr lang="cs-CZ" altLang="cs-CZ" sz="2000"/>
              <a:t>výkony poskytované za úplatu, tedy výdělečná činnost, zahrnující:</a:t>
            </a:r>
          </a:p>
          <a:p>
            <a:pPr lvl="1"/>
            <a:r>
              <a:rPr lang="cs-CZ" altLang="cs-CZ" sz="2000"/>
              <a:t>a) činnosti průmyslové povahy;</a:t>
            </a:r>
          </a:p>
          <a:p>
            <a:pPr lvl="1"/>
            <a:r>
              <a:rPr lang="cs-CZ" altLang="cs-CZ" sz="2000"/>
              <a:t>b) činnosti obchodní povahy;</a:t>
            </a:r>
          </a:p>
          <a:p>
            <a:pPr lvl="1"/>
            <a:r>
              <a:rPr lang="cs-CZ" altLang="cs-CZ" sz="2000"/>
              <a:t>c) řemeslné činnosti;</a:t>
            </a:r>
          </a:p>
          <a:p>
            <a:pPr lvl="1"/>
            <a:r>
              <a:rPr lang="cs-CZ" altLang="cs-CZ" sz="2000"/>
              <a:t>d) činnosti v oblasti svobodných povolání.</a:t>
            </a:r>
          </a:p>
          <a:p>
            <a:r>
              <a:rPr lang="cs-CZ" altLang="cs-CZ" sz="2000" b="1" i="1"/>
              <a:t>v právním smyslu:</a:t>
            </a:r>
          </a:p>
          <a:p>
            <a:pPr lvl="1"/>
            <a:r>
              <a:rPr lang="cs-CZ" altLang="cs-CZ" sz="2000"/>
              <a:t>činnosti poskytované za úplatu, avšak </a:t>
            </a:r>
            <a:r>
              <a:rPr lang="cs-CZ" altLang="cs-CZ" sz="2000" b="1" i="1"/>
              <a:t>neupravené</a:t>
            </a:r>
            <a:r>
              <a:rPr lang="cs-CZ" altLang="cs-CZ" sz="2000"/>
              <a:t> ustanoveními o volném pohybu zboží, kapitálu a osob</a:t>
            </a:r>
          </a:p>
          <a:p>
            <a:pPr lvl="1"/>
            <a:r>
              <a:rPr lang="cs-CZ" altLang="cs-CZ" sz="2000"/>
              <a:t>nejde tedy o právo usazování, tedy dlouhodobou a pravidelnou činnost</a:t>
            </a:r>
          </a:p>
          <a:p>
            <a:pPr lvl="1"/>
            <a:r>
              <a:rPr lang="cs-CZ" altLang="cs-CZ" sz="2000"/>
              <a:t>přeshraniční charakter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F5E60547-99B9-46AF-97F7-74400DFD872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3200"/>
              <a:t>Druhy služeb (bez rozlišení právního režimu)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08B1EAFB-6BA9-42AA-AE0D-F207F0DE9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484313"/>
            <a:ext cx="8229600" cy="4886325"/>
          </a:xfrm>
        </p:spPr>
        <p:txBody>
          <a:bodyPr/>
          <a:lstStyle/>
          <a:p>
            <a:pPr eaLnBrk="1" hangingPunct="1"/>
            <a:r>
              <a:rPr lang="cs-CZ" altLang="cs-CZ"/>
              <a:t>podle poskytovatele</a:t>
            </a:r>
          </a:p>
          <a:p>
            <a:pPr lvl="1" eaLnBrk="1" hangingPunct="1"/>
            <a:r>
              <a:rPr lang="cs-CZ" altLang="cs-CZ" sz="2000"/>
              <a:t>obchodní</a:t>
            </a:r>
          </a:p>
          <a:p>
            <a:pPr lvl="1" eaLnBrk="1" hangingPunct="1"/>
            <a:r>
              <a:rPr lang="cs-CZ" altLang="cs-CZ" sz="2000"/>
              <a:t>řemeslné</a:t>
            </a:r>
          </a:p>
          <a:p>
            <a:pPr lvl="1" eaLnBrk="1" hangingPunct="1"/>
            <a:r>
              <a:rPr lang="cs-CZ" altLang="cs-CZ" sz="2000"/>
              <a:t>lékařské</a:t>
            </a:r>
          </a:p>
          <a:p>
            <a:pPr lvl="1" eaLnBrk="1" hangingPunct="1"/>
            <a:r>
              <a:rPr lang="cs-CZ" altLang="cs-CZ" sz="2000"/>
              <a:t>advokátní  a jiné</a:t>
            </a:r>
          </a:p>
          <a:p>
            <a:pPr eaLnBrk="1" hangingPunct="1"/>
            <a:r>
              <a:rPr lang="cs-CZ" altLang="cs-CZ"/>
              <a:t>podle obsahu</a:t>
            </a:r>
          </a:p>
          <a:p>
            <a:pPr lvl="1" eaLnBrk="1" hangingPunct="1"/>
            <a:r>
              <a:rPr lang="cs-CZ" altLang="cs-CZ" sz="2000"/>
              <a:t>dočasné nebo trvalé</a:t>
            </a:r>
          </a:p>
          <a:p>
            <a:pPr lvl="1" eaLnBrk="1" hangingPunct="1"/>
            <a:r>
              <a:rPr lang="cs-CZ" altLang="cs-CZ" sz="2000"/>
              <a:t>opakující se nebo nepřetržité</a:t>
            </a:r>
          </a:p>
          <a:p>
            <a:pPr eaLnBrk="1" hangingPunct="1"/>
            <a:r>
              <a:rPr lang="cs-CZ" altLang="cs-CZ"/>
              <a:t>podle příjemce</a:t>
            </a:r>
          </a:p>
          <a:p>
            <a:pPr lvl="1" eaLnBrk="1" hangingPunct="1"/>
            <a:r>
              <a:rPr lang="cs-CZ" altLang="cs-CZ" sz="2000"/>
              <a:t>adresné</a:t>
            </a:r>
          </a:p>
          <a:p>
            <a:pPr lvl="1" eaLnBrk="1" hangingPunct="1"/>
            <a:r>
              <a:rPr lang="cs-CZ" altLang="cs-CZ" sz="2000"/>
              <a:t>neadresné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6BBF8C2-9DF9-460A-98CF-1C2A0A26C4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/>
              <a:t>Právo usazování x volný pohyb služeb - odlišení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2EA7D79-09B6-495E-B49A-966B9A805F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537075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endParaRPr lang="cs-CZ" altLang="cs-CZ" sz="2400">
              <a:solidFill>
                <a:srgbClr val="CC0000"/>
              </a:solidFill>
            </a:endParaRPr>
          </a:p>
          <a:p>
            <a:pPr eaLnBrk="1" hangingPunct="1"/>
            <a:r>
              <a:rPr lang="cs-CZ" altLang="cs-CZ" sz="2400">
                <a:solidFill>
                  <a:srgbClr val="CC0000"/>
                </a:solidFill>
              </a:rPr>
              <a:t>odlišení </a:t>
            </a:r>
            <a:r>
              <a:rPr lang="cs-CZ" altLang="cs-CZ" sz="2400" b="1">
                <a:solidFill>
                  <a:srgbClr val="CC0000"/>
                </a:solidFill>
              </a:rPr>
              <a:t>služeb</a:t>
            </a:r>
            <a:r>
              <a:rPr lang="cs-CZ" altLang="cs-CZ" sz="2400">
                <a:solidFill>
                  <a:srgbClr val="CC0000"/>
                </a:solidFill>
              </a:rPr>
              <a:t> od práva usazování:</a:t>
            </a:r>
          </a:p>
          <a:p>
            <a:pPr eaLnBrk="1" hangingPunct="1"/>
            <a:r>
              <a:rPr lang="cs-CZ" altLang="cs-CZ" sz="2400" b="1">
                <a:solidFill>
                  <a:srgbClr val="C00000"/>
                </a:solidFill>
              </a:rPr>
              <a:t>dočasné nebo jednorázové poskytování </a:t>
            </a:r>
            <a:r>
              <a:rPr lang="cs-CZ" altLang="cs-CZ" sz="2400"/>
              <a:t>(přenos výkonu činnosti není trvalý)</a:t>
            </a:r>
          </a:p>
          <a:p>
            <a:pPr eaLnBrk="1" hangingPunct="1"/>
            <a:r>
              <a:rPr lang="cs-CZ" altLang="cs-CZ" sz="2400"/>
              <a:t>Rozh. </a:t>
            </a:r>
            <a:r>
              <a:rPr lang="cs-CZ" altLang="cs-CZ" sz="2400" b="1"/>
              <a:t>GEBHARD 55/94 </a:t>
            </a:r>
            <a:r>
              <a:rPr lang="cs-CZ" altLang="cs-CZ" sz="2400"/>
              <a:t>(německý advokát trvale působící v Itálii = usazování, musí splnit všechny podmínky pro italské advokáty)</a:t>
            </a:r>
          </a:p>
          <a:p>
            <a:pPr eaLnBrk="1" hangingPunct="1"/>
            <a:r>
              <a:rPr lang="cs-CZ" altLang="cs-CZ" sz="2400"/>
              <a:t>existence infrastruktury nerozhodná (3/95 Reiseburo)</a:t>
            </a:r>
          </a:p>
          <a:p>
            <a:pPr eaLnBrk="1" hangingPunct="1"/>
            <a:r>
              <a:rPr lang="cs-CZ" altLang="cs-CZ" sz="2400"/>
              <a:t>přeshraniční element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9E122EF5-ECCC-4E2F-A812-C9510E09D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Přeshraniční prvek u služby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78A2A336-6551-4668-8EF3-AA1D1C606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sz="1100" dirty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defRPr/>
            </a:pPr>
            <a:r>
              <a:rPr lang="cs-CZ" altLang="cs-CZ" sz="2400" dirty="0"/>
              <a:t>přeshraniční element – kdo se přemisťuje (aktivní a pasivní stránka mobility):</a:t>
            </a:r>
          </a:p>
          <a:p>
            <a:pPr lvl="1" eaLnBrk="1" hangingPunct="1">
              <a:defRPr/>
            </a:pPr>
            <a:r>
              <a:rPr lang="cs-CZ" altLang="cs-CZ" sz="2400" dirty="0"/>
              <a:t>poskytovatel</a:t>
            </a:r>
          </a:p>
          <a:p>
            <a:pPr lvl="1" eaLnBrk="1" hangingPunct="1">
              <a:defRPr/>
            </a:pPr>
            <a:r>
              <a:rPr lang="cs-CZ" altLang="cs-CZ" sz="2400" dirty="0"/>
              <a:t>příjemce</a:t>
            </a:r>
          </a:p>
          <a:p>
            <a:pPr lvl="1" eaLnBrk="1" hangingPunct="1">
              <a:defRPr/>
            </a:pPr>
            <a:r>
              <a:rPr lang="cs-CZ" altLang="cs-CZ" sz="2400" dirty="0"/>
              <a:t>služba samotná</a:t>
            </a:r>
          </a:p>
          <a:p>
            <a:pPr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1741</Words>
  <Application>Microsoft Office PowerPoint</Application>
  <PresentationFormat>Předvádění na obrazovce (4:3)</PresentationFormat>
  <Paragraphs>138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Arial</vt:lpstr>
      <vt:lpstr>Výchozí návrh</vt:lpstr>
      <vt:lpstr>Právo usazování a  volný pohyb služeb  NVS 2021 – ot. 20</vt:lpstr>
      <vt:lpstr>Právo usazování jako součást volného pohybu osob</vt:lpstr>
      <vt:lpstr>Právo usazování</vt:lpstr>
      <vt:lpstr>Právo usazování</vt:lpstr>
      <vt:lpstr>Právo usazování – rovné postavení</vt:lpstr>
      <vt:lpstr>Pojem služby – pojetí ekonomické a právní</vt:lpstr>
      <vt:lpstr>Druhy služeb (bez rozlišení právního režimu)</vt:lpstr>
      <vt:lpstr>Právo usazování x volný pohyb služeb - odlišení</vt:lpstr>
      <vt:lpstr>Přeshraniční prvek u služby</vt:lpstr>
      <vt:lpstr>Podnikání = trvalost služba = dočasnost</vt:lpstr>
      <vt:lpstr>Zákaz diskriminace a omezení poskytování služeb</vt:lpstr>
      <vt:lpstr>Omezení poskytování služeb</vt:lpstr>
      <vt:lpstr>Směrnice 2006/123 o službách na vnitřním trhu</vt:lpstr>
      <vt:lpstr>Polský instalatér</vt:lpstr>
      <vt:lpstr>Původní (pak zamítnutá) koncepce směrnice o liberalizaci služeb (jen pro inf.)</vt:lpstr>
      <vt:lpstr>Liberalizace služeb: Západ odmítl (jen pro inf.)</vt:lpstr>
      <vt:lpstr>Výsledek: princip výkonu služby = protekcionismus pro vyspělejší členy (jen pro inf.)</vt:lpstr>
      <vt:lpstr>Směrnice 2006/123 o službách na vnitřním trhu</vt:lpstr>
      <vt:lpstr>Směrnice - pokračování</vt:lpstr>
      <vt:lpstr>Vysílání pracovníků</vt:lpstr>
      <vt:lpstr>Vysílání pracovníků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Volný pohyb služeb</dc:title>
  <dc:creator>tyc</dc:creator>
  <cp:lastModifiedBy>Tyc Vladimir</cp:lastModifiedBy>
  <cp:revision>36</cp:revision>
  <cp:lastPrinted>2017-09-25T09:21:22Z</cp:lastPrinted>
  <dcterms:created xsi:type="dcterms:W3CDTF">2011-12-15T22:51:25Z</dcterms:created>
  <dcterms:modified xsi:type="dcterms:W3CDTF">2021-05-18T22:08:44Z</dcterms:modified>
</cp:coreProperties>
</file>