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63" r:id="rId5"/>
    <p:sldId id="276" r:id="rId6"/>
    <p:sldId id="279" r:id="rId7"/>
    <p:sldId id="262" r:id="rId8"/>
    <p:sldId id="264" r:id="rId9"/>
    <p:sldId id="267" r:id="rId10"/>
    <p:sldId id="268" r:id="rId11"/>
    <p:sldId id="281" r:id="rId12"/>
    <p:sldId id="265" r:id="rId13"/>
    <p:sldId id="277" r:id="rId14"/>
    <p:sldId id="282" r:id="rId15"/>
    <p:sldId id="269" r:id="rId16"/>
    <p:sldId id="266" r:id="rId17"/>
    <p:sldId id="272" r:id="rId18"/>
    <p:sldId id="283" r:id="rId19"/>
    <p:sldId id="284" r:id="rId20"/>
    <p:sldId id="285" r:id="rId21"/>
    <p:sldId id="273" r:id="rId22"/>
    <p:sldId id="274" r:id="rId2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00"/>
    <a:srgbClr val="CC3300"/>
    <a:srgbClr val="0000CC"/>
    <a:srgbClr val="F7FFC9"/>
    <a:srgbClr val="333399"/>
    <a:srgbClr val="C2FEB8"/>
    <a:srgbClr val="DAFEA0"/>
    <a:srgbClr val="C7FEB4"/>
    <a:srgbClr val="3EF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8E39E1-7C3A-4E60-83C6-98BC27DB0A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9097FF-6EAA-4EE1-84B4-419D7FC76E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730B8B-06CE-4074-B1A1-31D04EF5F4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52558-EE1B-43CF-AB16-3D405FF849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987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E6022A-666F-4D07-BB9C-5AB2451188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0619A6-5C98-4D97-8C70-744380846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FF9C9B-5B0A-45D2-A6F4-39081436BE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1615-DFAE-4602-B53E-9CBC9AA46A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800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C23B4C-ECA4-4B27-8354-97912A9B08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BE7579-C723-4896-A362-1CDF8EE26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3B456A-6791-4706-A96D-94E4CCAB14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13648-0299-41F9-B6DE-35925B9329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85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650F30-1165-42AE-97F6-D2887ECB28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3D9617-ED17-4A36-8AF2-FE22C12239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FAF8A1-AF7B-4946-AFCD-B2434CE882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749D-B857-4801-8F07-73D3414894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7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03F511-37DF-42D4-A8AD-FDCAC8545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F927B7-1B92-4EBF-806C-6C4DB1112F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0A4A70-BA39-46F9-BCF2-D551F80C8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0CA0B-7A21-49DB-A71B-FEA1A66DFE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57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58279D-514E-4308-A94D-B5C1677762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D23F98-AB2A-47B6-BA14-78E0A8521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120B2C-1524-4E65-A2EE-3180E133D3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30BE7-445C-4E9F-9102-F32F930ACE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914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B273281-AC49-405F-AC3A-289B66E670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DB5287-D509-42F6-BC40-58A0CF01DB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43DCBC-F31F-4427-9016-3E5E13732A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180FD-35D7-42F5-90E4-5B82928FC8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810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D6060E-946A-44A1-9C02-085A159B4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C0EDF4-A6DB-49A9-9C7A-A3BF56FED4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8296B7-35AF-4394-8BE8-C24E6BC04C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E2B54-BB7E-449B-B0B8-3E54DEB238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517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236DE4-CBD3-45C1-A601-C6249B1C2D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E3F785-FC95-4CD0-AEAC-C213770560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50DDA4-32C7-421F-8267-5D47628C4F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E115B-EA6D-46D5-9855-3364AA0BEF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862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300B35-9FDD-417E-B821-3B38BB780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E928D-4A29-4B96-A34E-6E0AD47356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73AEDD-A778-4B94-9B5E-A0B051C84C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A6762-F3B2-4C28-B991-B9164C3475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493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2A8067-A8DC-41B5-906F-9BE4416442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FECBB9-40B3-4F86-B1C0-BDE2B4CB6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BF4A8D-6BF9-4F9D-8008-2B4D0E967E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FA10A-EA83-4FCE-B494-096D38FF92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108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DAF5591-E51F-4272-8AAA-1A431EF4F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E7D5A5-6709-4839-81AD-485514AD36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C584C61-2C79-4651-A854-6C1AEF9B8F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4C37C34-2EAF-430B-AFDB-C273D864B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360859-C1AF-4620-862A-262E33CDA5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0A63386-2785-40B7-B286-E1760185FD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9C2E28E-834D-4E21-A08A-AF5A388626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2400" cy="2160588"/>
          </a:xfrm>
          <a:solidFill>
            <a:srgbClr val="3EFD2F"/>
          </a:solidFill>
        </p:spPr>
        <p:txBody>
          <a:bodyPr/>
          <a:lstStyle/>
          <a:p>
            <a:pPr eaLnBrk="1" hangingPunct="1"/>
            <a:r>
              <a:rPr lang="cs-CZ" altLang="cs-CZ" b="1"/>
              <a:t>Vznik mezinárodní smlouvy</a:t>
            </a:r>
          </a:p>
        </p:txBody>
      </p:sp>
      <p:pic>
        <p:nvPicPr>
          <p:cNvPr id="2051" name="Picture 4">
            <a:extLst>
              <a:ext uri="{FF2B5EF4-FFF2-40B4-BE49-F238E27FC236}">
                <a16:creationId xmlns:a16="http://schemas.microsoft.com/office/drawing/2014/main" id="{0B983992-68CD-4358-BDD6-556282CF6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852738"/>
            <a:ext cx="532923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0C72540-9A50-44B7-82B1-E155D768CA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09675"/>
          </a:xfrm>
          <a:gradFill rotWithShape="1">
            <a:gsLst>
              <a:gs pos="0">
                <a:srgbClr val="FEB2AC"/>
              </a:gs>
              <a:gs pos="50000">
                <a:srgbClr val="EDFD8D"/>
              </a:gs>
              <a:gs pos="100000">
                <a:srgbClr val="FEB2A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</a:rPr>
              <a:t>2.-3. vládní a resortní smlouvy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8A7715F-ED8B-4DE1-82B5-3D9A8E91E9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464050"/>
          </a:xfrm>
          <a:gradFill rotWithShape="1">
            <a:gsLst>
              <a:gs pos="0">
                <a:srgbClr val="FEB8BA"/>
              </a:gs>
              <a:gs pos="50000">
                <a:srgbClr val="FFFF97"/>
              </a:gs>
              <a:gs pos="100000">
                <a:srgbClr val="FEB8BA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a) nevyžadují souhlasu Parlamentu 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b) jejich sjednání si prezident nevyhradil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resortní: nepřesahují svým obsahem a významem rámec jednoho  resortu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Schvalování: vláda usnesením, navenek podpis, výměna nót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4C8CD-ED03-4F6E-87B7-FFFFE387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FFFF00"/>
          </a:solidFill>
        </p:spPr>
        <p:txBody>
          <a:bodyPr/>
          <a:lstStyle/>
          <a:p>
            <a:r>
              <a:rPr lang="pl-PL" sz="3200" dirty="0" err="1"/>
              <a:t>Funkce</a:t>
            </a:r>
            <a:r>
              <a:rPr lang="pl-PL" sz="3200" dirty="0"/>
              <a:t> podpisu u </a:t>
            </a:r>
            <a:r>
              <a:rPr lang="pl-PL" sz="3200" dirty="0" err="1"/>
              <a:t>mnohostranné</a:t>
            </a:r>
            <a:r>
              <a:rPr lang="pl-PL" sz="3200" dirty="0"/>
              <a:t> </a:t>
            </a:r>
            <a:r>
              <a:rPr lang="pl-PL" sz="3200" dirty="0" err="1"/>
              <a:t>smlouvy</a:t>
            </a:r>
            <a:endParaRPr lang="pl-PL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EEBE87-EA21-4DE3-9C7F-A7E437B83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pl-PL" sz="2200" b="1" dirty="0" err="1">
                <a:solidFill>
                  <a:srgbClr val="0000CC"/>
                </a:solidFill>
              </a:rPr>
              <a:t>Většinou</a:t>
            </a:r>
            <a:r>
              <a:rPr lang="pl-PL" sz="2200" b="1" dirty="0">
                <a:solidFill>
                  <a:srgbClr val="0000CC"/>
                </a:solidFill>
              </a:rPr>
              <a:t> </a:t>
            </a:r>
            <a:r>
              <a:rPr lang="pl-PL" sz="2200" dirty="0"/>
              <a:t>– je li </a:t>
            </a:r>
            <a:r>
              <a:rPr lang="pl-PL" sz="2200" dirty="0" err="1"/>
              <a:t>smlouva</a:t>
            </a:r>
            <a:r>
              <a:rPr lang="pl-PL" sz="2200" dirty="0"/>
              <a:t> </a:t>
            </a:r>
            <a:r>
              <a:rPr lang="pl-PL" sz="2200" b="1" dirty="0" err="1">
                <a:solidFill>
                  <a:srgbClr val="CC3300"/>
                </a:solidFill>
              </a:rPr>
              <a:t>sjednána</a:t>
            </a:r>
            <a:r>
              <a:rPr lang="pl-PL" sz="2200" b="1" dirty="0">
                <a:solidFill>
                  <a:srgbClr val="CC3300"/>
                </a:solidFill>
              </a:rPr>
              <a:t> na </a:t>
            </a:r>
            <a:r>
              <a:rPr lang="pl-PL" sz="2200" b="1" dirty="0" err="1">
                <a:solidFill>
                  <a:srgbClr val="CC3300"/>
                </a:solidFill>
              </a:rPr>
              <a:t>mezivládní</a:t>
            </a:r>
            <a:r>
              <a:rPr lang="pl-PL" sz="2200" b="1" dirty="0">
                <a:solidFill>
                  <a:srgbClr val="CC3300"/>
                </a:solidFill>
              </a:rPr>
              <a:t> (</a:t>
            </a:r>
            <a:r>
              <a:rPr lang="pl-PL" sz="2200" b="1" dirty="0" err="1">
                <a:solidFill>
                  <a:srgbClr val="CC3300"/>
                </a:solidFill>
              </a:rPr>
              <a:t>diplomatické</a:t>
            </a:r>
            <a:r>
              <a:rPr lang="pl-PL" sz="2200" b="1" dirty="0">
                <a:solidFill>
                  <a:srgbClr val="CC3300"/>
                </a:solidFill>
              </a:rPr>
              <a:t>) </a:t>
            </a:r>
            <a:r>
              <a:rPr lang="pl-PL" sz="2200" b="1" dirty="0" err="1">
                <a:solidFill>
                  <a:srgbClr val="CC3300"/>
                </a:solidFill>
              </a:rPr>
              <a:t>konferenci</a:t>
            </a:r>
            <a:r>
              <a:rPr lang="pl-PL" sz="2200" b="1" dirty="0">
                <a:solidFill>
                  <a:srgbClr val="CC3300"/>
                </a:solidFill>
              </a:rPr>
              <a:t>: </a:t>
            </a:r>
            <a:r>
              <a:rPr lang="pl-PL" sz="2200" dirty="0" err="1">
                <a:highlight>
                  <a:srgbClr val="FFFF00"/>
                </a:highlight>
              </a:rPr>
              <a:t>podepisuje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závěrečný</a:t>
            </a:r>
            <a:r>
              <a:rPr lang="pl-PL" sz="2200" dirty="0">
                <a:highlight>
                  <a:srgbClr val="FFFF00"/>
                </a:highlight>
              </a:rPr>
              <a:t> akt</a:t>
            </a:r>
            <a:r>
              <a:rPr lang="pl-PL" sz="2200" dirty="0"/>
              <a:t> </a:t>
            </a:r>
            <a:r>
              <a:rPr lang="pl-PL" sz="2200" dirty="0" err="1"/>
              <a:t>konference</a:t>
            </a:r>
            <a:r>
              <a:rPr lang="pl-PL" sz="2200" dirty="0"/>
              <a:t> (</a:t>
            </a:r>
            <a:r>
              <a:rPr lang="pl-PL" sz="2200" dirty="0" err="1"/>
              <a:t>text</a:t>
            </a:r>
            <a:r>
              <a:rPr lang="pl-PL" sz="2200" dirty="0"/>
              <a:t> </a:t>
            </a:r>
            <a:r>
              <a:rPr lang="pl-PL" sz="2200" dirty="0" err="1"/>
              <a:t>smlouvy</a:t>
            </a:r>
            <a:r>
              <a:rPr lang="pl-PL" sz="2200" dirty="0"/>
              <a:t> </a:t>
            </a:r>
            <a:r>
              <a:rPr lang="pl-PL" sz="2200" dirty="0" err="1"/>
              <a:t>přílohou</a:t>
            </a:r>
            <a:r>
              <a:rPr lang="pl-PL" sz="2200" dirty="0"/>
              <a:t>), </a:t>
            </a:r>
            <a:r>
              <a:rPr lang="pl-PL" sz="2200" dirty="0">
                <a:highlight>
                  <a:srgbClr val="FFFF00"/>
                </a:highlight>
              </a:rPr>
              <a:t>nikoli </a:t>
            </a:r>
            <a:r>
              <a:rPr lang="pl-PL" sz="2200" dirty="0" err="1">
                <a:highlight>
                  <a:srgbClr val="FFFF00"/>
                </a:highlight>
              </a:rPr>
              <a:t>samotná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smlouva</a:t>
            </a:r>
            <a:r>
              <a:rPr lang="pl-PL" sz="2200" dirty="0">
                <a:highlight>
                  <a:srgbClr val="FFFF00"/>
                </a:highlight>
              </a:rPr>
              <a:t>.</a:t>
            </a:r>
            <a:r>
              <a:rPr lang="pl-PL" sz="2200" dirty="0"/>
              <a:t> Tu je </a:t>
            </a:r>
            <a:r>
              <a:rPr lang="pl-PL" sz="2200" dirty="0" err="1"/>
              <a:t>možné</a:t>
            </a:r>
            <a:r>
              <a:rPr lang="pl-PL" sz="2200" dirty="0"/>
              <a:t> </a:t>
            </a:r>
            <a:r>
              <a:rPr lang="pl-PL" sz="2200" dirty="0" err="1"/>
              <a:t>podepsat</a:t>
            </a:r>
            <a:r>
              <a:rPr lang="pl-PL" sz="2200" dirty="0"/>
              <a:t> ze </a:t>
            </a:r>
            <a:r>
              <a:rPr lang="pl-PL" sz="2200" dirty="0" err="1"/>
              <a:t>strany</a:t>
            </a:r>
            <a:r>
              <a:rPr lang="pl-PL" sz="2200" dirty="0"/>
              <a:t> </a:t>
            </a:r>
            <a:r>
              <a:rPr lang="pl-PL" sz="2200" dirty="0" err="1"/>
              <a:t>jednotlivých</a:t>
            </a:r>
            <a:r>
              <a:rPr lang="pl-PL" sz="2200" dirty="0"/>
              <a:t> </a:t>
            </a:r>
            <a:r>
              <a:rPr lang="pl-PL" sz="2200" dirty="0" err="1"/>
              <a:t>států</a:t>
            </a:r>
            <a:r>
              <a:rPr lang="pl-PL" sz="2200" dirty="0"/>
              <a:t> </a:t>
            </a:r>
            <a:r>
              <a:rPr lang="pl-PL" sz="2200" dirty="0" err="1"/>
              <a:t>ve</a:t>
            </a:r>
            <a:r>
              <a:rPr lang="pl-PL" sz="2200" dirty="0"/>
              <a:t> </a:t>
            </a:r>
            <a:r>
              <a:rPr lang="pl-PL" sz="2200" dirty="0" err="1"/>
              <a:t>vyhrazeném</a:t>
            </a:r>
            <a:r>
              <a:rPr lang="pl-PL" sz="2200" dirty="0"/>
              <a:t> </a:t>
            </a:r>
            <a:r>
              <a:rPr lang="pl-PL" sz="2200" dirty="0" err="1"/>
              <a:t>období</a:t>
            </a:r>
            <a:r>
              <a:rPr lang="pl-PL" sz="2200" dirty="0"/>
              <a:t>. </a:t>
            </a:r>
            <a:r>
              <a:rPr lang="pl-PL" sz="2200" dirty="0">
                <a:highlight>
                  <a:srgbClr val="FFFF00"/>
                </a:highlight>
              </a:rPr>
              <a:t>Podpis </a:t>
            </a:r>
            <a:r>
              <a:rPr lang="pl-PL" sz="2200" dirty="0" err="1">
                <a:highlight>
                  <a:srgbClr val="FFFF00"/>
                </a:highlight>
              </a:rPr>
              <a:t>neznamená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závaznost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smlouvy</a:t>
            </a:r>
            <a:r>
              <a:rPr lang="pl-PL" sz="2200" dirty="0">
                <a:highlight>
                  <a:srgbClr val="FFFF00"/>
                </a:highlight>
              </a:rPr>
              <a:t>! </a:t>
            </a:r>
            <a:r>
              <a:rPr lang="pl-PL" sz="2200" dirty="0"/>
              <a:t>Je to jen </a:t>
            </a:r>
            <a:r>
              <a:rPr lang="pl-PL" sz="2200" dirty="0" err="1"/>
              <a:t>projev</a:t>
            </a:r>
            <a:r>
              <a:rPr lang="pl-PL" sz="2200" dirty="0"/>
              <a:t> sympatii </a:t>
            </a:r>
            <a:r>
              <a:rPr lang="pl-PL" sz="2200" dirty="0" err="1"/>
              <a:t>ke</a:t>
            </a:r>
            <a:r>
              <a:rPr lang="pl-PL" sz="2200" dirty="0"/>
              <a:t> </a:t>
            </a:r>
            <a:r>
              <a:rPr lang="pl-PL" sz="2200" dirty="0" err="1"/>
              <a:t>smlouvě</a:t>
            </a:r>
            <a:r>
              <a:rPr lang="pl-PL" sz="2200" dirty="0"/>
              <a:t> (</a:t>
            </a:r>
            <a:r>
              <a:rPr lang="pl-PL" sz="2200" dirty="0" err="1"/>
              <a:t>gesto</a:t>
            </a:r>
            <a:r>
              <a:rPr lang="pl-PL" sz="2200" dirty="0"/>
              <a:t>), </a:t>
            </a:r>
            <a:r>
              <a:rPr lang="pl-PL" sz="2200" dirty="0" err="1"/>
              <a:t>nezavazuje</a:t>
            </a:r>
            <a:r>
              <a:rPr lang="pl-PL" sz="2200" dirty="0"/>
              <a:t> k </a:t>
            </a:r>
            <a:r>
              <a:rPr lang="pl-PL" sz="2200" dirty="0" err="1"/>
              <a:t>budoucí</a:t>
            </a:r>
            <a:r>
              <a:rPr lang="pl-PL" sz="2200" dirty="0"/>
              <a:t> </a:t>
            </a:r>
            <a:r>
              <a:rPr lang="pl-PL" sz="2200" dirty="0" err="1"/>
              <a:t>ratifikaci</a:t>
            </a:r>
            <a:r>
              <a:rPr lang="pl-PL" sz="2200" dirty="0"/>
              <a:t>. </a:t>
            </a:r>
            <a:r>
              <a:rPr lang="pl-PL" sz="2200" b="1" dirty="0">
                <a:solidFill>
                  <a:srgbClr val="FF0000"/>
                </a:solidFill>
              </a:rPr>
              <a:t>K </a:t>
            </a:r>
            <a:r>
              <a:rPr lang="pl-PL" sz="2200" b="1" dirty="0" err="1">
                <a:solidFill>
                  <a:srgbClr val="FF0000"/>
                </a:solidFill>
              </a:rPr>
              <a:t>založení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závaznosti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smlouvy</a:t>
            </a:r>
            <a:r>
              <a:rPr lang="pl-PL" sz="2200" b="1" dirty="0">
                <a:solidFill>
                  <a:srgbClr val="FF0000"/>
                </a:solidFill>
              </a:rPr>
              <a:t> je </a:t>
            </a:r>
            <a:r>
              <a:rPr lang="pl-PL" sz="2200" b="1" dirty="0" err="1">
                <a:solidFill>
                  <a:srgbClr val="FF0000"/>
                </a:solidFill>
              </a:rPr>
              <a:t>třeba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ratifikace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nebo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přístupu</a:t>
            </a:r>
            <a:r>
              <a:rPr lang="pl-PL" sz="2200" b="1" dirty="0">
                <a:solidFill>
                  <a:srgbClr val="FF0000"/>
                </a:solidFill>
              </a:rPr>
              <a:t>. </a:t>
            </a:r>
            <a:r>
              <a:rPr lang="pl-PL" sz="2200" dirty="0"/>
              <a:t>(</a:t>
            </a:r>
            <a:r>
              <a:rPr lang="pl-PL" sz="2200" dirty="0" err="1"/>
              <a:t>Týká</a:t>
            </a:r>
            <a:r>
              <a:rPr lang="pl-PL" sz="2200" dirty="0"/>
              <a:t> </a:t>
            </a:r>
            <a:r>
              <a:rPr lang="pl-PL" sz="2200" dirty="0" err="1"/>
              <a:t>se</a:t>
            </a:r>
            <a:r>
              <a:rPr lang="pl-PL" sz="2200" dirty="0"/>
              <a:t> </a:t>
            </a:r>
            <a:r>
              <a:rPr lang="pl-PL" sz="2200" dirty="0" err="1"/>
              <a:t>hlavně</a:t>
            </a:r>
            <a:r>
              <a:rPr lang="pl-PL" sz="2200" dirty="0"/>
              <a:t> </a:t>
            </a:r>
            <a:r>
              <a:rPr lang="pl-PL" sz="2200" dirty="0" err="1"/>
              <a:t>smluv</a:t>
            </a:r>
            <a:r>
              <a:rPr lang="pl-PL" sz="2200" dirty="0"/>
              <a:t> </a:t>
            </a:r>
            <a:r>
              <a:rPr lang="pl-PL" sz="2200" dirty="0" err="1"/>
              <a:t>otevřených</a:t>
            </a:r>
            <a:r>
              <a:rPr lang="pl-PL" sz="2200" dirty="0"/>
              <a:t> s </a:t>
            </a:r>
            <a:r>
              <a:rPr lang="pl-PL" sz="2200" dirty="0" err="1"/>
              <a:t>velkým</a:t>
            </a:r>
            <a:r>
              <a:rPr lang="pl-PL" sz="2200" dirty="0"/>
              <a:t> </a:t>
            </a:r>
            <a:r>
              <a:rPr lang="pl-PL" sz="2200" dirty="0" err="1"/>
              <a:t>počtem</a:t>
            </a:r>
            <a:r>
              <a:rPr lang="pl-PL" sz="2200" dirty="0"/>
              <a:t> </a:t>
            </a:r>
            <a:r>
              <a:rPr lang="pl-PL" sz="2200" dirty="0" err="1"/>
              <a:t>účastníků</a:t>
            </a:r>
            <a:r>
              <a:rPr lang="pl-PL" sz="2200" dirty="0"/>
              <a:t> – </a:t>
            </a:r>
            <a:r>
              <a:rPr lang="pl-PL" sz="2200" dirty="0" err="1"/>
              <a:t>kodifikační</a:t>
            </a:r>
            <a:r>
              <a:rPr lang="pl-PL" sz="2200" dirty="0"/>
              <a:t> </a:t>
            </a:r>
            <a:r>
              <a:rPr lang="pl-PL" sz="2200" dirty="0" err="1"/>
              <a:t>úmluvy</a:t>
            </a:r>
            <a:r>
              <a:rPr lang="pl-PL" sz="2200" dirty="0"/>
              <a:t>.)</a:t>
            </a:r>
          </a:p>
          <a:p>
            <a:r>
              <a:rPr lang="pl-PL" sz="2200" dirty="0">
                <a:solidFill>
                  <a:schemeClr val="bg1"/>
                </a:solidFill>
              </a:rPr>
              <a:t>  </a:t>
            </a:r>
          </a:p>
          <a:p>
            <a:r>
              <a:rPr lang="pl-PL" sz="2200" b="1" dirty="0" err="1">
                <a:solidFill>
                  <a:srgbClr val="0000CC"/>
                </a:solidFill>
              </a:rPr>
              <a:t>Zvláštní</a:t>
            </a:r>
            <a:r>
              <a:rPr lang="pl-PL" sz="2200" b="1" dirty="0">
                <a:solidFill>
                  <a:srgbClr val="0000CC"/>
                </a:solidFill>
              </a:rPr>
              <a:t> </a:t>
            </a:r>
            <a:r>
              <a:rPr lang="pl-PL" sz="2200" b="1" dirty="0" err="1">
                <a:solidFill>
                  <a:srgbClr val="0000CC"/>
                </a:solidFill>
              </a:rPr>
              <a:t>případy</a:t>
            </a:r>
            <a:r>
              <a:rPr lang="pl-PL" sz="2200" b="1" dirty="0">
                <a:solidFill>
                  <a:srgbClr val="0000CC"/>
                </a:solidFill>
              </a:rPr>
              <a:t>: </a:t>
            </a:r>
            <a:r>
              <a:rPr lang="pl-PL" sz="2200" dirty="0" err="1"/>
              <a:t>zejména</a:t>
            </a:r>
            <a:r>
              <a:rPr lang="pl-PL" sz="2200" dirty="0"/>
              <a:t> </a:t>
            </a:r>
            <a:r>
              <a:rPr lang="pl-PL" sz="2200" dirty="0" err="1"/>
              <a:t>uzavřené</a:t>
            </a:r>
            <a:r>
              <a:rPr lang="pl-PL" sz="2200" dirty="0"/>
              <a:t> </a:t>
            </a:r>
            <a:r>
              <a:rPr lang="pl-PL" sz="2200" dirty="0" err="1"/>
              <a:t>smlouvy</a:t>
            </a:r>
            <a:r>
              <a:rPr lang="pl-PL" sz="2200" dirty="0"/>
              <a:t> s </a:t>
            </a:r>
            <a:r>
              <a:rPr lang="pl-PL" sz="2200" dirty="0" err="1"/>
              <a:t>omezeným</a:t>
            </a:r>
            <a:r>
              <a:rPr lang="pl-PL" sz="2200" dirty="0"/>
              <a:t> </a:t>
            </a:r>
            <a:r>
              <a:rPr lang="pl-PL" sz="2200" dirty="0" err="1"/>
              <a:t>počtem</a:t>
            </a:r>
            <a:r>
              <a:rPr lang="pl-PL" sz="2200" dirty="0"/>
              <a:t> </a:t>
            </a:r>
            <a:r>
              <a:rPr lang="pl-PL" sz="2200" dirty="0" err="1"/>
              <a:t>stran</a:t>
            </a:r>
            <a:r>
              <a:rPr lang="pl-PL" sz="2200" dirty="0"/>
              <a:t>: </a:t>
            </a:r>
            <a:r>
              <a:rPr lang="pl-PL" sz="2200" dirty="0" err="1"/>
              <a:t>postup</a:t>
            </a:r>
            <a:r>
              <a:rPr lang="pl-PL" sz="2200" dirty="0"/>
              <a:t> jako u </a:t>
            </a:r>
            <a:r>
              <a:rPr lang="pl-PL" sz="2200" dirty="0" err="1"/>
              <a:t>dvoustranných</a:t>
            </a:r>
            <a:r>
              <a:rPr lang="pl-PL" sz="2200" dirty="0"/>
              <a:t>, tedy podpis </a:t>
            </a:r>
            <a:r>
              <a:rPr lang="pl-PL" sz="2200" dirty="0" err="1"/>
              <a:t>všech</a:t>
            </a:r>
            <a:r>
              <a:rPr lang="pl-PL" sz="2200" dirty="0"/>
              <a:t> </a:t>
            </a:r>
            <a:r>
              <a:rPr lang="pl-PL" sz="2200" dirty="0" err="1"/>
              <a:t>souhlasících</a:t>
            </a:r>
            <a:r>
              <a:rPr lang="pl-PL" sz="2200" dirty="0"/>
              <a:t> </a:t>
            </a:r>
            <a:r>
              <a:rPr lang="pl-PL" sz="2200" dirty="0" err="1"/>
              <a:t>hned</a:t>
            </a:r>
            <a:r>
              <a:rPr lang="pl-PL" sz="2200" dirty="0"/>
              <a:t> na </a:t>
            </a:r>
            <a:r>
              <a:rPr lang="pl-PL" sz="2200" dirty="0" err="1"/>
              <a:t>konferenci</a:t>
            </a:r>
            <a:r>
              <a:rPr lang="pl-PL" sz="2200" dirty="0"/>
              <a:t>, pak </a:t>
            </a:r>
            <a:r>
              <a:rPr lang="pl-PL" sz="2200" dirty="0" err="1"/>
              <a:t>ratifikace</a:t>
            </a:r>
            <a:r>
              <a:rPr lang="pl-PL" sz="2200" dirty="0"/>
              <a:t> (</a:t>
            </a:r>
            <a:r>
              <a:rPr lang="pl-PL" sz="2200" dirty="0" err="1"/>
              <a:t>např</a:t>
            </a:r>
            <a:r>
              <a:rPr lang="pl-PL" sz="2200" dirty="0"/>
              <a:t>. </a:t>
            </a:r>
            <a:r>
              <a:rPr lang="pl-PL" sz="2200" dirty="0" err="1"/>
              <a:t>Lisabonská</a:t>
            </a:r>
            <a:r>
              <a:rPr lang="pl-PL" sz="2200" dirty="0"/>
              <a:t> </a:t>
            </a:r>
            <a:r>
              <a:rPr lang="pl-PL" sz="2200" dirty="0" err="1"/>
              <a:t>smlouva</a:t>
            </a:r>
            <a:r>
              <a:rPr lang="pl-PL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83397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BC57D53-AD38-4B41-B3B0-C0E1D6B62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785937"/>
          </a:xfrm>
          <a:gradFill rotWithShape="1">
            <a:gsLst>
              <a:gs pos="0">
                <a:srgbClr val="FFFF00"/>
              </a:gs>
              <a:gs pos="50000">
                <a:srgbClr val="F7FFC9"/>
              </a:gs>
              <a:gs pos="100000">
                <a:srgbClr val="FFFF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4000" b="1" dirty="0"/>
              <a:t>Formy vyjádření definitivního souhlasu se smlouvou navenek</a:t>
            </a:r>
            <a:r>
              <a:rPr lang="cs-CZ" altLang="cs-CZ" sz="4000" dirty="0"/>
              <a:t> </a:t>
            </a:r>
            <a:br>
              <a:rPr lang="cs-CZ" altLang="cs-CZ" sz="4000" dirty="0"/>
            </a:br>
            <a:r>
              <a:rPr lang="cs-CZ" altLang="cs-CZ" sz="2800" dirty="0"/>
              <a:t>(většinou stanoví sama smlouva)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CB11F74-F667-48F1-A52E-35D6FFF83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5FE82"/>
              </a:gs>
              <a:gs pos="50000">
                <a:schemeClr val="bg1"/>
              </a:gs>
              <a:gs pos="100000">
                <a:srgbClr val="F5FE8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3300"/>
                </a:solidFill>
              </a:rPr>
              <a:t>na základě takto vyjádřeného souhlasu se smlouva stává pro stát závaznou a vstupuje v platnost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podpis</a:t>
            </a:r>
            <a:r>
              <a:rPr lang="cs-CZ" altLang="cs-CZ" sz="2400" dirty="0"/>
              <a:t> – typický pro smlouvy vládní a resortní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výměna nót</a:t>
            </a:r>
            <a:r>
              <a:rPr lang="cs-CZ" altLang="cs-CZ" sz="2400" dirty="0"/>
              <a:t> o vnitrostátním schválení – dtto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„schválení“ (vládní smlouva, výměna listin – neobvyklé, je to kvůli druhé straně)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ratifikace</a:t>
            </a:r>
            <a:r>
              <a:rPr lang="cs-CZ" altLang="cs-CZ" sz="2400" dirty="0"/>
              <a:t> (výměna nebo uložení listin)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přístup</a:t>
            </a:r>
            <a:r>
              <a:rPr lang="cs-CZ" altLang="cs-CZ" sz="2400" dirty="0"/>
              <a:t> (totéž)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6DF89FD-788A-4AB4-82B6-905A3ADBF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sz="2800" b="1"/>
              <a:t>Ratifikační listina – závěr textu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13AF50DA-99B3-46AB-97D5-E577585E931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981075"/>
            <a:ext cx="8229600" cy="568801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01C45-074D-40C8-BDFB-88B46642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FF6600"/>
          </a:solidFill>
        </p:spPr>
        <p:txBody>
          <a:bodyPr/>
          <a:lstStyle/>
          <a:p>
            <a:r>
              <a:rPr lang="pl-PL" dirty="0" err="1">
                <a:solidFill>
                  <a:srgbClr val="FFFF00"/>
                </a:solidFill>
              </a:rPr>
              <a:t>Ratifikace</a:t>
            </a:r>
            <a:r>
              <a:rPr lang="pl-PL" dirty="0">
                <a:solidFill>
                  <a:srgbClr val="FFFF00"/>
                </a:solidFill>
              </a:rPr>
              <a:t> a </a:t>
            </a:r>
            <a:r>
              <a:rPr lang="pl-PL" dirty="0" err="1">
                <a:solidFill>
                  <a:srgbClr val="FFFF00"/>
                </a:solidFill>
              </a:rPr>
              <a:t>přístup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B3208-4C27-4F42-9FDB-0BAE7BF5A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pl-PL" sz="2800" dirty="0"/>
          </a:p>
          <a:p>
            <a:r>
              <a:rPr lang="pl-PL" sz="2800" dirty="0"/>
              <a:t>po </a:t>
            </a:r>
            <a:r>
              <a:rPr lang="pl-PL" sz="2800" dirty="0" err="1"/>
              <a:t>schválení</a:t>
            </a:r>
            <a:r>
              <a:rPr lang="pl-PL" sz="2800" dirty="0"/>
              <a:t> </a:t>
            </a:r>
            <a:r>
              <a:rPr lang="pl-PL" sz="2800" dirty="0" err="1"/>
              <a:t>smlouvy</a:t>
            </a:r>
            <a:r>
              <a:rPr lang="pl-PL" sz="2800" dirty="0"/>
              <a:t> Parlamentem </a:t>
            </a:r>
            <a:r>
              <a:rPr lang="pl-PL" sz="2800" dirty="0" err="1"/>
              <a:t>prezident</a:t>
            </a:r>
            <a:r>
              <a:rPr lang="pl-PL" sz="2800" dirty="0"/>
              <a:t> </a:t>
            </a:r>
            <a:r>
              <a:rPr lang="pl-PL" sz="2800" dirty="0" err="1"/>
              <a:t>podepíše</a:t>
            </a:r>
            <a:r>
              <a:rPr lang="pl-PL" sz="2800" dirty="0"/>
              <a:t>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přístupovou</a:t>
            </a:r>
            <a:r>
              <a:rPr lang="pl-PL" sz="2800" dirty="0"/>
              <a:t> </a:t>
            </a:r>
            <a:r>
              <a:rPr lang="pl-PL" sz="2800" dirty="0" err="1"/>
              <a:t>listinu</a:t>
            </a:r>
            <a:r>
              <a:rPr lang="pl-PL" sz="2800" dirty="0"/>
              <a:t> </a:t>
            </a:r>
          </a:p>
          <a:p>
            <a:r>
              <a:rPr lang="pl-PL" sz="2800" dirty="0" err="1"/>
              <a:t>dvoustranná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listiny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vzájemně</a:t>
            </a:r>
            <a:r>
              <a:rPr lang="pl-PL" sz="2800" dirty="0"/>
              <a:t> </a:t>
            </a:r>
            <a:r>
              <a:rPr lang="pl-PL" sz="2800" dirty="0" err="1"/>
              <a:t>vymění</a:t>
            </a:r>
            <a:r>
              <a:rPr lang="pl-PL" sz="2800" dirty="0"/>
              <a:t>, </a:t>
            </a:r>
            <a:r>
              <a:rPr lang="pl-PL" sz="2800" dirty="0" err="1"/>
              <a:t>sepíše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o tom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dirty="0" err="1"/>
              <a:t>mnohostranná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o </a:t>
            </a:r>
            <a:r>
              <a:rPr lang="pl-PL" sz="2800" dirty="0" err="1"/>
              <a:t>přístupu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uloží</a:t>
            </a:r>
            <a:r>
              <a:rPr lang="pl-PL" sz="2800" dirty="0"/>
              <a:t> u </a:t>
            </a:r>
            <a:r>
              <a:rPr lang="pl-PL" sz="2800" dirty="0" err="1"/>
              <a:t>depozitáře</a:t>
            </a:r>
            <a:r>
              <a:rPr lang="pl-PL" sz="2800" dirty="0"/>
              <a:t>, i </a:t>
            </a:r>
            <a:r>
              <a:rPr lang="pl-PL" sz="2800" dirty="0" err="1"/>
              <a:t>zde</a:t>
            </a:r>
            <a:r>
              <a:rPr lang="pl-PL" sz="2800" dirty="0"/>
              <a:t> </a:t>
            </a:r>
            <a:r>
              <a:rPr lang="pl-PL" sz="2800" dirty="0" err="1"/>
              <a:t>nutný</a:t>
            </a:r>
            <a:r>
              <a:rPr lang="pl-PL" sz="2800" dirty="0"/>
              <a:t>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dirty="0" err="1"/>
              <a:t>právní</a:t>
            </a:r>
            <a:r>
              <a:rPr lang="pl-PL" sz="2800" dirty="0"/>
              <a:t> </a:t>
            </a:r>
            <a:r>
              <a:rPr lang="pl-PL" sz="2800" dirty="0" err="1"/>
              <a:t>účinky</a:t>
            </a:r>
            <a:r>
              <a:rPr lang="pl-PL" sz="2800" dirty="0"/>
              <a:t> </a:t>
            </a:r>
            <a:r>
              <a:rPr lang="pl-PL" sz="2800" dirty="0" err="1"/>
              <a:t>ratifikace</a:t>
            </a:r>
            <a:r>
              <a:rPr lang="pl-PL" sz="2800" dirty="0"/>
              <a:t> (</a:t>
            </a:r>
            <a:r>
              <a:rPr lang="pl-PL" sz="2800" dirty="0" err="1"/>
              <a:t>když</a:t>
            </a:r>
            <a:r>
              <a:rPr lang="pl-PL" sz="2800" dirty="0"/>
              <a:t> je </a:t>
            </a:r>
            <a:r>
              <a:rPr lang="pl-PL" sz="2800" dirty="0" err="1"/>
              <a:t>předchozí</a:t>
            </a:r>
            <a:r>
              <a:rPr lang="pl-PL" sz="2800" dirty="0"/>
              <a:t> podpis) a </a:t>
            </a:r>
            <a:r>
              <a:rPr lang="pl-PL" sz="2800" dirty="0" err="1"/>
              <a:t>přístupu</a:t>
            </a:r>
            <a:r>
              <a:rPr lang="pl-PL" sz="2800" dirty="0"/>
              <a:t> (</a:t>
            </a:r>
            <a:r>
              <a:rPr lang="pl-PL" sz="2800" dirty="0" err="1"/>
              <a:t>když</a:t>
            </a:r>
            <a:r>
              <a:rPr lang="pl-PL" sz="2800" dirty="0"/>
              <a:t> </a:t>
            </a:r>
            <a:r>
              <a:rPr lang="pl-PL" sz="2800" dirty="0" err="1"/>
              <a:t>není</a:t>
            </a:r>
            <a:r>
              <a:rPr lang="pl-PL" sz="2800" dirty="0"/>
              <a:t> podpis) </a:t>
            </a:r>
            <a:r>
              <a:rPr lang="pl-PL" sz="2800" dirty="0" err="1"/>
              <a:t>jsou</a:t>
            </a:r>
            <a:r>
              <a:rPr lang="pl-PL" sz="2800" dirty="0"/>
              <a:t> </a:t>
            </a:r>
            <a:r>
              <a:rPr lang="pl-PL" sz="2800" dirty="0" err="1"/>
              <a:t>stejné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535611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5336FCB-A57F-4B3C-BC41-7390FAF1F1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Srovnání schválení smlouvy uvnitř a navenek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3CA8132C-F32C-4B62-B47D-72CB40C6F52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038600" cy="4352925"/>
          </a:xfrm>
          <a:solidFill>
            <a:srgbClr val="FFFF97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>
                <a:latin typeface="Arial Black" panose="020B0A04020102020204" pitchFamily="34" charset="0"/>
              </a:rPr>
              <a:t> UVNITŘ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schválení vládou (usnesení vlády)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usnesení obou komor Parlamentu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prezident: podpis ratifikační (přístupové) listiny</a:t>
            </a: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056F83A5-18F0-4814-95D8-C3D464E1981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73238"/>
            <a:ext cx="4038600" cy="4352925"/>
          </a:xfrm>
          <a:solidFill>
            <a:srgbClr val="DAFEA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>
                <a:latin typeface="Arial Black" panose="020B0A04020102020204" pitchFamily="34" charset="0"/>
              </a:rPr>
              <a:t> NAVENEK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podpis, výměna nót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výměna (uložení) ratifikační listiny, listiny o přístupu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8E737A3-2993-423E-B454-DEA92D5F3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Vstup smlouvy v platnost:</a:t>
            </a:r>
            <a:r>
              <a:rPr lang="cs-CZ" altLang="cs-CZ" sz="4000"/>
              <a:t> </a:t>
            </a:r>
            <a:br>
              <a:rPr lang="cs-CZ" altLang="cs-CZ" sz="4000"/>
            </a:br>
            <a:r>
              <a:rPr lang="cs-CZ" altLang="cs-CZ" sz="4000"/>
              <a:t>vlastní ustanovení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B63E4C0-D6E1-41A2-A707-F57CA7678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425950"/>
          </a:xfrm>
          <a:solidFill>
            <a:srgbClr val="EDFD8D"/>
          </a:solidFill>
        </p:spPr>
        <p:txBody>
          <a:bodyPr/>
          <a:lstStyle/>
          <a:p>
            <a:pPr eaLnBrk="1" hangingPunct="1"/>
            <a:r>
              <a:rPr lang="cs-CZ" altLang="cs-CZ" dirty="0"/>
              <a:t>Definitivní souhlas státu byl vyjádřen</a:t>
            </a:r>
          </a:p>
          <a:p>
            <a:pPr eaLnBrk="1" hangingPunct="1"/>
            <a:r>
              <a:rPr lang="cs-CZ" altLang="cs-CZ" dirty="0"/>
              <a:t>možnosti:</a:t>
            </a:r>
          </a:p>
          <a:p>
            <a:pPr lvl="1" eaLnBrk="1" hangingPunct="1"/>
            <a:r>
              <a:rPr lang="cs-CZ" altLang="cs-CZ" dirty="0"/>
              <a:t>ihned úkonem (např. dnem podpisu nebo výměny nót))</a:t>
            </a:r>
          </a:p>
          <a:p>
            <a:pPr lvl="1" eaLnBrk="1" hangingPunct="1"/>
            <a:r>
              <a:rPr lang="cs-CZ" altLang="cs-CZ" dirty="0"/>
              <a:t>za určitou dobu od úkonu (</a:t>
            </a:r>
            <a:r>
              <a:rPr lang="cs-CZ" altLang="cs-CZ" dirty="0" err="1"/>
              <a:t>legisvakance</a:t>
            </a:r>
            <a:r>
              <a:rPr lang="cs-CZ" altLang="cs-CZ" dirty="0"/>
              <a:t>)</a:t>
            </a:r>
          </a:p>
          <a:p>
            <a:pPr lvl="1" eaLnBrk="1" hangingPunct="1"/>
            <a:r>
              <a:rPr lang="cs-CZ" altLang="cs-CZ" dirty="0"/>
              <a:t>mohou být stanoveny další podmínky (minimální počet stran u mnohostranných)</a:t>
            </a:r>
          </a:p>
          <a:p>
            <a:pPr lvl="1" eaLnBrk="1" hangingPunct="1"/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D5BFFDE-406E-418D-8200-1B4AEE6F4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Objektivní a subjektivní vstup </a:t>
            </a:r>
            <a:br>
              <a:rPr lang="cs-CZ" altLang="cs-CZ" sz="3600" b="1"/>
            </a:br>
            <a:r>
              <a:rPr lang="cs-CZ" altLang="cs-CZ" sz="3600" b="1"/>
              <a:t>v platnost mnohostranné smlouvy</a:t>
            </a:r>
            <a:endParaRPr lang="cs-CZ" altLang="cs-CZ" sz="36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E9D71AD-3B45-4FC8-AB45-8CA04184A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751387"/>
          </a:xfrm>
          <a:solidFill>
            <a:srgbClr val="EDFD8D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rgbClr val="0000CC"/>
                </a:solidFill>
              </a:rPr>
              <a:t>Objektivní platnost smlouvy jako takové: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splnění všech podmínek pro vstup v platnost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ratifikace (přístup) ze strany vyžadovaného minimálního počtu smluvních stran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uplynutí legisvakance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rgbClr val="0000CC"/>
                </a:solidFill>
              </a:rPr>
              <a:t>Subjektivní platnost pro konkrétní stát: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ratifikace (přístup) daného státu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uplynutí legisvakance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splnění podmínky minimálního počtu smluvních stran (objektivní platnost)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>
                <a:solidFill>
                  <a:srgbClr val="CC0000"/>
                </a:solidFill>
              </a:rPr>
              <a:t>Objektivní platnost je předpokladem platnosti subjektivní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+ eventuální souhlas ostatních smluvních států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FA1BEAE-EEEF-4360-8C6E-BC83EDEB1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7FEA0"/>
          </a:solidFill>
        </p:spPr>
        <p:txBody>
          <a:bodyPr/>
          <a:lstStyle/>
          <a:p>
            <a:pPr eaLnBrk="1" hangingPunct="1"/>
            <a:r>
              <a:rPr lang="cs-CZ" altLang="cs-CZ" sz="4000"/>
              <a:t>Závěrečná ustanovení smlouvy - 1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7CADD02-8EB8-4F91-A0F2-C3834098AE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48 </a:t>
            </a:r>
            <a:r>
              <a:rPr lang="cs-CZ" altLang="cs-CZ" sz="2400"/>
              <a:t>     Tato Úmluva bude </a:t>
            </a:r>
            <a:r>
              <a:rPr lang="cs-CZ" altLang="cs-CZ" sz="2400" b="1">
                <a:solidFill>
                  <a:srgbClr val="CC0000"/>
                </a:solidFill>
              </a:rPr>
              <a:t>otevřena k podpisu</a:t>
            </a:r>
            <a:r>
              <a:rPr lang="cs-CZ" altLang="cs-CZ" sz="2400"/>
              <a:t> všem členským státům OSN nebo některé odborné organizace nebo účastníkům Statutu MSD, a jakémukoliv jinému státu, který bude vyzván Valným shromážděním OSN, aby se stal stranou Úmluvy, a to: do 31. října 1961 u Spolkového ministerstva zahraničních věcí Rakouska a poté, do 31. března 1962 v sídle OSN v New Yorku.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49     </a:t>
            </a:r>
            <a:r>
              <a:rPr lang="cs-CZ" altLang="cs-CZ" sz="2400"/>
              <a:t>Tato Úmluva </a:t>
            </a:r>
            <a:r>
              <a:rPr lang="cs-CZ" altLang="cs-CZ" sz="2400" b="1">
                <a:solidFill>
                  <a:srgbClr val="CC0000"/>
                </a:solidFill>
              </a:rPr>
              <a:t>podléhá ratifikaci.</a:t>
            </a:r>
            <a:r>
              <a:rPr lang="cs-CZ" altLang="cs-CZ" sz="2400"/>
              <a:t> Ratifikační listiny budou uloženy u generálního tajemníka OSN.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50     </a:t>
            </a:r>
            <a:r>
              <a:rPr lang="cs-CZ" altLang="cs-CZ" sz="2400"/>
              <a:t>Tato Úmluva bude </a:t>
            </a:r>
            <a:r>
              <a:rPr lang="cs-CZ" altLang="cs-CZ" sz="2400" b="1">
                <a:solidFill>
                  <a:srgbClr val="CC0000"/>
                </a:solidFill>
              </a:rPr>
              <a:t>otevřena k přístupu</a:t>
            </a:r>
            <a:r>
              <a:rPr lang="cs-CZ" altLang="cs-CZ" sz="2400"/>
              <a:t> kterémukoliv státu, jenž náleží do některé ze čtyř kategorií uvedených v článku 48. Listiny o přístupu budou uloženy u generálního tajemníka OSN.</a:t>
            </a:r>
            <a:endParaRPr lang="cs-CZ" altLang="cs-CZ" sz="2400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AF3DA93-E7AA-47D4-87EB-E71081F7B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2FD67"/>
          </a:solidFill>
        </p:spPr>
        <p:txBody>
          <a:bodyPr/>
          <a:lstStyle/>
          <a:p>
            <a:pPr eaLnBrk="1" hangingPunct="1"/>
            <a:r>
              <a:rPr lang="cs-CZ" altLang="cs-CZ" sz="4000"/>
              <a:t>Závěrečná ustanovení smlouvy - 2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32BF77C-15A5-464B-B43F-8AA1CA9F8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8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Čl. 51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     </a:t>
            </a:r>
            <a:r>
              <a:rPr lang="cs-CZ" altLang="cs-CZ" sz="2800"/>
              <a:t>Tato Úmluva </a:t>
            </a:r>
            <a:r>
              <a:rPr lang="cs-CZ" altLang="cs-CZ" sz="2800" b="1">
                <a:solidFill>
                  <a:srgbClr val="CC0000"/>
                </a:solidFill>
              </a:rPr>
              <a:t>vstoupí v platnost</a:t>
            </a:r>
            <a:r>
              <a:rPr lang="cs-CZ" altLang="cs-CZ" sz="2800"/>
              <a:t> třicátého dne </a:t>
            </a:r>
            <a:r>
              <a:rPr lang="cs-CZ" altLang="cs-CZ" sz="2800">
                <a:solidFill>
                  <a:srgbClr val="0000FF"/>
                </a:solidFill>
              </a:rPr>
              <a:t>po </a:t>
            </a:r>
            <a:r>
              <a:rPr lang="cs-CZ" altLang="cs-CZ" sz="2800" b="1">
                <a:solidFill>
                  <a:srgbClr val="0000FF"/>
                </a:solidFill>
              </a:rPr>
              <a:t>datu uložení dvacáté druhé ratifikační listiny</a:t>
            </a:r>
            <a:r>
              <a:rPr lang="cs-CZ" altLang="cs-CZ" sz="2800"/>
              <a:t> nebo listiny o přístupu u generálního tajemníka OSN.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	</a:t>
            </a:r>
            <a:r>
              <a:rPr lang="cs-CZ" altLang="cs-CZ" sz="2800" b="1" i="1">
                <a:solidFill>
                  <a:srgbClr val="CC0000"/>
                </a:solidFill>
              </a:rPr>
              <a:t>(= objektivní platnost smlouvy)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i="1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	Pro každý stát, který ratifikuje Úmluvu nebo k ní přistoupí po uložení dvacáté druhé ratifikační listiny nebo listiny o přístupu, </a:t>
            </a:r>
            <a:r>
              <a:rPr lang="cs-CZ" altLang="cs-CZ" sz="2800" b="1">
                <a:solidFill>
                  <a:srgbClr val="CC0000"/>
                </a:solidFill>
              </a:rPr>
              <a:t>vstoupí Úmluva v platnost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0000FF"/>
                </a:solidFill>
              </a:rPr>
              <a:t>třicátého dne po uložení jeho ratifikační listiny</a:t>
            </a:r>
            <a:r>
              <a:rPr lang="cs-CZ" altLang="cs-CZ" sz="2800"/>
              <a:t> nebo listiny o přístupu.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	</a:t>
            </a:r>
            <a:r>
              <a:rPr lang="cs-CZ" altLang="cs-CZ" sz="2800" b="1" i="1">
                <a:solidFill>
                  <a:srgbClr val="CC0000"/>
                </a:solidFill>
              </a:rPr>
              <a:t>(= subjektivní platnost smlouvy)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7C20D0F-68D5-43A7-BBC2-4519A14E4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Etapy vzniku platné mezinárodní smlouvy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976873-09C1-4B0E-944A-13022E5CA2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  <a:solidFill>
            <a:srgbClr val="F7FFC9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1. Sjednání textu smlouvy</a:t>
            </a:r>
          </a:p>
          <a:p>
            <a:pPr eaLnBrk="1" hangingPunct="1"/>
            <a:r>
              <a:rPr lang="cs-CZ" altLang="cs-CZ"/>
              <a:t>2. Schválení a autentifikace textu smlouvy</a:t>
            </a:r>
          </a:p>
          <a:p>
            <a:pPr eaLnBrk="1" hangingPunct="1"/>
            <a:r>
              <a:rPr lang="cs-CZ" altLang="cs-CZ"/>
              <a:t>3. Souhlas se smlouvou (vznik mezinárodního závazku)</a:t>
            </a:r>
          </a:p>
          <a:p>
            <a:pPr eaLnBrk="1" hangingPunct="1"/>
            <a:r>
              <a:rPr lang="cs-CZ" altLang="cs-CZ"/>
              <a:t>4. Vstup smlouvy v platnost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032915E-5372-450A-8A96-913B533D6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BFE94"/>
          </a:solidFill>
        </p:spPr>
        <p:txBody>
          <a:bodyPr/>
          <a:lstStyle/>
          <a:p>
            <a:pPr eaLnBrk="1" hangingPunct="1"/>
            <a:r>
              <a:rPr lang="cs-CZ" altLang="cs-CZ" sz="4000"/>
              <a:t>Závěrečná ustanovení smlouvy - 3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35823DC-5A08-4644-9E00-A19F26E4A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52  </a:t>
            </a:r>
            <a:r>
              <a:rPr lang="cs-CZ" altLang="cs-CZ" sz="2400"/>
              <a:t>Generální tajemník OSN </a:t>
            </a:r>
            <a:r>
              <a:rPr lang="cs-CZ" altLang="cs-CZ" sz="2400" b="1">
                <a:solidFill>
                  <a:srgbClr val="CC0000"/>
                </a:solidFill>
              </a:rPr>
              <a:t>bude informovat</a:t>
            </a:r>
            <a:r>
              <a:rPr lang="cs-CZ" altLang="cs-CZ" sz="2400"/>
              <a:t> všechny státy náležející…: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	o </a:t>
            </a:r>
            <a:r>
              <a:rPr lang="cs-CZ" altLang="cs-CZ" sz="2400" b="1"/>
              <a:t>podpisech </a:t>
            </a:r>
            <a:r>
              <a:rPr lang="cs-CZ" altLang="cs-CZ" sz="2400"/>
              <a:t>této Úmluvy a o uložení </a:t>
            </a:r>
            <a:r>
              <a:rPr lang="cs-CZ" altLang="cs-CZ" sz="2400" b="1"/>
              <a:t>ratifikačních</a:t>
            </a:r>
            <a:r>
              <a:rPr lang="cs-CZ" altLang="cs-CZ" sz="2400"/>
              <a:t> listin a listin o přístupu podle článku 48, 49 a 50;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	o datu, kdy tato Úmluva </a:t>
            </a:r>
            <a:r>
              <a:rPr lang="cs-CZ" altLang="cs-CZ" sz="2400" b="1">
                <a:solidFill>
                  <a:srgbClr val="CC0000"/>
                </a:solidFill>
              </a:rPr>
              <a:t>vstoupí v platnost</a:t>
            </a:r>
            <a:r>
              <a:rPr lang="cs-CZ" altLang="cs-CZ" sz="2400"/>
              <a:t> podle čl. 51.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53  </a:t>
            </a:r>
            <a:r>
              <a:rPr lang="cs-CZ" altLang="cs-CZ" sz="2400" b="1">
                <a:solidFill>
                  <a:srgbClr val="0000CC"/>
                </a:solidFill>
              </a:rPr>
              <a:t>Originál této Úmluvy, jehož anglické, čínské, francouzské, ruské a španělské znění mají stejnou platnost,</a:t>
            </a:r>
            <a:r>
              <a:rPr lang="cs-CZ" altLang="cs-CZ" sz="2400"/>
              <a:t> bude uložen u generálního tajemníka OSN, jenž zašle její ověřené kopie všem státům, náležejícím…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	Na důkaz čehož níže podepsaní </a:t>
            </a:r>
            <a:r>
              <a:rPr lang="cs-CZ" altLang="cs-CZ" sz="2400" b="1"/>
              <a:t>zmocněnci,</a:t>
            </a:r>
            <a:r>
              <a:rPr lang="cs-CZ" altLang="cs-CZ" sz="2400"/>
              <a:t> byvše k tomu řádně zmocněni svými vládami,</a:t>
            </a:r>
            <a:r>
              <a:rPr lang="cs-CZ" altLang="cs-CZ" sz="2400" b="1">
                <a:solidFill>
                  <a:srgbClr val="CC0000"/>
                </a:solidFill>
              </a:rPr>
              <a:t> podepsali</a:t>
            </a:r>
            <a:r>
              <a:rPr lang="cs-CZ" altLang="cs-CZ" sz="2400"/>
              <a:t> tuto Úmluvu.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	</a:t>
            </a:r>
            <a:r>
              <a:rPr lang="cs-CZ" altLang="cs-CZ" sz="2400" b="1" i="1">
                <a:solidFill>
                  <a:srgbClr val="006600"/>
                </a:solidFill>
              </a:rPr>
              <a:t>Dáno ve Vídni dne osmnáctého dubna roku tisíc devět set šedesát jedna.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7EB6C4B-7AD3-48E4-BE97-84F8545F2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Jazyky smlouvy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4007FAC-AE3F-48F7-A3B3-A1453BBDC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autentická znění</a:t>
            </a:r>
          </a:p>
          <a:p>
            <a:pPr eaLnBrk="1" hangingPunct="1"/>
            <a:r>
              <a:rPr lang="cs-CZ" altLang="cs-CZ"/>
              <a:t>alternáty</a:t>
            </a:r>
          </a:p>
          <a:p>
            <a:pPr eaLnBrk="1" hangingPunct="1"/>
            <a:r>
              <a:rPr lang="cs-CZ" altLang="cs-CZ"/>
              <a:t>český překlad ve Sbírce mezinárodních smluv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18FA48A-AB81-4FC9-85CC-5D3AAD713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eaLnBrk="1" hangingPunct="1"/>
            <a:r>
              <a:rPr lang="cs-CZ" altLang="cs-CZ" sz="4000"/>
              <a:t>Depozitáři mnohostranných smluv, registrace u OSN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580450C-C6D9-4AEF-B8EB-67D8837CD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depozitáři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registrace v United Nations Treaty Series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7A8AFB7-C4C1-4CF0-B7E5-B8C796551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/>
          <a:lstStyle/>
          <a:p>
            <a:pPr eaLnBrk="1" hangingPunct="1"/>
            <a:r>
              <a:rPr lang="cs-CZ" altLang="cs-CZ" sz="4000"/>
              <a:t>    </a:t>
            </a:r>
          </a:p>
        </p:txBody>
      </p:sp>
      <p:pic>
        <p:nvPicPr>
          <p:cNvPr id="5123" name="Picture 3">
            <a:extLst>
              <a:ext uri="{FF2B5EF4-FFF2-40B4-BE49-F238E27FC236}">
                <a16:creationId xmlns:a16="http://schemas.microsoft.com/office/drawing/2014/main" id="{1C00DFE3-5F52-4E09-8A85-725A64FAE9F0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333375"/>
            <a:ext cx="7200900" cy="65246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8C2894F1-41AA-41C1-BD22-DC77069541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AFD77"/>
          </a:solidFill>
        </p:spPr>
        <p:txBody>
          <a:bodyPr/>
          <a:lstStyle/>
          <a:p>
            <a:pPr eaLnBrk="1" hangingPunct="1"/>
            <a:r>
              <a:rPr lang="cs-CZ" altLang="cs-CZ" sz="3600"/>
              <a:t>SJEDNÁNÍ TEXTU SMLOUVY</a:t>
            </a: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05602A4C-DBFD-4060-82C4-1BD0FD42A4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4038600" cy="4425950"/>
          </a:xfrm>
          <a:gradFill rotWithShape="1">
            <a:gsLst>
              <a:gs pos="0">
                <a:srgbClr val="D0FD95"/>
              </a:gs>
              <a:gs pos="50000">
                <a:srgbClr val="FFFFCC"/>
              </a:gs>
              <a:gs pos="100000">
                <a:srgbClr val="D0FD95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/>
              <a:t>DVOUSTRANNÉ: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b="1"/>
              <a:t>návrh</a:t>
            </a:r>
            <a:r>
              <a:rPr lang="cs-CZ" altLang="cs-CZ" sz="2800"/>
              <a:t> vypracuje jedna ze stran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800"/>
          </a:p>
          <a:p>
            <a:pPr lvl="1" eaLnBrk="1" hangingPunct="1">
              <a:lnSpc>
                <a:spcPct val="90000"/>
              </a:lnSpc>
            </a:pPr>
            <a:r>
              <a:rPr lang="cs-CZ" altLang="cs-CZ" sz="2800"/>
              <a:t>sondáž a expertní </a:t>
            </a:r>
            <a:r>
              <a:rPr lang="cs-CZ" altLang="cs-CZ" sz="2800" b="1"/>
              <a:t>jednání</a:t>
            </a:r>
            <a:r>
              <a:rPr lang="cs-CZ" altLang="cs-CZ" sz="2800"/>
              <a:t> (vyjednávání)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b="1"/>
              <a:t>přijetí</a:t>
            </a:r>
            <a:r>
              <a:rPr lang="cs-CZ" altLang="cs-CZ" sz="2800"/>
              <a:t> (parafování, </a:t>
            </a:r>
            <a:r>
              <a:rPr lang="cs-CZ" altLang="cs-CZ" sz="2800" u="sng"/>
              <a:t>podpis, podpis ad referendum)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FAAA177F-D745-4F47-A29D-C194D67C532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00212"/>
            <a:ext cx="4038600" cy="4753123"/>
          </a:xfrm>
          <a:gradFill rotWithShape="1">
            <a:gsLst>
              <a:gs pos="0">
                <a:srgbClr val="A8FEB6"/>
              </a:gs>
              <a:gs pos="50000">
                <a:srgbClr val="FFFFFF"/>
              </a:gs>
              <a:gs pos="100000">
                <a:srgbClr val="A8FEB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dirty="0"/>
              <a:t>MNOHOSTRANNÉ: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b="1" dirty="0"/>
              <a:t>návrh</a:t>
            </a:r>
            <a:r>
              <a:rPr lang="cs-CZ" altLang="cs-CZ" sz="2800" dirty="0"/>
              <a:t> připraví mezinárodní organizace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dirty="0"/>
              <a:t>expertní </a:t>
            </a:r>
            <a:r>
              <a:rPr lang="cs-CZ" altLang="cs-CZ" sz="2800" b="1" dirty="0"/>
              <a:t>jednání</a:t>
            </a:r>
            <a:r>
              <a:rPr lang="cs-CZ" altLang="cs-CZ" sz="2800" dirty="0"/>
              <a:t> (vyjednávání)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b="1" dirty="0"/>
              <a:t>přijetí</a:t>
            </a:r>
            <a:r>
              <a:rPr lang="cs-CZ" altLang="cs-CZ" sz="2800" dirty="0"/>
              <a:t> na diplomatické konferenci (hlasování) (výjimečně podpis)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56AE179-5382-41B5-A7CD-BFEB58D52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2800"/>
              <a:t>Smlouva o omezení strategických zbraní – </a:t>
            </a:r>
            <a:br>
              <a:rPr lang="cs-CZ" altLang="cs-CZ" sz="2800"/>
            </a:br>
            <a:r>
              <a:rPr lang="cs-CZ" altLang="cs-CZ" sz="2800"/>
              <a:t>podpis 8.4.2010</a:t>
            </a:r>
          </a:p>
        </p:txBody>
      </p:sp>
      <p:pic>
        <p:nvPicPr>
          <p:cNvPr id="7171" name="Picture 3">
            <a:extLst>
              <a:ext uri="{FF2B5EF4-FFF2-40B4-BE49-F238E27FC236}">
                <a16:creationId xmlns:a16="http://schemas.microsoft.com/office/drawing/2014/main" id="{74200775-0E20-49F6-BBD5-C3DE95AE937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41438"/>
            <a:ext cx="8229600" cy="525621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>
            <a:extLst>
              <a:ext uri="{FF2B5EF4-FFF2-40B4-BE49-F238E27FC236}">
                <a16:creationId xmlns:a16="http://schemas.microsoft.com/office/drawing/2014/main" id="{AD860264-0A4D-4A12-8FDA-A60498AB53EC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549275"/>
            <a:ext cx="7489825" cy="557688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096F9BD-9447-4EF0-BCB2-DE3DE594C4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EFD51"/>
              </a:gs>
              <a:gs pos="50000">
                <a:schemeClr val="bg1"/>
              </a:gs>
              <a:gs pos="100000">
                <a:srgbClr val="7EFD51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/>
              <a:t>AUTENTIFIKACE TEXTU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2A7F8E0-00D0-4FB1-BAF1-3B64ADF1F1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gradFill rotWithShape="1">
            <a:gsLst>
              <a:gs pos="0">
                <a:srgbClr val="D3FD6B"/>
              </a:gs>
              <a:gs pos="50000">
                <a:srgbClr val="FFFFCC"/>
              </a:gs>
              <a:gs pos="100000">
                <a:srgbClr val="D3FD6B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DVOUSTRANNÉ:</a:t>
            </a:r>
          </a:p>
          <a:p>
            <a:pPr lvl="1" eaLnBrk="1" hangingPunct="1"/>
            <a:r>
              <a:rPr lang="cs-CZ" altLang="cs-CZ" sz="2800"/>
              <a:t>většinou splývá s přijetím (</a:t>
            </a:r>
            <a:r>
              <a:rPr lang="cs-CZ" altLang="cs-CZ" sz="2800" b="1"/>
              <a:t>podpis,</a:t>
            </a:r>
            <a:r>
              <a:rPr lang="cs-CZ" altLang="cs-CZ" sz="2800"/>
              <a:t> podpis ad referendum)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09D2087-4EFF-4D78-B3B6-46A5507735B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gradFill rotWithShape="1">
            <a:gsLst>
              <a:gs pos="0">
                <a:srgbClr val="A0FEC6"/>
              </a:gs>
              <a:gs pos="50000">
                <a:srgbClr val="FFFFFF"/>
              </a:gs>
              <a:gs pos="100000">
                <a:srgbClr val="A0FEC6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MNOHOSTRANNÉ:</a:t>
            </a:r>
          </a:p>
          <a:p>
            <a:pPr lvl="1" eaLnBrk="1" hangingPunct="1"/>
            <a:r>
              <a:rPr lang="cs-CZ" altLang="cs-CZ" sz="2800" b="1" dirty="0"/>
              <a:t>podpis,</a:t>
            </a:r>
            <a:r>
              <a:rPr lang="cs-CZ" altLang="cs-CZ" sz="2800" dirty="0"/>
              <a:t> podpis ad referendum </a:t>
            </a:r>
            <a:r>
              <a:rPr lang="cs-CZ" altLang="cs-CZ" sz="2800" b="1" dirty="0">
                <a:solidFill>
                  <a:srgbClr val="CC0000"/>
                </a:solidFill>
              </a:rPr>
              <a:t>závěrečného aktu</a:t>
            </a:r>
            <a:r>
              <a:rPr lang="cs-CZ" altLang="cs-CZ" sz="2800" dirty="0"/>
              <a:t> konference, obsahujícího text smlouvy</a:t>
            </a:r>
            <a:r>
              <a:rPr lang="cs-CZ" altLang="cs-CZ" dirty="0"/>
              <a:t> </a:t>
            </a:r>
          </a:p>
          <a:p>
            <a:pPr marL="457200" lvl="1" indent="0" eaLnBrk="1" hangingPunct="1">
              <a:buNone/>
            </a:pPr>
            <a:r>
              <a:rPr lang="cs-CZ" altLang="cs-CZ" dirty="0"/>
              <a:t>(případně podpis smlouvy)</a:t>
            </a:r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5AAE24E4-BEE5-4591-B3E4-9AE20C8A4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005263"/>
            <a:ext cx="19145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22C64E6-B76D-486C-865D-F928B8D9B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gradFill rotWithShape="1">
            <a:gsLst>
              <a:gs pos="0">
                <a:srgbClr val="FEB2AC"/>
              </a:gs>
              <a:gs pos="50000">
                <a:srgbClr val="EDFD8D"/>
              </a:gs>
              <a:gs pos="100000">
                <a:srgbClr val="FEB2A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400" b="1" u="sng"/>
              <a:t>TEXT SMLOUVY SCHVÁLEN A AUTENTIFIKOVÁN</a:t>
            </a:r>
            <a:br>
              <a:rPr lang="cs-CZ" altLang="cs-CZ" sz="1600"/>
            </a:br>
            <a:br>
              <a:rPr lang="cs-CZ" altLang="cs-CZ" sz="1600"/>
            </a:br>
            <a:r>
              <a:rPr lang="cs-CZ" altLang="cs-CZ" b="1">
                <a:solidFill>
                  <a:srgbClr val="CC0000"/>
                </a:solidFill>
              </a:rPr>
              <a:t>Schvalování smluv v ČR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18640FB-491F-4697-81E9-B7D5D49B2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EB8BA"/>
              </a:gs>
              <a:gs pos="50000">
                <a:srgbClr val="FFFF97"/>
              </a:gs>
              <a:gs pos="100000">
                <a:srgbClr val="FEB8BA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Kategorizace smluv pro schvalování podle čl. 49 Ústavy ČR a rozhodnutí prezidenta č. 144/93 Sb.</a:t>
            </a:r>
          </a:p>
          <a:p>
            <a:pPr eaLnBrk="1" hangingPunct="1"/>
            <a:r>
              <a:rPr lang="cs-CZ" altLang="cs-CZ" dirty="0"/>
              <a:t>1. PREZIDENTSKÉ (schvaluje Parlament)</a:t>
            </a:r>
          </a:p>
          <a:p>
            <a:pPr eaLnBrk="1" hangingPunct="1"/>
            <a:r>
              <a:rPr lang="cs-CZ" altLang="cs-CZ" dirty="0"/>
              <a:t>2. VLÁDNÍ (neschvaluje Parlament)</a:t>
            </a:r>
          </a:p>
          <a:p>
            <a:pPr eaLnBrk="1" hangingPunct="1"/>
            <a:r>
              <a:rPr lang="cs-CZ" altLang="cs-CZ" dirty="0"/>
              <a:t>3. RESORTNÍ (dtto)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DE2BB4A-8EB3-48EC-83C8-ADDF58ADC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09675"/>
          </a:xfrm>
          <a:gradFill rotWithShape="1">
            <a:gsLst>
              <a:gs pos="0">
                <a:srgbClr val="FEB2AC"/>
              </a:gs>
              <a:gs pos="50000">
                <a:srgbClr val="EDFD8D"/>
              </a:gs>
              <a:gs pos="100000">
                <a:srgbClr val="FEB2A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1. Prezidentské smlouvy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3F13D0F-AE6F-4F39-8D32-9A86A242D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4"/>
            <a:ext cx="8229600" cy="4738687"/>
          </a:xfrm>
          <a:gradFill rotWithShape="1">
            <a:gsLst>
              <a:gs pos="0">
                <a:srgbClr val="FEB8BA"/>
              </a:gs>
              <a:gs pos="50000">
                <a:srgbClr val="FFFF97"/>
              </a:gs>
              <a:gs pos="100000">
                <a:srgbClr val="FEB8BA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Prezidentské smlouvy </a:t>
            </a:r>
            <a:r>
              <a:rPr lang="cs-CZ" altLang="cs-CZ" sz="2400" b="1" dirty="0"/>
              <a:t>podléhají </a:t>
            </a:r>
            <a:r>
              <a:rPr lang="cs-CZ" altLang="cs-CZ" sz="2400" b="1" u="sng" dirty="0"/>
              <a:t>schválení Parlamentu</a:t>
            </a:r>
            <a:r>
              <a:rPr lang="cs-CZ" altLang="cs-CZ" sz="2400" b="1" dirty="0"/>
              <a:t> (čl. 49 Ústavy)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Vláda rozhoduje jen o podpisu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u="sng" dirty="0"/>
              <a:t>Definitivní souhlas</a:t>
            </a:r>
            <a:r>
              <a:rPr lang="cs-CZ" altLang="cs-CZ" sz="2400" dirty="0"/>
              <a:t> se smlouvou navenek dává po schválení smlouvy Parlamentem prezident republiky (formou </a:t>
            </a:r>
            <a:r>
              <a:rPr lang="cs-CZ" altLang="cs-CZ" sz="2400" b="1" i="1" u="sng" dirty="0">
                <a:solidFill>
                  <a:srgbClr val="CC0000"/>
                </a:solidFill>
                <a:latin typeface="Arial Black" panose="020B0A04020102020204" pitchFamily="34" charset="0"/>
              </a:rPr>
              <a:t>ratifikace nebo přístupu</a:t>
            </a:r>
            <a:r>
              <a:rPr lang="cs-CZ" altLang="cs-CZ" sz="2400" b="1" i="1" dirty="0">
                <a:solidFill>
                  <a:srgbClr val="CC0000"/>
                </a:solidFill>
                <a:latin typeface="Arial Black" panose="020B0A04020102020204" pitchFamily="34" charset="0"/>
              </a:rPr>
              <a:t>).</a:t>
            </a:r>
            <a:r>
              <a:rPr lang="cs-CZ" altLang="cs-CZ" sz="24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a) upravující </a:t>
            </a:r>
            <a:r>
              <a:rPr lang="cs-CZ" altLang="cs-CZ" sz="2400" b="1" dirty="0"/>
              <a:t>práva a povinnosti osob</a:t>
            </a:r>
            <a:r>
              <a:rPr lang="cs-CZ" altLang="cs-CZ" sz="2400" dirty="0"/>
              <a:t> (tj. jednotlivců),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b) spojenecké, mírové a jiné </a:t>
            </a:r>
            <a:r>
              <a:rPr lang="cs-CZ" altLang="cs-CZ" sz="2400" b="1" dirty="0"/>
              <a:t>politické,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c) z nichž vzniká členství ČR v </a:t>
            </a:r>
            <a:r>
              <a:rPr lang="cs-CZ" altLang="cs-CZ" sz="2400" b="1" dirty="0"/>
              <a:t>mezinárodní organizaci,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d) </a:t>
            </a:r>
            <a:r>
              <a:rPr lang="cs-CZ" altLang="cs-CZ" sz="2400" b="1" dirty="0"/>
              <a:t>hospodářské,</a:t>
            </a:r>
            <a:r>
              <a:rPr lang="cs-CZ" altLang="cs-CZ" sz="2400" dirty="0"/>
              <a:t> jsou-li všeobecné povahy 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e) týkající se dalších věcí, jejichž </a:t>
            </a:r>
            <a:r>
              <a:rPr lang="cs-CZ" altLang="cs-CZ" sz="2400" b="1" dirty="0"/>
              <a:t>vnitrostátní úprava je vyhrazena zákonu.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1134</Words>
  <Application>Microsoft Office PowerPoint</Application>
  <PresentationFormat>Předvádění na obrazovce (4:3)</PresentationFormat>
  <Paragraphs>126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Arial Black</vt:lpstr>
      <vt:lpstr>Výchozí návrh</vt:lpstr>
      <vt:lpstr>Vznik mezinárodní smlouvy</vt:lpstr>
      <vt:lpstr>Etapy vzniku platné mezinárodní smlouvy</vt:lpstr>
      <vt:lpstr>    </vt:lpstr>
      <vt:lpstr>SJEDNÁNÍ TEXTU SMLOUVY</vt:lpstr>
      <vt:lpstr>Smlouva o omezení strategických zbraní –  podpis 8.4.2010</vt:lpstr>
      <vt:lpstr>Prezentace aplikace PowerPoint</vt:lpstr>
      <vt:lpstr>AUTENTIFIKACE TEXTU</vt:lpstr>
      <vt:lpstr>TEXT SMLOUVY SCHVÁLEN A AUTENTIFIKOVÁN  Schvalování smluv v ČR</vt:lpstr>
      <vt:lpstr>1. Prezidentské smlouvy</vt:lpstr>
      <vt:lpstr>2.-3. vládní a resortní smlouvy</vt:lpstr>
      <vt:lpstr>Funkce podpisu u mnohostranné smlouvy</vt:lpstr>
      <vt:lpstr>Formy vyjádření definitivního souhlasu se smlouvou navenek  (většinou stanoví sama smlouva)</vt:lpstr>
      <vt:lpstr>Ratifikační listina – závěr textu</vt:lpstr>
      <vt:lpstr>Ratifikace a přístup</vt:lpstr>
      <vt:lpstr>Srovnání schválení smlouvy uvnitř a navenek</vt:lpstr>
      <vt:lpstr>Vstup smlouvy v platnost:  vlastní ustanovení</vt:lpstr>
      <vt:lpstr>Objektivní a subjektivní vstup  v platnost mnohostranné smlouvy</vt:lpstr>
      <vt:lpstr>Závěrečná ustanovení smlouvy - 1</vt:lpstr>
      <vt:lpstr>Závěrečná ustanovení smlouvy - 2</vt:lpstr>
      <vt:lpstr>Závěrečná ustanovení smlouvy - 3</vt:lpstr>
      <vt:lpstr>Jazyky smlouvy</vt:lpstr>
      <vt:lpstr>Depozitáři mnohostranných smluv, registrace u OSN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mezinárodní smlouvy</dc:title>
  <dc:creator>tyc</dc:creator>
  <cp:lastModifiedBy>Tyc Vladimir</cp:lastModifiedBy>
  <cp:revision>37</cp:revision>
  <dcterms:created xsi:type="dcterms:W3CDTF">2012-02-18T00:52:57Z</dcterms:created>
  <dcterms:modified xsi:type="dcterms:W3CDTF">2021-03-24T13:42:14Z</dcterms:modified>
</cp:coreProperties>
</file>