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3" r:id="rId2"/>
    <p:sldId id="346" r:id="rId3"/>
    <p:sldId id="363" r:id="rId4"/>
    <p:sldId id="369" r:id="rId5"/>
    <p:sldId id="364" r:id="rId6"/>
    <p:sldId id="349" r:id="rId7"/>
    <p:sldId id="351" r:id="rId8"/>
    <p:sldId id="352" r:id="rId9"/>
    <p:sldId id="353" r:id="rId10"/>
    <p:sldId id="366" r:id="rId11"/>
    <p:sldId id="302" r:id="rId12"/>
    <p:sldId id="303" r:id="rId13"/>
    <p:sldId id="355" r:id="rId14"/>
    <p:sldId id="356" r:id="rId15"/>
    <p:sldId id="357" r:id="rId16"/>
    <p:sldId id="358" r:id="rId17"/>
    <p:sldId id="359" r:id="rId18"/>
    <p:sldId id="360" r:id="rId19"/>
    <p:sldId id="361" r:id="rId20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0F5"/>
    <a:srgbClr val="0D01AF"/>
    <a:srgbClr val="A8F006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DCBBCE1A-DE64-4191-8A09-3C8B2D82D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C8CA57D-4F32-41AE-98A5-ED8AD601750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2DB22518-5F79-4268-B5B3-EEECBCCB4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5F60BF7-85D2-485A-BD86-94716D44705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N a d s t á t n o s t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br>
              <a:rPr lang="cs-CZ" altLang="cs-CZ" sz="3000" b="1" dirty="0"/>
            </a:br>
            <a:r>
              <a:rPr lang="cs-CZ" altLang="cs-CZ" sz="3000" b="1" dirty="0"/>
              <a:t>NVS - </a:t>
            </a:r>
            <a:r>
              <a:rPr lang="cs-CZ" altLang="cs-CZ" sz="3200" b="1" dirty="0">
                <a:solidFill>
                  <a:srgbClr val="006600"/>
                </a:solidFill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213"/>
            <a:ext cx="8496944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</a:t>
            </a:r>
            <a:r>
              <a:rPr lang="cs-CZ" b="1" dirty="0"/>
              <a:t>Suverénní stát je tvůrcem integračního procesu </a:t>
            </a:r>
            <a:r>
              <a:rPr lang="cs-CZ" dirty="0"/>
              <a:t>– jeho účast v této činnosti není omezením, ale výkonem kompetencí (pravomocí) vyplývajících ze suverenity</a:t>
            </a:r>
          </a:p>
          <a:p>
            <a:pPr>
              <a:defRPr/>
            </a:pPr>
            <a:r>
              <a:rPr lang="cs-CZ" dirty="0"/>
              <a:t>2. Modelem procesu integrace zůstává </a:t>
            </a:r>
            <a:r>
              <a:rPr lang="cs-CZ" b="1" dirty="0"/>
              <a:t>mezinárodní organizace, </a:t>
            </a:r>
            <a:r>
              <a:rPr lang="cs-CZ" dirty="0"/>
              <a:t>i když velmi zvláštní</a:t>
            </a:r>
          </a:p>
          <a:p>
            <a:pPr>
              <a:defRPr/>
            </a:pPr>
            <a:r>
              <a:rPr lang="cs-CZ" dirty="0"/>
              <a:t>3. </a:t>
            </a:r>
            <a:r>
              <a:rPr lang="cs-CZ" b="1" dirty="0"/>
              <a:t>Průnik dvou sfér </a:t>
            </a:r>
            <a:r>
              <a:rPr lang="cs-CZ" dirty="0"/>
              <a:t>– státní (vnitrostátní právo) a integrační (unijní právo)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C1320E9-F43E-4D43-A68B-D3D414E75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88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dirty="0"/>
              <a:t>Běžná mezinárodní organizace a její členové (jediná úroveň)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200EAB9-3D51-4AA2-8953-8081D1869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321175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0484" name="Oval 4">
            <a:extLst>
              <a:ext uri="{FF2B5EF4-FFF2-40B4-BE49-F238E27FC236}">
                <a16:creationId xmlns:a16="http://schemas.microsoft.com/office/drawing/2014/main" id="{2D3E4266-6A80-4A87-8430-B1956A340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22BEF4C4-1C14-440C-8A6B-9ACB1AFF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A528D487-A408-4182-99BC-2779F1948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193ACFD8-6314-4937-9685-FB27FE171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DA32DC67-E364-45AA-9805-AF86E1A96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0489" name="Oval 9">
            <a:extLst>
              <a:ext uri="{FF2B5EF4-FFF2-40B4-BE49-F238E27FC236}">
                <a16:creationId xmlns:a16="http://schemas.microsoft.com/office/drawing/2014/main" id="{6339ADC3-BE3F-4869-B7E6-75BE6D20E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0490" name="Oval 10">
            <a:extLst>
              <a:ext uri="{FF2B5EF4-FFF2-40B4-BE49-F238E27FC236}">
                <a16:creationId xmlns:a16="http://schemas.microsoft.com/office/drawing/2014/main" id="{87B4FC0A-61C4-4038-84B4-6E6C8823C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0491" name="Oval 11">
            <a:extLst>
              <a:ext uri="{FF2B5EF4-FFF2-40B4-BE49-F238E27FC236}">
                <a16:creationId xmlns:a16="http://schemas.microsoft.com/office/drawing/2014/main" id="{484922AD-98C9-4905-BAA4-9DD4D9E87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Intergovernmental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7B5FC41F-242E-49BB-881D-A9D850FFA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B32632DE-0E9B-4B11-9426-DC611E5506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4075"/>
            <a:ext cx="455613" cy="2079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95378B35-A22F-4695-9EE8-9D258A082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B1408A41-70D2-41EE-A4A8-1EDD3D144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7AF9536E-EABB-4ED3-9F57-24085C5A16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1813" y="3494088"/>
            <a:ext cx="33655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1C634273-0C05-4025-8C77-2D8419AD6D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4083050"/>
            <a:ext cx="40481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27D31CE9-038A-4E4D-BB63-08A9467B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3A972DF-A062-4153-8A79-016D3CC74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200" dirty="0"/>
              <a:t>Nadstátní organizace – nadřazena nad členy (2 úrovně)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BA3BA38-A5B0-4962-AF26-8A2D22FE6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79950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D08688F9-DCA5-43E5-9392-06EA86038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22BFF346-5BAD-45BE-BD5E-C2FA22EE0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EAC6A7EB-7717-4F64-9409-E6A4B40B8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14A31709-5A1E-4503-A189-F5117B4A8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347AB755-948B-4CCC-9AFF-A5770821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2537" name="Oval 9">
            <a:extLst>
              <a:ext uri="{FF2B5EF4-FFF2-40B4-BE49-F238E27FC236}">
                <a16:creationId xmlns:a16="http://schemas.microsoft.com/office/drawing/2014/main" id="{45992875-1B7A-4793-ABA3-2C4877FE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81C04FCC-07A9-40C3-B8C6-59886095E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2539" name="Oval 11">
            <a:extLst>
              <a:ext uri="{FF2B5EF4-FFF2-40B4-BE49-F238E27FC236}">
                <a16:creationId xmlns:a16="http://schemas.microsoft.com/office/drawing/2014/main" id="{BA112C80-D829-41A7-8B07-AEC9DEFA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Supranational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/>
              <a:t> </a:t>
            </a:r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4A52E1FD-5A1D-4844-938E-75B2415CD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E3A022DB-0B6E-4882-8126-250E7D24B5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8800"/>
            <a:ext cx="914400" cy="5286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823B3D95-8475-4F06-8FE5-B6818B82F6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30563"/>
            <a:ext cx="1111250" cy="16414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23975822-F316-42A0-99AD-7860B63D4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32150"/>
            <a:ext cx="128587" cy="18367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ED2728A4-1F7D-401F-9B2C-5DD539655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0314965-DEA0-4A17-8BC7-B5AFC9E7C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285875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Zdroje autonomie práva EU – </a:t>
            </a:r>
            <a:br>
              <a:rPr lang="cs-CZ" altLang="cs-CZ" dirty="0"/>
            </a:br>
            <a:r>
              <a:rPr lang="cs-CZ" altLang="cs-CZ" dirty="0"/>
              <a:t>2 teorie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88EE4F-9AAA-4667-97FD-90465FEC0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608513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/>
          </a:p>
          <a:p>
            <a:r>
              <a:rPr lang="cs-CZ" altLang="cs-CZ" sz="2800" b="1" dirty="0"/>
              <a:t>Federalistická</a:t>
            </a:r>
            <a:r>
              <a:rPr lang="cs-CZ" altLang="cs-CZ" sz="2800" dirty="0"/>
              <a:t> – členský stát plně podléhá Unii v určitých oblastech, protože se vzdal svrchovaných pravomocí (resp. jejich výkonu) – </a:t>
            </a:r>
            <a:r>
              <a:rPr lang="cs-CZ" altLang="cs-CZ" sz="2800" b="1" i="1" dirty="0"/>
              <a:t>zdrojem práva je Unie sama</a:t>
            </a:r>
          </a:p>
          <a:p>
            <a:r>
              <a:rPr lang="cs-CZ" altLang="cs-CZ" sz="2800" b="1" dirty="0"/>
              <a:t>Konstitucionalistická</a:t>
            </a:r>
            <a:r>
              <a:rPr lang="cs-CZ" altLang="cs-CZ" sz="2800" dirty="0"/>
              <a:t> – zvláštní (autonomní) charakter práva EU má svůj </a:t>
            </a:r>
            <a:r>
              <a:rPr lang="cs-CZ" altLang="cs-CZ" sz="2800" b="1" i="1" dirty="0"/>
              <a:t>původ v ústavách členských států, </a:t>
            </a:r>
            <a:r>
              <a:rPr lang="cs-CZ" altLang="cs-CZ" sz="2800" dirty="0"/>
              <a:t>které přenesení pravomocí umožnily a dovolily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>
              <a:solidFill>
                <a:srgbClr val="FF0000"/>
              </a:solidFill>
            </a:endParaRPr>
          </a:p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EU...!)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endParaRPr lang="cs-CZ" altLang="cs-CZ" sz="2400" dirty="0"/>
          </a:p>
          <a:p>
            <a:r>
              <a:rPr lang="cs-CZ" altLang="cs-CZ" sz="2400" dirty="0"/>
              <a:t>Co je svrchovanost (suverenita): </a:t>
            </a:r>
            <a:r>
              <a:rPr lang="cs-CZ" altLang="cs-CZ" sz="2400" b="1" dirty="0">
                <a:solidFill>
                  <a:srgbClr val="FF0000"/>
                </a:solidFill>
              </a:rPr>
              <a:t>nezávislost státní moci na jakékoli jiné moci uvnitř nebo vně </a:t>
            </a:r>
            <a:r>
              <a:rPr lang="cs-CZ" altLang="cs-CZ" sz="2400" dirty="0">
                <a:solidFill>
                  <a:schemeClr val="tx1"/>
                </a:solidFill>
              </a:rPr>
              <a:t>(Jean </a:t>
            </a:r>
            <a:r>
              <a:rPr lang="cs-CZ" altLang="cs-CZ" sz="2400" dirty="0" err="1">
                <a:solidFill>
                  <a:schemeClr val="tx1"/>
                </a:solidFill>
              </a:rPr>
              <a:t>Bodin</a:t>
            </a:r>
            <a:r>
              <a:rPr lang="cs-CZ" altLang="cs-CZ" sz="2400" dirty="0">
                <a:solidFill>
                  <a:schemeClr val="tx1"/>
                </a:solidFill>
              </a:rPr>
              <a:t>, cca 1570)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Proto má členský stát plnou svrchovanost.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5C7CB4A-77D7-498D-B37E-C5323E21B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dirty="0"/>
              <a:t>Argumentace ve prospěch druhého pojetí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2218D3E-1A29-4F1C-AFE5-B36FD6E8C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E3FDA9"/>
          </a:soli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a) Suverenita státu by byla omezená uzavřením jakékoli mezinárodní smlouvy, neboť každá smlouva stanoví pro své strany nejen práva, ale i povinnosti.</a:t>
            </a:r>
          </a:p>
          <a:p>
            <a:r>
              <a:rPr lang="cs-CZ" altLang="cs-CZ" sz="2800" dirty="0"/>
              <a:t>b) Vysoký stupeň integrace nelze uskutečnit konvenčním způsobem jen prostřednictvím běžných mezinárodních smluv.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 dirty="0"/>
              <a:t>Transfer výkonu pravomocí: jen na základě (prostřednictvím) zřizovacích smluv.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</a:t>
            </a:r>
            <a:r>
              <a:rPr lang="cs-CZ" altLang="cs-CZ" sz="3000" b="1" dirty="0">
                <a:solidFill>
                  <a:srgbClr val="C00000"/>
                </a:solidFill>
              </a:rPr>
              <a:t>přenosu výkonu svých pravomocí na Unii cestou zřizovacích smluv, které jen ony samy schvalují. </a:t>
            </a:r>
            <a:r>
              <a:rPr lang="cs-CZ" altLang="cs-CZ" sz="3000" dirty="0"/>
              <a:t>Proto jsou </a:t>
            </a:r>
            <a:r>
              <a:rPr lang="cs-CZ" altLang="cs-CZ" sz="3000" b="1" dirty="0"/>
              <a:t>„vládci Smluv“ (</a:t>
            </a:r>
            <a:r>
              <a:rPr lang="cs-CZ" altLang="cs-CZ" sz="3000" b="1" dirty="0" err="1"/>
              <a:t>Herren</a:t>
            </a:r>
            <a:r>
              <a:rPr lang="cs-CZ" altLang="cs-CZ" sz="3000" b="1" dirty="0"/>
              <a:t> des </a:t>
            </a:r>
            <a:r>
              <a:rPr lang="cs-CZ" altLang="cs-CZ" sz="3000" b="1" dirty="0" err="1"/>
              <a:t>Verträge</a:t>
            </a:r>
            <a:r>
              <a:rPr lang="cs-CZ" altLang="cs-CZ" sz="3000" b="1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rgbClr val="0D01AF"/>
                </a:solidFill>
              </a:rPr>
              <a:t>Charakter EU –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dirty="0"/>
              <a:t>státní moc si zachovávají členské státy</a:t>
            </a:r>
          </a:p>
          <a:p>
            <a:pPr>
              <a:defRPr/>
            </a:pPr>
            <a:r>
              <a:rPr lang="cs-CZ" altLang="cs-CZ" dirty="0"/>
              <a:t>státní moc nepřechází na EU, 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dirty="0"/>
              <a:t>EU nemá žádnou státní moc, není státem. Nemá proto ani vlastní svrchovanost.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990000"/>
                </a:solidFill>
              </a:rPr>
              <a:t>Členské 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svrchovaných práv.</a:t>
            </a:r>
          </a:p>
          <a:p>
            <a:pPr>
              <a:defRPr/>
            </a:pPr>
            <a:r>
              <a:rPr lang="cs-CZ" sz="2800" i="1" dirty="0"/>
              <a:t>Evropské hospodářské společenství (EHS) a později </a:t>
            </a:r>
            <a:r>
              <a:rPr lang="cs-CZ" sz="2800" b="1" i="1" dirty="0"/>
              <a:t>Evropská unie </a:t>
            </a:r>
            <a:r>
              <a:rPr lang="cs-CZ" sz="2800" i="1" dirty="0"/>
              <a:t>vytvořily nový mezinárodní řád, v jehož prospěch </a:t>
            </a:r>
            <a:r>
              <a:rPr lang="cs-CZ" sz="2800" b="1" i="1" dirty="0"/>
              <a:t>členské státy převedly svá svrchovaná práva.</a:t>
            </a:r>
            <a:endParaRPr lang="cs-CZ" sz="2800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7FC22B2D-14F0-4813-B633-8C202E09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</p:spPr>
        <p:txBody>
          <a:bodyPr/>
          <a:lstStyle/>
          <a:p>
            <a:r>
              <a:rPr lang="cs-CZ" altLang="cs-CZ" sz="3600" dirty="0"/>
              <a:t>Nadstátnost – </a:t>
            </a:r>
            <a:r>
              <a:rPr lang="cs-CZ" altLang="cs-CZ" sz="3600" dirty="0" err="1"/>
              <a:t>pokrač</a:t>
            </a:r>
            <a:r>
              <a:rPr lang="cs-CZ" altLang="cs-CZ" sz="3600" dirty="0"/>
              <a:t>. </a:t>
            </a:r>
            <a:r>
              <a:rPr lang="cs-CZ" altLang="cs-CZ" sz="3600" dirty="0" err="1"/>
              <a:t>Costa</a:t>
            </a:r>
            <a:r>
              <a:rPr lang="cs-CZ" altLang="cs-CZ" sz="3600" dirty="0"/>
              <a:t> v ENEL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23FDC-41C6-4D3C-8AC0-7F2BDCE4B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/>
          <a:lstStyle/>
          <a:p>
            <a:pPr>
              <a:defRPr/>
            </a:pPr>
            <a:r>
              <a:rPr lang="cs-CZ" dirty="0"/>
              <a:t>Založením na neomezenou dobu </a:t>
            </a:r>
            <a:r>
              <a:rPr lang="cs-CZ" b="1" dirty="0"/>
              <a:t>Společenství,</a:t>
            </a:r>
            <a:r>
              <a:rPr lang="cs-CZ" dirty="0"/>
              <a:t> které má vlastní orgány, právní subjektivitu, způsobilost k právním úkonům, ... a zvláště </a:t>
            </a:r>
            <a:r>
              <a:rPr lang="cs-CZ" b="1" dirty="0">
                <a:solidFill>
                  <a:srgbClr val="C00000"/>
                </a:solidFill>
              </a:rPr>
              <a:t>skutečné pravomoci vyplývající z omezení svrchovaných pravomocí nebo jejich přenosu ze států </a:t>
            </a:r>
            <a:r>
              <a:rPr lang="cs-CZ" dirty="0"/>
              <a:t>na Společenství, </a:t>
            </a:r>
          </a:p>
          <a:p>
            <a:pPr>
              <a:defRPr/>
            </a:pPr>
            <a:r>
              <a:rPr lang="cs-CZ" dirty="0"/>
              <a:t>tyto státy </a:t>
            </a:r>
            <a:r>
              <a:rPr lang="cs-CZ" dirty="0">
                <a:solidFill>
                  <a:srgbClr val="1B30F5"/>
                </a:solidFill>
              </a:rPr>
              <a:t>omezily</a:t>
            </a:r>
            <a:r>
              <a:rPr lang="cs-CZ" dirty="0">
                <a:solidFill>
                  <a:srgbClr val="0D01AF"/>
                </a:solidFill>
              </a:rPr>
              <a:t>,</a:t>
            </a:r>
            <a:r>
              <a:rPr lang="cs-CZ" dirty="0"/>
              <a:t> byť jen v omezených oblastech, </a:t>
            </a:r>
            <a:r>
              <a:rPr lang="cs-CZ" dirty="0">
                <a:solidFill>
                  <a:srgbClr val="1B30F5"/>
                </a:solidFill>
              </a:rPr>
              <a:t>svá suverénní práva, </a:t>
            </a:r>
            <a:r>
              <a:rPr lang="cs-CZ" dirty="0"/>
              <a:t>a </a:t>
            </a:r>
            <a:r>
              <a:rPr lang="cs-CZ" b="1" i="1" dirty="0">
                <a:solidFill>
                  <a:srgbClr val="FF0000"/>
                </a:solidFill>
              </a:rPr>
              <a:t>vytvořily tak </a:t>
            </a:r>
            <a:r>
              <a:rPr lang="cs-CZ" b="1" i="1" u="sng" dirty="0">
                <a:solidFill>
                  <a:srgbClr val="FF0000"/>
                </a:solidFill>
              </a:rPr>
              <a:t>soubor práva použitelného na své státní příslušníky i na sebe samotné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instituce, 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tvoří instituce EHS (dnes EU);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Společenství (Unie) - cestou zřizovacích mezinárodních smluv</a:t>
            </a:r>
          </a:p>
          <a:p>
            <a:r>
              <a:rPr lang="cs-CZ" altLang="cs-CZ" sz="2800" dirty="0"/>
              <a:t>dva aspekty nadstátnosti </a:t>
            </a:r>
            <a:r>
              <a:rPr lang="cs-CZ" altLang="cs-CZ" sz="2800" dirty="0" err="1"/>
              <a:t>mezin</a:t>
            </a:r>
            <a:r>
              <a:rPr lang="cs-CZ" altLang="cs-CZ" sz="2800" dirty="0"/>
              <a:t>. organizace:</a:t>
            </a:r>
          </a:p>
          <a:p>
            <a:pPr lvl="1"/>
            <a:r>
              <a:rPr lang="cs-CZ" altLang="cs-CZ" dirty="0"/>
              <a:t>musí získat od členských států pravomoci </a:t>
            </a:r>
            <a:r>
              <a:rPr lang="cs-CZ" altLang="cs-CZ" b="1" i="1" dirty="0"/>
              <a:t>ve vymezených oblastech</a:t>
            </a:r>
          </a:p>
          <a:p>
            <a:pPr lvl="1"/>
            <a:r>
              <a:rPr lang="cs-CZ" altLang="cs-CZ" dirty="0"/>
              <a:t>musí mít prostředky k </a:t>
            </a:r>
            <a:r>
              <a:rPr lang="cs-CZ" altLang="cs-CZ" b="1" i="1" dirty="0"/>
              <a:t>realizaci nadstátních pravomocí (právní akty = PRÁVO)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- 1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  <a:solidFill>
            <a:srgbClr val="FFFF99"/>
          </a:solidFill>
        </p:spPr>
        <p:txBody>
          <a:bodyPr/>
          <a:lstStyle/>
          <a:p>
            <a:endParaRPr lang="cs-CZ" altLang="cs-CZ" sz="2400" dirty="0"/>
          </a:p>
          <a:p>
            <a:r>
              <a:rPr lang="cs-CZ" altLang="cs-CZ" sz="2400" b="1" dirty="0">
                <a:solidFill>
                  <a:srgbClr val="C00000"/>
                </a:solidFill>
              </a:rPr>
              <a:t>Soudní 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endParaRPr lang="cs-CZ" altLang="cs-CZ" sz="2400" dirty="0"/>
          </a:p>
          <a:p>
            <a:r>
              <a:rPr lang="cs-CZ" altLang="cs-CZ" sz="2400" dirty="0"/>
              <a:t>1. </a:t>
            </a:r>
            <a:r>
              <a:rPr lang="cs-CZ" sz="2400" dirty="0"/>
              <a:t>Na rozdíl od běžných mezinárodních smluv Smlouva o EHS zavedla </a:t>
            </a:r>
          </a:p>
          <a:p>
            <a:r>
              <a:rPr lang="cs-CZ" sz="2400" b="1" dirty="0"/>
              <a:t>vlastní právní řád, který se stal </a:t>
            </a:r>
          </a:p>
          <a:p>
            <a:r>
              <a:rPr lang="cs-CZ" sz="2400" b="1" dirty="0"/>
              <a:t>součástí právních systémů členských států</a:t>
            </a:r>
            <a:r>
              <a:rPr lang="cs-CZ" sz="2400" dirty="0"/>
              <a:t> a který je</a:t>
            </a:r>
          </a:p>
          <a:p>
            <a:r>
              <a:rPr lang="cs-CZ" sz="2400" b="1" dirty="0"/>
              <a:t>pro jejich soudy závazný </a:t>
            </a:r>
            <a:r>
              <a:rPr lang="cs-CZ" sz="2400" b="1" dirty="0">
                <a:solidFill>
                  <a:srgbClr val="FF0000"/>
                </a:solidFill>
              </a:rPr>
              <a:t>(nejen pro soudy)</a:t>
            </a:r>
            <a:r>
              <a:rPr lang="cs-CZ" sz="2400" dirty="0">
                <a:solidFill>
                  <a:srgbClr val="FF0000"/>
                </a:solidFill>
              </a:rPr>
              <a:t>.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8521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- 2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5"/>
            <a:ext cx="8228013" cy="5328444"/>
          </a:xfrm>
          <a:solidFill>
            <a:srgbClr val="FFFF99"/>
          </a:solidFill>
        </p:spPr>
        <p:txBody>
          <a:bodyPr/>
          <a:lstStyle/>
          <a:p>
            <a:r>
              <a:rPr lang="cs-CZ" sz="2400" dirty="0"/>
              <a:t>2. Založením Společenství </a:t>
            </a:r>
          </a:p>
          <a:p>
            <a:pPr lvl="1"/>
            <a:r>
              <a:rPr lang="cs-CZ" sz="2400" dirty="0"/>
              <a:t>na neomezenou dobu, </a:t>
            </a:r>
          </a:p>
          <a:p>
            <a:pPr lvl="1"/>
            <a:r>
              <a:rPr lang="cs-CZ" sz="2400" dirty="0"/>
              <a:t>s vlastními orgány (jednají vlastním jménem), </a:t>
            </a:r>
          </a:p>
          <a:p>
            <a:pPr lvl="1"/>
            <a:r>
              <a:rPr lang="cs-CZ" sz="2400" dirty="0"/>
              <a:t>s právní subjektivitou, </a:t>
            </a:r>
          </a:p>
          <a:p>
            <a:pPr lvl="1"/>
            <a:r>
              <a:rPr lang="cs-CZ" sz="2400" dirty="0"/>
              <a:t>způsobilostí k právním úkonům a k mezinárodně právnímu jednání </a:t>
            </a:r>
          </a:p>
          <a:p>
            <a:pPr lvl="1"/>
            <a:r>
              <a:rPr lang="cs-CZ" sz="2400" dirty="0"/>
              <a:t>kdy Společenství (Unie) získala </a:t>
            </a:r>
            <a:r>
              <a:rPr lang="cs-CZ" sz="2400" b="1" dirty="0"/>
              <a:t>skutečné pravomoci vyplývající z omezení svrchovaných pravomocí 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tak </a:t>
            </a:r>
            <a:r>
              <a:rPr lang="cs-CZ" sz="2400" b="1" dirty="0">
                <a:solidFill>
                  <a:srgbClr val="C00000"/>
                </a:solidFill>
              </a:rPr>
              <a:t>soubor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práva použitelného na své státní příslušníky (jednotlivce) i na sebe samotné.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A95AA4BD-FA6F-492C-A2AF-CB969F06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16236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– 3</a:t>
            </a:r>
            <a:br>
              <a:rPr lang="cs-CZ" altLang="cs-CZ" dirty="0"/>
            </a:br>
            <a:r>
              <a:rPr lang="cs-CZ" altLang="cs-CZ" sz="4000" i="1" dirty="0"/>
              <a:t>Unijní právo ve vnitrostátním právu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BBCE6D3C-CC73-4446-AC24-6DC62E1D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39"/>
            <a:ext cx="8228013" cy="413573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3. </a:t>
            </a:r>
            <a:r>
              <a:rPr lang="cs-CZ" sz="2800" dirty="0"/>
              <a:t>Důsledkem </a:t>
            </a:r>
            <a:r>
              <a:rPr lang="cs-CZ" sz="2800" b="1" dirty="0"/>
              <a:t>začlenění</a:t>
            </a:r>
            <a:r>
              <a:rPr lang="cs-CZ" sz="2800" dirty="0"/>
              <a:t> ustanovení pocházejících ze zdroje Společenství (Unie), a obecněji začlenění znění a ducha Smlouvy, </a:t>
            </a:r>
            <a:r>
              <a:rPr lang="cs-CZ" sz="2800" b="1" dirty="0"/>
              <a:t>do práva každého členského státu,</a:t>
            </a:r>
            <a:r>
              <a:rPr lang="cs-CZ" sz="2800" dirty="0"/>
              <a:t> je skutečnost, že </a:t>
            </a:r>
          </a:p>
          <a:p>
            <a:r>
              <a:rPr lang="cs-CZ" sz="2800" b="1" dirty="0"/>
              <a:t>členské státy nemohou </a:t>
            </a:r>
            <a:r>
              <a:rPr lang="cs-CZ" sz="2800" dirty="0"/>
              <a:t>proti právnímu řádu jimi přijatému na základě vzájemnosti s úspěchem uplatnit </a:t>
            </a:r>
            <a:r>
              <a:rPr lang="cs-CZ" sz="2800" b="1" dirty="0"/>
              <a:t>pozdější jednostranné opatření, </a:t>
            </a:r>
            <a:r>
              <a:rPr lang="cs-CZ" sz="2800" dirty="0"/>
              <a:t>jehož se tak nelze proti němu dovolávat.   </a:t>
            </a:r>
            <a:r>
              <a:rPr lang="cs-CZ" sz="2800" dirty="0">
                <a:solidFill>
                  <a:srgbClr val="1B30F5"/>
                </a:solidFill>
              </a:rPr>
              <a:t>(= přednost práva EU)</a:t>
            </a:r>
          </a:p>
          <a:p>
            <a:endParaRPr lang="cs-CZ" altLang="cs-CZ" sz="2800" dirty="0">
              <a:solidFill>
                <a:schemeClr val="tx1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1170</Words>
  <Application>Microsoft Office PowerPoint</Application>
  <PresentationFormat>Předvádění na obrazovce (4:3)</PresentationFormat>
  <Paragraphs>107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Arial Unicode MS</vt:lpstr>
      <vt:lpstr>Times New Roman</vt:lpstr>
      <vt:lpstr>Výchozí návrh</vt:lpstr>
      <vt:lpstr>Prof. JUDr. Vladimír Týč, CSc.   CHARAKTERISTIKA  EVROPSKÉ UNIE N a d s t á t n o s t   NVS - 2021</vt:lpstr>
      <vt:lpstr> Představení EU </vt:lpstr>
      <vt:lpstr>Předpoklady nadstátnosti:</vt:lpstr>
      <vt:lpstr>Nadstátnost – pokrač. Costa v ENEL</vt:lpstr>
      <vt:lpstr>Znaky nadstátnosti:</vt:lpstr>
      <vt:lpstr>Nadstátnost (supranacionalita)</vt:lpstr>
      <vt:lpstr>Charakteristika nadstátnosti - 1</vt:lpstr>
      <vt:lpstr>Charakteristika nadstátnosti - 2</vt:lpstr>
      <vt:lpstr>Charakteristika nadstátnosti – 3 Unijní právo ve vnitrostátním právu</vt:lpstr>
      <vt:lpstr>Charakter právního modelu integrace</vt:lpstr>
      <vt:lpstr>Běžná mezinárodní organizace a její členové (jediná úroveň)</vt:lpstr>
      <vt:lpstr>Nadstátní organizace – nadřazena nad členy (2 úrovně)</vt:lpstr>
      <vt:lpstr> Zdroje autonomie práva EU –  2 teorie </vt:lpstr>
      <vt:lpstr> Delegování (přenášení) výkonu svrchovaných pravomocí na EU </vt:lpstr>
      <vt:lpstr> Omezení svrchovanosti: dvojí pojetí svrchovanosti </vt:lpstr>
      <vt:lpstr> Argumentace ve prospěch druhého pojetí </vt:lpstr>
      <vt:lpstr>Členské státy – „vládci Smluv“</vt:lpstr>
      <vt:lpstr> Příklad: Ústava Francie </vt:lpstr>
      <vt:lpstr> Charakter EU – státní moc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169</cp:revision>
  <cp:lastPrinted>2016-10-17T14:07:27Z</cp:lastPrinted>
  <dcterms:modified xsi:type="dcterms:W3CDTF">2021-04-29T13:33:18Z</dcterms:modified>
</cp:coreProperties>
</file>