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71" r:id="rId4"/>
    <p:sldId id="262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  <a:srgbClr val="FFFF66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D858-CA3F-498B-B6C0-B0C7A0824726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B847F-A607-4FF1-A6B0-86567073E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10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54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2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9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45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1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2A8C-D5ED-47FB-AB78-E4EEFD327F38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4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sz="3600" b="1" dirty="0">
                <a:solidFill>
                  <a:srgbClr val="CC0000"/>
                </a:solidFill>
              </a:rPr>
              <a:t>- řádný</a:t>
            </a:r>
            <a:r>
              <a:rPr lang="cs-CZ" altLang="cs-CZ" sz="3600" dirty="0"/>
              <a:t> =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Rada </a:t>
            </a:r>
            <a:r>
              <a:rPr lang="cs-CZ" altLang="cs-CZ" sz="3600" dirty="0">
                <a:solidFill>
                  <a:srgbClr val="0000CC"/>
                </a:solidFill>
              </a:rPr>
              <a:t>spolurozhoduje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s Evropským parlamentem, Rada přitom rozhoduje </a:t>
            </a:r>
            <a:r>
              <a:rPr lang="cs-CZ" altLang="cs-CZ" sz="3600" dirty="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sz="3600" b="1" dirty="0">
                <a:solidFill>
                  <a:srgbClr val="CC0000"/>
                </a:solidFill>
              </a:rPr>
              <a:t>- zvláštní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= jiné popsány ve Smlouvě o fungování EU (zpravidla Rada jednomyslně a EP je jen konzultován)</a:t>
            </a:r>
          </a:p>
        </p:txBody>
      </p:sp>
    </p:spTree>
    <p:extLst>
      <p:ext uri="{BB962C8B-B14F-4D97-AF65-F5344CB8AC3E}">
        <p14:creationId xmlns:p14="http://schemas.microsoft.com/office/powerpoint/2010/main" val="372047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439863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 dirty="0"/>
              <a:t>KOMISE předloží </a:t>
            </a:r>
            <a:r>
              <a:rPr lang="cs-CZ" altLang="cs-CZ" dirty="0">
                <a:solidFill>
                  <a:srgbClr val="0000CC"/>
                </a:solidFill>
              </a:rPr>
              <a:t>návrh</a:t>
            </a:r>
            <a:r>
              <a:rPr lang="cs-CZ" altLang="cs-CZ" dirty="0"/>
              <a:t> EP a RADĚ</a:t>
            </a:r>
          </a:p>
          <a:p>
            <a:pPr eaLnBrk="1" hangingPunct="1"/>
            <a:r>
              <a:rPr lang="cs-CZ" altLang="cs-CZ" dirty="0">
                <a:solidFill>
                  <a:srgbClr val="0000CC"/>
                </a:solidFill>
              </a:rPr>
              <a:t>změna návrhu</a:t>
            </a:r>
            <a:r>
              <a:rPr lang="cs-CZ" altLang="cs-CZ" dirty="0"/>
              <a:t> Komise: RADA jednomyslně</a:t>
            </a:r>
          </a:p>
          <a:p>
            <a:pPr eaLnBrk="1" hangingPunct="1"/>
            <a:r>
              <a:rPr lang="cs-CZ" altLang="cs-CZ" b="1" dirty="0">
                <a:solidFill>
                  <a:srgbClr val="663300"/>
                </a:solidFill>
              </a:rPr>
              <a:t>první čtení</a:t>
            </a:r>
            <a:r>
              <a:rPr lang="cs-CZ" altLang="cs-CZ" dirty="0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schválí -  </a:t>
            </a:r>
            <a:r>
              <a:rPr lang="cs-CZ" altLang="cs-CZ" sz="2800" dirty="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neschválí – první čtení (projednání) v Radě, výsledek: </a:t>
            </a:r>
            <a:r>
              <a:rPr lang="cs-CZ" altLang="cs-CZ" sz="2800" i="1" dirty="0"/>
              <a:t>postoj Rady</a:t>
            </a:r>
          </a:p>
        </p:txBody>
      </p:sp>
    </p:spTree>
    <p:extLst>
      <p:ext uri="{BB962C8B-B14F-4D97-AF65-F5344CB8AC3E}">
        <p14:creationId xmlns:p14="http://schemas.microsoft.com/office/powerpoint/2010/main" val="298739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2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1. EP schválí </a:t>
            </a:r>
            <a:r>
              <a:rPr lang="cs-CZ" altLang="cs-CZ" sz="2400" i="1" dirty="0"/>
              <a:t>postoj Rady </a:t>
            </a:r>
            <a:r>
              <a:rPr lang="cs-CZ" altLang="cs-CZ" sz="2400" dirty="0"/>
              <a:t>– </a:t>
            </a:r>
            <a:r>
              <a:rPr lang="cs-CZ" altLang="cs-CZ" sz="2400" dirty="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2. EP odmítne zcela – </a:t>
            </a:r>
            <a:r>
              <a:rPr lang="cs-CZ" altLang="cs-CZ" sz="2400" dirty="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err="1"/>
              <a:t>3a</a:t>
            </a:r>
            <a:r>
              <a:rPr lang="cs-CZ" altLang="cs-CZ" sz="2400" dirty="0"/>
              <a:t>. EP navrhne změny a Rada je schválí: </a:t>
            </a:r>
            <a:r>
              <a:rPr lang="cs-CZ" altLang="cs-CZ" sz="2400" dirty="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err="1"/>
              <a:t>3b</a:t>
            </a:r>
            <a:r>
              <a:rPr lang="cs-CZ" altLang="cs-CZ" sz="2400" dirty="0"/>
              <a:t>. EP navrhne změny a Rada všechny neschválí: </a:t>
            </a:r>
            <a:r>
              <a:rPr lang="cs-CZ" altLang="cs-CZ" sz="2400" b="1" dirty="0">
                <a:solidFill>
                  <a:srgbClr val="0000FF"/>
                </a:solidFill>
              </a:rPr>
              <a:t>dohodovací výbor</a:t>
            </a:r>
            <a:r>
              <a:rPr lang="cs-CZ" altLang="cs-CZ" sz="2400" dirty="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změna návrhu neschválená Komisí: Rada rozhoduje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0000FF"/>
                </a:solidFill>
              </a:rPr>
              <a:t>Dohodovací výbor:</a:t>
            </a:r>
            <a:r>
              <a:rPr lang="cs-CZ" altLang="cs-CZ" sz="2400" dirty="0"/>
              <a:t> kompromis projednán EP a Radou ve </a:t>
            </a:r>
            <a:r>
              <a:rPr lang="cs-CZ" altLang="cs-CZ" sz="2400" b="1" dirty="0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musí být </a:t>
            </a:r>
            <a:r>
              <a:rPr lang="cs-CZ" altLang="cs-CZ" sz="2400" dirty="0">
                <a:solidFill>
                  <a:srgbClr val="008000"/>
                </a:solidFill>
              </a:rPr>
              <a:t>přijat</a:t>
            </a:r>
            <a:r>
              <a:rPr lang="cs-CZ" altLang="cs-CZ" sz="2400" dirty="0"/>
              <a:t> do 6 týdnů Radou a zároveň EP, jinak </a:t>
            </a:r>
            <a:r>
              <a:rPr lang="cs-CZ" altLang="cs-CZ" sz="2400" dirty="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RADA rozhoduje </a:t>
            </a:r>
            <a:r>
              <a:rPr lang="cs-CZ" altLang="cs-CZ" sz="2400" b="1" dirty="0"/>
              <a:t>kvalifikovanou většinou,</a:t>
            </a:r>
            <a:r>
              <a:rPr lang="cs-CZ" altLang="cs-CZ" sz="2400" dirty="0"/>
              <a:t> není-li uvedeno jinak</a:t>
            </a:r>
            <a:endParaRPr lang="cs-CZ" altLang="cs-CZ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6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r>
              <a:rPr lang="cs-CZ" dirty="0"/>
              <a:t>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4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 err="1"/>
              <a:t>Komitologie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Výše uvedené akty přijímány postupem zvaným </a:t>
            </a:r>
            <a:r>
              <a:rPr lang="cs-CZ" b="1" dirty="0" err="1"/>
              <a:t>komitologie</a:t>
            </a:r>
            <a:r>
              <a:rPr lang="cs-CZ" dirty="0"/>
              <a:t> </a:t>
            </a:r>
          </a:p>
          <a:p>
            <a:r>
              <a:rPr lang="cs-CZ" dirty="0"/>
              <a:t>V rámci tohoto postupu </a:t>
            </a:r>
            <a:r>
              <a:rPr lang="cs-CZ" b="1" i="1" dirty="0">
                <a:solidFill>
                  <a:srgbClr val="C00000"/>
                </a:solidFill>
              </a:rPr>
              <a:t>členské státy dohlíží nad normotvornou činností Komise prostřednictvím „pracovních“ výborů,</a:t>
            </a:r>
            <a:r>
              <a:rPr lang="cs-CZ" dirty="0"/>
              <a:t> z nichž některé mají pravomoc zabránit přijetí právního aktu Komise. Existuje přitom i tzv. odvolací výbor, který řeší případy, kdy nedojde ke shodě na pracovní úrovni. </a:t>
            </a:r>
          </a:p>
          <a:p>
            <a:r>
              <a:rPr lang="cs-CZ" dirty="0"/>
              <a:t>Nařízení č. 182/2011, kterým se stanoví pravidla a obecné zásady způsobu, jakým členské státy kontrolují Komisi při výkonu prováděcích pravomocí – tzv. </a:t>
            </a:r>
            <a:r>
              <a:rPr lang="cs-CZ" dirty="0" err="1"/>
              <a:t>komitologické</a:t>
            </a:r>
            <a:r>
              <a:rPr lang="cs-CZ" dirty="0"/>
              <a:t> nařízení. </a:t>
            </a:r>
          </a:p>
          <a:p>
            <a:r>
              <a:rPr lang="cs-CZ" dirty="0"/>
              <a:t>I nelegislativní akty se </a:t>
            </a:r>
            <a:r>
              <a:rPr lang="cs-CZ" b="1" dirty="0"/>
              <a:t>vyhlašují</a:t>
            </a:r>
            <a:r>
              <a:rPr lang="cs-CZ" dirty="0"/>
              <a:t> v Úředním věstníku Evropské unie.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375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375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Motiv systému Office</vt:lpstr>
      <vt:lpstr>     Legislativní postupy v EU</vt:lpstr>
      <vt:lpstr>Řádný legislativní postup 1</vt:lpstr>
      <vt:lpstr>Řádný legislativní postup 2</vt:lpstr>
      <vt:lpstr>Nelegislativní právní akty </vt:lpstr>
      <vt:lpstr>Komitologie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Komitologie</dc:title>
  <dc:creator>Vladimír Týč</dc:creator>
  <cp:lastModifiedBy>Tyc Vladimir</cp:lastModifiedBy>
  <cp:revision>15</cp:revision>
  <dcterms:created xsi:type="dcterms:W3CDTF">2014-03-20T07:45:32Z</dcterms:created>
  <dcterms:modified xsi:type="dcterms:W3CDTF">2021-04-25T17:55:58Z</dcterms:modified>
</cp:coreProperties>
</file>