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9" r:id="rId2"/>
    <p:sldId id="270" r:id="rId3"/>
    <p:sldId id="271" r:id="rId4"/>
    <p:sldId id="262" r:id="rId5"/>
    <p:sldId id="263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FF99"/>
    <a:srgbClr val="FFFF66"/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D4D858-CA3F-498B-B6C0-B0C7A0824726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B847F-A607-4FF1-A6B0-86567073EF1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7108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543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513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472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599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52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098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121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41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141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450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D2A8C-D5ED-47FB-AB78-E4EEFD327F38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713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D2A8C-D5ED-47FB-AB78-E4EEFD327F38}" type="datetimeFigureOut">
              <a:rPr lang="cs-CZ" smtClean="0"/>
              <a:t>25.04.2021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B27D5-DDF6-4032-8793-AB885D442F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34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76250"/>
            <a:ext cx="7772400" cy="1368425"/>
          </a:xfrm>
          <a:gradFill rotWithShape="1">
            <a:gsLst>
              <a:gs pos="0">
                <a:srgbClr val="3D733F"/>
              </a:gs>
              <a:gs pos="50000">
                <a:srgbClr val="83F989"/>
              </a:gs>
              <a:gs pos="100000">
                <a:srgbClr val="3D733F"/>
              </a:gs>
            </a:gsLst>
            <a:lin ang="5400000" scaled="1"/>
          </a:gradFill>
        </p:spPr>
        <p:txBody>
          <a:bodyPr/>
          <a:lstStyle/>
          <a:p>
            <a:pPr algn="l" eaLnBrk="1" hangingPunct="1">
              <a:lnSpc>
                <a:spcPct val="100000"/>
              </a:lnSpc>
              <a:buFont typeface="Times New Roman" panose="02020603050405020304" pitchFamily="18" charset="0"/>
              <a:buNone/>
            </a:pPr>
            <a:r>
              <a:rPr lang="cs-CZ" altLang="cs-CZ"/>
              <a:t>     </a:t>
            </a:r>
            <a:r>
              <a:rPr lang="cs-CZ" altLang="cs-CZ">
                <a:latin typeface="Times New Roman" panose="02020603050405020304" pitchFamily="18" charset="0"/>
              </a:rPr>
              <a:t>Legislativní postupy v EU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2205038"/>
            <a:ext cx="7129462" cy="4103687"/>
          </a:xfrm>
          <a:solidFill>
            <a:srgbClr val="B2FCC5"/>
          </a:solidFill>
        </p:spPr>
        <p:txBody>
          <a:bodyPr/>
          <a:lstStyle/>
          <a:p>
            <a:pPr algn="l" eaLnBrk="1" hangingPunct="1"/>
            <a:r>
              <a:rPr lang="cs-CZ" altLang="cs-CZ" sz="3600" b="1" dirty="0">
                <a:solidFill>
                  <a:srgbClr val="CC0000"/>
                </a:solidFill>
              </a:rPr>
              <a:t>- řádný</a:t>
            </a:r>
            <a:r>
              <a:rPr lang="cs-CZ" altLang="cs-CZ" sz="3600" dirty="0"/>
              <a:t> = </a:t>
            </a:r>
            <a:r>
              <a:rPr lang="cs-CZ" altLang="cs-CZ" sz="3600" dirty="0">
                <a:solidFill>
                  <a:schemeClr val="bg2">
                    <a:lumMod val="25000"/>
                  </a:schemeClr>
                </a:solidFill>
              </a:rPr>
              <a:t>Rada </a:t>
            </a:r>
            <a:r>
              <a:rPr lang="cs-CZ" altLang="cs-CZ" sz="3600" dirty="0">
                <a:solidFill>
                  <a:srgbClr val="0000CC"/>
                </a:solidFill>
              </a:rPr>
              <a:t>spolurozhoduje</a:t>
            </a:r>
            <a:r>
              <a:rPr lang="cs-CZ" altLang="cs-CZ" sz="3600" dirty="0"/>
              <a:t> </a:t>
            </a:r>
            <a:r>
              <a:rPr lang="cs-CZ" altLang="cs-CZ" sz="3600" dirty="0">
                <a:solidFill>
                  <a:schemeClr val="bg2">
                    <a:lumMod val="25000"/>
                  </a:schemeClr>
                </a:solidFill>
              </a:rPr>
              <a:t>s Evropským parlamentem, Rada přitom rozhoduje </a:t>
            </a:r>
            <a:r>
              <a:rPr lang="cs-CZ" altLang="cs-CZ" sz="3600" dirty="0">
                <a:solidFill>
                  <a:srgbClr val="0000CC"/>
                </a:solidFill>
              </a:rPr>
              <a:t>kvalifikovanou většinou</a:t>
            </a:r>
          </a:p>
          <a:p>
            <a:pPr algn="l" eaLnBrk="1" hangingPunct="1"/>
            <a:r>
              <a:rPr lang="cs-CZ" altLang="cs-CZ" sz="3600" b="1" dirty="0">
                <a:solidFill>
                  <a:srgbClr val="CC0000"/>
                </a:solidFill>
              </a:rPr>
              <a:t>- zvláštní</a:t>
            </a:r>
            <a:r>
              <a:rPr lang="cs-CZ" altLang="cs-CZ" sz="3600" dirty="0"/>
              <a:t> </a:t>
            </a:r>
            <a:r>
              <a:rPr lang="cs-CZ" altLang="cs-CZ" sz="3600" dirty="0">
                <a:solidFill>
                  <a:schemeClr val="bg2">
                    <a:lumMod val="25000"/>
                  </a:schemeClr>
                </a:solidFill>
              </a:rPr>
              <a:t>= jiné popsány ve Smlouvě o fungování EU (zpravidla Rada jednomyslně a EP je jen konzultován)</a:t>
            </a:r>
          </a:p>
        </p:txBody>
      </p:sp>
    </p:spTree>
    <p:extLst>
      <p:ext uri="{BB962C8B-B14F-4D97-AF65-F5344CB8AC3E}">
        <p14:creationId xmlns:p14="http://schemas.microsoft.com/office/powerpoint/2010/main" val="3720473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439863"/>
          </a:xfrm>
          <a:gradFill rotWithShape="1">
            <a:gsLst>
              <a:gs pos="0">
                <a:srgbClr val="707527"/>
              </a:gs>
              <a:gs pos="50000">
                <a:srgbClr val="F1FD55"/>
              </a:gs>
              <a:gs pos="100000">
                <a:srgbClr val="707527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Řádný legislativní postup 1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537075"/>
          </a:xfrm>
          <a:solidFill>
            <a:srgbClr val="FBFED2"/>
          </a:solidFill>
        </p:spPr>
        <p:txBody>
          <a:bodyPr/>
          <a:lstStyle/>
          <a:p>
            <a:pPr eaLnBrk="1" hangingPunct="1"/>
            <a:r>
              <a:rPr lang="cs-CZ" altLang="cs-CZ" dirty="0"/>
              <a:t>KOMISE předloží </a:t>
            </a:r>
            <a:r>
              <a:rPr lang="cs-CZ" altLang="cs-CZ" dirty="0">
                <a:solidFill>
                  <a:srgbClr val="0000CC"/>
                </a:solidFill>
              </a:rPr>
              <a:t>návrh</a:t>
            </a:r>
            <a:r>
              <a:rPr lang="cs-CZ" altLang="cs-CZ" dirty="0"/>
              <a:t> EP a RADĚ</a:t>
            </a:r>
          </a:p>
          <a:p>
            <a:pPr eaLnBrk="1" hangingPunct="1"/>
            <a:r>
              <a:rPr lang="cs-CZ" altLang="cs-CZ" dirty="0">
                <a:solidFill>
                  <a:srgbClr val="0000CC"/>
                </a:solidFill>
              </a:rPr>
              <a:t>změna návrhu</a:t>
            </a:r>
            <a:r>
              <a:rPr lang="cs-CZ" altLang="cs-CZ" dirty="0"/>
              <a:t> Komise: RADA jednomyslně</a:t>
            </a:r>
          </a:p>
          <a:p>
            <a:pPr eaLnBrk="1" hangingPunct="1"/>
            <a:r>
              <a:rPr lang="cs-CZ" altLang="cs-CZ" b="1" dirty="0">
                <a:solidFill>
                  <a:srgbClr val="663300"/>
                </a:solidFill>
              </a:rPr>
              <a:t>první čtení</a:t>
            </a:r>
            <a:r>
              <a:rPr lang="cs-CZ" altLang="cs-CZ" dirty="0"/>
              <a:t> 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začíná EP: svůj postoj předloží Radě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Rada schválí -  </a:t>
            </a:r>
            <a:r>
              <a:rPr lang="cs-CZ" altLang="cs-CZ" sz="2800" dirty="0">
                <a:solidFill>
                  <a:srgbClr val="008000"/>
                </a:solidFill>
              </a:rPr>
              <a:t>přijato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cs-CZ" altLang="cs-CZ" sz="2800" dirty="0"/>
              <a:t>Rada neschválí – první čtení (projednání) v Radě, výsledek: </a:t>
            </a:r>
            <a:r>
              <a:rPr lang="cs-CZ" altLang="cs-CZ" sz="2800" i="1" dirty="0"/>
              <a:t>postoj Rady</a:t>
            </a:r>
          </a:p>
        </p:txBody>
      </p:sp>
    </p:spTree>
    <p:extLst>
      <p:ext uri="{BB962C8B-B14F-4D97-AF65-F5344CB8AC3E}">
        <p14:creationId xmlns:p14="http://schemas.microsoft.com/office/powerpoint/2010/main" val="2987398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8013" cy="1338262"/>
          </a:xfrm>
          <a:gradFill rotWithShape="1">
            <a:gsLst>
              <a:gs pos="0">
                <a:srgbClr val="767429"/>
              </a:gs>
              <a:gs pos="50000">
                <a:srgbClr val="FEFA58"/>
              </a:gs>
              <a:gs pos="100000">
                <a:srgbClr val="767429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/>
              <a:t>Řádný legislativní postup 2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4967287"/>
          </a:xfrm>
          <a:solidFill>
            <a:srgbClr val="FEFEB4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rgbClr val="CC3300"/>
                </a:solidFill>
              </a:rPr>
              <a:t>druhé čtení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1. EP schválí </a:t>
            </a:r>
            <a:r>
              <a:rPr lang="cs-CZ" altLang="cs-CZ" sz="2400" i="1" dirty="0"/>
              <a:t>postoj Rady </a:t>
            </a:r>
            <a:r>
              <a:rPr lang="cs-CZ" altLang="cs-CZ" sz="2400" dirty="0"/>
              <a:t>– </a:t>
            </a:r>
            <a:r>
              <a:rPr lang="cs-CZ" altLang="cs-CZ" sz="2400" dirty="0">
                <a:solidFill>
                  <a:srgbClr val="008000"/>
                </a:solidFill>
              </a:rPr>
              <a:t>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2. EP odmítne zcela – </a:t>
            </a:r>
            <a:r>
              <a:rPr lang="cs-CZ" altLang="cs-CZ" sz="2400" dirty="0">
                <a:solidFill>
                  <a:srgbClr val="CC0000"/>
                </a:solidFill>
              </a:rPr>
              <a:t>nepřijato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err="1"/>
              <a:t>3a</a:t>
            </a:r>
            <a:r>
              <a:rPr lang="cs-CZ" altLang="cs-CZ" sz="2400" dirty="0"/>
              <a:t>. EP navrhne změny a Rada je schválí: </a:t>
            </a:r>
            <a:r>
              <a:rPr lang="cs-CZ" altLang="cs-CZ" sz="2400" dirty="0">
                <a:solidFill>
                  <a:srgbClr val="008000"/>
                </a:solidFill>
              </a:rPr>
              <a:t>přijato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err="1"/>
              <a:t>3b</a:t>
            </a:r>
            <a:r>
              <a:rPr lang="cs-CZ" altLang="cs-CZ" sz="2400" dirty="0"/>
              <a:t>. EP navrhne změny a Rada všechny neschválí: </a:t>
            </a:r>
            <a:r>
              <a:rPr lang="cs-CZ" altLang="cs-CZ" sz="2400" b="1" dirty="0">
                <a:solidFill>
                  <a:srgbClr val="0000FF"/>
                </a:solidFill>
              </a:rPr>
              <a:t>dohodovací výbor</a:t>
            </a:r>
            <a:r>
              <a:rPr lang="cs-CZ" altLang="cs-CZ" sz="2400" dirty="0">
                <a:solidFill>
                  <a:srgbClr val="0000FF"/>
                </a:solidFill>
              </a:rPr>
              <a:t> ------ kompromis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změna návrhu neschválená Komisí: Rada rozhoduje jednomyslně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rgbClr val="0000FF"/>
                </a:solidFill>
              </a:rPr>
              <a:t>Dohodovací výbor:</a:t>
            </a:r>
            <a:r>
              <a:rPr lang="cs-CZ" altLang="cs-CZ" sz="2400" dirty="0"/>
              <a:t> kompromis projednán EP a Radou ve </a:t>
            </a:r>
            <a:r>
              <a:rPr lang="cs-CZ" altLang="cs-CZ" sz="2400" b="1" dirty="0">
                <a:solidFill>
                  <a:srgbClr val="CC3300"/>
                </a:solidFill>
              </a:rPr>
              <a:t>třetím čtení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musí být </a:t>
            </a:r>
            <a:r>
              <a:rPr lang="cs-CZ" altLang="cs-CZ" sz="2400" dirty="0">
                <a:solidFill>
                  <a:srgbClr val="008000"/>
                </a:solidFill>
              </a:rPr>
              <a:t>přijat</a:t>
            </a:r>
            <a:r>
              <a:rPr lang="cs-CZ" altLang="cs-CZ" sz="2400" dirty="0"/>
              <a:t> do 6 týdnů Radou a zároveň EP, jinak </a:t>
            </a:r>
            <a:r>
              <a:rPr lang="cs-CZ" altLang="cs-CZ" sz="2400" dirty="0">
                <a:solidFill>
                  <a:srgbClr val="CC0000"/>
                </a:solidFill>
              </a:rPr>
              <a:t>nepřijato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RADA rozhoduje </a:t>
            </a:r>
            <a:r>
              <a:rPr lang="cs-CZ" altLang="cs-CZ" sz="2400" b="1" dirty="0"/>
              <a:t>kvalifikovanou většinou,</a:t>
            </a:r>
            <a:r>
              <a:rPr lang="cs-CZ" altLang="cs-CZ" sz="2400" dirty="0"/>
              <a:t> není-li uvedeno jinak</a:t>
            </a:r>
            <a:endParaRPr lang="cs-CZ" altLang="cs-CZ" sz="36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169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b="1" dirty="0"/>
              <a:t>Nelegislativní právní akty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  <a:solidFill>
            <a:srgbClr val="FFFF99"/>
          </a:solidFill>
        </p:spPr>
        <p:txBody>
          <a:bodyPr>
            <a:normAutofit fontScale="77500" lnSpcReduction="20000"/>
          </a:bodyPr>
          <a:lstStyle/>
          <a:p>
            <a:endParaRPr lang="cs-CZ" b="1" dirty="0">
              <a:solidFill>
                <a:srgbClr val="C00000"/>
              </a:solidFill>
            </a:endParaRPr>
          </a:p>
          <a:p>
            <a:r>
              <a:rPr lang="cs-CZ" b="1" dirty="0">
                <a:solidFill>
                  <a:srgbClr val="C00000"/>
                </a:solidFill>
              </a:rPr>
              <a:t>hierarchicky nižší typ unijních normativních aktů </a:t>
            </a:r>
            <a:r>
              <a:rPr lang="cs-CZ" dirty="0"/>
              <a:t>jsou nelegislativní akty s obecnou působností</a:t>
            </a:r>
          </a:p>
          <a:p>
            <a:r>
              <a:rPr lang="cs-CZ" dirty="0"/>
              <a:t>čl. 290 a 291 </a:t>
            </a:r>
            <a:r>
              <a:rPr lang="cs-CZ" dirty="0" err="1"/>
              <a:t>SFEU</a:t>
            </a:r>
            <a:r>
              <a:rPr lang="cs-CZ" dirty="0"/>
              <a:t> </a:t>
            </a:r>
            <a:r>
              <a:rPr lang="cs-CZ" b="1" dirty="0"/>
              <a:t>(terciární normotvorba)</a:t>
            </a:r>
            <a:r>
              <a:rPr lang="cs-CZ" dirty="0"/>
              <a:t> - přijímané Komisí</a:t>
            </a:r>
          </a:p>
          <a:p>
            <a:r>
              <a:rPr lang="cs-CZ" b="1" i="1" dirty="0">
                <a:solidFill>
                  <a:srgbClr val="FF0000"/>
                </a:solidFill>
              </a:rPr>
              <a:t>jejich počet mnohonásobně převyšuje počet legislativních aktů sekundárního práva </a:t>
            </a:r>
          </a:p>
          <a:p>
            <a:r>
              <a:rPr lang="cs-CZ" sz="3600" b="1" i="1" dirty="0"/>
              <a:t>1. </a:t>
            </a:r>
            <a:r>
              <a:rPr lang="cs-CZ" sz="3600" b="1" i="1" u="sng" dirty="0"/>
              <a:t>v přenesené (delegované) pravomoci</a:t>
            </a:r>
          </a:p>
          <a:p>
            <a:r>
              <a:rPr lang="cs-CZ" dirty="0"/>
              <a:t>Tyto akty doplňují nebo dokonce mění některé prvky legislativního aktu, které nejsou podstatné, a to </a:t>
            </a:r>
            <a:r>
              <a:rPr lang="cs-CZ" b="1" i="1" dirty="0"/>
              <a:t>na základě </a:t>
            </a:r>
            <a:r>
              <a:rPr lang="cs-CZ" b="1" i="1" u="sng" dirty="0"/>
              <a:t>zmocnění</a:t>
            </a:r>
            <a:r>
              <a:rPr lang="cs-CZ" b="1" i="1" dirty="0"/>
              <a:t> obsaženého v tomto aktu. </a:t>
            </a:r>
            <a:endParaRPr lang="cs-CZ" dirty="0"/>
          </a:p>
          <a:p>
            <a:r>
              <a:rPr lang="cs-CZ" dirty="0"/>
              <a:t>Označení </a:t>
            </a:r>
            <a:r>
              <a:rPr lang="cs-CZ" b="1" i="1" dirty="0">
                <a:solidFill>
                  <a:srgbClr val="C00000"/>
                </a:solidFill>
              </a:rPr>
              <a:t>„v přenesené pravomoci“</a:t>
            </a:r>
            <a:r>
              <a:rPr lang="cs-CZ" dirty="0">
                <a:solidFill>
                  <a:srgbClr val="C00000"/>
                </a:solidFill>
              </a:rPr>
              <a:t>. </a:t>
            </a:r>
          </a:p>
          <a:p>
            <a:r>
              <a:rPr lang="cs-CZ" b="1" i="1" dirty="0"/>
              <a:t>2. </a:t>
            </a:r>
            <a:r>
              <a:rPr lang="cs-CZ" b="1" i="1" u="sng" dirty="0"/>
              <a:t>k provedení (implementaci) aktů sekundárního práva </a:t>
            </a:r>
            <a:r>
              <a:rPr lang="cs-CZ" dirty="0"/>
              <a:t>v případech, kdy je implementace předpisu nutná na unijní úrovni (označení </a:t>
            </a:r>
            <a:r>
              <a:rPr lang="cs-CZ" b="1" i="1" dirty="0">
                <a:solidFill>
                  <a:srgbClr val="C00000"/>
                </a:solidFill>
              </a:rPr>
              <a:t>„prováděcí“</a:t>
            </a:r>
            <a:r>
              <a:rPr lang="cs-CZ" dirty="0">
                <a:solidFill>
                  <a:srgbClr val="C00000"/>
                </a:solidFill>
              </a:rPr>
              <a:t>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641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b="1" dirty="0" err="1"/>
              <a:t>Komitologie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  <a:solidFill>
            <a:srgbClr val="FFFF99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Výše uvedené akty přijímány postupem zvaným </a:t>
            </a:r>
            <a:r>
              <a:rPr lang="cs-CZ" b="1" dirty="0" err="1"/>
              <a:t>komitologie</a:t>
            </a:r>
            <a:r>
              <a:rPr lang="cs-CZ" dirty="0"/>
              <a:t> </a:t>
            </a:r>
          </a:p>
          <a:p>
            <a:r>
              <a:rPr lang="cs-CZ" dirty="0"/>
              <a:t>V rámci tohoto postupu </a:t>
            </a:r>
            <a:r>
              <a:rPr lang="cs-CZ" b="1" i="1" dirty="0">
                <a:solidFill>
                  <a:srgbClr val="C00000"/>
                </a:solidFill>
              </a:rPr>
              <a:t>členské státy dohlíží nad normotvornou činností Komise prostřednictvím „pracovních“ výborů,</a:t>
            </a:r>
            <a:r>
              <a:rPr lang="cs-CZ" dirty="0"/>
              <a:t> z nichž některé mají pravomoc zabránit přijetí právního aktu Komise. Existuje přitom i tzv. odvolací výbor, který řeší případy, kdy nedojde ke shodě na pracovní úrovni. </a:t>
            </a:r>
          </a:p>
          <a:p>
            <a:r>
              <a:rPr lang="cs-CZ" dirty="0"/>
              <a:t>Nařízení č. 182/2011, kterým se stanoví pravidla a obecné zásady způsobu, jakým členské státy kontrolují Komisi při výkonu prováděcích pravomocí – tzv. </a:t>
            </a:r>
            <a:r>
              <a:rPr lang="cs-CZ" dirty="0" err="1"/>
              <a:t>komitologické</a:t>
            </a:r>
            <a:r>
              <a:rPr lang="cs-CZ" dirty="0"/>
              <a:t> nařízení. </a:t>
            </a:r>
          </a:p>
          <a:p>
            <a:r>
              <a:rPr lang="cs-CZ" dirty="0"/>
              <a:t>I nelegislativní akty se </a:t>
            </a:r>
            <a:r>
              <a:rPr lang="cs-CZ" b="1" dirty="0"/>
              <a:t>vyhlašují</a:t>
            </a:r>
            <a:r>
              <a:rPr lang="cs-CZ" dirty="0"/>
              <a:t> v Úředním věstníku Evropské unie.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83752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375</Words>
  <Application>Microsoft Office PowerPoint</Application>
  <PresentationFormat>Předvádění na obrazovce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Motiv systému Office</vt:lpstr>
      <vt:lpstr>     Legislativní postupy v EU</vt:lpstr>
      <vt:lpstr>Řádný legislativní postup 1</vt:lpstr>
      <vt:lpstr>Řádný legislativní postup 2</vt:lpstr>
      <vt:lpstr>Nelegislativní právní akty </vt:lpstr>
      <vt:lpstr>Komitologie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Komitologie</dc:title>
  <dc:creator>Vladimír Týč</dc:creator>
  <cp:lastModifiedBy>Tyc Vladimir</cp:lastModifiedBy>
  <cp:revision>15</cp:revision>
  <dcterms:created xsi:type="dcterms:W3CDTF">2014-03-20T07:45:32Z</dcterms:created>
  <dcterms:modified xsi:type="dcterms:W3CDTF">2021-04-25T17:55:58Z</dcterms:modified>
</cp:coreProperties>
</file>