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307" r:id="rId2"/>
    <p:sldId id="308" r:id="rId3"/>
    <p:sldId id="355" r:id="rId4"/>
    <p:sldId id="321" r:id="rId5"/>
    <p:sldId id="357" r:id="rId6"/>
    <p:sldId id="310" r:id="rId7"/>
    <p:sldId id="311" r:id="rId8"/>
    <p:sldId id="256" r:id="rId9"/>
    <p:sldId id="257" r:id="rId10"/>
    <p:sldId id="260" r:id="rId11"/>
    <p:sldId id="258" r:id="rId12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CCECFF"/>
    <a:srgbClr val="FF99FF"/>
    <a:srgbClr val="FF66FF"/>
    <a:srgbClr val="FF33CC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3DA9540-D170-4B23-92B3-1950717C33E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53B04B9-859B-4477-AAC1-78F455EF9E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0B9B7ACB-F624-44E1-9641-0EC314977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1195076-EBED-4A1D-9323-A256A6DF5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1151E80-13A7-4727-9202-10B2617F7C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3F984E4-4793-4AEE-BB51-C851684BF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D6BC6F2C-1AA6-4A12-A88A-561397F0F6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B13874B-3AEA-440A-A988-D5B7788A8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CA8402F9-F33E-43B1-8B36-170B7B9151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53275E5-9DE0-46D5-9B1B-60790CC86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363451-261C-453F-A813-1D92A2ED94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3B633B-F59C-49DC-87BA-6DD15C1A32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02A0B-609B-4A17-BC4D-7A040E1885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64CD6-F4BE-41C1-B6AC-E8BF9EA797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5265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11B591-97E0-4FB2-9958-377FE4096A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5E4028-EDF5-4B82-8C3E-17CCF6DF06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72E93E-C43F-4E01-AFBC-200F146261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C8F6F-7ED6-4F68-86F1-19314D77ACB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8628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A938-7CFB-4DC5-8D64-A8BB62B223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6C164D-F3D6-4141-9067-C1634E923E3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5CC40C-1DDB-45CF-9638-CD5FF0A80A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1E39-EACE-4DFB-9AD5-BDB5343D0BD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1897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9887EB-298F-410B-8720-38C0C022D6A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81DD6A-0951-47B4-902F-B58E6FE863B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515C51-6323-4718-9F68-0E1B7E17A1D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90C14-54A4-41EB-B361-06CD89216A0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647889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8C020A-136B-4029-8DF5-4D25B4F42C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DE0BCF-9939-435E-992A-D5D645DC60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3A49978-504E-46E8-A4F5-77D370D66D8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448D9-409E-4E5A-B6C4-18BE96525AD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0493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885CB-BF8D-4D0B-A63A-E8E456807F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23FC0C-8110-4898-8418-CF94D5B2EC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712E8-D154-4F2B-B591-4EF2500E36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E20E-71EE-431E-8806-08BAF6792FC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8287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161878-D7AE-4A60-A72A-8E86BD9B9A4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D2314F-163D-4912-BADE-5AAD519EDA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CA86B5-847A-4362-9D62-4046F2842BD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A949-C46F-4A0B-82E9-E63A609672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345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1D5E32-528E-440D-B887-583023FE89C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F293DD1-4A0F-46DE-B5DA-09F918C7D65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CC2B4E1-B6B6-4599-968B-AB0448DB68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BAF47-9B0F-4B15-98AD-5826347BD0E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3357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3201B5E-17F6-4B1F-A13B-FD14E885AB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FEA3297-DE3E-4A44-9F09-BA819B0148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424F905-0572-4C07-AAFC-04DF053862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E8C3F-95E5-455F-A885-60C040C587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4523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92C030C-0DE5-448D-B903-EA80F62C5B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C20BF2-D3DA-43B9-B0B3-1B536CA44A2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87BB46-D283-4629-B0A7-A03FE986B1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41E0C-B0C2-498C-9E67-7E748BFDB67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2388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CFE32F4-84CA-46B1-82D6-A4CD85C055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9D468BC-EA32-489A-9C3E-BAD96789A82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0272AF-3E3F-43B9-8F38-AAD5AA34723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6F59D-7219-4344-AC21-64FF7C33B83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712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31D966-6731-4B9B-B9A0-EB5A758387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6DA61C5-59B5-4676-8BED-470D68CDA9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D5DBFCB-D85A-445E-AFDB-4191B1E3568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8B530-DDB7-481D-99E4-4BE33D57024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4883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DB656B-FF43-46A3-996B-1423F1E66D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348DBE-3F80-4736-A191-0AB9E64C1A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64307D-4861-478F-9D43-BEBC9E61D9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4F8F9-E2C2-4045-89F0-4C1E113C1FB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0512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FEE0321-259A-42B0-91B2-446791A76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8627D13-6AE3-4FF7-B5D1-CEEC71BCB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C8AC9F1-B582-4A5F-B821-527A48C7AE1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D081C4-1390-4B1D-81A4-B21E1F30BBC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9F321C-D59B-4E48-9014-F836BAC8A4B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CE7502-DEBF-4E80-AF55-F34487DE9A8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BCAF284-9526-45C1-85ED-8E331CF131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4392612"/>
          </a:xfrm>
          <a:solidFill>
            <a:srgbClr val="F1FB71"/>
          </a:solidFill>
        </p:spPr>
        <p:txBody>
          <a:bodyPr/>
          <a:lstStyle/>
          <a:p>
            <a:pPr>
              <a:lnSpc>
                <a:spcPct val="140000"/>
              </a:lnSpc>
            </a:pPr>
            <a:r>
              <a:rPr lang="cs-CZ" altLang="cs-CZ" b="1" dirty="0">
                <a:solidFill>
                  <a:srgbClr val="CC0066"/>
                </a:solidFill>
              </a:rPr>
              <a:t>Vývoj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b="1" dirty="0">
                <a:solidFill>
                  <a:srgbClr val="CC0066"/>
                </a:solidFill>
              </a:rPr>
              <a:t>Evropských společenství a Evropské unie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i="1" dirty="0">
                <a:solidFill>
                  <a:srgbClr val="CC0066"/>
                </a:solidFill>
              </a:rPr>
              <a:t>+ </a:t>
            </a:r>
            <a:r>
              <a:rPr lang="cs-CZ" altLang="cs-CZ" i="1">
                <a:solidFill>
                  <a:srgbClr val="CC0066"/>
                </a:solidFill>
              </a:rPr>
              <a:t>primární právo</a:t>
            </a:r>
            <a:endParaRPr lang="cs-CZ" altLang="cs-CZ" i="1" dirty="0">
              <a:solidFill>
                <a:srgbClr val="CC0066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E9A9583-F904-4B63-B320-EC038736DF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32FF20C4-5735-4E08-917F-E7F10B058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AA6D8FE-D0A2-4773-A2B8-75308E550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5A3BDDF-D8D6-4669-976D-B39408426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A10244-8382-4F0E-BE76-B17E827A6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7414" name="Line 5">
            <a:extLst>
              <a:ext uri="{FF2B5EF4-FFF2-40B4-BE49-F238E27FC236}">
                <a16:creationId xmlns:a16="http://schemas.microsoft.com/office/drawing/2014/main" id="{6B12E5F4-93C7-4633-BD7F-9EEDC8ADD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5" name="Line 6">
            <a:extLst>
              <a:ext uri="{FF2B5EF4-FFF2-40B4-BE49-F238E27FC236}">
                <a16:creationId xmlns:a16="http://schemas.microsoft.com/office/drawing/2014/main" id="{15FD2CAF-4694-455C-82FE-84FD970B41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6" name="Text Box 7">
            <a:extLst>
              <a:ext uri="{FF2B5EF4-FFF2-40B4-BE49-F238E27FC236}">
                <a16:creationId xmlns:a16="http://schemas.microsoft.com/office/drawing/2014/main" id="{CBB11A1F-9CE2-41F3-B778-3F7ADC619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8" y="742951"/>
            <a:ext cx="544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17417" name="Text Box 8">
            <a:extLst>
              <a:ext uri="{FF2B5EF4-FFF2-40B4-BE49-F238E27FC236}">
                <a16:creationId xmlns:a16="http://schemas.microsoft.com/office/drawing/2014/main" id="{BDE15658-9B80-46FB-8EC7-4B0E80F99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17418" name="Text Box 9">
            <a:extLst>
              <a:ext uri="{FF2B5EF4-FFF2-40B4-BE49-F238E27FC236}">
                <a16:creationId xmlns:a16="http://schemas.microsoft.com/office/drawing/2014/main" id="{08E8EEB5-98D0-4814-A4AB-108F908E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17419" name="Text Box 10">
            <a:extLst>
              <a:ext uri="{FF2B5EF4-FFF2-40B4-BE49-F238E27FC236}">
                <a16:creationId xmlns:a16="http://schemas.microsoft.com/office/drawing/2014/main" id="{4A6FAC3C-07F0-4702-8562-8E5091442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EF133204-3695-450E-8E3C-084ABE916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A40F15D1-21D3-43B7-A648-38A38E9A5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B0CEEE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669A105-F44A-419B-A5BC-B36965FBC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k o m i s 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5F7952A-AC4F-4CC5-84E8-63229E095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parlament</a:t>
            </a: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BD638933-2681-47BA-8E7E-53DD9115B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B0CEEE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EU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40FBA85-B376-4890-A93E-9E6DAF6C8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8C52E7F3-0925-40C2-A9B3-F0F948DC7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2966584A-2017-4E84-8EAF-DC38527BB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00CC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Arial Unicode MS" pitchFamily="34" charset="-128"/>
              </a:rPr>
              <a:t>Evropská rada</a:t>
            </a:r>
          </a:p>
        </p:txBody>
      </p:sp>
      <p:sp>
        <p:nvSpPr>
          <p:cNvPr id="19465" name="Line 8">
            <a:extLst>
              <a:ext uri="{FF2B5EF4-FFF2-40B4-BE49-F238E27FC236}">
                <a16:creationId xmlns:a16="http://schemas.microsoft.com/office/drawing/2014/main" id="{1EDE9788-796C-4854-B296-90F10A72A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6" name="Line 9">
            <a:extLst>
              <a:ext uri="{FF2B5EF4-FFF2-40B4-BE49-F238E27FC236}">
                <a16:creationId xmlns:a16="http://schemas.microsoft.com/office/drawing/2014/main" id="{04AA1BA2-3F00-4119-877F-3587270CE8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7" name="Line 10">
            <a:extLst>
              <a:ext uri="{FF2B5EF4-FFF2-40B4-BE49-F238E27FC236}">
                <a16:creationId xmlns:a16="http://schemas.microsoft.com/office/drawing/2014/main" id="{58F8CAB7-6646-4584-8C04-2DA5874EC9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8" name="Line 11">
            <a:extLst>
              <a:ext uri="{FF2B5EF4-FFF2-40B4-BE49-F238E27FC236}">
                <a16:creationId xmlns:a16="http://schemas.microsoft.com/office/drawing/2014/main" id="{E8C9C573-15AB-4D70-812E-683B311B07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9" name="Line 12">
            <a:extLst>
              <a:ext uri="{FF2B5EF4-FFF2-40B4-BE49-F238E27FC236}">
                <a16:creationId xmlns:a16="http://schemas.microsoft.com/office/drawing/2014/main" id="{86A6389F-C8DB-4CFE-96F5-D3AD711F08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0" name="Line 13">
            <a:extLst>
              <a:ext uri="{FF2B5EF4-FFF2-40B4-BE49-F238E27FC236}">
                <a16:creationId xmlns:a16="http://schemas.microsoft.com/office/drawing/2014/main" id="{68C1DD79-FA50-456E-8A71-374F76EFB9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1" name="Line 14">
            <a:extLst>
              <a:ext uri="{FF2B5EF4-FFF2-40B4-BE49-F238E27FC236}">
                <a16:creationId xmlns:a16="http://schemas.microsoft.com/office/drawing/2014/main" id="{D2FA3087-F60F-4DE7-9238-D413ECB0A00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2" name="Line 15">
            <a:extLst>
              <a:ext uri="{FF2B5EF4-FFF2-40B4-BE49-F238E27FC236}">
                <a16:creationId xmlns:a16="http://schemas.microsoft.com/office/drawing/2014/main" id="{93D5EF24-A872-4037-ACA7-8AF0B32C5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3" name="Line 16">
            <a:extLst>
              <a:ext uri="{FF2B5EF4-FFF2-40B4-BE49-F238E27FC236}">
                <a16:creationId xmlns:a16="http://schemas.microsoft.com/office/drawing/2014/main" id="{77AE133E-D8F3-4483-99A8-8AE999C44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4" name="Line 17">
            <a:extLst>
              <a:ext uri="{FF2B5EF4-FFF2-40B4-BE49-F238E27FC236}">
                <a16:creationId xmlns:a16="http://schemas.microsoft.com/office/drawing/2014/main" id="{68AA41F0-76B2-46A1-935A-4DE5E9374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5" name="Text Box 18">
            <a:extLst>
              <a:ext uri="{FF2B5EF4-FFF2-40B4-BE49-F238E27FC236}">
                <a16:creationId xmlns:a16="http://schemas.microsoft.com/office/drawing/2014/main" id="{B59FCB4C-1E55-44AE-BA6B-5CE3F00DB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549275"/>
            <a:ext cx="4722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922114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CC0000"/>
                </a:solidFill>
              </a:rPr>
              <a:t>Vývoj základních smluvních dokumentů ES a EU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340769"/>
            <a:ext cx="8928992" cy="50298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1. </a:t>
            </a:r>
            <a:r>
              <a:rPr lang="cs-CZ" altLang="cs-CZ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dirty="0"/>
              <a:t> (o zřízení </a:t>
            </a:r>
            <a:r>
              <a:rPr lang="cs-CZ" altLang="cs-CZ" b="1" dirty="0">
                <a:solidFill>
                  <a:srgbClr val="0000FF"/>
                </a:solidFill>
              </a:rPr>
              <a:t>ESUO</a:t>
            </a:r>
            <a:r>
              <a:rPr lang="cs-CZ" altLang="cs-CZ" dirty="0"/>
              <a:t>) (1951/1952),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2.-3</a:t>
            </a:r>
            <a:r>
              <a:rPr lang="cs-CZ" altLang="cs-CZ" u="sng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sz="4000" i="1" u="sng" dirty="0"/>
              <a:t> (o zřízení </a:t>
            </a:r>
            <a:r>
              <a:rPr lang="cs-CZ" altLang="cs-CZ" sz="4000" b="1" i="1" u="sng" dirty="0">
                <a:solidFill>
                  <a:srgbClr val="0000FF"/>
                </a:solidFill>
              </a:rPr>
              <a:t>EHS </a:t>
            </a:r>
            <a:r>
              <a:rPr lang="cs-CZ" altLang="cs-CZ" b="1" i="1" dirty="0">
                <a:solidFill>
                  <a:srgbClr val="0000FF"/>
                </a:solidFill>
              </a:rPr>
              <a:t>a Euratomu</a:t>
            </a:r>
            <a:r>
              <a:rPr lang="cs-CZ" altLang="cs-CZ" i="1" dirty="0"/>
              <a:t>) (1957/1958),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4. Úmluva o společných orgánech (Slučovací smlouva) (1965/1967),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5. </a:t>
            </a:r>
            <a:r>
              <a:rPr lang="cs-CZ" altLang="cs-CZ" b="1" dirty="0"/>
              <a:t>Jednotný evropský akt</a:t>
            </a:r>
            <a:r>
              <a:rPr lang="cs-CZ" altLang="cs-CZ" dirty="0"/>
              <a:t> (1986/1987),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6</a:t>
            </a:r>
            <a:r>
              <a:rPr lang="cs-CZ" altLang="cs-CZ" sz="4000" i="1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Maastrichtská</a:t>
            </a:r>
            <a:r>
              <a:rPr lang="cs-CZ" altLang="cs-CZ" sz="4000" i="1" u="sng" dirty="0"/>
              <a:t> smlouva o </a:t>
            </a:r>
            <a:r>
              <a:rPr lang="cs-CZ" altLang="cs-CZ" sz="4000" b="1" i="1" u="sng" dirty="0">
                <a:solidFill>
                  <a:srgbClr val="0000FF"/>
                </a:solidFill>
              </a:rPr>
              <a:t>Evropské unii</a:t>
            </a:r>
            <a:r>
              <a:rPr lang="cs-CZ" altLang="cs-CZ" sz="4000" i="1" u="sng" dirty="0"/>
              <a:t> </a:t>
            </a:r>
            <a:r>
              <a:rPr lang="cs-CZ" altLang="cs-CZ" sz="4000" i="1" dirty="0"/>
              <a:t>(1992/1993) </a:t>
            </a:r>
            <a:r>
              <a:rPr lang="cs-CZ" altLang="cs-CZ" dirty="0"/>
              <a:t> </a:t>
            </a:r>
            <a:r>
              <a:rPr lang="cs-CZ" altLang="cs-CZ" b="1" dirty="0"/>
              <a:t>….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0DA15-29A3-4DF1-BFE1-55C77E53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8013" cy="1157436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do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EDDA-D2EA-408E-A43C-59AFABAB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Původní</a:t>
            </a:r>
            <a:r>
              <a:rPr lang="pl-PL" dirty="0"/>
              <a:t> </a:t>
            </a:r>
            <a:r>
              <a:rPr lang="pl-PL" dirty="0" err="1"/>
              <a:t>členové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FR, DE, IT, NL, BE, LU</a:t>
            </a:r>
          </a:p>
          <a:p>
            <a:r>
              <a:rPr lang="pl-PL" dirty="0" err="1"/>
              <a:t>První</a:t>
            </a:r>
            <a:r>
              <a:rPr lang="pl-PL" dirty="0"/>
              <a:t> </a:t>
            </a:r>
            <a:r>
              <a:rPr lang="pl-PL" dirty="0" err="1"/>
              <a:t>rozšíření</a:t>
            </a:r>
            <a:r>
              <a:rPr lang="pl-PL" dirty="0"/>
              <a:t> 1.1.</a:t>
            </a:r>
            <a:r>
              <a:rPr lang="pl-PL" b="1" dirty="0"/>
              <a:t>1973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GB, IE, DK</a:t>
            </a:r>
          </a:p>
          <a:p>
            <a:r>
              <a:rPr lang="pl-PL" dirty="0" err="1"/>
              <a:t>Další</a:t>
            </a:r>
            <a:r>
              <a:rPr lang="pl-PL" dirty="0"/>
              <a:t>: 1.1.</a:t>
            </a:r>
            <a:r>
              <a:rPr lang="pl-PL" b="1" dirty="0"/>
              <a:t>1981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GR</a:t>
            </a:r>
          </a:p>
          <a:p>
            <a:pPr marL="0" indent="0">
              <a:buNone/>
            </a:pPr>
            <a:r>
              <a:rPr lang="pl-PL" dirty="0"/>
              <a:t>             1.1.</a:t>
            </a:r>
            <a:r>
              <a:rPr lang="pl-PL" b="1" dirty="0"/>
              <a:t>1986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ES, PT</a:t>
            </a:r>
          </a:p>
          <a:p>
            <a:pPr marL="0" indent="0">
              <a:buNone/>
            </a:pPr>
            <a:r>
              <a:rPr lang="pl-PL" dirty="0"/>
              <a:t>  </a:t>
            </a:r>
          </a:p>
          <a:p>
            <a:pPr marL="0" indent="0">
              <a:buNone/>
            </a:pPr>
            <a:r>
              <a:rPr lang="pl-PL" dirty="0" err="1"/>
              <a:t>celkem</a:t>
            </a:r>
            <a:r>
              <a:rPr lang="pl-PL" dirty="0"/>
              <a:t> 12</a:t>
            </a:r>
          </a:p>
          <a:p>
            <a:pPr marL="1371600" lvl="3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149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07109F6-1F67-49F2-BD1D-74ECC3CF5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244"/>
          </a:solidFill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0000"/>
                </a:solidFill>
              </a:rPr>
              <a:t>Vývoj základních smluvních dokumentů ES a EU - 2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B9FC18-1AD6-443A-8791-7A54EDBA2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700213"/>
            <a:ext cx="8424936" cy="4968875"/>
          </a:xfrm>
        </p:spPr>
        <p:txBody>
          <a:bodyPr/>
          <a:lstStyle/>
          <a:p>
            <a:pPr eaLnBrk="1" hangingPunct="1"/>
            <a:r>
              <a:rPr lang="cs-CZ" altLang="cs-CZ" dirty="0"/>
              <a:t>7. </a:t>
            </a:r>
            <a:r>
              <a:rPr lang="cs-CZ" altLang="cs-CZ" b="1" dirty="0">
                <a:solidFill>
                  <a:srgbClr val="CC0000"/>
                </a:solidFill>
              </a:rPr>
              <a:t>Amsterdamská</a:t>
            </a:r>
            <a:r>
              <a:rPr lang="cs-CZ" altLang="cs-CZ" dirty="0"/>
              <a:t> smlouva (1997/1999),</a:t>
            </a:r>
          </a:p>
          <a:p>
            <a:pPr eaLnBrk="1" hangingPunct="1"/>
            <a:r>
              <a:rPr lang="cs-CZ" altLang="cs-CZ" dirty="0"/>
              <a:t>8.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/>
            <a:r>
              <a:rPr lang="cs-CZ" altLang="cs-CZ" dirty="0"/>
              <a:t>9. Smlouva o </a:t>
            </a:r>
            <a:r>
              <a:rPr lang="cs-CZ" altLang="cs-CZ" b="1" dirty="0">
                <a:solidFill>
                  <a:srgbClr val="CC0000"/>
                </a:solidFill>
              </a:rPr>
              <a:t>ústavě pro Evropu</a:t>
            </a:r>
            <a:r>
              <a:rPr lang="cs-CZ" altLang="cs-CZ" dirty="0"/>
              <a:t> (Ústava EU) - </a:t>
            </a:r>
            <a:r>
              <a:rPr lang="cs-CZ" altLang="cs-CZ" dirty="0" err="1"/>
              <a:t>podeps</a:t>
            </a:r>
            <a:r>
              <a:rPr lang="cs-CZ" altLang="cs-CZ" dirty="0"/>
              <a:t>. 2004, nevstoupila v platnost,</a:t>
            </a:r>
          </a:p>
          <a:p>
            <a:pPr eaLnBrk="1" hangingPunct="1"/>
            <a:r>
              <a:rPr lang="cs-CZ" altLang="cs-CZ" dirty="0"/>
              <a:t>10.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(2007/2009).</a:t>
            </a:r>
          </a:p>
          <a:p>
            <a:pPr eaLnBrk="1" hangingPunct="1"/>
            <a:r>
              <a:rPr lang="cs-CZ" altLang="cs-CZ" sz="2800" b="1" i="1" dirty="0"/>
              <a:t>+ smlouvy rozpočtové</a:t>
            </a:r>
            <a:r>
              <a:rPr lang="cs-CZ" altLang="cs-CZ" sz="2800" dirty="0"/>
              <a:t> a </a:t>
            </a:r>
            <a:r>
              <a:rPr lang="cs-CZ" altLang="cs-CZ" sz="2800" b="1" i="1" dirty="0"/>
              <a:t>smlouvy o přístupu nových členů </a:t>
            </a:r>
          </a:p>
          <a:p>
            <a:pPr eaLnBrk="1" hangingPunct="1"/>
            <a:r>
              <a:rPr lang="cs-CZ" altLang="cs-CZ" sz="2200" b="1" i="1" dirty="0">
                <a:solidFill>
                  <a:srgbClr val="0099FF"/>
                </a:solidFill>
              </a:rPr>
              <a:t>Letopočty: přijetí (podpis) dokumentu / vstup v platnost</a:t>
            </a:r>
          </a:p>
          <a:p>
            <a:pPr eaLnBrk="1" hangingPunct="1"/>
            <a:r>
              <a:rPr lang="cs-CZ" sz="2400" u="sng" dirty="0">
                <a:solidFill>
                  <a:srgbClr val="FF0000"/>
                </a:solidFill>
              </a:rPr>
              <a:t>Spojené království Velké Británie a Severního Irska </a:t>
            </a:r>
            <a:r>
              <a:rPr lang="cs-CZ" sz="2400" u="sng" dirty="0" err="1">
                <a:solidFill>
                  <a:srgbClr val="FF0000"/>
                </a:solidFill>
              </a:rPr>
              <a:t>vysloupilo</a:t>
            </a:r>
            <a:r>
              <a:rPr lang="cs-CZ" sz="2400" u="sng" dirty="0">
                <a:solidFill>
                  <a:srgbClr val="FF0000"/>
                </a:solidFill>
              </a:rPr>
              <a:t> k 31. lednu 2020</a:t>
            </a:r>
            <a:endParaRPr lang="cs-CZ" altLang="cs-CZ" sz="2400" b="1" u="sng" dirty="0">
              <a:solidFill>
                <a:srgbClr val="FF0000"/>
              </a:solidFill>
            </a:endParaRPr>
          </a:p>
          <a:p>
            <a:pPr eaLnBrk="1" hangingPunct="1"/>
            <a:endParaRPr lang="cs-CZ" altLang="cs-CZ" sz="2400" b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7AA08-84DB-44F2-BBDB-2F1D715E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8013" cy="1085428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po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DAF12C-C728-4180-B42F-54E19702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351759"/>
          </a:xfrm>
        </p:spPr>
        <p:txBody>
          <a:bodyPr/>
          <a:lstStyle/>
          <a:p>
            <a:r>
              <a:rPr lang="pl-PL" dirty="0"/>
              <a:t>1.1.</a:t>
            </a:r>
            <a:r>
              <a:rPr lang="pl-PL" b="1" dirty="0"/>
              <a:t>1995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SE, FI, AT</a:t>
            </a:r>
          </a:p>
          <a:p>
            <a:r>
              <a:rPr lang="pl-PL" dirty="0"/>
              <a:t>1.4.</a:t>
            </a:r>
            <a:r>
              <a:rPr lang="pl-PL" b="1" dirty="0"/>
              <a:t>2004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CZ, SK, HU, PL, SI, LT, LV, EE, 					CY, MT</a:t>
            </a:r>
          </a:p>
          <a:p>
            <a:r>
              <a:rPr lang="pl-PL" dirty="0"/>
              <a:t>1.1.</a:t>
            </a:r>
            <a:r>
              <a:rPr lang="pl-PL" b="1" dirty="0"/>
              <a:t>2007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RO, BG</a:t>
            </a:r>
          </a:p>
          <a:p>
            <a:r>
              <a:rPr lang="pl-PL" dirty="0"/>
              <a:t>1.7.</a:t>
            </a:r>
            <a:r>
              <a:rPr lang="pl-PL" b="1" dirty="0"/>
              <a:t>2013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HR</a:t>
            </a:r>
          </a:p>
          <a:p>
            <a:r>
              <a:rPr lang="cs-CZ" u="sng" dirty="0">
                <a:solidFill>
                  <a:srgbClr val="FF0000"/>
                </a:solidFill>
              </a:rPr>
              <a:t>Spojené království Velké Británie a Severního Irska opustilo Evropskou unii k 31. lednu 2020</a:t>
            </a:r>
            <a:endParaRPr lang="cs-CZ" altLang="cs-CZ" b="1" u="sng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336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29AC7A2-AEE7-4E73-952E-EEE9C4B06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AF24EB1-D7E8-4FF1-8D84-4BADADA2A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49630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1952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ESUO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 organizace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1958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EHS a </a:t>
            </a:r>
            <a:r>
              <a:rPr lang="cs-CZ" altLang="cs-CZ" b="1" dirty="0" err="1">
                <a:solidFill>
                  <a:srgbClr val="CC0000"/>
                </a:solidFill>
              </a:rPr>
              <a:t>EURATOMu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nadstátních organizací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1993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EU</a:t>
            </a:r>
            <a:r>
              <a:rPr lang="cs-CZ" altLang="cs-CZ" dirty="0"/>
              <a:t>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= </a:t>
            </a:r>
            <a:r>
              <a:rPr lang="cs-CZ" altLang="cs-CZ" dirty="0">
                <a:solidFill>
                  <a:srgbClr val="0000FF"/>
                </a:solidFill>
              </a:rPr>
              <a:t>zastřešení</a:t>
            </a:r>
            <a:r>
              <a:rPr lang="cs-CZ" altLang="cs-CZ" dirty="0"/>
              <a:t> tří Společenství (tzv. I. pilíř - nadstátní)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+ další oblasti mezivládní spolupráce (tzv. II. a III. pilíř),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tři Společenství existují nadále,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EHS je přejmenováno na </a:t>
            </a:r>
            <a:r>
              <a:rPr lang="cs-CZ" altLang="cs-CZ" b="1" dirty="0">
                <a:solidFill>
                  <a:srgbClr val="CC0000"/>
                </a:solidFill>
              </a:rPr>
              <a:t>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B4623B8-6CB1-46E7-BA7D-D32BB9173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6800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- 2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FAB9C43-DEC2-41A2-8ED3-3A28E3F67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00213"/>
            <a:ext cx="864096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 b="1" dirty="0"/>
              <a:t>2002</a:t>
            </a:r>
            <a:r>
              <a:rPr lang="cs-CZ" altLang="cs-CZ" sz="3600" dirty="0"/>
              <a:t> - zánik ESUO, zbývá ES a EURATOM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2009</a:t>
            </a:r>
            <a:r>
              <a:rPr lang="cs-CZ" altLang="cs-CZ" dirty="0"/>
              <a:t> - </a:t>
            </a:r>
            <a:r>
              <a:rPr lang="cs-CZ" altLang="cs-CZ" b="1" dirty="0">
                <a:solidFill>
                  <a:srgbClr val="CC0000"/>
                </a:solidFill>
              </a:rPr>
              <a:t>ES zaniká</a:t>
            </a:r>
            <a:r>
              <a:rPr lang="cs-CZ" altLang="cs-CZ" dirty="0"/>
              <a:t>, resp. přeměňuje se v </a:t>
            </a:r>
            <a:r>
              <a:rPr lang="cs-CZ" altLang="cs-CZ" b="1" dirty="0">
                <a:solidFill>
                  <a:srgbClr val="CC0000"/>
                </a:solidFill>
              </a:rPr>
              <a:t>novou EU,</a:t>
            </a:r>
            <a:r>
              <a:rPr lang="cs-CZ" altLang="cs-CZ" dirty="0"/>
              <a:t> ta ztrácí charakter pouhého zastřešení a stává se </a:t>
            </a:r>
            <a:r>
              <a:rPr lang="cs-CZ" altLang="cs-CZ" dirty="0">
                <a:solidFill>
                  <a:srgbClr val="0000FF"/>
                </a:solidFill>
              </a:rPr>
              <a:t>nadstátní organizací</a:t>
            </a:r>
            <a:r>
              <a:rPr lang="cs-CZ" altLang="cs-CZ" dirty="0"/>
              <a:t>, jakou bylo dosud ES. EU je sukcesorem ES.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EURATOM existuje nadále vedle EU.</a:t>
            </a:r>
          </a:p>
          <a:p>
            <a:pPr>
              <a:lnSpc>
                <a:spcPct val="80000"/>
              </a:lnSpc>
            </a:pPr>
            <a:r>
              <a:rPr lang="cs-CZ" altLang="cs-CZ" sz="2800" b="1" i="1" dirty="0">
                <a:solidFill>
                  <a:srgbClr val="0000FF"/>
                </a:solidFill>
              </a:rPr>
              <a:t>Smlouva o založení EHS (Římská smlouva) se nově nazývá </a:t>
            </a:r>
            <a:r>
              <a:rPr lang="cs-CZ" altLang="cs-CZ" sz="2800" b="1" i="1" u="sng" dirty="0">
                <a:solidFill>
                  <a:srgbClr val="0000FF"/>
                </a:solidFill>
              </a:rPr>
              <a:t>Smlouva o fungování EU</a:t>
            </a:r>
          </a:p>
          <a:p>
            <a:pPr>
              <a:lnSpc>
                <a:spcPct val="80000"/>
              </a:lnSpc>
            </a:pPr>
            <a:r>
              <a:rPr lang="cs-CZ" sz="2800" u="sng" dirty="0">
                <a:solidFill>
                  <a:srgbClr val="FF0000"/>
                </a:solidFill>
              </a:rPr>
              <a:t>Spojené království Velké Británie a Severního Irska opustilo Evropskou unii 31. ledna 2020</a:t>
            </a:r>
            <a:endParaRPr lang="cs-CZ" altLang="cs-CZ" sz="2800" b="1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 sz="2800" i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1">
            <a:extLst>
              <a:ext uri="{FF2B5EF4-FFF2-40B4-BE49-F238E27FC236}">
                <a16:creationId xmlns:a16="http://schemas.microsoft.com/office/drawing/2014/main" id="{66928FDC-1151-4FDB-9F3A-CC9D3DD8F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43779D9-295B-4C0A-AE77-FB3462C4E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E8D7E2E-E641-4102-9436-E7B48B629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Společná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zahraniční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bezpečnostní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politika</a:t>
            </a: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91B9A733-6A92-4B49-B10F-4CB5812B4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Justice 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vnitřní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věci</a:t>
            </a:r>
          </a:p>
        </p:txBody>
      </p:sp>
      <p:sp>
        <p:nvSpPr>
          <p:cNvPr id="13318" name="Text Box 5">
            <a:extLst>
              <a:ext uri="{FF2B5EF4-FFF2-40B4-BE49-F238E27FC236}">
                <a16:creationId xmlns:a16="http://schemas.microsoft.com/office/drawing/2014/main" id="{E0DF433C-41BE-45A8-9A8B-DDB2E1176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I.</a:t>
            </a: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CF49DD75-5ECB-49C9-BA30-CA1E9607B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II.</a:t>
            </a:r>
          </a:p>
        </p:txBody>
      </p:sp>
      <p:sp>
        <p:nvSpPr>
          <p:cNvPr id="13320" name="Text Box 7">
            <a:extLst>
              <a:ext uri="{FF2B5EF4-FFF2-40B4-BE49-F238E27FC236}">
                <a16:creationId xmlns:a16="http://schemas.microsoft.com/office/drawing/2014/main" id="{D2FA690A-4737-45EE-A8D3-31ED71863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III.</a:t>
            </a:r>
          </a:p>
        </p:txBody>
      </p:sp>
      <p:sp>
        <p:nvSpPr>
          <p:cNvPr id="13321" name="Text Box 8">
            <a:extLst>
              <a:ext uri="{FF2B5EF4-FFF2-40B4-BE49-F238E27FC236}">
                <a16:creationId xmlns:a16="http://schemas.microsoft.com/office/drawing/2014/main" id="{778EF3D9-62EF-4AE3-96A4-F015BB0B6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ES (EHS)</a:t>
            </a:r>
          </a:p>
        </p:txBody>
      </p:sp>
      <p:sp>
        <p:nvSpPr>
          <p:cNvPr id="13322" name="Text Box 9">
            <a:extLst>
              <a:ext uri="{FF2B5EF4-FFF2-40B4-BE49-F238E27FC236}">
                <a16:creationId xmlns:a16="http://schemas.microsoft.com/office/drawing/2014/main" id="{5578E2CE-7DA4-46C9-BEAA-6F25D922A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EURATOM</a:t>
            </a:r>
          </a:p>
        </p:txBody>
      </p:sp>
      <p:sp>
        <p:nvSpPr>
          <p:cNvPr id="13323" name="Text Box 10">
            <a:extLst>
              <a:ext uri="{FF2B5EF4-FFF2-40B4-BE49-F238E27FC236}">
                <a16:creationId xmlns:a16="http://schemas.microsoft.com/office/drawing/2014/main" id="{1358EAA9-844A-4AAA-ADDA-EF537457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994AF9D0-42E0-4F16-A91E-C6620219D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3325" name="Line 12">
            <a:extLst>
              <a:ext uri="{FF2B5EF4-FFF2-40B4-BE49-F238E27FC236}">
                <a16:creationId xmlns:a16="http://schemas.microsoft.com/office/drawing/2014/main" id="{FC6AEAD6-3B1E-4CF0-B1B6-5AD7BFBEF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3326" name="Text Box 13">
            <a:extLst>
              <a:ext uri="{FF2B5EF4-FFF2-40B4-BE49-F238E27FC236}">
                <a16:creationId xmlns:a16="http://schemas.microsoft.com/office/drawing/2014/main" id="{F7F12C4B-1410-49B0-8D56-F92C05D58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 </a:t>
            </a:r>
            <a:r>
              <a:rPr lang="en-GB" altLang="cs-CZ" sz="1400" b="1"/>
              <a:t>pilíř komunitární                   pilíře mezivládní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 b="1"/>
              <a:t>        (nadstátní)</a:t>
            </a: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4DF2D49E-0587-414C-8BD1-79926A198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384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Tři pilíře Evropské unie podle Maastrichtu</a:t>
            </a:r>
            <a:endParaRPr lang="cs-CZ" altLang="cs-CZ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/>
              <a:t>(do r. 2009)</a:t>
            </a:r>
            <a:endParaRPr lang="en-GB" altLang="cs-CZ" sz="1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1">
            <a:extLst>
              <a:ext uri="{FF2B5EF4-FFF2-40B4-BE49-F238E27FC236}">
                <a16:creationId xmlns:a16="http://schemas.microsoft.com/office/drawing/2014/main" id="{0FBD981F-3BF6-418D-AD68-7A01E2C4B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80728"/>
            <a:ext cx="7129462" cy="4959697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		</a:t>
            </a:r>
            <a:r>
              <a:rPr lang="cs-CZ" altLang="cs-CZ" sz="1800"/>
              <a:t>             </a:t>
            </a:r>
            <a:r>
              <a:rPr lang="en-GB" altLang="cs-CZ" sz="6600"/>
              <a:t>E U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18DA9FD-32E6-4692-AD7F-7846D6605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55CE4405-0B0C-4787-B44D-34E5D0713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322A2AC7-5D30-45E5-8C14-C57C0923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CEA117E4-9F08-4F45-8F2C-6627C4F7F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CDD4B43B-46FB-4D2F-B80B-3CFD7A049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7FFA0DEC-620C-4929-9D0F-08CFF5E2A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5369" name="Line 8">
            <a:extLst>
              <a:ext uri="{FF2B5EF4-FFF2-40B4-BE49-F238E27FC236}">
                <a16:creationId xmlns:a16="http://schemas.microsoft.com/office/drawing/2014/main" id="{599F188F-2920-4F89-B39F-5C0996C63D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70" name="Text Box 9">
            <a:extLst>
              <a:ext uri="{FF2B5EF4-FFF2-40B4-BE49-F238E27FC236}">
                <a16:creationId xmlns:a16="http://schemas.microsoft.com/office/drawing/2014/main" id="{6F99941F-C549-4533-BC6C-3F755A8DA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</a:t>
            </a:r>
          </a:p>
        </p:txBody>
      </p:sp>
      <p:sp>
        <p:nvSpPr>
          <p:cNvPr id="15371" name="Text Box 10">
            <a:extLst>
              <a:ext uri="{FF2B5EF4-FFF2-40B4-BE49-F238E27FC236}">
                <a16:creationId xmlns:a16="http://schemas.microsoft.com/office/drawing/2014/main" id="{CFADC391-DF30-4288-B82D-9380603E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5349155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dirty="0"/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Evropská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unie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dirty="0" err="1"/>
              <a:t>podle</a:t>
            </a:r>
            <a:r>
              <a:rPr lang="en-GB" altLang="cs-CZ" sz="1800" dirty="0"/>
              <a:t> </a:t>
            </a:r>
            <a:r>
              <a:rPr lang="en-GB" altLang="cs-CZ" sz="1800" dirty="0" err="1"/>
              <a:t>Lisabonské</a:t>
            </a:r>
            <a:r>
              <a:rPr lang="en-GB" altLang="cs-CZ" sz="1800" dirty="0"/>
              <a:t> </a:t>
            </a:r>
            <a:r>
              <a:rPr lang="en-GB" altLang="cs-CZ" sz="1800" dirty="0" err="1"/>
              <a:t>smlouvy</a:t>
            </a:r>
            <a:r>
              <a:rPr lang="cs-CZ" altLang="cs-CZ" sz="1800" dirty="0"/>
              <a:t> </a:t>
            </a:r>
            <a:r>
              <a:rPr lang="cs-CZ" altLang="cs-CZ" sz="1800" b="1" dirty="0">
                <a:solidFill>
                  <a:srgbClr val="C00000"/>
                </a:solidFill>
              </a:rPr>
              <a:t>DNES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 dirty="0"/>
              <a:t>(od 2009)</a:t>
            </a:r>
            <a:endParaRPr lang="en-GB" altLang="cs-CZ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534</Words>
  <Application>Microsoft Office PowerPoint</Application>
  <PresentationFormat>Předvádění na obrazovce (4:3)</PresentationFormat>
  <Paragraphs>89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Arial Unicode MS</vt:lpstr>
      <vt:lpstr>Times New Roman</vt:lpstr>
      <vt:lpstr>Výchozí návrh</vt:lpstr>
      <vt:lpstr>Vývoj Evropských společenství a Evropské unie + primární právo</vt:lpstr>
      <vt:lpstr>Vývoj základních smluvních dokumentů ES a EU - 1</vt:lpstr>
      <vt:lpstr>Vývoj členství do Maastrichtu</vt:lpstr>
      <vt:lpstr>Vývoj základních smluvních dokumentů ES a EU - 2</vt:lpstr>
      <vt:lpstr>Vývoj členství po Maastrichtu</vt:lpstr>
      <vt:lpstr>Přehled vývoje ES a EU - 1</vt:lpstr>
      <vt:lpstr>Přehled vývoje ES a EU - 2</vt:lpstr>
      <vt:lpstr>Prezentace aplikace PowerPoint</vt:lpstr>
      <vt:lpstr>Prezentace aplikace PowerPoint</vt:lpstr>
      <vt:lpstr>   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38</cp:revision>
  <dcterms:modified xsi:type="dcterms:W3CDTF">2021-04-29T13:40:56Z</dcterms:modified>
</cp:coreProperties>
</file>