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04" r:id="rId4"/>
    <p:sldId id="319" r:id="rId5"/>
    <p:sldId id="320" r:id="rId6"/>
    <p:sldId id="328" r:id="rId7"/>
    <p:sldId id="329" r:id="rId8"/>
    <p:sldId id="322" r:id="rId9"/>
    <p:sldId id="323" r:id="rId10"/>
    <p:sldId id="330" r:id="rId11"/>
    <p:sldId id="331" r:id="rId12"/>
    <p:sldId id="32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C2A629-2FB4-4B33-AD6C-5D8A0BE71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3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7947F4-DEF6-4CCB-B927-D379C35012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116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7947F4-DEF6-4CCB-B927-D379C350123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6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FB838-33DE-4F30-A4A0-A2C10AEDE91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B6B83-52F2-489A-AC3B-039631E0C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833F5-3063-49A8-A44E-76E89A5F1C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7653B-F9D4-4626-86BE-4D6D1DB88A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6FE21-E891-4D7D-8BB1-D814E9119F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34C49-F1F8-4BA1-B41E-F28E13AB7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897F9-A3B4-4F0F-9B40-F65C168FD5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13697-E948-426B-B124-C62401FFA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93E73-C97C-4076-AF09-487B65EC11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C490B-E4F7-4CC0-8B76-F40A59A89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C7A99-7D08-4AE3-AACB-012B0A2CD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19648-6F54-4FA9-9959-758B06F06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2128A880-A3EB-4FE6-ADB6-0D29DA06A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jan.hurdik@law.muni.cz</a:t>
            </a:r>
          </a:p>
        </p:txBody>
      </p:sp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2852738"/>
            <a:ext cx="6732240" cy="36004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cs-CZ" sz="4500" dirty="0"/>
              <a:t>Bezdůvodné obohacení </a:t>
            </a:r>
            <a:br>
              <a:rPr lang="cs-CZ" sz="4500" dirty="0"/>
            </a:br>
            <a:br>
              <a:rPr lang="cs-CZ" sz="2800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Rozsah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bezd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obohacení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a náklady</a:t>
            </a: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504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§ 2999, § 3004 a § 3005 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§ 3004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(1) Obohacený, který nebyl v dobré víře, vydá vše, co obohacením nabyl, včetně plodů a užitků; rovněž nahradí užitek, který by ochuzený byl získal. Zcizil-li předmět bezdůvodného obohacení za úplatu, má ochuzený právo požadovat, aby mu byla podle jeho volby vydána buď peněžitá náhrada, anebo co obohacený zcizením utržil.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(2) Bylo-li bezdůvodné obohacení nabyto zásahem do přirozeného práva člověka chráněného ustanoveními první části tohoto zákona, může ochuzený požadovat za neoprávněné nakládání s hodnotami týkajícími se jeho osobnosti namísto plnění podle odstavce 1 dvojnásobek odměny obvyklé za udělení souhlasu s takovým nakládáním. Je-li pro to spravedlivý důvod, může soud rozsah plnění přiměřeně zvýšit.</a:t>
            </a:r>
          </a:p>
          <a:p>
            <a:pPr marL="0" indent="0" algn="just">
              <a:buNone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§ 3005 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Kdo předmět bezdůvodného obohacení vydává, má právo na náhradu nutných nákladů, které na věc vynaložil, a může od věci oddělit vše, čím ji na svůj náklad zhodnotil, je-li to možné bez zhoršení podstaty věci.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7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Bezdůvodné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obohacení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třetích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osob</a:t>
            </a:r>
            <a:endParaRPr lang="sk-SK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467544" y="1628800"/>
            <a:ext cx="849694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2994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Dal-li někdo neoprávněně věc k užívání nebo požívání jinému, aniž ten byl v dobré víře, má vlastník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nebo spoluvlastník věci vůči uživateli nebo poživateli právo na náhradu.</a:t>
            </a:r>
          </a:p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2995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Vedlo-li plnění k obohacení třetí osoby, vydá je ochuzenému, jen pokud byl ochuzený k plnění přiveden lstí, donucen hrozbou či zneužitím závislosti nebo pokud nebyl svéprávný.</a:t>
            </a:r>
          </a:p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3000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Poctivý příjemce vydá, co nabyl, nanejvýš však v rozsahu, v jakém obohacení při uplatnění práva trvá.</a:t>
            </a:r>
          </a:p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3001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(1) Zcizil-li poctivý příjemce předmět bezdůvodného obohacení za úplatu, může podle své volby vydat buď peněžitou náhradu, anebo co utržil. Zcizil-li jej poctivý příjemce bezúplatně, nemá vůči němu ochuzený právo na náhradu; může ji však požadovat po osobě, která předmět od obohaceného nabyla a nebyla v dobré víře.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(2) Získal-li obohacený předmět obohacení v dobré víře nebo bez svého svolení a nelze-li jej dobře vydat, není povinen k náhradě, ledaže by tím vznikl stav zjevně odporující dobrým mravům.</a:t>
            </a:r>
          </a:p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3002 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(1) Plnila-li strana podle úplatné smlouvy, byť nebyla platná, není její právo na peněžitou náhradu vůči druhé straně ustanoveními § 3000 a 3001 dotčeno. To platí i v případě, že byl závazek z takové smlouvy zrušen.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(2) Užíval-li věc nabytou podle úplatné smlouvy poctivý příjemce a je-li smlouva neplatná, poskytne druhé straně náhradu za užívání, avšak jen do výše odpovídající jeho prospěchu.</a:t>
            </a:r>
          </a:p>
          <a:p>
            <a:pPr marL="0" indent="0" algn="ctr">
              <a:buNone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§ 3003</a:t>
            </a:r>
          </a:p>
          <a:p>
            <a:pPr marL="0" indent="0" algn="just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Nepoctivý příjemce vydá, co nabyl v době, kdy obohacení získal.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52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Začlenění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systematice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OZ 2012</a:t>
            </a:r>
          </a:p>
        </p:txBody>
      </p:sp>
      <p:sp>
        <p:nvSpPr>
          <p:cNvPr id="28676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968875"/>
          </a:xfrm>
        </p:spPr>
        <p:txBody>
          <a:bodyPr/>
          <a:lstStyle/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endParaRPr lang="cs-CZ" sz="2500" dirty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endParaRPr lang="cs-CZ" sz="25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500" dirty="0">
                <a:latin typeface="Times New Roman" pitchFamily="18" charset="0"/>
                <a:cs typeface="Times New Roman" pitchFamily="18" charset="0"/>
              </a:rPr>
              <a:t>Část čtvrtá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Relativní majetková práva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500" dirty="0">
                <a:latin typeface="Times New Roman" pitchFamily="18" charset="0"/>
                <a:cs typeface="Times New Roman" pitchFamily="18" charset="0"/>
              </a:rPr>
              <a:t>Hlava IV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Závazky z jiných právních důvodů</a:t>
            </a:r>
          </a:p>
          <a:p>
            <a:pPr lvl="1" algn="ctr">
              <a:lnSpc>
                <a:spcPct val="90000"/>
              </a:lnSpc>
              <a:buNone/>
            </a:pPr>
            <a:r>
              <a:rPr lang="cs-CZ" sz="2500" dirty="0">
                <a:latin typeface="Times New Roman" pitchFamily="18" charset="0"/>
                <a:cs typeface="Times New Roman" pitchFamily="18" charset="0"/>
              </a:rPr>
              <a:t>Díl 1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Bezdůvodné obohacení</a:t>
            </a:r>
          </a:p>
          <a:p>
            <a:pPr lvl="1" algn="ctr">
              <a:lnSpc>
                <a:spcPct val="90000"/>
              </a:lnSpc>
              <a:buNone/>
            </a:pP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§ 2991 - § 3005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Všeobecná východiska</a:t>
            </a: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cs-CZ" strike="sngStrike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§ 2991 odst. 1 NOZ</a:t>
            </a:r>
          </a:p>
          <a:p>
            <a:pPr marL="0" indent="0" algn="ctr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„Kdo se na úkor jiného bez spravedlivého důvodu</a:t>
            </a:r>
          </a:p>
          <a:p>
            <a:pPr marL="0" indent="0" algn="ctr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obohatí, musí ochuzenému vydat, oč se obohatil.“</a:t>
            </a:r>
          </a:p>
          <a:p>
            <a:pPr marL="0" indent="0"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všeobecná zásada platná už v rímskom práve (D 12, 6, 14)</a:t>
            </a:r>
          </a:p>
          <a:p>
            <a:pPr marL="0" indent="0" algn="ctr">
              <a:buNone/>
            </a:pPr>
            <a:r>
              <a:rPr lang="sk-SK" b="1" i="1" dirty="0">
                <a:latin typeface="Times New Roman" pitchFamily="18" charset="0"/>
                <a:cs typeface="Times New Roman" pitchFamily="18" charset="0"/>
              </a:rPr>
              <a:t>„Nikto sa nemá bez dôvodu obohacovať na úkor iného.“</a:t>
            </a:r>
          </a:p>
          <a:p>
            <a:pPr marL="0" indent="0"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7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Pozitívní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vymezení</a:t>
            </a:r>
            <a:endParaRPr lang="sk-SK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§ 2991 odst. 2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Bezdůvodně se obohatí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zvláště ten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kdo získá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majetkový prospěch: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plněním bez právního důvodu,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plněním z právního důvodu, který odpadl,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protiprávním užitím cizí hodnoty </a:t>
            </a: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tím, že za něho bylo plněno, co měl po právu plnit sám.</a:t>
            </a:r>
          </a:p>
          <a:p>
            <a:pPr marL="0" indent="0">
              <a:buNone/>
            </a:pP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-=  </a:t>
            </a:r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demonstrativní</a:t>
            </a: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výčet</a:t>
            </a: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 „skutkových </a:t>
            </a:r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podstat</a:t>
            </a: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bezdůvodného</a:t>
            </a: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obohacení</a:t>
            </a:r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marL="0" indent="0">
              <a:buNone/>
            </a:pPr>
            <a:endParaRPr lang="pl-PL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52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Negativní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vymezení</a:t>
            </a:r>
            <a:endParaRPr lang="sk-SK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504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2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§ 2997,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2992 NOZ </a:t>
            </a:r>
            <a:r>
              <a:rPr lang="cs-CZ" sz="22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 § 2874, § 2875, 2881, 2882 NOZ </a:t>
            </a:r>
          </a:p>
          <a:p>
            <a:pPr marL="0" indent="0">
              <a:buNone/>
            </a:pPr>
            <a:r>
              <a:rPr 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Povinnost vydat obohacení nevzniká: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a) u dlužníka, který plnil dluh nežalovatelný nebo promlčený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b) u dluhu takový, který je neplatný pro nedostatek formy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c) tomu, kdo jiného obohatil s vědomím, že k tomu není povinen, ledaže  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plnil z právního důvodu, který později nenastal nebo odpadl,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d) byl-li splněn dluh, a to i předčasně,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e) nebylo-li uplatněno právo, ač uplatněno být mohlo,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f) učinila-li jedna osoba něco ve svém výlučném a osobním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   zájmu či na vlastní nebezpečí,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g) jedna osoba obohatí druhou s úmyslem ji obdarovat nebo obohatit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   bez úmyslu právně se vázat,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h) byla-li dána výhra,....- sázka, hra, los</a:t>
            </a:r>
          </a:p>
        </p:txBody>
      </p:sp>
    </p:spTree>
    <p:extLst>
      <p:ext uri="{BB962C8B-B14F-4D97-AF65-F5344CB8AC3E}">
        <p14:creationId xmlns:p14="http://schemas.microsoft.com/office/powerpoint/2010/main" val="119177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Negativní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vymezení</a:t>
            </a:r>
            <a:endParaRPr lang="sk-SK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504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sk-SK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k-SK" sz="2000" b="1" dirty="0">
                <a:latin typeface="Times New Roman" pitchFamily="18" charset="0"/>
                <a:cs typeface="Times New Roman" pitchFamily="18" charset="0"/>
              </a:rPr>
              <a:t>§ 2997, 2992 NOZ </a:t>
            </a:r>
            <a:r>
              <a:rPr lang="sk-SK" sz="2000" i="1" dirty="0">
                <a:latin typeface="Times New Roman" pitchFamily="18" charset="0"/>
                <a:cs typeface="Times New Roman" pitchFamily="18" charset="0"/>
              </a:rPr>
              <a:t>+ § 2874, § 2875, 2881, 2882 NOZ</a:t>
            </a:r>
          </a:p>
          <a:p>
            <a:pPr marL="0" indent="0" algn="ctr">
              <a:buNone/>
            </a:pPr>
            <a:endParaRPr lang="sk-SK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k-SK" sz="2000" b="1" i="1" dirty="0">
                <a:latin typeface="Times New Roman" pitchFamily="18" charset="0"/>
                <a:cs typeface="Times New Roman" pitchFamily="18" charset="0"/>
              </a:rPr>
              <a:t>+ § 2998 </a:t>
            </a:r>
          </a:p>
          <a:p>
            <a:pPr marL="0" indent="0" algn="ctr">
              <a:buNone/>
            </a:pPr>
            <a:endParaRPr lang="sk-SK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„Plnila-li strana vědomě proto, aby druhá strana něco vykonala za účelem zakázaným nebo zcela nemožným, nemá právo požadovat, aby jí to bylo vráceno. Dal-li však někdo, aby zabránil protiprávnímu činu, něco tomu, kdo se chtěl činu dopustit, může požadovat vrácení.“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2000" b="1" i="1" dirty="0">
                <a:latin typeface="Times New Roman" pitchFamily="18" charset="0"/>
                <a:cs typeface="Times New Roman" pitchFamily="18" charset="0"/>
              </a:rPr>
              <a:t>+ § 2993 - § 2996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k-SK" sz="2000" dirty="0" err="1">
                <a:latin typeface="Times New Roman" pitchFamily="18" charset="0"/>
                <a:cs typeface="Times New Roman" pitchFamily="18" charset="0"/>
              </a:rPr>
              <a:t>zpřesnění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>
                <a:latin typeface="Times New Roman" pitchFamily="18" charset="0"/>
                <a:cs typeface="Times New Roman" pitchFamily="18" charset="0"/>
              </a:rPr>
              <a:t>předcházejících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 ustanovení</a:t>
            </a:r>
          </a:p>
        </p:txBody>
      </p:sp>
    </p:spTree>
    <p:extLst>
      <p:ext uri="{BB962C8B-B14F-4D97-AF65-F5344CB8AC3E}">
        <p14:creationId xmlns:p14="http://schemas.microsoft.com/office/powerpoint/2010/main" val="51857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Subjekty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bezdůvodného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obohacení</a:t>
            </a:r>
            <a:endParaRPr lang="sk-SK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485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A. obohacený</a:t>
            </a:r>
          </a:p>
          <a:p>
            <a:pPr marL="0" indent="0">
              <a:buNone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B. ochuzený</a:t>
            </a:r>
          </a:p>
        </p:txBody>
      </p:sp>
    </p:spTree>
    <p:extLst>
      <p:ext uri="{BB962C8B-B14F-4D97-AF65-F5344CB8AC3E}">
        <p14:creationId xmlns:p14="http://schemas.microsoft.com/office/powerpoint/2010/main" val="354652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Vydanie bezdôvodného obohatenia</a:t>
            </a: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29426" y="1700807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2000" strike="sngStrike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§ 456 OZ</a:t>
            </a:r>
          </a:p>
          <a:p>
            <a:pPr marL="0" indent="0" algn="ctr">
              <a:buNone/>
            </a:pPr>
            <a:r>
              <a:rPr lang="cs-CZ" sz="2000" strike="sngStrike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Předmět bezdůvodného obohacení se musí vydat tomu, na jehož úkor byl získán. Nelze-li toho, na jehož úkor byl získán, zjistit, </a:t>
            </a:r>
          </a:p>
          <a:p>
            <a:pPr marL="0" indent="0" algn="ctr">
              <a:buNone/>
            </a:pPr>
            <a:r>
              <a:rPr lang="cs-CZ" sz="2500" b="1" strike="sngStrike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musí se vydat státu.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OZ 2012</a:t>
            </a:r>
          </a:p>
          <a:p>
            <a:pPr marL="0" indent="0" algn="ctr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§ 2991 odst. 1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Kdo se na úkor jiného bez spravedlivého důvodu obohatí,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musí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ochuzenému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vydat, oč se obohatil.</a:t>
            </a:r>
            <a:endParaRPr lang="cs-CZ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  a § 2992  </a:t>
            </a:r>
          </a:p>
          <a:p>
            <a:pPr marL="0" indent="0" algn="just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Byl-li splněn dluh, a to i předčasně, nebylo-li uplatněno právo, ač uplatněno být mohlo, nebo učinila-li jedna osoba něco ve svém výlučném a osobním zájmu či na vlastní nebezpečí, nevzniká povinnost obohacení vydat; to platí i v případě, že jedna osoba obohatí druhou s úmyslem ji obdarovat nebo obohatit bez úmyslu právně se vázat.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52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B9AC3-00E5-4B4E-8C79-B08672B028B3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Rozsah vydania </a:t>
            </a:r>
            <a:r>
              <a:rPr lang="sk-SK" sz="3000" b="1" u="sng" dirty="0" err="1">
                <a:latin typeface="Times New Roman" pitchFamily="18" charset="0"/>
                <a:cs typeface="Times New Roman" pitchFamily="18" charset="0"/>
              </a:rPr>
              <a:t>bezd</a:t>
            </a:r>
            <a:r>
              <a:rPr lang="sk-SK" sz="3000" b="1" u="sng" dirty="0">
                <a:latin typeface="Times New Roman" pitchFamily="18" charset="0"/>
                <a:cs typeface="Times New Roman" pitchFamily="18" charset="0"/>
              </a:rPr>
              <a:t>. obohatenia a náklady</a:t>
            </a: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auto">
          <a:xfrm>
            <a:off x="914400" y="1665039"/>
            <a:ext cx="7772400" cy="504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§ 2999, § 3004 a § 3005 NOZ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§ 2999</a:t>
            </a:r>
          </a:p>
          <a:p>
            <a:pPr marL="0" indent="0" algn="just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(1) Není-li vydání předmětu bezdůvodného obohacení dobře možné, má ochuzený právo na peněžitou náhradu ve výši obvyklé ceny. Bylo-li plněno na základě neplatného nebo zrušeného právního jednání, právo na peněžitou náhradu však nevznikne v rozsahu, v jakém se to příčí účelu pravidla vylučujícího platnost právního jednání.</a:t>
            </a:r>
          </a:p>
          <a:p>
            <a:pPr marL="0" indent="0" algn="just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(2) Plnil-li ochuzený za úplatu, poskytne se náhrada ve výši této úplaty; to neplatí, zakládá-li výše úplaty důvod neplatnosti smlouvy nebo důvod pro zrušení závazku, anebo byla-li výše úplaty takovým důvodem podstatně ovlivněna.</a:t>
            </a:r>
          </a:p>
          <a:p>
            <a:pPr marL="0" indent="0" algn="just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(3) Nelze-li předmět bezdůvodného obohacení vydat proto, že došlo k jeho zkáze, ztrátě nebo zhoršení z příčin, které jdou k tíži ochuzeného, nahradí obohacený nanejvýš tolik, co ušetřil na vlastním majetku.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13019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1157</TotalTime>
  <Words>1147</Words>
  <Application>Microsoft Office PowerPoint</Application>
  <PresentationFormat>Předvádění na obrazovce (4:3)</PresentationFormat>
  <Paragraphs>116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3558</vt:lpstr>
      <vt:lpstr>BÉŽOVÁ TITL</vt:lpstr>
      <vt:lpstr>Bezdůvodné obohacení   </vt:lpstr>
      <vt:lpstr>Začlenění v systematice OZ 2012</vt:lpstr>
      <vt:lpstr>Všeobecná východiska</vt:lpstr>
      <vt:lpstr>Pozitívní vymezení</vt:lpstr>
      <vt:lpstr>Negativní vymezení</vt:lpstr>
      <vt:lpstr>Negativní vymezení</vt:lpstr>
      <vt:lpstr>Subjekty bezdůvodného obohacení</vt:lpstr>
      <vt:lpstr>Vydanie bezdôvodného obohatenia</vt:lpstr>
      <vt:lpstr>Rozsah vydania bezd. obohatenia a náklady</vt:lpstr>
      <vt:lpstr>Rozsah vydání bezd. obohacení a náklady</vt:lpstr>
      <vt:lpstr>Bezdůvodné obohacení třetích osob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OZ Osoby – část první Hlava II Osoby Díl 1 Všeobecná ustanovení (§15-22)</dc:title>
  <dc:creator>Hamřik</dc:creator>
  <cp:lastModifiedBy>Jan Hurdík</cp:lastModifiedBy>
  <cp:revision>38</cp:revision>
  <dcterms:created xsi:type="dcterms:W3CDTF">2012-10-15T17:08:11Z</dcterms:created>
  <dcterms:modified xsi:type="dcterms:W3CDTF">2021-03-12T11:44:21Z</dcterms:modified>
</cp:coreProperties>
</file>