
<file path=[Content_Types].xml><?xml version="1.0" encoding="utf-8"?>
<Types xmlns="http://schemas.openxmlformats.org/package/2006/content-types">
  <Default Extension="mp3" ContentType="audio/mpeg"/>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57" r:id="rId1"/>
  </p:sldMasterIdLst>
  <p:notesMasterIdLst>
    <p:notesMasterId r:id="rId52"/>
  </p:notesMasterIdLst>
  <p:handoutMasterIdLst>
    <p:handoutMasterId r:id="rId53"/>
  </p:handoutMasterIdLst>
  <p:sldIdLst>
    <p:sldId id="349" r:id="rId2"/>
    <p:sldId id="257" r:id="rId3"/>
    <p:sldId id="277" r:id="rId4"/>
    <p:sldId id="335" r:id="rId5"/>
    <p:sldId id="281" r:id="rId6"/>
    <p:sldId id="285" r:id="rId7"/>
    <p:sldId id="286" r:id="rId8"/>
    <p:sldId id="287" r:id="rId9"/>
    <p:sldId id="288" r:id="rId10"/>
    <p:sldId id="289" r:id="rId11"/>
    <p:sldId id="290" r:id="rId12"/>
    <p:sldId id="282" r:id="rId13"/>
    <p:sldId id="292" r:id="rId14"/>
    <p:sldId id="293" r:id="rId15"/>
    <p:sldId id="336" r:id="rId16"/>
    <p:sldId id="297" r:id="rId17"/>
    <p:sldId id="303" r:id="rId18"/>
    <p:sldId id="304" r:id="rId19"/>
    <p:sldId id="305" r:id="rId20"/>
    <p:sldId id="299" r:id="rId21"/>
    <p:sldId id="306" r:id="rId22"/>
    <p:sldId id="300" r:id="rId23"/>
    <p:sldId id="308" r:id="rId24"/>
    <p:sldId id="307" r:id="rId25"/>
    <p:sldId id="309" r:id="rId26"/>
    <p:sldId id="310" r:id="rId27"/>
    <p:sldId id="311" r:id="rId28"/>
    <p:sldId id="301" r:id="rId29"/>
    <p:sldId id="312" r:id="rId30"/>
    <p:sldId id="337" r:id="rId31"/>
    <p:sldId id="313" r:id="rId32"/>
    <p:sldId id="314" r:id="rId33"/>
    <p:sldId id="350" r:id="rId34"/>
    <p:sldId id="319" r:id="rId35"/>
    <p:sldId id="320" r:id="rId36"/>
    <p:sldId id="321" r:id="rId37"/>
    <p:sldId id="322" r:id="rId38"/>
    <p:sldId id="323" r:id="rId39"/>
    <p:sldId id="324" r:id="rId40"/>
    <p:sldId id="325" r:id="rId41"/>
    <p:sldId id="316" r:id="rId42"/>
    <p:sldId id="329" r:id="rId43"/>
    <p:sldId id="330" r:id="rId44"/>
    <p:sldId id="331" r:id="rId45"/>
    <p:sldId id="332" r:id="rId46"/>
    <p:sldId id="333" r:id="rId47"/>
    <p:sldId id="334" r:id="rId48"/>
    <p:sldId id="338" r:id="rId49"/>
    <p:sldId id="347" r:id="rId50"/>
    <p:sldId id="348" r:id="rId51"/>
  </p:sldIdLst>
  <p:sldSz cx="9144000" cy="6858000" type="screen4x3"/>
  <p:notesSz cx="6735763" cy="9866313"/>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p15:clr>
            <a:srgbClr val="A4A3A4"/>
          </p15:clr>
        </p15:guide>
        <p15:guide id="2" orient="horz" pos="1272">
          <p15:clr>
            <a:srgbClr val="A4A3A4"/>
          </p15:clr>
        </p15:guide>
        <p15:guide id="3" orient="horz" pos="715">
          <p15:clr>
            <a:srgbClr val="A4A3A4"/>
          </p15:clr>
        </p15:guide>
        <p15:guide id="4" orient="horz" pos="3861">
          <p15:clr>
            <a:srgbClr val="A4A3A4"/>
          </p15:clr>
        </p15:guide>
        <p15:guide id="5" orient="horz" pos="3944">
          <p15:clr>
            <a:srgbClr val="A4A3A4"/>
          </p15:clr>
        </p15:guide>
        <p15:guide id="6" pos="321">
          <p15:clr>
            <a:srgbClr val="A4A3A4"/>
          </p15:clr>
        </p15:guide>
        <p15:guide id="7" pos="5418">
          <p15:clr>
            <a:srgbClr val="A4A3A4"/>
          </p15:clr>
        </p15:guide>
        <p15:guide id="8" pos="682">
          <p15:clr>
            <a:srgbClr val="A4A3A4"/>
          </p15:clr>
        </p15:guide>
        <p15:guide id="9" pos="2766">
          <p15:clr>
            <a:srgbClr val="A4A3A4"/>
          </p15:clr>
        </p15:guide>
        <p15:guide id="10" pos="297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93883" autoAdjust="0"/>
  </p:normalViewPr>
  <p:slideViewPr>
    <p:cSldViewPr snapToGrid="0">
      <p:cViewPr varScale="1">
        <p:scale>
          <a:sx n="63" d="100"/>
          <a:sy n="63" d="100"/>
        </p:scale>
        <p:origin x="1288" y="64"/>
      </p:cViewPr>
      <p:guideLst>
        <p:guide orient="horz" pos="1120"/>
        <p:guide orient="horz" pos="1272"/>
        <p:guide orient="horz" pos="715"/>
        <p:guide orient="horz" pos="3861"/>
        <p:guide orient="horz" pos="3944"/>
        <p:guide pos="321"/>
        <p:guide pos="5418"/>
        <p:guide pos="682"/>
        <p:guide pos="2766"/>
        <p:guide pos="297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16932" y="0"/>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9372997"/>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16932" y="9372997"/>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15373" y="0"/>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73577" y="4686499"/>
            <a:ext cx="5388610" cy="443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9371285"/>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15373" y="9371285"/>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934831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10</a:t>
            </a:fld>
            <a:endParaRPr lang="cs-CZ" altLang="cs-CZ"/>
          </a:p>
        </p:txBody>
      </p:sp>
    </p:spTree>
    <p:extLst>
      <p:ext uri="{BB962C8B-B14F-4D97-AF65-F5344CB8AC3E}">
        <p14:creationId xmlns:p14="http://schemas.microsoft.com/office/powerpoint/2010/main" val="3638330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11</a:t>
            </a:fld>
            <a:endParaRPr lang="cs-CZ" altLang="cs-CZ"/>
          </a:p>
        </p:txBody>
      </p:sp>
    </p:spTree>
    <p:extLst>
      <p:ext uri="{BB962C8B-B14F-4D97-AF65-F5344CB8AC3E}">
        <p14:creationId xmlns:p14="http://schemas.microsoft.com/office/powerpoint/2010/main" val="1807118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1819702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13</a:t>
            </a:fld>
            <a:endParaRPr lang="cs-CZ" altLang="cs-CZ"/>
          </a:p>
        </p:txBody>
      </p:sp>
    </p:spTree>
    <p:extLst>
      <p:ext uri="{BB962C8B-B14F-4D97-AF65-F5344CB8AC3E}">
        <p14:creationId xmlns:p14="http://schemas.microsoft.com/office/powerpoint/2010/main" val="2065448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0"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14</a:t>
            </a:fld>
            <a:endParaRPr lang="cs-CZ" altLang="cs-CZ"/>
          </a:p>
        </p:txBody>
      </p:sp>
    </p:spTree>
    <p:extLst>
      <p:ext uri="{BB962C8B-B14F-4D97-AF65-F5344CB8AC3E}">
        <p14:creationId xmlns:p14="http://schemas.microsoft.com/office/powerpoint/2010/main" val="2247809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15</a:t>
            </a:fld>
            <a:endParaRPr lang="cs-CZ" altLang="cs-CZ"/>
          </a:p>
        </p:txBody>
      </p:sp>
    </p:spTree>
    <p:extLst>
      <p:ext uri="{BB962C8B-B14F-4D97-AF65-F5344CB8AC3E}">
        <p14:creationId xmlns:p14="http://schemas.microsoft.com/office/powerpoint/2010/main" val="1435818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0"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16</a:t>
            </a:fld>
            <a:endParaRPr lang="cs-CZ" altLang="cs-CZ"/>
          </a:p>
        </p:txBody>
      </p:sp>
    </p:spTree>
    <p:extLst>
      <p:ext uri="{BB962C8B-B14F-4D97-AF65-F5344CB8AC3E}">
        <p14:creationId xmlns:p14="http://schemas.microsoft.com/office/powerpoint/2010/main" val="2836328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0" i="1"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17</a:t>
            </a:fld>
            <a:endParaRPr lang="cs-CZ" altLang="cs-CZ"/>
          </a:p>
        </p:txBody>
      </p:sp>
    </p:spTree>
    <p:extLst>
      <p:ext uri="{BB962C8B-B14F-4D97-AF65-F5344CB8AC3E}">
        <p14:creationId xmlns:p14="http://schemas.microsoft.com/office/powerpoint/2010/main" val="1708815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18</a:t>
            </a:fld>
            <a:endParaRPr lang="cs-CZ" altLang="cs-CZ"/>
          </a:p>
        </p:txBody>
      </p:sp>
    </p:spTree>
    <p:extLst>
      <p:ext uri="{BB962C8B-B14F-4D97-AF65-F5344CB8AC3E}">
        <p14:creationId xmlns:p14="http://schemas.microsoft.com/office/powerpoint/2010/main" val="1474937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19</a:t>
            </a:fld>
            <a:endParaRPr lang="cs-CZ" altLang="cs-CZ"/>
          </a:p>
        </p:txBody>
      </p:sp>
    </p:spTree>
    <p:extLst>
      <p:ext uri="{BB962C8B-B14F-4D97-AF65-F5344CB8AC3E}">
        <p14:creationId xmlns:p14="http://schemas.microsoft.com/office/powerpoint/2010/main" val="1141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2</a:t>
            </a:fld>
            <a:endParaRPr lang="cs-CZ" altLang="cs-CZ"/>
          </a:p>
        </p:txBody>
      </p:sp>
    </p:spTree>
    <p:extLst>
      <p:ext uri="{BB962C8B-B14F-4D97-AF65-F5344CB8AC3E}">
        <p14:creationId xmlns:p14="http://schemas.microsoft.com/office/powerpoint/2010/main" val="95990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20</a:t>
            </a:fld>
            <a:endParaRPr lang="cs-CZ" altLang="cs-CZ"/>
          </a:p>
        </p:txBody>
      </p:sp>
    </p:spTree>
    <p:extLst>
      <p:ext uri="{BB962C8B-B14F-4D97-AF65-F5344CB8AC3E}">
        <p14:creationId xmlns:p14="http://schemas.microsoft.com/office/powerpoint/2010/main" val="48492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0"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21</a:t>
            </a:fld>
            <a:endParaRPr lang="cs-CZ" altLang="cs-CZ"/>
          </a:p>
        </p:txBody>
      </p:sp>
    </p:spTree>
    <p:extLst>
      <p:ext uri="{BB962C8B-B14F-4D97-AF65-F5344CB8AC3E}">
        <p14:creationId xmlns:p14="http://schemas.microsoft.com/office/powerpoint/2010/main" val="650069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22</a:t>
            </a:fld>
            <a:endParaRPr lang="cs-CZ" altLang="cs-CZ"/>
          </a:p>
        </p:txBody>
      </p:sp>
    </p:spTree>
    <p:extLst>
      <p:ext uri="{BB962C8B-B14F-4D97-AF65-F5344CB8AC3E}">
        <p14:creationId xmlns:p14="http://schemas.microsoft.com/office/powerpoint/2010/main" val="643168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23</a:t>
            </a:fld>
            <a:endParaRPr lang="cs-CZ" altLang="cs-CZ"/>
          </a:p>
        </p:txBody>
      </p:sp>
    </p:spTree>
    <p:extLst>
      <p:ext uri="{BB962C8B-B14F-4D97-AF65-F5344CB8AC3E}">
        <p14:creationId xmlns:p14="http://schemas.microsoft.com/office/powerpoint/2010/main" val="2762387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1"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24</a:t>
            </a:fld>
            <a:endParaRPr lang="cs-CZ" altLang="cs-CZ"/>
          </a:p>
        </p:txBody>
      </p:sp>
    </p:spTree>
    <p:extLst>
      <p:ext uri="{BB962C8B-B14F-4D97-AF65-F5344CB8AC3E}">
        <p14:creationId xmlns:p14="http://schemas.microsoft.com/office/powerpoint/2010/main" val="2158650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i="1"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25</a:t>
            </a:fld>
            <a:endParaRPr lang="cs-CZ" altLang="cs-CZ"/>
          </a:p>
        </p:txBody>
      </p:sp>
    </p:spTree>
    <p:extLst>
      <p:ext uri="{BB962C8B-B14F-4D97-AF65-F5344CB8AC3E}">
        <p14:creationId xmlns:p14="http://schemas.microsoft.com/office/powerpoint/2010/main" val="1758532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0" i="0"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26</a:t>
            </a:fld>
            <a:endParaRPr lang="cs-CZ" altLang="cs-CZ"/>
          </a:p>
        </p:txBody>
      </p:sp>
    </p:spTree>
    <p:extLst>
      <p:ext uri="{BB962C8B-B14F-4D97-AF65-F5344CB8AC3E}">
        <p14:creationId xmlns:p14="http://schemas.microsoft.com/office/powerpoint/2010/main" val="231485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27</a:t>
            </a:fld>
            <a:endParaRPr lang="cs-CZ" altLang="cs-CZ"/>
          </a:p>
        </p:txBody>
      </p:sp>
    </p:spTree>
    <p:extLst>
      <p:ext uri="{BB962C8B-B14F-4D97-AF65-F5344CB8AC3E}">
        <p14:creationId xmlns:p14="http://schemas.microsoft.com/office/powerpoint/2010/main" val="3592521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28</a:t>
            </a:fld>
            <a:endParaRPr lang="cs-CZ" altLang="cs-CZ"/>
          </a:p>
        </p:txBody>
      </p:sp>
    </p:spTree>
    <p:extLst>
      <p:ext uri="{BB962C8B-B14F-4D97-AF65-F5344CB8AC3E}">
        <p14:creationId xmlns:p14="http://schemas.microsoft.com/office/powerpoint/2010/main" val="4127283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1"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29</a:t>
            </a:fld>
            <a:endParaRPr lang="cs-CZ" altLang="cs-CZ"/>
          </a:p>
        </p:txBody>
      </p:sp>
    </p:spTree>
    <p:extLst>
      <p:ext uri="{BB962C8B-B14F-4D97-AF65-F5344CB8AC3E}">
        <p14:creationId xmlns:p14="http://schemas.microsoft.com/office/powerpoint/2010/main" val="1921849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3</a:t>
            </a:fld>
            <a:endParaRPr lang="cs-CZ" altLang="cs-CZ"/>
          </a:p>
        </p:txBody>
      </p:sp>
    </p:spTree>
    <p:extLst>
      <p:ext uri="{BB962C8B-B14F-4D97-AF65-F5344CB8AC3E}">
        <p14:creationId xmlns:p14="http://schemas.microsoft.com/office/powerpoint/2010/main" val="1758908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30</a:t>
            </a:fld>
            <a:endParaRPr lang="cs-CZ" altLang="cs-CZ"/>
          </a:p>
        </p:txBody>
      </p:sp>
    </p:spTree>
    <p:extLst>
      <p:ext uri="{BB962C8B-B14F-4D97-AF65-F5344CB8AC3E}">
        <p14:creationId xmlns:p14="http://schemas.microsoft.com/office/powerpoint/2010/main" val="665159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0" i="1"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31</a:t>
            </a:fld>
            <a:endParaRPr lang="cs-CZ" altLang="cs-CZ"/>
          </a:p>
        </p:txBody>
      </p:sp>
    </p:spTree>
    <p:extLst>
      <p:ext uri="{BB962C8B-B14F-4D97-AF65-F5344CB8AC3E}">
        <p14:creationId xmlns:p14="http://schemas.microsoft.com/office/powerpoint/2010/main" val="23964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i="1"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32</a:t>
            </a:fld>
            <a:endParaRPr lang="cs-CZ" altLang="cs-CZ"/>
          </a:p>
        </p:txBody>
      </p:sp>
    </p:spTree>
    <p:extLst>
      <p:ext uri="{BB962C8B-B14F-4D97-AF65-F5344CB8AC3E}">
        <p14:creationId xmlns:p14="http://schemas.microsoft.com/office/powerpoint/2010/main" val="4072436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34</a:t>
            </a:fld>
            <a:endParaRPr lang="cs-CZ" altLang="cs-CZ"/>
          </a:p>
        </p:txBody>
      </p:sp>
    </p:spTree>
    <p:extLst>
      <p:ext uri="{BB962C8B-B14F-4D97-AF65-F5344CB8AC3E}">
        <p14:creationId xmlns:p14="http://schemas.microsoft.com/office/powerpoint/2010/main" val="1534601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0"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35</a:t>
            </a:fld>
            <a:endParaRPr lang="cs-CZ" altLang="cs-CZ"/>
          </a:p>
        </p:txBody>
      </p:sp>
    </p:spTree>
    <p:extLst>
      <p:ext uri="{BB962C8B-B14F-4D97-AF65-F5344CB8AC3E}">
        <p14:creationId xmlns:p14="http://schemas.microsoft.com/office/powerpoint/2010/main" val="570029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36</a:t>
            </a:fld>
            <a:endParaRPr lang="cs-CZ" altLang="cs-CZ"/>
          </a:p>
        </p:txBody>
      </p:sp>
    </p:spTree>
    <p:extLst>
      <p:ext uri="{BB962C8B-B14F-4D97-AF65-F5344CB8AC3E}">
        <p14:creationId xmlns:p14="http://schemas.microsoft.com/office/powerpoint/2010/main" val="25245425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37</a:t>
            </a:fld>
            <a:endParaRPr lang="cs-CZ" altLang="cs-CZ"/>
          </a:p>
        </p:txBody>
      </p:sp>
    </p:spTree>
    <p:extLst>
      <p:ext uri="{BB962C8B-B14F-4D97-AF65-F5344CB8AC3E}">
        <p14:creationId xmlns:p14="http://schemas.microsoft.com/office/powerpoint/2010/main" val="2611167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38</a:t>
            </a:fld>
            <a:endParaRPr lang="cs-CZ" altLang="cs-CZ"/>
          </a:p>
        </p:txBody>
      </p:sp>
    </p:spTree>
    <p:extLst>
      <p:ext uri="{BB962C8B-B14F-4D97-AF65-F5344CB8AC3E}">
        <p14:creationId xmlns:p14="http://schemas.microsoft.com/office/powerpoint/2010/main" val="2921715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39</a:t>
            </a:fld>
            <a:endParaRPr lang="cs-CZ" altLang="cs-CZ"/>
          </a:p>
        </p:txBody>
      </p:sp>
    </p:spTree>
    <p:extLst>
      <p:ext uri="{BB962C8B-B14F-4D97-AF65-F5344CB8AC3E}">
        <p14:creationId xmlns:p14="http://schemas.microsoft.com/office/powerpoint/2010/main" val="26139472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40</a:t>
            </a:fld>
            <a:endParaRPr lang="cs-CZ" altLang="cs-CZ"/>
          </a:p>
        </p:txBody>
      </p:sp>
    </p:spTree>
    <p:extLst>
      <p:ext uri="{BB962C8B-B14F-4D97-AF65-F5344CB8AC3E}">
        <p14:creationId xmlns:p14="http://schemas.microsoft.com/office/powerpoint/2010/main" val="633484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4</a:t>
            </a:fld>
            <a:endParaRPr lang="cs-CZ" altLang="cs-CZ"/>
          </a:p>
        </p:txBody>
      </p:sp>
    </p:spTree>
    <p:extLst>
      <p:ext uri="{BB962C8B-B14F-4D97-AF65-F5344CB8AC3E}">
        <p14:creationId xmlns:p14="http://schemas.microsoft.com/office/powerpoint/2010/main" val="1816914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41</a:t>
            </a:fld>
            <a:endParaRPr lang="cs-CZ" altLang="cs-CZ"/>
          </a:p>
        </p:txBody>
      </p:sp>
    </p:spTree>
    <p:extLst>
      <p:ext uri="{BB962C8B-B14F-4D97-AF65-F5344CB8AC3E}">
        <p14:creationId xmlns:p14="http://schemas.microsoft.com/office/powerpoint/2010/main" val="3300929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42</a:t>
            </a:fld>
            <a:endParaRPr lang="cs-CZ" altLang="cs-CZ"/>
          </a:p>
        </p:txBody>
      </p:sp>
    </p:spTree>
    <p:extLst>
      <p:ext uri="{BB962C8B-B14F-4D97-AF65-F5344CB8AC3E}">
        <p14:creationId xmlns:p14="http://schemas.microsoft.com/office/powerpoint/2010/main" val="17651490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0"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43</a:t>
            </a:fld>
            <a:endParaRPr lang="cs-CZ" altLang="cs-CZ"/>
          </a:p>
        </p:txBody>
      </p:sp>
    </p:spTree>
    <p:extLst>
      <p:ext uri="{BB962C8B-B14F-4D97-AF65-F5344CB8AC3E}">
        <p14:creationId xmlns:p14="http://schemas.microsoft.com/office/powerpoint/2010/main" val="31337467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0"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44</a:t>
            </a:fld>
            <a:endParaRPr lang="cs-CZ" altLang="cs-CZ"/>
          </a:p>
        </p:txBody>
      </p:sp>
    </p:spTree>
    <p:extLst>
      <p:ext uri="{BB962C8B-B14F-4D97-AF65-F5344CB8AC3E}">
        <p14:creationId xmlns:p14="http://schemas.microsoft.com/office/powerpoint/2010/main" val="10312827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45</a:t>
            </a:fld>
            <a:endParaRPr lang="cs-CZ" altLang="cs-CZ"/>
          </a:p>
        </p:txBody>
      </p:sp>
    </p:spTree>
    <p:extLst>
      <p:ext uri="{BB962C8B-B14F-4D97-AF65-F5344CB8AC3E}">
        <p14:creationId xmlns:p14="http://schemas.microsoft.com/office/powerpoint/2010/main" val="25493922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i="1"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46</a:t>
            </a:fld>
            <a:endParaRPr lang="cs-CZ" altLang="cs-CZ"/>
          </a:p>
        </p:txBody>
      </p:sp>
    </p:spTree>
    <p:extLst>
      <p:ext uri="{BB962C8B-B14F-4D97-AF65-F5344CB8AC3E}">
        <p14:creationId xmlns:p14="http://schemas.microsoft.com/office/powerpoint/2010/main" val="42109357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1"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47</a:t>
            </a:fld>
            <a:endParaRPr lang="cs-CZ" altLang="cs-CZ"/>
          </a:p>
        </p:txBody>
      </p:sp>
    </p:spTree>
    <p:extLst>
      <p:ext uri="{BB962C8B-B14F-4D97-AF65-F5344CB8AC3E}">
        <p14:creationId xmlns:p14="http://schemas.microsoft.com/office/powerpoint/2010/main" val="26566339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48</a:t>
            </a:fld>
            <a:endParaRPr lang="cs-CZ" altLang="cs-CZ"/>
          </a:p>
        </p:txBody>
      </p:sp>
    </p:spTree>
    <p:extLst>
      <p:ext uri="{BB962C8B-B14F-4D97-AF65-F5344CB8AC3E}">
        <p14:creationId xmlns:p14="http://schemas.microsoft.com/office/powerpoint/2010/main" val="8252964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49</a:t>
            </a:fld>
            <a:endParaRPr lang="cs-CZ" altLang="cs-CZ"/>
          </a:p>
        </p:txBody>
      </p:sp>
    </p:spTree>
    <p:extLst>
      <p:ext uri="{BB962C8B-B14F-4D97-AF65-F5344CB8AC3E}">
        <p14:creationId xmlns:p14="http://schemas.microsoft.com/office/powerpoint/2010/main" val="37138679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50</a:t>
            </a:fld>
            <a:endParaRPr lang="cs-CZ" altLang="cs-CZ"/>
          </a:p>
        </p:txBody>
      </p:sp>
    </p:spTree>
    <p:extLst>
      <p:ext uri="{BB962C8B-B14F-4D97-AF65-F5344CB8AC3E}">
        <p14:creationId xmlns:p14="http://schemas.microsoft.com/office/powerpoint/2010/main" val="2500930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5</a:t>
            </a:fld>
            <a:endParaRPr lang="cs-CZ" altLang="cs-CZ"/>
          </a:p>
        </p:txBody>
      </p:sp>
    </p:spTree>
    <p:extLst>
      <p:ext uri="{BB962C8B-B14F-4D97-AF65-F5344CB8AC3E}">
        <p14:creationId xmlns:p14="http://schemas.microsoft.com/office/powerpoint/2010/main" val="1893493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i="1"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6</a:t>
            </a:fld>
            <a:endParaRPr lang="cs-CZ" altLang="cs-CZ"/>
          </a:p>
        </p:txBody>
      </p:sp>
    </p:spTree>
    <p:extLst>
      <p:ext uri="{BB962C8B-B14F-4D97-AF65-F5344CB8AC3E}">
        <p14:creationId xmlns:p14="http://schemas.microsoft.com/office/powerpoint/2010/main" val="2751253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i="1"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7</a:t>
            </a:fld>
            <a:endParaRPr lang="cs-CZ" altLang="cs-CZ"/>
          </a:p>
        </p:txBody>
      </p:sp>
    </p:spTree>
    <p:extLst>
      <p:ext uri="{BB962C8B-B14F-4D97-AF65-F5344CB8AC3E}">
        <p14:creationId xmlns:p14="http://schemas.microsoft.com/office/powerpoint/2010/main" val="2877073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i="0"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8</a:t>
            </a:fld>
            <a:endParaRPr lang="cs-CZ" altLang="cs-CZ"/>
          </a:p>
        </p:txBody>
      </p:sp>
    </p:spTree>
    <p:extLst>
      <p:ext uri="{BB962C8B-B14F-4D97-AF65-F5344CB8AC3E}">
        <p14:creationId xmlns:p14="http://schemas.microsoft.com/office/powerpoint/2010/main" val="3924819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9</a:t>
            </a:fld>
            <a:endParaRPr lang="cs-CZ" altLang="cs-CZ"/>
          </a:p>
        </p:txBody>
      </p:sp>
    </p:spTree>
    <p:extLst>
      <p:ext uri="{BB962C8B-B14F-4D97-AF65-F5344CB8AC3E}">
        <p14:creationId xmlns:p14="http://schemas.microsoft.com/office/powerpoint/2010/main" val="851012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65548" name="Rectangle 12"/>
          <p:cNvSpPr>
            <a:spLocks noGrp="1" noChangeArrowheads="1"/>
          </p:cNvSpPr>
          <p:nvPr>
            <p:ph type="ctrTitle"/>
          </p:nvPr>
        </p:nvSpPr>
        <p:spPr>
          <a:xfrm>
            <a:off x="1082675" y="2565401"/>
            <a:ext cx="7518400" cy="2663825"/>
          </a:xfrm>
        </p:spPr>
        <p:txBody>
          <a:bodyPr tIns="0" bIns="0" anchor="ctr"/>
          <a:lstStyle>
            <a:lvl1pPr>
              <a:defRPr sz="3200"/>
            </a:lvl1pPr>
          </a:lstStyle>
          <a:p>
            <a:pPr lvl="0"/>
            <a:r>
              <a:rPr lang="cs-CZ" altLang="cs-CZ" noProof="0"/>
              <a:t>Kliknutím lze upravit styl.</a:t>
            </a:r>
            <a:endParaRPr lang="cs-CZ" altLang="cs-CZ" noProof="0" dirty="0"/>
          </a:p>
        </p:txBody>
      </p:sp>
      <p:sp>
        <p:nvSpPr>
          <p:cNvPr id="7" name="Rectangle 17"/>
          <p:cNvSpPr>
            <a:spLocks noGrp="1" noChangeArrowheads="1"/>
          </p:cNvSpPr>
          <p:nvPr>
            <p:ph type="ftr" sz="quarter" idx="3"/>
          </p:nvPr>
        </p:nvSpPr>
        <p:spPr bwMode="auto">
          <a:xfrm>
            <a:off x="422694" y="6248400"/>
            <a:ext cx="630591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rgbClr val="969696"/>
                </a:solidFill>
              </a:defRPr>
            </a:lvl1pPr>
          </a:lstStyle>
          <a:p>
            <a:r>
              <a:rPr lang="cs-CZ" altLang="cs-CZ" dirty="0"/>
              <a:t>Definujte zápatí - název prezentace / pracoviště</a:t>
            </a:r>
          </a:p>
        </p:txBody>
      </p:sp>
      <p:sp>
        <p:nvSpPr>
          <p:cNvPr id="8" name="Rectangle 18"/>
          <p:cNvSpPr>
            <a:spLocks noGrp="1" noChangeArrowheads="1"/>
          </p:cNvSpPr>
          <p:nvPr>
            <p:ph type="sldNum" sz="quarter" idx="4"/>
          </p:nvPr>
        </p:nvSpPr>
        <p:spPr bwMode="auto">
          <a:xfrm>
            <a:off x="6858000" y="6248400"/>
            <a:ext cx="18417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rgbClr val="969696"/>
                </a:solidFill>
              </a:defRPr>
            </a:lvl1pPr>
          </a:lstStyle>
          <a:p>
            <a:fld id="{0DE708CC-0C3F-4567-9698-B54C0F35BD31}" type="slidenum">
              <a:rPr lang="cs-CZ" altLang="cs-CZ" smtClean="0"/>
              <a:pPr/>
              <a:t>‹#›</a:t>
            </a:fld>
            <a:endParaRPr lang="cs-CZ" alt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p:txBody>
      </p:sp>
      <p:sp>
        <p:nvSpPr>
          <p:cNvPr id="4" name="Zástupný symbol pro zápatí 3"/>
          <p:cNvSpPr>
            <a:spLocks noGrp="1"/>
          </p:cNvSpPr>
          <p:nvPr>
            <p:ph type="ftr" sz="quarter" idx="10"/>
          </p:nvPr>
        </p:nvSpPr>
        <p:spPr/>
        <p:txBody>
          <a:bodyPr/>
          <a:lstStyle>
            <a:lvl1pPr>
              <a:defRPr/>
            </a:lvl1pPr>
          </a:lstStyle>
          <a:p>
            <a:r>
              <a:rPr lang="cs-CZ" altLang="cs-CZ"/>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BFD44865-E482-4274-BA0A-6D969A5DE30D}" type="slidenum">
              <a:rPr lang="cs-CZ" altLang="cs-CZ"/>
              <a:pPr/>
              <a:t>‹#›</a:t>
            </a:fld>
            <a:endParaRPr lang="cs-CZ" altLang="cs-CZ" dirty="0"/>
          </a:p>
        </p:txBody>
      </p:sp>
    </p:spTree>
    <p:extLst>
      <p:ext uri="{BB962C8B-B14F-4D97-AF65-F5344CB8AC3E}">
        <p14:creationId xmlns:p14="http://schemas.microsoft.com/office/powerpoint/2010/main" val="13906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97689" y="1125539"/>
            <a:ext cx="1703387" cy="500697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509588" y="1125539"/>
            <a:ext cx="6037861" cy="5006975"/>
          </a:xfrm>
        </p:spPr>
        <p:txBody>
          <a:bodyPr vert="eaVert"/>
          <a:lstStyle/>
          <a:p>
            <a:pPr lvl="0"/>
            <a:r>
              <a:rPr lang="cs-CZ"/>
              <a:t>Kliknutím lze upravit styly předlohy textu.</a:t>
            </a:r>
          </a:p>
          <a:p>
            <a:pPr lvl="1"/>
            <a:r>
              <a:rPr lang="cs-CZ"/>
              <a:t>Druhá úroveň</a:t>
            </a:r>
          </a:p>
        </p:txBody>
      </p:sp>
      <p:sp>
        <p:nvSpPr>
          <p:cNvPr id="4" name="Zástupný symbol pro zápatí 3"/>
          <p:cNvSpPr>
            <a:spLocks noGrp="1"/>
          </p:cNvSpPr>
          <p:nvPr>
            <p:ph type="ftr" sz="quarter" idx="10"/>
          </p:nvPr>
        </p:nvSpPr>
        <p:spPr/>
        <p:txBody>
          <a:bodyPr/>
          <a:lstStyle>
            <a:lvl1pPr>
              <a:defRPr/>
            </a:lvl1pPr>
          </a:lstStyle>
          <a:p>
            <a:r>
              <a:rPr lang="cs-CZ" altLang="cs-CZ"/>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67153075-B133-4825-BEAD-9495BA665D34}" type="slidenum">
              <a:rPr lang="cs-CZ" altLang="cs-CZ"/>
              <a:pPr/>
              <a:t>‹#›</a:t>
            </a:fld>
            <a:endParaRPr lang="cs-CZ" altLang="cs-CZ"/>
          </a:p>
        </p:txBody>
      </p:sp>
    </p:spTree>
    <p:extLst>
      <p:ext uri="{BB962C8B-B14F-4D97-AF65-F5344CB8AC3E}">
        <p14:creationId xmlns:p14="http://schemas.microsoft.com/office/powerpoint/2010/main" val="2752727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298876" y="2900365"/>
            <a:ext cx="8521200" cy="1171580"/>
          </a:xfrm>
        </p:spPr>
        <p:txBody>
          <a:bodyPr anchor="t"/>
          <a:lstStyle>
            <a:lvl1pPr algn="l">
              <a:lnSpc>
                <a:spcPts val="4399"/>
              </a:lnSpc>
              <a:defRPr sz="4399"/>
            </a:lvl1pPr>
          </a:lstStyle>
          <a:p>
            <a:r>
              <a:rPr lang="cs-CZ"/>
              <a:t>Kliknutím lze upravit styl.</a:t>
            </a:r>
            <a:endParaRPr lang="cs-CZ" dirty="0"/>
          </a:p>
        </p:txBody>
      </p:sp>
      <p:sp>
        <p:nvSpPr>
          <p:cNvPr id="8" name="Podnadpis 2"/>
          <p:cNvSpPr>
            <a:spLocks noGrp="1"/>
          </p:cNvSpPr>
          <p:nvPr>
            <p:ph type="subTitle" idx="1"/>
          </p:nvPr>
        </p:nvSpPr>
        <p:spPr>
          <a:xfrm>
            <a:off x="298876" y="4116404"/>
            <a:ext cx="8521200" cy="698497"/>
          </a:xfrm>
        </p:spPr>
        <p:txBody>
          <a:bodyPr anchor="t"/>
          <a:lstStyle>
            <a:lvl1pPr marL="0" indent="0" algn="l">
              <a:buNone/>
              <a:defRPr lang="cs-CZ" sz="2400" b="0" dirty="0">
                <a:solidFill>
                  <a:schemeClr val="tx1"/>
                </a:solidFill>
                <a:latin typeface="+mj-lt"/>
                <a:ea typeface="+mj-ea"/>
                <a:cs typeface="+mj-cs"/>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cs-CZ"/>
              <a:t>Kliknutím lze upravit styl předlohy.</a:t>
            </a:r>
            <a:endParaRPr lang="cs-CZ" dirty="0"/>
          </a:p>
        </p:txBody>
      </p:sp>
      <p:pic>
        <p:nvPicPr>
          <p:cNvPr id="11" name="Obrázek 10">
            <a:extLst>
              <a:ext uri="{FF2B5EF4-FFF2-40B4-BE49-F238E27FC236}">
                <a16:creationId xmlns:a16="http://schemas.microsoft.com/office/drawing/2014/main" id="{B229B6B9-1460-4014-8B8A-5645913D2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700" y="414001"/>
            <a:ext cx="1546674" cy="1067391"/>
          </a:xfrm>
          <a:prstGeom prst="rect">
            <a:avLst/>
          </a:prstGeom>
        </p:spPr>
      </p:pic>
    </p:spTree>
    <p:extLst>
      <p:ext uri="{BB962C8B-B14F-4D97-AF65-F5344CB8AC3E}">
        <p14:creationId xmlns:p14="http://schemas.microsoft.com/office/powerpoint/2010/main" val="3966867231"/>
      </p:ext>
    </p:extLst>
  </p:cSld>
  <p:clrMapOvr>
    <a:masterClrMapping/>
  </p:clrMapOvr>
  <p:hf hdr="0" dt="0"/>
  <p:extLst mod="1">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cs-CZ" dirty="0"/>
          </a:p>
        </p:txBody>
      </p:sp>
      <p:sp>
        <p:nvSpPr>
          <p:cNvPr id="3" name="Zástupný symbol pro obsah 2"/>
          <p:cNvSpPr>
            <a:spLocks noGrp="1"/>
          </p:cNvSpPr>
          <p:nvPr>
            <p:ph idx="1"/>
          </p:nvPr>
        </p:nvSpPr>
        <p:spPr/>
        <p:txBody>
          <a:bodyPr/>
          <a:lstStyle>
            <a:lvl1pPr marL="342900" indent="-342900">
              <a:buClr>
                <a:srgbClr val="00287D"/>
              </a:buClr>
              <a:buSzPct val="100000"/>
              <a:buFont typeface="Wingdings" panose="05000000000000000000" pitchFamily="2" charset="2"/>
              <a:buChar char="§"/>
              <a:defRPr/>
            </a:lvl1pPr>
            <a:lvl2pPr marL="742950" indent="-285750">
              <a:buClr>
                <a:srgbClr val="00287D"/>
              </a:buClr>
              <a:buFont typeface="Wingdings" panose="05000000000000000000" pitchFamily="2" charset="2"/>
              <a:buChar char="§"/>
              <a:defRPr/>
            </a:lvl2pPr>
            <a:lvl3pPr marL="914400" indent="0">
              <a:buNone/>
              <a:defRPr/>
            </a:lvl3pPr>
          </a:lstStyle>
          <a:p>
            <a:pPr lvl="0"/>
            <a:r>
              <a:rPr lang="cs-CZ"/>
              <a:t>Kliknutím lze upravit styly předlohy textu.</a:t>
            </a:r>
          </a:p>
          <a:p>
            <a:pPr lvl="1"/>
            <a:r>
              <a:rPr lang="cs-CZ"/>
              <a:t>Druhá úroveň</a:t>
            </a:r>
          </a:p>
        </p:txBody>
      </p:sp>
      <p:sp>
        <p:nvSpPr>
          <p:cNvPr id="4" name="Zástupný symbol pro zápatí 3"/>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Tree>
    <p:extLst>
      <p:ext uri="{BB962C8B-B14F-4D97-AF65-F5344CB8AC3E}">
        <p14:creationId xmlns:p14="http://schemas.microsoft.com/office/powerpoint/2010/main" val="268604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509589" y="4406901"/>
            <a:ext cx="8091487" cy="1362075"/>
          </a:xfrm>
        </p:spPr>
        <p:txBody>
          <a:bodyPr anchor="t"/>
          <a:lstStyle>
            <a:lvl1pPr algn="l">
              <a:defRPr sz="4000" b="1" cap="all"/>
            </a:lvl1pPr>
          </a:lstStyle>
          <a:p>
            <a:r>
              <a:rPr lang="cs-CZ"/>
              <a:t>Kliknutím lze upravit styl.</a:t>
            </a:r>
            <a:endParaRPr lang="cs-CZ" dirty="0"/>
          </a:p>
        </p:txBody>
      </p:sp>
      <p:sp>
        <p:nvSpPr>
          <p:cNvPr id="3" name="Zástupný symbol pro text 2"/>
          <p:cNvSpPr>
            <a:spLocks noGrp="1"/>
          </p:cNvSpPr>
          <p:nvPr>
            <p:ph type="body" idx="1"/>
          </p:nvPr>
        </p:nvSpPr>
        <p:spPr>
          <a:xfrm>
            <a:off x="509589" y="2906713"/>
            <a:ext cx="809148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Zástupný symbol pro zápatí 3"/>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B7F5D36C-8A95-44A1-B2E3-4B4CEE4AA93A}" type="slidenum">
              <a:rPr lang="cs-CZ" altLang="cs-CZ"/>
              <a:pPr/>
              <a:t>‹#›</a:t>
            </a:fld>
            <a:endParaRPr lang="cs-CZ" altLang="cs-CZ" dirty="0"/>
          </a:p>
        </p:txBody>
      </p:sp>
    </p:spTree>
    <p:extLst>
      <p:ext uri="{BB962C8B-B14F-4D97-AF65-F5344CB8AC3E}">
        <p14:creationId xmlns:p14="http://schemas.microsoft.com/office/powerpoint/2010/main" val="2563645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509588" y="2019301"/>
            <a:ext cx="3876944" cy="41105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p:txBody>
      </p:sp>
      <p:sp>
        <p:nvSpPr>
          <p:cNvPr id="4" name="Zástupný symbol pro obsah 3"/>
          <p:cNvSpPr>
            <a:spLocks noGrp="1"/>
          </p:cNvSpPr>
          <p:nvPr>
            <p:ph sz="half" idx="2"/>
          </p:nvPr>
        </p:nvSpPr>
        <p:spPr>
          <a:xfrm>
            <a:off x="4724131" y="2019301"/>
            <a:ext cx="3876944" cy="41105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p:txBody>
      </p:sp>
      <p:sp>
        <p:nvSpPr>
          <p:cNvPr id="5" name="Zástupný symbol pro zápatí 4"/>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6" name="Zástupný symbol pro číslo snímku 5"/>
          <p:cNvSpPr>
            <a:spLocks noGrp="1"/>
          </p:cNvSpPr>
          <p:nvPr>
            <p:ph type="sldNum" sz="quarter" idx="11"/>
          </p:nvPr>
        </p:nvSpPr>
        <p:spPr/>
        <p:txBody>
          <a:bodyPr/>
          <a:lstStyle>
            <a:lvl1pPr>
              <a:defRPr/>
            </a:lvl1pPr>
          </a:lstStyle>
          <a:p>
            <a:fld id="{91152B74-69A5-4C0F-AF65-094CC50B2C3C}" type="slidenum">
              <a:rPr lang="cs-CZ" altLang="cs-CZ"/>
              <a:pPr/>
              <a:t>‹#›</a:t>
            </a:fld>
            <a:endParaRPr lang="cs-CZ" altLang="cs-CZ" dirty="0"/>
          </a:p>
        </p:txBody>
      </p:sp>
    </p:spTree>
    <p:extLst>
      <p:ext uri="{BB962C8B-B14F-4D97-AF65-F5344CB8AC3E}">
        <p14:creationId xmlns:p14="http://schemas.microsoft.com/office/powerpoint/2010/main" val="2240045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09589" y="1134533"/>
            <a:ext cx="8091487" cy="643467"/>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512369" y="2019300"/>
            <a:ext cx="387865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509588" y="2915728"/>
            <a:ext cx="3874282" cy="32104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p:txBody>
      </p:sp>
      <p:sp>
        <p:nvSpPr>
          <p:cNvPr id="5" name="Zástupný symbol pro text 4"/>
          <p:cNvSpPr>
            <a:spLocks noGrp="1"/>
          </p:cNvSpPr>
          <p:nvPr>
            <p:ph type="body" sz="quarter" idx="3"/>
          </p:nvPr>
        </p:nvSpPr>
        <p:spPr>
          <a:xfrm>
            <a:off x="4723119" y="2019300"/>
            <a:ext cx="387795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722963" y="2938734"/>
            <a:ext cx="3878113" cy="31911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p:txBody>
      </p:sp>
      <p:sp>
        <p:nvSpPr>
          <p:cNvPr id="7" name="Zástupný symbol pro zápatí 6"/>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8" name="Zástupný symbol pro číslo snímku 7"/>
          <p:cNvSpPr>
            <a:spLocks noGrp="1"/>
          </p:cNvSpPr>
          <p:nvPr>
            <p:ph type="sldNum" sz="quarter" idx="11"/>
          </p:nvPr>
        </p:nvSpPr>
        <p:spPr/>
        <p:txBody>
          <a:bodyPr/>
          <a:lstStyle>
            <a:lvl1pPr>
              <a:defRPr/>
            </a:lvl1pPr>
          </a:lstStyle>
          <a:p>
            <a:fld id="{C595CD6F-6F72-494C-9F75-EA7F2E402090}" type="slidenum">
              <a:rPr lang="cs-CZ" altLang="cs-CZ"/>
              <a:pPr/>
              <a:t>‹#›</a:t>
            </a:fld>
            <a:endParaRPr lang="cs-CZ" altLang="cs-CZ" dirty="0"/>
          </a:p>
        </p:txBody>
      </p:sp>
    </p:spTree>
    <p:extLst>
      <p:ext uri="{BB962C8B-B14F-4D97-AF65-F5344CB8AC3E}">
        <p14:creationId xmlns:p14="http://schemas.microsoft.com/office/powerpoint/2010/main" val="3525317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cs-CZ" dirty="0"/>
          </a:p>
        </p:txBody>
      </p:sp>
      <p:sp>
        <p:nvSpPr>
          <p:cNvPr id="3" name="Zástupný symbol pro zápatí 2"/>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4" name="Zástupný symbol pro číslo snímku 3"/>
          <p:cNvSpPr>
            <a:spLocks noGrp="1"/>
          </p:cNvSpPr>
          <p:nvPr>
            <p:ph type="sldNum" sz="quarter" idx="11"/>
          </p:nvPr>
        </p:nvSpPr>
        <p:spPr/>
        <p:txBody>
          <a:bodyPr/>
          <a:lstStyle>
            <a:lvl1pPr>
              <a:defRPr/>
            </a:lvl1pPr>
          </a:lstStyle>
          <a:p>
            <a:fld id="{927DA5A4-BFC5-452F-9F43-ADC3A6F1509E}" type="slidenum">
              <a:rPr lang="cs-CZ" altLang="cs-CZ"/>
              <a:pPr/>
              <a:t>‹#›</a:t>
            </a:fld>
            <a:endParaRPr lang="cs-CZ" altLang="cs-CZ" dirty="0"/>
          </a:p>
        </p:txBody>
      </p:sp>
      <p:sp>
        <p:nvSpPr>
          <p:cNvPr id="5" name="Zástupný symbol pro text 3"/>
          <p:cNvSpPr>
            <a:spLocks noGrp="1"/>
          </p:cNvSpPr>
          <p:nvPr>
            <p:ph type="body" sz="half" idx="2"/>
          </p:nvPr>
        </p:nvSpPr>
        <p:spPr>
          <a:xfrm>
            <a:off x="509588" y="2019300"/>
            <a:ext cx="8091487" cy="41068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3710002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Tree>
    <p:extLst>
      <p:ext uri="{BB962C8B-B14F-4D97-AF65-F5344CB8AC3E}">
        <p14:creationId xmlns:p14="http://schemas.microsoft.com/office/powerpoint/2010/main" val="2954064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09588" y="1134534"/>
            <a:ext cx="8091487" cy="643465"/>
          </a:xfrm>
        </p:spPr>
        <p:txBody>
          <a:bodyPr/>
          <a:lstStyle>
            <a:lvl1pPr algn="l">
              <a:defRPr sz="2000" b="1"/>
            </a:lvl1pPr>
          </a:lstStyle>
          <a:p>
            <a:r>
              <a:rPr lang="cs-CZ"/>
              <a:t>Kliknutím lze upravit styl.</a:t>
            </a:r>
            <a:endParaRPr lang="cs-CZ" dirty="0"/>
          </a:p>
        </p:txBody>
      </p:sp>
      <p:sp>
        <p:nvSpPr>
          <p:cNvPr id="3" name="Zástupný symbol pro obsah 2"/>
          <p:cNvSpPr>
            <a:spLocks noGrp="1"/>
          </p:cNvSpPr>
          <p:nvPr>
            <p:ph idx="1"/>
          </p:nvPr>
        </p:nvSpPr>
        <p:spPr>
          <a:xfrm>
            <a:off x="3575051" y="2019300"/>
            <a:ext cx="5026025" cy="41068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p:txBody>
      </p:sp>
      <p:sp>
        <p:nvSpPr>
          <p:cNvPr id="4" name="Zástupný symbol pro text 3"/>
          <p:cNvSpPr>
            <a:spLocks noGrp="1"/>
          </p:cNvSpPr>
          <p:nvPr>
            <p:ph type="body" sz="half" idx="2"/>
          </p:nvPr>
        </p:nvSpPr>
        <p:spPr>
          <a:xfrm>
            <a:off x="509588" y="2019300"/>
            <a:ext cx="2746884" cy="41068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zápatí 4"/>
          <p:cNvSpPr>
            <a:spLocks noGrp="1"/>
          </p:cNvSpPr>
          <p:nvPr>
            <p:ph type="ftr" sz="quarter" idx="10"/>
          </p:nvPr>
        </p:nvSpPr>
        <p:spPr/>
        <p:txBody>
          <a:bodyPr/>
          <a:lstStyle>
            <a:lvl1pPr>
              <a:defRPr/>
            </a:lvl1pPr>
          </a:lstStyle>
          <a:p>
            <a:r>
              <a:rPr lang="cs-CZ" altLang="cs-CZ"/>
              <a:t>Definujte zápatí - název prezentace / pracoviště</a:t>
            </a:r>
          </a:p>
        </p:txBody>
      </p:sp>
      <p:sp>
        <p:nvSpPr>
          <p:cNvPr id="6" name="Zástupný symbol pro číslo snímku 5"/>
          <p:cNvSpPr>
            <a:spLocks noGrp="1"/>
          </p:cNvSpPr>
          <p:nvPr>
            <p:ph type="sldNum" sz="quarter" idx="11"/>
          </p:nvPr>
        </p:nvSpPr>
        <p:spPr/>
        <p:txBody>
          <a:bodyPr/>
          <a:lstStyle>
            <a:lvl1pPr>
              <a:defRPr/>
            </a:lvl1pPr>
          </a:lstStyle>
          <a:p>
            <a:fld id="{EA562BE3-FB3A-4F01-A26A-8D36CDF01ADA}" type="slidenum">
              <a:rPr lang="cs-CZ" altLang="cs-CZ"/>
              <a:pPr/>
              <a:t>‹#›</a:t>
            </a:fld>
            <a:endParaRPr lang="cs-CZ" altLang="cs-CZ" dirty="0"/>
          </a:p>
        </p:txBody>
      </p:sp>
    </p:spTree>
    <p:extLst>
      <p:ext uri="{BB962C8B-B14F-4D97-AF65-F5344CB8AC3E}">
        <p14:creationId xmlns:p14="http://schemas.microsoft.com/office/powerpoint/2010/main" val="231545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5087507"/>
            <a:ext cx="5486400" cy="566739"/>
          </a:xfrm>
        </p:spPr>
        <p:txBody>
          <a:bodyPr/>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1134533"/>
            <a:ext cx="5486400" cy="38745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cs-CZ" dirty="0"/>
          </a:p>
        </p:txBody>
      </p:sp>
      <p:sp>
        <p:nvSpPr>
          <p:cNvPr id="4" name="Zástupný symbol pro text 3"/>
          <p:cNvSpPr>
            <a:spLocks noGrp="1"/>
          </p:cNvSpPr>
          <p:nvPr>
            <p:ph type="body" sz="half" idx="2"/>
          </p:nvPr>
        </p:nvSpPr>
        <p:spPr>
          <a:xfrm>
            <a:off x="1792288" y="5654246"/>
            <a:ext cx="5486400" cy="4756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zápatí 4"/>
          <p:cNvSpPr>
            <a:spLocks noGrp="1"/>
          </p:cNvSpPr>
          <p:nvPr>
            <p:ph type="ftr" sz="quarter" idx="10"/>
          </p:nvPr>
        </p:nvSpPr>
        <p:spPr/>
        <p:txBody>
          <a:bodyPr/>
          <a:lstStyle>
            <a:lvl1pPr>
              <a:defRPr/>
            </a:lvl1pPr>
          </a:lstStyle>
          <a:p>
            <a:r>
              <a:rPr lang="cs-CZ" altLang="cs-CZ"/>
              <a:t>Definujte zápatí - název prezentace / pracoviště</a:t>
            </a:r>
          </a:p>
        </p:txBody>
      </p:sp>
      <p:sp>
        <p:nvSpPr>
          <p:cNvPr id="6" name="Zástupný symbol pro číslo snímku 5"/>
          <p:cNvSpPr>
            <a:spLocks noGrp="1"/>
          </p:cNvSpPr>
          <p:nvPr>
            <p:ph type="sldNum" sz="quarter" idx="11"/>
          </p:nvPr>
        </p:nvSpPr>
        <p:spPr/>
        <p:txBody>
          <a:bodyPr/>
          <a:lstStyle>
            <a:lvl1pPr>
              <a:defRPr/>
            </a:lvl1pPr>
          </a:lstStyle>
          <a:p>
            <a:fld id="{2268BFBB-FD49-4E22-AEFE-2646EB3E88CA}" type="slidenum">
              <a:rPr lang="cs-CZ" altLang="cs-CZ"/>
              <a:pPr/>
              <a:t>‹#›</a:t>
            </a:fld>
            <a:endParaRPr lang="cs-CZ" altLang="cs-CZ" dirty="0"/>
          </a:p>
        </p:txBody>
      </p:sp>
    </p:spTree>
    <p:extLst>
      <p:ext uri="{BB962C8B-B14F-4D97-AF65-F5344CB8AC3E}">
        <p14:creationId xmlns:p14="http://schemas.microsoft.com/office/powerpoint/2010/main" val="695320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4521" name="Rectangle 9"/>
          <p:cNvSpPr>
            <a:spLocks noGrp="1" noChangeArrowheads="1"/>
          </p:cNvSpPr>
          <p:nvPr>
            <p:ph type="title"/>
          </p:nvPr>
        </p:nvSpPr>
        <p:spPr bwMode="auto">
          <a:xfrm>
            <a:off x="509589" y="1125539"/>
            <a:ext cx="808663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bodyPr>
          <a:lstStyle/>
          <a:p>
            <a:pPr lvl="0"/>
            <a:r>
              <a:rPr lang="cs-CZ" altLang="cs-CZ" dirty="0"/>
              <a:t>Klepnutím lze upravit styl předlohy nadpisů.</a:t>
            </a:r>
          </a:p>
        </p:txBody>
      </p:sp>
      <p:sp>
        <p:nvSpPr>
          <p:cNvPr id="64522" name="Rectangle 10"/>
          <p:cNvSpPr>
            <a:spLocks noGrp="1" noChangeArrowheads="1"/>
          </p:cNvSpPr>
          <p:nvPr>
            <p:ph type="body" idx="1"/>
          </p:nvPr>
        </p:nvSpPr>
        <p:spPr bwMode="auto">
          <a:xfrm>
            <a:off x="509589" y="2017713"/>
            <a:ext cx="808232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p:txBody>
      </p:sp>
      <p:sp>
        <p:nvSpPr>
          <p:cNvPr id="64529" name="Rectangle 17"/>
          <p:cNvSpPr>
            <a:spLocks noGrp="1" noChangeArrowheads="1"/>
          </p:cNvSpPr>
          <p:nvPr>
            <p:ph type="ftr" sz="quarter" idx="3"/>
          </p:nvPr>
        </p:nvSpPr>
        <p:spPr bwMode="auto">
          <a:xfrm>
            <a:off x="422694" y="6248400"/>
            <a:ext cx="630591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rgbClr val="969696"/>
                </a:solidFill>
                <a:latin typeface="+mj-lt"/>
              </a:defRPr>
            </a:lvl1pPr>
          </a:lstStyle>
          <a:p>
            <a:r>
              <a:rPr lang="cs-CZ" altLang="cs-CZ" dirty="0"/>
              <a:t>Definujte zápatí - název prezentace / pracoviště</a:t>
            </a:r>
          </a:p>
        </p:txBody>
      </p:sp>
      <p:sp>
        <p:nvSpPr>
          <p:cNvPr id="64530" name="Rectangle 18"/>
          <p:cNvSpPr>
            <a:spLocks noGrp="1" noChangeArrowheads="1"/>
          </p:cNvSpPr>
          <p:nvPr>
            <p:ph type="sldNum" sz="quarter" idx="4"/>
          </p:nvPr>
        </p:nvSpPr>
        <p:spPr bwMode="auto">
          <a:xfrm>
            <a:off x="6858000" y="6248400"/>
            <a:ext cx="18417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rgbClr val="969696"/>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58"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dt="0"/>
  <p:txStyles>
    <p:titleStyle>
      <a:lvl1pPr algn="l" rtl="0" eaLnBrk="1" fontAlgn="base" hangingPunct="1">
        <a:spcBef>
          <a:spcPct val="0"/>
        </a:spcBef>
        <a:spcAft>
          <a:spcPct val="0"/>
        </a:spcAft>
        <a:defRPr sz="2400" b="1">
          <a:solidFill>
            <a:srgbClr val="00287D"/>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342900" indent="-342900" algn="l" rtl="0" eaLnBrk="1" fontAlgn="base" hangingPunct="1">
        <a:spcBef>
          <a:spcPct val="20000"/>
        </a:spcBef>
        <a:spcAft>
          <a:spcPct val="0"/>
        </a:spcAft>
        <a:buClr>
          <a:srgbClr val="00287D"/>
        </a:buClr>
        <a:buSzPct val="100000"/>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00287D"/>
        </a:buClr>
        <a:buSzPct val="80000"/>
        <a:buFont typeface="Wingdings" pitchFamily="2" charset="2"/>
        <a:buChar char="§"/>
        <a:defRPr sz="2400">
          <a:solidFill>
            <a:schemeClr val="tx1"/>
          </a:solidFill>
          <a:latin typeface="+mn-lt"/>
        </a:defRPr>
      </a:lvl2pPr>
      <a:lvl3pPr marL="1143000" indent="-228600" algn="l" rtl="0" eaLnBrk="1" fontAlgn="base" hangingPunct="1">
        <a:spcBef>
          <a:spcPct val="20000"/>
        </a:spcBef>
        <a:spcAft>
          <a:spcPct val="0"/>
        </a:spcAft>
        <a:buClr>
          <a:schemeClr val="folHlink"/>
        </a:buClr>
        <a:buSzPct val="80000"/>
        <a:buFont typeface="Wingdings" pitchFamily="2" charset="2"/>
        <a:buBlip>
          <a:blip r:embed="rId14"/>
        </a:buBlip>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90000"/>
        <a:buFont typeface="Wingdings" pitchFamily="2" charset="2"/>
        <a:buBlip>
          <a:blip r:embed="rId14"/>
        </a:buBlip>
        <a:defRPr sz="20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microsoft.com/office/2007/relationships/media" Target="../media/media6.mp3"/><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6.mp3"/></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11" name="Rectangle 2">
            <a:extLst>
              <a:ext uri="{FF2B5EF4-FFF2-40B4-BE49-F238E27FC236}">
                <a16:creationId xmlns:a16="http://schemas.microsoft.com/office/drawing/2014/main" id="{61E9EBF3-084A-4E95-84B1-2E19A6608444}"/>
              </a:ext>
            </a:extLst>
          </p:cNvPr>
          <p:cNvSpPr txBox="1">
            <a:spLocks noChangeArrowheads="1"/>
          </p:cNvSpPr>
          <p:nvPr/>
        </p:nvSpPr>
        <p:spPr bwMode="auto">
          <a:xfrm>
            <a:off x="897641" y="-366074"/>
            <a:ext cx="7518400"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lgn="l" rtl="0" eaLnBrk="1" fontAlgn="base" hangingPunct="1">
              <a:lnSpc>
                <a:spcPts val="4399"/>
              </a:lnSpc>
              <a:spcBef>
                <a:spcPct val="0"/>
              </a:spcBef>
              <a:spcAft>
                <a:spcPct val="0"/>
              </a:spcAft>
              <a:defRPr sz="4399" b="1">
                <a:solidFill>
                  <a:srgbClr val="00287D"/>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br>
              <a:rPr lang="cs-CZ" u="sng" kern="0" dirty="0">
                <a:effectLst>
                  <a:outerShdw blurRad="38100" dist="38100" dir="2700000" algn="tl">
                    <a:srgbClr val="C0C0C0"/>
                  </a:outerShdw>
                </a:effectLst>
              </a:rPr>
            </a:br>
            <a:br>
              <a:rPr lang="cs-CZ" u="sng" kern="0" dirty="0">
                <a:effectLst>
                  <a:outerShdw blurRad="38100" dist="38100" dir="2700000" algn="tl">
                    <a:srgbClr val="C0C0C0"/>
                  </a:outerShdw>
                </a:effectLst>
              </a:rPr>
            </a:br>
            <a:br>
              <a:rPr lang="cs-CZ" u="sng" kern="0" dirty="0">
                <a:effectLst>
                  <a:outerShdw blurRad="38100" dist="38100" dir="2700000" algn="tl">
                    <a:srgbClr val="C0C0C0"/>
                  </a:outerShdw>
                </a:effectLst>
              </a:rPr>
            </a:br>
            <a:endParaRPr lang="cs-CZ" u="sng" kern="0" dirty="0">
              <a:effectLst>
                <a:outerShdw blurRad="38100" dist="38100" dir="2700000" algn="tl">
                  <a:srgbClr val="C0C0C0"/>
                </a:outerShdw>
              </a:effectLst>
            </a:endParaRPr>
          </a:p>
          <a:p>
            <a:pPr algn="ctr"/>
            <a:r>
              <a:rPr lang="cs-CZ" sz="3600" b="0" kern="0" dirty="0"/>
              <a:t>MP719Z NV201K  Správní trestání</a:t>
            </a:r>
            <a:br>
              <a:rPr lang="cs-CZ" sz="2800" u="sng" kern="0" dirty="0">
                <a:effectLst>
                  <a:outerShdw blurRad="38100" dist="38100" dir="2700000" algn="tl">
                    <a:srgbClr val="C0C0C0"/>
                  </a:outerShdw>
                </a:effectLst>
              </a:rPr>
            </a:br>
            <a:endParaRPr lang="cs-CZ" sz="2800" u="sng" kern="0" dirty="0">
              <a:effectLst>
                <a:outerShdw blurRad="38100" dist="38100" dir="2700000" algn="tl">
                  <a:srgbClr val="C0C0C0"/>
                </a:outerShdw>
              </a:effectLst>
            </a:endParaRPr>
          </a:p>
          <a:p>
            <a:pPr algn="ctr"/>
            <a:r>
              <a:rPr lang="cs-CZ" u="sng" dirty="0"/>
              <a:t>3. přednáška</a:t>
            </a:r>
            <a:endParaRPr lang="cs-CZ" sz="2800" u="sng" kern="0" dirty="0">
              <a:effectLst>
                <a:outerShdw blurRad="38100" dist="38100" dir="2700000" algn="tl">
                  <a:srgbClr val="C0C0C0"/>
                </a:outerShdw>
              </a:effectLst>
            </a:endParaRPr>
          </a:p>
          <a:p>
            <a:pPr algn="ctr"/>
            <a:br>
              <a:rPr lang="cs-CZ" sz="2800" u="sng" kern="0" dirty="0">
                <a:effectLst>
                  <a:outerShdw blurRad="38100" dist="38100" dir="2700000" algn="tl">
                    <a:srgbClr val="C0C0C0"/>
                  </a:outerShdw>
                </a:effectLst>
              </a:rPr>
            </a:br>
            <a:r>
              <a:rPr lang="cs-CZ" sz="2800" dirty="0"/>
              <a:t>Přestupky</a:t>
            </a:r>
          </a:p>
          <a:p>
            <a:pPr algn="ctr">
              <a:lnSpc>
                <a:spcPct val="100000"/>
              </a:lnSpc>
            </a:pPr>
            <a:r>
              <a:rPr lang="cs-CZ" sz="1800" b="0" i="1" dirty="0"/>
              <a:t>systematika právní úpravy v oblasti přestupků; pojem přestupku, hmotněprávní úprava přestupků, základy odpovědnosti za přestupek, vznik a zánik odpovědnosti za přestupek a znaky přestupku</a:t>
            </a:r>
            <a:br>
              <a:rPr lang="cs-CZ" sz="2800" u="sng" kern="0" dirty="0">
                <a:effectLst>
                  <a:outerShdw blurRad="38100" dist="38100" dir="2700000" algn="tl">
                    <a:srgbClr val="C0C0C0"/>
                  </a:outerShdw>
                </a:effectLst>
              </a:rPr>
            </a:br>
            <a:br>
              <a:rPr lang="cs-CZ" sz="2800" u="sng" kern="0" dirty="0">
                <a:effectLst>
                  <a:outerShdw blurRad="38100" dist="38100" dir="2700000" algn="tl">
                    <a:srgbClr val="C0C0C0"/>
                  </a:outerShdw>
                </a:effectLst>
              </a:rPr>
            </a:br>
            <a:r>
              <a:rPr lang="cs-CZ" altLang="cs-CZ" sz="2800" b="0" kern="0" dirty="0"/>
              <a:t>JUDr. David Hejč, Ph.D.</a:t>
            </a:r>
            <a:br>
              <a:rPr lang="cs-CZ" altLang="cs-CZ" sz="2800" b="0" kern="0" dirty="0"/>
            </a:br>
            <a:br>
              <a:rPr lang="cs-CZ" u="sng" kern="0" dirty="0">
                <a:effectLst>
                  <a:outerShdw blurRad="38100" dist="38100" dir="2700000" algn="tl">
                    <a:srgbClr val="C0C0C0"/>
                  </a:outerShdw>
                </a:effectLst>
              </a:rPr>
            </a:br>
            <a:br>
              <a:rPr lang="cs-CZ" altLang="cs-CZ" kern="0" dirty="0"/>
            </a:br>
            <a:endParaRPr lang="cs-CZ" altLang="cs-CZ" kern="0" dirty="0"/>
          </a:p>
        </p:txBody>
      </p:sp>
      <p:pic>
        <p:nvPicPr>
          <p:cNvPr id="2" name="1">
            <a:hlinkClick r:id="" action="ppaction://media"/>
            <a:extLst>
              <a:ext uri="{FF2B5EF4-FFF2-40B4-BE49-F238E27FC236}">
                <a16:creationId xmlns:a16="http://schemas.microsoft.com/office/drawing/2014/main" id="{452E0462-5673-47BC-8F15-D32D6E6CBC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6366" y="2893400"/>
            <a:ext cx="1379675" cy="1379675"/>
          </a:xfrm>
          <a:prstGeom prst="rect">
            <a:avLst/>
          </a:prstGeom>
        </p:spPr>
      </p:pic>
    </p:spTree>
    <p:extLst>
      <p:ext uri="{BB962C8B-B14F-4D97-AF65-F5344CB8AC3E}">
        <p14:creationId xmlns:p14="http://schemas.microsoft.com/office/powerpoint/2010/main" val="335871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878796"/>
            <a:ext cx="8086635" cy="647700"/>
          </a:xfrm>
        </p:spPr>
        <p:txBody>
          <a:bodyPr/>
          <a:lstStyle/>
          <a:p>
            <a:r>
              <a:rPr lang="cs-CZ" altLang="cs-CZ" dirty="0"/>
              <a:t>Zákon č. 250/2016 Sb.</a:t>
            </a:r>
            <a:endParaRPr lang="cs-CZ" dirty="0"/>
          </a:p>
        </p:txBody>
      </p:sp>
      <p:sp>
        <p:nvSpPr>
          <p:cNvPr id="3" name="Zástupný symbol pro obsah 2"/>
          <p:cNvSpPr>
            <a:spLocks noGrp="1"/>
          </p:cNvSpPr>
          <p:nvPr>
            <p:ph idx="1"/>
          </p:nvPr>
        </p:nvSpPr>
        <p:spPr>
          <a:xfrm>
            <a:off x="509589" y="1640342"/>
            <a:ext cx="8082321" cy="5217658"/>
          </a:xfrm>
        </p:spPr>
        <p:txBody>
          <a:bodyPr/>
          <a:lstStyle/>
          <a:p>
            <a:r>
              <a:rPr lang="cs-CZ" sz="1700" dirty="0"/>
              <a:t>srov. NSS 3 As 11/2012 ze 23. 5. 2012</a:t>
            </a:r>
          </a:p>
          <a:p>
            <a:pPr marL="0" indent="0" algn="just">
              <a:buNone/>
            </a:pPr>
            <a:r>
              <a:rPr lang="cs-CZ" sz="1700" i="1" dirty="0"/>
              <a:t>Rozhodnutí Poslanecké sněmovny o odvolání proti usnesení mandátového a imunitního výboru o uložení sankce za disciplinární provinění spočívající v urážlivých projevech učiněných ve Sněmovně není rozhodnutím správního orgánu ve smyslu § 65 odst. 1 s. ř. s., a je tak vyloučeno z přezkumu ve správním soudnictví</a:t>
            </a:r>
            <a:endParaRPr lang="cs-CZ" sz="1700" dirty="0"/>
          </a:p>
          <a:p>
            <a:r>
              <a:rPr lang="cs-CZ" sz="1700" dirty="0" err="1"/>
              <a:t>Pl</a:t>
            </a:r>
            <a:r>
              <a:rPr lang="cs-CZ" sz="1700" dirty="0"/>
              <a:t>. ÚS 17/14 ze 13. 1. 2015</a:t>
            </a:r>
          </a:p>
          <a:p>
            <a:pPr marL="0" indent="0" algn="just">
              <a:lnSpc>
                <a:spcPct val="120000"/>
              </a:lnSpc>
              <a:spcBef>
                <a:spcPts val="0"/>
              </a:spcBef>
              <a:buNone/>
            </a:pPr>
            <a:r>
              <a:rPr lang="cs-CZ" sz="1700" i="1" dirty="0"/>
              <a:t>Rozhodnutí, jimiž parlamentní orgány rozhodují v disciplinárním řízení o přestupcích poslanců a senátorů, patří mezi ta rozhodnutí, která jsou výrazem autonomie Parlamentu jako zákonodárného sboru a jež nepodléhají kontrole Ústavního soudu. Jinými slovy řečeno, taková rozhodnutí nemohou být napadena ústavní stížností.</a:t>
            </a:r>
          </a:p>
          <a:p>
            <a:pPr marL="0" indent="0" algn="just">
              <a:lnSpc>
                <a:spcPct val="120000"/>
              </a:lnSpc>
              <a:spcBef>
                <a:spcPts val="0"/>
              </a:spcBef>
              <a:buNone/>
            </a:pPr>
            <a:r>
              <a:rPr lang="cs-CZ" sz="1700" i="1" dirty="0"/>
              <a:t>Orgány komor Parlamentu při výkonu disciplinární pravomoci nerozhodují v postavení orgánů veřejné správy a jejich rozhodnutí nepodléhají soudnímu přezkumu podle čl. 36 odst. 2 Listiny. V tomto úsudku se Ústavní soud ztotožňuje se závěry, vyslovenými v judikatuře správních soudů, které odmítají přezkum rozhodnutí parlamentních orgánů vydaných při výkonu jejich disciplinární pravomoci v systému správního soudnictví.</a:t>
            </a:r>
            <a:endParaRPr lang="cs-CZ" sz="1700" dirty="0"/>
          </a:p>
          <a:p>
            <a:pPr marL="0" indent="0" algn="just">
              <a:buNone/>
            </a:pPr>
            <a:endParaRPr lang="cs-CZ" sz="1500" dirty="0"/>
          </a:p>
          <a:p>
            <a:pPr marL="0" indent="0">
              <a:buNone/>
            </a:pPr>
            <a:endParaRPr lang="cs-CZ" sz="1500" dirty="0"/>
          </a:p>
          <a:p>
            <a:pPr marL="0" indent="0" algn="just">
              <a:lnSpc>
                <a:spcPct val="120000"/>
              </a:lnSpc>
              <a:spcBef>
                <a:spcPts val="0"/>
              </a:spcBef>
              <a:buNone/>
            </a:pPr>
            <a:endParaRPr lang="cs-CZ" sz="1500" i="1" dirty="0"/>
          </a:p>
          <a:p>
            <a:pPr marL="0" indent="0">
              <a:buNone/>
            </a:pPr>
            <a:endParaRPr lang="cs-CZ" sz="1500"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pic>
        <p:nvPicPr>
          <p:cNvPr id="4" name="6">
            <a:hlinkClick r:id="" action="ppaction://media"/>
            <a:extLst>
              <a:ext uri="{FF2B5EF4-FFF2-40B4-BE49-F238E27FC236}">
                <a16:creationId xmlns:a16="http://schemas.microsoft.com/office/drawing/2014/main" id="{4764566E-BC72-461C-B68F-B2AACE1891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53109" y="385709"/>
            <a:ext cx="1197710" cy="1197710"/>
          </a:xfrm>
          <a:prstGeom prst="rect">
            <a:avLst/>
          </a:prstGeom>
        </p:spPr>
      </p:pic>
    </p:spTree>
    <p:extLst>
      <p:ext uri="{BB962C8B-B14F-4D97-AF65-F5344CB8AC3E}">
        <p14:creationId xmlns:p14="http://schemas.microsoft.com/office/powerpoint/2010/main" val="315382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Zákon č. 250/2016 Sb.</a:t>
            </a:r>
            <a:endParaRPr lang="cs-CZ" dirty="0"/>
          </a:p>
        </p:txBody>
      </p:sp>
      <p:sp>
        <p:nvSpPr>
          <p:cNvPr id="3" name="Zástupný symbol pro obsah 2"/>
          <p:cNvSpPr>
            <a:spLocks noGrp="1"/>
          </p:cNvSpPr>
          <p:nvPr>
            <p:ph idx="1"/>
          </p:nvPr>
        </p:nvSpPr>
        <p:spPr>
          <a:xfrm>
            <a:off x="509589" y="2017712"/>
            <a:ext cx="8082321" cy="4687887"/>
          </a:xfrm>
        </p:spPr>
        <p:txBody>
          <a:bodyPr/>
          <a:lstStyle/>
          <a:p>
            <a:pPr algn="just"/>
            <a:r>
              <a:rPr lang="cs-CZ" sz="2100" dirty="0"/>
              <a:t>Osobami požívajícími výsad a imunit podle </a:t>
            </a:r>
            <a:r>
              <a:rPr lang="cs-CZ" sz="2100" b="1" dirty="0"/>
              <a:t>mezinárodního práva </a:t>
            </a:r>
            <a:r>
              <a:rPr lang="cs-CZ" sz="2100" dirty="0"/>
              <a:t>jsou především ty osoby, na něž se vztahují tzv. Vídeňské úmluvy o diplomatických a konzulárních stycích a další mezinárodní dokumenty a mezinárodní obyčejové právo.</a:t>
            </a:r>
          </a:p>
          <a:p>
            <a:pPr algn="just"/>
            <a:r>
              <a:rPr lang="cs-CZ" sz="2100" b="1" dirty="0"/>
              <a:t>Podle jiných zákonů </a:t>
            </a:r>
            <a:r>
              <a:rPr lang="cs-CZ" sz="2100" dirty="0"/>
              <a:t>se projedná (jako </a:t>
            </a:r>
            <a:r>
              <a:rPr lang="cs-CZ" sz="2100" b="1" dirty="0"/>
              <a:t>disciplinární</a:t>
            </a:r>
            <a:r>
              <a:rPr lang="cs-CZ" sz="2100" dirty="0"/>
              <a:t>/kázeňský delikt) jednání, které má </a:t>
            </a:r>
            <a:r>
              <a:rPr lang="cs-CZ" sz="2100" b="1" dirty="0"/>
              <a:t>znaky přestupku</a:t>
            </a:r>
            <a:r>
              <a:rPr lang="cs-CZ" sz="2100" dirty="0"/>
              <a:t>, dopustí-li se jej</a:t>
            </a:r>
          </a:p>
          <a:p>
            <a:pPr marL="0" indent="0" algn="just">
              <a:buNone/>
            </a:pPr>
            <a:r>
              <a:rPr lang="cs-CZ" sz="2100" dirty="0"/>
              <a:t>a) </a:t>
            </a:r>
            <a:r>
              <a:rPr lang="cs-CZ" sz="2100" b="1" dirty="0"/>
              <a:t>příslušník bezpečnostního sboru </a:t>
            </a:r>
            <a:r>
              <a:rPr lang="cs-CZ" sz="2100" dirty="0"/>
              <a:t>(zákona č. 361/2003 Sb., o služebním poměru příslušníků bezpečnostních sborů)</a:t>
            </a:r>
          </a:p>
          <a:p>
            <a:pPr marL="0" indent="0" algn="just">
              <a:buNone/>
            </a:pPr>
            <a:r>
              <a:rPr lang="cs-CZ" sz="2100" dirty="0"/>
              <a:t>b) osoba podléhající </a:t>
            </a:r>
            <a:r>
              <a:rPr lang="cs-CZ" sz="2100" b="1" dirty="0"/>
              <a:t>vojenské kázeňské pravomoci</a:t>
            </a:r>
            <a:r>
              <a:rPr lang="cs-CZ" sz="2100" dirty="0"/>
              <a:t> (zákona č. 221/1999 Sb., o vojácích z povolání)</a:t>
            </a:r>
          </a:p>
          <a:p>
            <a:pPr marL="0" indent="0" algn="just">
              <a:buNone/>
            </a:pPr>
            <a:r>
              <a:rPr lang="cs-CZ" sz="2100" dirty="0"/>
              <a:t>c) osoba během </a:t>
            </a:r>
            <a:r>
              <a:rPr lang="cs-CZ" sz="2100" b="1" dirty="0"/>
              <a:t>výkonu vazby, trestu odnětí svobody nebo zabezpečovací detence </a:t>
            </a:r>
            <a:r>
              <a:rPr lang="cs-CZ" sz="2100" dirty="0"/>
              <a:t>(zákona č. 293/1993 Sb., o výkonu vazby, zákona č. 169/1999 Sb., o výkonu trestu odnětí svobody, a zákona č. 129/2008 Sb., o výkonu zabezpečovací detence)</a:t>
            </a:r>
          </a:p>
          <a:p>
            <a:pPr lvl="1" algn="just"/>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pic>
        <p:nvPicPr>
          <p:cNvPr id="4"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72470" y="393583"/>
            <a:ext cx="1219440" cy="1219440"/>
          </a:xfrm>
          <a:prstGeom prst="rect">
            <a:avLst/>
          </a:prstGeom>
        </p:spPr>
      </p:pic>
    </p:spTree>
    <p:extLst>
      <p:ext uri="{BB962C8B-B14F-4D97-AF65-F5344CB8AC3E}">
        <p14:creationId xmlns:p14="http://schemas.microsoft.com/office/powerpoint/2010/main" val="3019557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DFCCE4E1-ABCF-4F5D-BF07-EFB1B1F25C69}" type="slidenum">
              <a:rPr lang="cs-CZ" altLang="cs-CZ"/>
              <a:pPr/>
              <a:t>12</a:t>
            </a:fld>
            <a:endParaRPr lang="cs-CZ" altLang="cs-CZ"/>
          </a:p>
        </p:txBody>
      </p:sp>
      <p:sp>
        <p:nvSpPr>
          <p:cNvPr id="96258" name="Rectangle 2"/>
          <p:cNvSpPr>
            <a:spLocks noGrp="1" noChangeArrowheads="1"/>
          </p:cNvSpPr>
          <p:nvPr>
            <p:ph type="title"/>
          </p:nvPr>
        </p:nvSpPr>
        <p:spPr/>
        <p:txBody>
          <a:bodyPr/>
          <a:lstStyle/>
          <a:p>
            <a:r>
              <a:rPr lang="cs-CZ" altLang="cs-CZ" dirty="0"/>
              <a:t>Pojem přestupku</a:t>
            </a:r>
          </a:p>
        </p:txBody>
      </p:sp>
      <p:sp>
        <p:nvSpPr>
          <p:cNvPr id="96259" name="Rectangle 3"/>
          <p:cNvSpPr>
            <a:spLocks noGrp="1" noChangeArrowheads="1"/>
          </p:cNvSpPr>
          <p:nvPr>
            <p:ph type="body" idx="1"/>
          </p:nvPr>
        </p:nvSpPr>
        <p:spPr>
          <a:xfrm>
            <a:off x="509589" y="2017712"/>
            <a:ext cx="8082321" cy="4840288"/>
          </a:xfrm>
        </p:spPr>
        <p:txBody>
          <a:bodyPr/>
          <a:lstStyle/>
          <a:p>
            <a:pPr algn="just"/>
            <a:r>
              <a:rPr lang="cs-CZ" altLang="cs-CZ" sz="1800" b="1" dirty="0"/>
              <a:t>§ 5 a přestupek</a:t>
            </a:r>
          </a:p>
          <a:p>
            <a:pPr algn="just"/>
            <a:r>
              <a:rPr lang="cs-CZ" altLang="cs-CZ" sz="1800" i="1" dirty="0"/>
              <a:t>Přestupkem je společensky škodlivý protiprávní čin, který je v zákoně za přestupek výslovně označen a který vykazuje znaky stanovení zákonem, nejde-li o trestný čin.</a:t>
            </a:r>
          </a:p>
          <a:p>
            <a:pPr marL="0" indent="0" algn="just">
              <a:buNone/>
            </a:pPr>
            <a:endParaRPr lang="cs-CZ" altLang="cs-CZ" sz="1800" i="1" dirty="0"/>
          </a:p>
          <a:p>
            <a:pPr algn="just"/>
            <a:r>
              <a:rPr lang="cs-CZ" altLang="cs-CZ" sz="1800" b="1" dirty="0"/>
              <a:t>Pozitivní a negativní vymezení přestupku</a:t>
            </a:r>
          </a:p>
          <a:p>
            <a:pPr algn="just"/>
            <a:r>
              <a:rPr lang="cs-CZ" altLang="cs-CZ" sz="1800" b="1" dirty="0"/>
              <a:t>Formálně – materiální (společenská škodlivost) </a:t>
            </a:r>
            <a:r>
              <a:rPr lang="cs-CZ" altLang="cs-CZ" sz="1800" dirty="0"/>
              <a:t>pojetí:</a:t>
            </a:r>
          </a:p>
          <a:p>
            <a:pPr marL="0" indent="0" algn="just">
              <a:buNone/>
            </a:pPr>
            <a:r>
              <a:rPr lang="cs-CZ" altLang="cs-CZ" sz="1800" dirty="0"/>
              <a:t>NSS sp. zn. 5 As 104/2008: </a:t>
            </a:r>
            <a:r>
              <a:rPr lang="cs-CZ" altLang="cs-CZ" sz="1800" i="1" dirty="0"/>
              <a:t>Pokud se k okolnostem jednání, jež naplní formální znaky skutkové podstaty přestupku, přidruží takové další významné okolnosti, které vylučují, aby takovým jednáním byl porušen nebo ohrožen právem chráněný zájem společnosti, nedojde k naplnění materiálního znaku přestupku a takové jednání potom nemůže být označeno za přestupek</a:t>
            </a:r>
            <a:endParaRPr lang="cs-CZ" altLang="cs-CZ" sz="1800" dirty="0"/>
          </a:p>
          <a:p>
            <a:pPr marL="0" indent="0">
              <a:buNone/>
            </a:pPr>
            <a:endParaRPr lang="cs-CZ" altLang="cs-CZ" dirty="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5784" y="614022"/>
            <a:ext cx="956126" cy="956126"/>
          </a:xfrm>
          <a:prstGeom prst="rect">
            <a:avLst/>
          </a:prstGeom>
        </p:spPr>
      </p:pic>
    </p:spTree>
    <p:extLst>
      <p:ext uri="{BB962C8B-B14F-4D97-AF65-F5344CB8AC3E}">
        <p14:creationId xmlns:p14="http://schemas.microsoft.com/office/powerpoint/2010/main" val="3624998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6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Pokus přestupku</a:t>
            </a:r>
          </a:p>
        </p:txBody>
      </p:sp>
      <p:sp>
        <p:nvSpPr>
          <p:cNvPr id="3" name="Zástupný symbol pro obsah 2"/>
          <p:cNvSpPr>
            <a:spLocks noGrp="1"/>
          </p:cNvSpPr>
          <p:nvPr>
            <p:ph idx="1"/>
          </p:nvPr>
        </p:nvSpPr>
        <p:spPr>
          <a:xfrm>
            <a:off x="509589" y="2017713"/>
            <a:ext cx="8082321" cy="4528230"/>
          </a:xfrm>
        </p:spPr>
        <p:txBody>
          <a:bodyPr/>
          <a:lstStyle/>
          <a:p>
            <a:pPr algn="just"/>
            <a:r>
              <a:rPr lang="cs-CZ" dirty="0"/>
              <a:t>Pokus přestupku je jednání fyzické osoby, které bezprostředně </a:t>
            </a:r>
            <a:r>
              <a:rPr lang="cs-CZ" b="1" dirty="0"/>
              <a:t>směřuje k dokonání přestupku </a:t>
            </a:r>
            <a:r>
              <a:rPr lang="cs-CZ" dirty="0"/>
              <a:t>a kterého se fyzická osoba dopustila v úmyslu přestupek spáchat, jestliže </a:t>
            </a:r>
            <a:r>
              <a:rPr lang="cs-CZ" b="1" dirty="0"/>
              <a:t>k dokonání přestupku nedošlo</a:t>
            </a:r>
            <a:endParaRPr lang="cs-CZ" dirty="0"/>
          </a:p>
          <a:p>
            <a:pPr algn="just"/>
            <a:r>
              <a:rPr lang="cs-CZ" dirty="0"/>
              <a:t>U právnické nebo podnikající fyzické osoby není podmínkou úmysl přestupek spáchat</a:t>
            </a:r>
          </a:p>
          <a:p>
            <a:pPr algn="just"/>
            <a:r>
              <a:rPr lang="cs-CZ" dirty="0"/>
              <a:t>Pokus přestupku je trestný, </a:t>
            </a:r>
            <a:r>
              <a:rPr lang="cs-CZ" b="1" dirty="0"/>
              <a:t>pokud tak stanoví zákon</a:t>
            </a:r>
            <a:r>
              <a:rPr lang="cs-CZ" dirty="0"/>
              <a:t>, a to stejně jako dokonaný přestupek.</a:t>
            </a:r>
          </a:p>
          <a:p>
            <a:pPr algn="just"/>
            <a:r>
              <a:rPr lang="cs-CZ" dirty="0"/>
              <a:t>Odpovědnost za pokus přestupku </a:t>
            </a:r>
            <a:r>
              <a:rPr lang="cs-CZ" b="1" dirty="0"/>
              <a:t>zanikne</a:t>
            </a:r>
            <a:r>
              <a:rPr lang="cs-CZ" dirty="0"/>
              <a:t>, jestliže pachatel od dokonání přestupku dobrovolně upustil a odstranil nebezpečí.</a:t>
            </a:r>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pic>
        <p:nvPicPr>
          <p:cNvPr id="4" name="7">
            <a:hlinkClick r:id="" action="ppaction://media"/>
            <a:extLst>
              <a:ext uri="{FF2B5EF4-FFF2-40B4-BE49-F238E27FC236}">
                <a16:creationId xmlns:a16="http://schemas.microsoft.com/office/drawing/2014/main" id="{15391F22-1FA1-49DC-958F-1D01481225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381000"/>
            <a:ext cx="1352550" cy="1352550"/>
          </a:xfrm>
          <a:prstGeom prst="rect">
            <a:avLst/>
          </a:prstGeom>
        </p:spPr>
      </p:pic>
    </p:spTree>
    <p:extLst>
      <p:ext uri="{BB962C8B-B14F-4D97-AF65-F5344CB8AC3E}">
        <p14:creationId xmlns:p14="http://schemas.microsoft.com/office/powerpoint/2010/main" val="136477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5275" y="632053"/>
            <a:ext cx="8086635" cy="647700"/>
          </a:xfrm>
        </p:spPr>
        <p:txBody>
          <a:bodyPr/>
          <a:lstStyle/>
          <a:p>
            <a:r>
              <a:rPr lang="cs-CZ" dirty="0"/>
              <a:t>Přestupek</a:t>
            </a:r>
          </a:p>
        </p:txBody>
      </p:sp>
      <p:sp>
        <p:nvSpPr>
          <p:cNvPr id="3" name="Zástupný symbol pro obsah 2"/>
          <p:cNvSpPr>
            <a:spLocks noGrp="1"/>
          </p:cNvSpPr>
          <p:nvPr>
            <p:ph idx="1"/>
          </p:nvPr>
        </p:nvSpPr>
        <p:spPr>
          <a:xfrm>
            <a:off x="505275" y="1393597"/>
            <a:ext cx="8194465" cy="4963659"/>
          </a:xfrm>
        </p:spPr>
        <p:txBody>
          <a:bodyPr/>
          <a:lstStyle/>
          <a:p>
            <a:r>
              <a:rPr lang="cs-CZ" b="1" dirty="0"/>
              <a:t>Pokračování v přestupku</a:t>
            </a:r>
          </a:p>
          <a:p>
            <a:pPr marL="0" indent="0">
              <a:buNone/>
            </a:pPr>
            <a:r>
              <a:rPr lang="cs-CZ" sz="2000" i="1" dirty="0"/>
              <a:t>jednání, jehož jednotlivé dílčí útoky vedené jednotným záměrem naplňují skutkovou podstatu stejného přestupku, jsou spojeny stejným nebo podobným způsobem provedení, blízkou souvislostí časovou a souvislostí v předmětu útoku </a:t>
            </a:r>
            <a:r>
              <a:rPr lang="cs-CZ" sz="2000" dirty="0"/>
              <a:t>(§ 7)</a:t>
            </a:r>
          </a:p>
          <a:p>
            <a:pPr marL="0" indent="0">
              <a:buNone/>
            </a:pPr>
            <a:r>
              <a:rPr lang="cs-CZ" sz="2000" dirty="0"/>
              <a:t>X </a:t>
            </a:r>
            <a:r>
              <a:rPr lang="cs-CZ" sz="2000" u="sng" dirty="0"/>
              <a:t>opakování</a:t>
            </a:r>
            <a:r>
              <a:rPr lang="cs-CZ" sz="2000" dirty="0"/>
              <a:t> jsou dva přestupky </a:t>
            </a:r>
          </a:p>
          <a:p>
            <a:r>
              <a:rPr lang="cs-CZ" i="1" dirty="0"/>
              <a:t>Jízda bez řidičského oprávnění v rozporu s § 3 odst. 3 písm. a) zákona o silničním provozu je pokračujícím přestupkem, kdy každou dílčí jízdou se řidič dopouští dalšího protiprávního jednání ve smyslu § 125c odst. 1 písm. e) bod 1 téhož zákona.</a:t>
            </a:r>
          </a:p>
          <a:p>
            <a:r>
              <a:rPr lang="cs-CZ" b="1" dirty="0"/>
              <a:t>(rozsudek Nejvyššího správního soudu ze dne 27.1.2016, čj. 4 As 268/2015-27)</a:t>
            </a:r>
          </a:p>
          <a:p>
            <a:pPr lvl="1"/>
            <a:endParaRPr lang="cs-CZ" b="1" dirty="0"/>
          </a:p>
          <a:p>
            <a:pPr marL="0" indent="0">
              <a:buNone/>
            </a:pPr>
            <a:endParaRPr lang="cs-CZ" sz="2000" i="1" dirty="0"/>
          </a:p>
          <a:p>
            <a:pPr marL="0" indent="0">
              <a:buNone/>
            </a:pPr>
            <a:endParaRPr lang="cs-CZ" sz="2000" i="1" dirty="0"/>
          </a:p>
          <a:p>
            <a:pPr marL="0" indent="0">
              <a:buNone/>
            </a:pPr>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pic>
        <p:nvPicPr>
          <p:cNvPr id="4" name="8">
            <a:hlinkClick r:id="" action="ppaction://media"/>
            <a:extLst>
              <a:ext uri="{FF2B5EF4-FFF2-40B4-BE49-F238E27FC236}">
                <a16:creationId xmlns:a16="http://schemas.microsoft.com/office/drawing/2014/main" id="{37A8B17C-9474-4AD0-A455-5D657056F7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59600" y="292100"/>
            <a:ext cx="1133475" cy="1133475"/>
          </a:xfrm>
          <a:prstGeom prst="rect">
            <a:avLst/>
          </a:prstGeom>
        </p:spPr>
      </p:pic>
    </p:spTree>
    <p:extLst>
      <p:ext uri="{BB962C8B-B14F-4D97-AF65-F5344CB8AC3E}">
        <p14:creationId xmlns:p14="http://schemas.microsoft.com/office/powerpoint/2010/main" val="356468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80123" y="105877"/>
            <a:ext cx="8086635" cy="647700"/>
          </a:xfrm>
        </p:spPr>
        <p:txBody>
          <a:bodyPr/>
          <a:lstStyle/>
          <a:p>
            <a:r>
              <a:rPr lang="cs-CZ" dirty="0"/>
              <a:t>Přestupek</a:t>
            </a:r>
          </a:p>
        </p:txBody>
      </p:sp>
      <p:sp>
        <p:nvSpPr>
          <p:cNvPr id="3" name="Zástupný symbol pro obsah 2"/>
          <p:cNvSpPr>
            <a:spLocks noGrp="1"/>
          </p:cNvSpPr>
          <p:nvPr>
            <p:ph idx="1"/>
          </p:nvPr>
        </p:nvSpPr>
        <p:spPr>
          <a:xfrm>
            <a:off x="509589" y="949309"/>
            <a:ext cx="8082321" cy="4114800"/>
          </a:xfrm>
        </p:spPr>
        <p:txBody>
          <a:bodyPr/>
          <a:lstStyle/>
          <a:p>
            <a:r>
              <a:rPr lang="cs-CZ" b="1" dirty="0"/>
              <a:t>Trvající přestupek</a:t>
            </a:r>
          </a:p>
          <a:p>
            <a:pPr marL="0" indent="0" algn="just">
              <a:buNone/>
            </a:pPr>
            <a:r>
              <a:rPr lang="cs-CZ" i="1" dirty="0"/>
              <a:t>přestupek, jehož znakem je jednání pachatele spočívající ve vyvolání a následném udržování protiprávního stavu nebo jednání pachatele spočívající v udržování protiprávního stavu, který nebyl pachatelem vyvolán </a:t>
            </a:r>
            <a:r>
              <a:rPr lang="cs-CZ" dirty="0"/>
              <a:t>(§ 8)</a:t>
            </a:r>
          </a:p>
          <a:p>
            <a:pPr lvl="1" algn="just"/>
            <a:r>
              <a:rPr lang="cs-CZ" dirty="0"/>
              <a:t>např. provozování linkové osobní dopravy bez licence nebo povolení</a:t>
            </a:r>
          </a:p>
          <a:p>
            <a:r>
              <a:rPr lang="cs-CZ" b="1" dirty="0"/>
              <a:t>Hromadný přestupek</a:t>
            </a:r>
          </a:p>
          <a:p>
            <a:pPr marL="0" indent="0" algn="just">
              <a:buNone/>
            </a:pPr>
            <a:r>
              <a:rPr lang="cs-CZ" i="1" dirty="0"/>
              <a:t>přestupek, u kterého zákon vyžaduje pro vznik odpovědnosti za přestupek více útoků spojených společným záměrem </a:t>
            </a:r>
            <a:r>
              <a:rPr lang="cs-CZ" dirty="0"/>
              <a:t>(§ 8)</a:t>
            </a:r>
          </a:p>
          <a:p>
            <a:pPr lvl="1" algn="just"/>
            <a:r>
              <a:rPr lang="cs-CZ" dirty="0"/>
              <a:t>např. fyzická osoba dopustí přestupku tím, že uskutečňuje zlomyslná volání.</a:t>
            </a:r>
          </a:p>
          <a:p>
            <a:pPr lvl="1" algn="just"/>
            <a:endParaRPr lang="cs-CZ" i="1" dirty="0"/>
          </a:p>
          <a:p>
            <a:pPr lvl="1"/>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pic>
        <p:nvPicPr>
          <p:cNvPr id="4" name="9">
            <a:hlinkClick r:id="" action="ppaction://media"/>
            <a:extLst>
              <a:ext uri="{FF2B5EF4-FFF2-40B4-BE49-F238E27FC236}">
                <a16:creationId xmlns:a16="http://schemas.microsoft.com/office/drawing/2014/main" id="{3C911DAE-AEB1-4778-BA67-5C7EB44EB4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2255" y="310067"/>
            <a:ext cx="993229" cy="993229"/>
          </a:xfrm>
          <a:prstGeom prst="rect">
            <a:avLst/>
          </a:prstGeom>
        </p:spPr>
      </p:pic>
    </p:spTree>
    <p:extLst>
      <p:ext uri="{BB962C8B-B14F-4D97-AF65-F5344CB8AC3E}">
        <p14:creationId xmlns:p14="http://schemas.microsoft.com/office/powerpoint/2010/main" val="358362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3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3903" y="677864"/>
            <a:ext cx="8086635" cy="647700"/>
          </a:xfrm>
        </p:spPr>
        <p:txBody>
          <a:bodyPr/>
          <a:lstStyle/>
          <a:p>
            <a:r>
              <a:rPr lang="pl-PL" dirty="0"/>
              <a:t>ODPOVĚDNOST FYZICKÉ OSOBY ZA PŘESTUPEK</a:t>
            </a:r>
            <a:endParaRPr lang="cs-CZ" dirty="0"/>
          </a:p>
        </p:txBody>
      </p:sp>
      <p:sp>
        <p:nvSpPr>
          <p:cNvPr id="3" name="Zástupný symbol pro obsah 2"/>
          <p:cNvSpPr>
            <a:spLocks noGrp="1"/>
          </p:cNvSpPr>
          <p:nvPr>
            <p:ph idx="1"/>
          </p:nvPr>
        </p:nvSpPr>
        <p:spPr>
          <a:xfrm>
            <a:off x="518217" y="1325564"/>
            <a:ext cx="8181523" cy="5129212"/>
          </a:xfrm>
        </p:spPr>
        <p:txBody>
          <a:bodyPr/>
          <a:lstStyle/>
          <a:p>
            <a:pPr algn="just"/>
            <a:r>
              <a:rPr lang="cs-CZ" sz="2000" dirty="0" err="1"/>
              <a:t>FO</a:t>
            </a:r>
            <a:r>
              <a:rPr lang="cs-CZ" sz="2000" dirty="0"/>
              <a:t> může být subjektem, resp. pachatelem přestupku pouze osoba:</a:t>
            </a:r>
          </a:p>
          <a:p>
            <a:pPr lvl="1" algn="just"/>
            <a:r>
              <a:rPr lang="cs-CZ" sz="2000" dirty="0"/>
              <a:t>odpovídajícího </a:t>
            </a:r>
            <a:r>
              <a:rPr lang="cs-CZ" sz="2000" b="1" dirty="0"/>
              <a:t>věku</a:t>
            </a:r>
            <a:r>
              <a:rPr lang="cs-CZ" sz="2000" dirty="0"/>
              <a:t> – </a:t>
            </a:r>
            <a:r>
              <a:rPr lang="cs-CZ" sz="2000" i="1" dirty="0"/>
              <a:t>dovršení patnáctého roku věku </a:t>
            </a:r>
            <a:r>
              <a:rPr lang="cs-CZ" sz="2000" dirty="0"/>
              <a:t>= den následující po 15. narozeninách (§ 18)</a:t>
            </a:r>
          </a:p>
          <a:p>
            <a:pPr lvl="1" algn="just"/>
            <a:r>
              <a:rPr lang="cs-CZ" sz="2000" b="1" dirty="0"/>
              <a:t>příčetná</a:t>
            </a:r>
            <a:r>
              <a:rPr lang="cs-CZ" sz="2000" dirty="0"/>
              <a:t> X duševní porucha v době spáchání přestupku neumožňující rozpoznat protiprávnost jednání nebo  jednání ovládat X t</a:t>
            </a:r>
            <a:r>
              <a:rPr lang="it-IT" sz="2000" dirty="0"/>
              <a:t>en, kdo se do stavu nepříčetnosti přivedl, byť i z nedbalosti</a:t>
            </a:r>
            <a:r>
              <a:rPr lang="cs-CZ" sz="2000" dirty="0"/>
              <a:t> (§ 19)</a:t>
            </a:r>
          </a:p>
          <a:p>
            <a:pPr algn="just"/>
            <a:r>
              <a:rPr lang="cs-CZ" sz="2000" dirty="0" err="1"/>
              <a:t>FO</a:t>
            </a:r>
            <a:r>
              <a:rPr lang="cs-CZ" sz="2000" dirty="0"/>
              <a:t> je </a:t>
            </a:r>
            <a:r>
              <a:rPr lang="cs-CZ" sz="2000" b="1" dirty="0"/>
              <a:t>pachatelem</a:t>
            </a:r>
            <a:r>
              <a:rPr lang="cs-CZ" sz="2000" dirty="0"/>
              <a:t>, jestliže svým </a:t>
            </a:r>
            <a:r>
              <a:rPr lang="cs-CZ" sz="2000" b="1" dirty="0"/>
              <a:t>zaviněným</a:t>
            </a:r>
            <a:r>
              <a:rPr lang="cs-CZ" sz="2000" dirty="0"/>
              <a:t> jednáním naplnila </a:t>
            </a:r>
            <a:r>
              <a:rPr lang="cs-CZ" sz="2000" b="1" dirty="0"/>
              <a:t>znaky přestupku </a:t>
            </a:r>
            <a:r>
              <a:rPr lang="cs-CZ" sz="2000" dirty="0"/>
              <a:t>nebo jeho </a:t>
            </a:r>
            <a:r>
              <a:rPr lang="cs-CZ" sz="2000" b="1" dirty="0"/>
              <a:t>pokusu</a:t>
            </a:r>
            <a:r>
              <a:rPr lang="cs-CZ" sz="2000" dirty="0"/>
              <a:t>, je-li trestný (§ 13 odst. 1)</a:t>
            </a:r>
          </a:p>
          <a:p>
            <a:pPr algn="just"/>
            <a:r>
              <a:rPr lang="cs-CZ" sz="2000" b="1" dirty="0"/>
              <a:t>nepřímý pachatel - </a:t>
            </a:r>
            <a:r>
              <a:rPr lang="cs-CZ" sz="2000" dirty="0"/>
              <a:t> k provedení činu užita jiná fyzická osoba (§ 13/2), která však nebude moci být odpovědná za přestupek (nedostatek věku nebo pro nepříčetnost nebo proto, že jednala za okolnosti vylučující protiprávnost) - tzv. „živý nástroj“ + „nástrojem“ může být i PO, která </a:t>
            </a:r>
            <a:r>
              <a:rPr lang="cs-CZ" sz="2000" b="1" dirty="0"/>
              <a:t>není za přestupek sama odpovědná </a:t>
            </a:r>
            <a:r>
              <a:rPr lang="cs-CZ" sz="2000" dirty="0"/>
              <a:t>(§ 13/3)</a:t>
            </a:r>
          </a:p>
          <a:p>
            <a:pPr algn="just"/>
            <a:r>
              <a:rPr lang="cs-CZ" sz="2000" dirty="0"/>
              <a:t>Pachatelem další fyzické osoby (</a:t>
            </a:r>
            <a:r>
              <a:rPr lang="cs-CZ" sz="2000" b="1" dirty="0"/>
              <a:t>úmyslné </a:t>
            </a:r>
            <a:r>
              <a:rPr lang="cs-CZ" sz="2000" dirty="0"/>
              <a:t>jednání)</a:t>
            </a:r>
            <a:r>
              <a:rPr lang="cs-CZ" sz="2000" b="1" dirty="0"/>
              <a:t>:</a:t>
            </a:r>
          </a:p>
          <a:p>
            <a:pPr lvl="1" algn="just"/>
            <a:r>
              <a:rPr lang="cs-CZ" sz="2000" dirty="0"/>
              <a:t>organizátor; návodce; pomocník</a:t>
            </a:r>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pic>
        <p:nvPicPr>
          <p:cNvPr id="4" name="10">
            <a:hlinkClick r:id="" action="ppaction://media"/>
            <a:extLst>
              <a:ext uri="{FF2B5EF4-FFF2-40B4-BE49-F238E27FC236}">
                <a16:creationId xmlns:a16="http://schemas.microsoft.com/office/drawing/2014/main" id="{B5DB8018-1221-48F4-B824-3F1AE481AC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01417" y="192770"/>
            <a:ext cx="1132794" cy="1132794"/>
          </a:xfrm>
          <a:prstGeom prst="rect">
            <a:avLst/>
          </a:prstGeom>
        </p:spPr>
      </p:pic>
    </p:spTree>
    <p:extLst>
      <p:ext uri="{BB962C8B-B14F-4D97-AF65-F5344CB8AC3E}">
        <p14:creationId xmlns:p14="http://schemas.microsoft.com/office/powerpoint/2010/main" val="16914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4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ODPOVĚDNOST FYZICKÉ OSOBY ZA PŘESTUPEK</a:t>
            </a:r>
            <a:endParaRPr lang="cs-CZ" dirty="0"/>
          </a:p>
        </p:txBody>
      </p:sp>
      <p:sp>
        <p:nvSpPr>
          <p:cNvPr id="3" name="Zástupný symbol pro obsah 2"/>
          <p:cNvSpPr>
            <a:spLocks noGrp="1"/>
          </p:cNvSpPr>
          <p:nvPr>
            <p:ph idx="1"/>
          </p:nvPr>
        </p:nvSpPr>
        <p:spPr/>
        <p:txBody>
          <a:bodyPr/>
          <a:lstStyle/>
          <a:p>
            <a:pPr algn="just"/>
            <a:r>
              <a:rPr lang="cs-CZ" dirty="0"/>
              <a:t>K odpovědnosti fyzické osoby za přestupek se vyžaduje </a:t>
            </a:r>
            <a:r>
              <a:rPr lang="cs-CZ" b="1" dirty="0"/>
              <a:t>zavinění</a:t>
            </a:r>
            <a:r>
              <a:rPr lang="cs-CZ" dirty="0"/>
              <a:t> – subjektivní stránka – formy zavinění:</a:t>
            </a:r>
          </a:p>
          <a:p>
            <a:pPr lvl="1" algn="just"/>
            <a:r>
              <a:rPr lang="cs-CZ" dirty="0"/>
              <a:t>úmysl – přímý, nepřímý</a:t>
            </a:r>
          </a:p>
          <a:p>
            <a:pPr lvl="1" algn="just"/>
            <a:r>
              <a:rPr lang="cs-CZ" dirty="0"/>
              <a:t>nedbalost – vědomá, nevědomá</a:t>
            </a:r>
          </a:p>
          <a:p>
            <a:pPr algn="just"/>
            <a:r>
              <a:rPr lang="cs-CZ" dirty="0"/>
              <a:t>postačí zavinění z </a:t>
            </a:r>
            <a:r>
              <a:rPr lang="cs-CZ" b="1" dirty="0"/>
              <a:t>nedbalosti</a:t>
            </a:r>
            <a:r>
              <a:rPr lang="cs-CZ" dirty="0"/>
              <a:t>, nestanoví-li </a:t>
            </a:r>
            <a:r>
              <a:rPr lang="cs-CZ" b="1" dirty="0"/>
              <a:t>zákon</a:t>
            </a:r>
            <a:r>
              <a:rPr lang="cs-CZ" dirty="0"/>
              <a:t> výslovně, že je třeba </a:t>
            </a:r>
            <a:r>
              <a:rPr lang="cs-CZ" b="1" dirty="0"/>
              <a:t>úmyslného</a:t>
            </a:r>
            <a:r>
              <a:rPr lang="cs-CZ" dirty="0"/>
              <a:t> zavinění</a:t>
            </a:r>
          </a:p>
          <a:p>
            <a:pPr algn="just"/>
            <a:r>
              <a:rPr lang="cs-CZ" dirty="0"/>
              <a:t>Forma zavinění může mít význam při určení druhu správního trestu a jeho výměry (§ 37)</a:t>
            </a:r>
          </a:p>
          <a:p>
            <a:pPr lvl="1" algn="just"/>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pic>
        <p:nvPicPr>
          <p:cNvPr id="4" name="11">
            <a:hlinkClick r:id="" action="ppaction://media"/>
            <a:extLst>
              <a:ext uri="{FF2B5EF4-FFF2-40B4-BE49-F238E27FC236}">
                <a16:creationId xmlns:a16="http://schemas.microsoft.com/office/drawing/2014/main" id="{C30D7BCE-8C22-4A43-A5CC-F608B3228D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0" y="187100"/>
            <a:ext cx="1387929" cy="1387929"/>
          </a:xfrm>
          <a:prstGeom prst="rect">
            <a:avLst/>
          </a:prstGeom>
        </p:spPr>
      </p:pic>
    </p:spTree>
    <p:extLst>
      <p:ext uri="{BB962C8B-B14F-4D97-AF65-F5344CB8AC3E}">
        <p14:creationId xmlns:p14="http://schemas.microsoft.com/office/powerpoint/2010/main" val="222537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9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ODPOVĚDNOST PRÁVNICKÉ OSOBY ZA PŘESTUPEK</a:t>
            </a:r>
            <a:endParaRPr lang="cs-CZ" dirty="0"/>
          </a:p>
        </p:txBody>
      </p:sp>
      <p:sp>
        <p:nvSpPr>
          <p:cNvPr id="3" name="Zástupný symbol pro obsah 2"/>
          <p:cNvSpPr>
            <a:spLocks noGrp="1"/>
          </p:cNvSpPr>
          <p:nvPr>
            <p:ph idx="1"/>
          </p:nvPr>
        </p:nvSpPr>
        <p:spPr/>
        <p:txBody>
          <a:bodyPr/>
          <a:lstStyle/>
          <a:p>
            <a:r>
              <a:rPr lang="cs-CZ" dirty="0"/>
              <a:t>PO je subjektem, resp. pachatelem přestupku, jestliže:</a:t>
            </a:r>
          </a:p>
          <a:p>
            <a:pPr lvl="1" algn="just"/>
            <a:r>
              <a:rPr lang="cs-CZ" dirty="0"/>
              <a:t>k naplnění znaků přestupku došlo jednáním </a:t>
            </a:r>
            <a:r>
              <a:rPr lang="cs-CZ" dirty="0" err="1"/>
              <a:t>FO</a:t>
            </a:r>
            <a:r>
              <a:rPr lang="cs-CZ" dirty="0"/>
              <a:t>, které je přičitatelné PO</a:t>
            </a:r>
          </a:p>
          <a:p>
            <a:pPr lvl="1" algn="just"/>
            <a:r>
              <a:rPr lang="cs-CZ" dirty="0"/>
              <a:t>byla porušena právní povinnost uložená PO (nebo organizační složce nebo jinému útvaru, který je součástí PO), a to:</a:t>
            </a:r>
          </a:p>
          <a:p>
            <a:pPr marL="1257300" lvl="2" indent="-342900" algn="just">
              <a:buFontTx/>
              <a:buChar char="-"/>
            </a:pPr>
            <a:r>
              <a:rPr lang="cs-CZ" dirty="0"/>
              <a:t>při činnosti PO, </a:t>
            </a:r>
          </a:p>
          <a:p>
            <a:pPr marL="1257300" lvl="2" indent="-342900" algn="just">
              <a:buFontTx/>
              <a:buChar char="-"/>
            </a:pPr>
            <a:r>
              <a:rPr lang="cs-CZ" dirty="0"/>
              <a:t>v přímé souvislosti s činností PO</a:t>
            </a:r>
          </a:p>
          <a:p>
            <a:pPr marL="1257300" lvl="2" indent="-342900" algn="just">
              <a:buFontTx/>
              <a:buChar char="-"/>
            </a:pPr>
            <a:r>
              <a:rPr lang="cs-CZ" dirty="0"/>
              <a:t>nebo ku prospěchu PO nebo v jejím zájmu;</a:t>
            </a:r>
          </a:p>
        </p:txBody>
      </p:sp>
      <p:sp>
        <p:nvSpPr>
          <p:cNvPr id="4" name="Zástupný symbol pro zápatí 3"/>
          <p:cNvSpPr>
            <a:spLocks noGrp="1"/>
          </p:cNvSpPr>
          <p:nvPr>
            <p:ph type="ftr" sz="quarter" idx="10"/>
          </p:nvPr>
        </p:nvSpPr>
        <p:spPr/>
        <p:txBody>
          <a:bodyPr/>
          <a:lstStyle/>
          <a:p>
            <a:r>
              <a:rPr lang="cs-CZ" altLang="cs-CZ"/>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pic>
        <p:nvPicPr>
          <p:cNvPr id="6"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05913" y="4229100"/>
            <a:ext cx="1542143" cy="1542143"/>
          </a:xfrm>
          <a:prstGeom prst="rect">
            <a:avLst/>
          </a:prstGeom>
        </p:spPr>
      </p:pic>
    </p:spTree>
    <p:extLst>
      <p:ext uri="{BB962C8B-B14F-4D97-AF65-F5344CB8AC3E}">
        <p14:creationId xmlns:p14="http://schemas.microsoft.com/office/powerpoint/2010/main" val="1877590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1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634651"/>
            <a:ext cx="8086635" cy="647700"/>
          </a:xfrm>
        </p:spPr>
        <p:txBody>
          <a:bodyPr/>
          <a:lstStyle/>
          <a:p>
            <a:r>
              <a:rPr lang="pl-PL" dirty="0"/>
              <a:t>ODPOVĚDNOST PRÁVNICKÉ OSOBY ZA PŘESTUPEK</a:t>
            </a:r>
            <a:endParaRPr lang="cs-CZ" dirty="0"/>
          </a:p>
        </p:txBody>
      </p:sp>
      <p:sp>
        <p:nvSpPr>
          <p:cNvPr id="3" name="Zástupný symbol pro obsah 2"/>
          <p:cNvSpPr>
            <a:spLocks noGrp="1"/>
          </p:cNvSpPr>
          <p:nvPr>
            <p:ph idx="1"/>
          </p:nvPr>
        </p:nvSpPr>
        <p:spPr>
          <a:xfrm>
            <a:off x="509589" y="1282351"/>
            <a:ext cx="8082321" cy="4600801"/>
          </a:xfrm>
        </p:spPr>
        <p:txBody>
          <a:bodyPr/>
          <a:lstStyle/>
          <a:p>
            <a:pPr algn="just"/>
            <a:r>
              <a:rPr lang="cs-CZ" dirty="0"/>
              <a:t>Osoby, jejichž jednání je přičitatelné PO:</a:t>
            </a:r>
          </a:p>
          <a:p>
            <a:pPr lvl="1" algn="just"/>
            <a:r>
              <a:rPr lang="cs-CZ" dirty="0"/>
              <a:t>statutární orgán nebo člen statutárního orgánu,</a:t>
            </a:r>
          </a:p>
          <a:p>
            <a:pPr lvl="1" algn="just"/>
            <a:r>
              <a:rPr lang="cs-CZ" dirty="0"/>
              <a:t>jiný orgán PO nebo jeho člen,</a:t>
            </a:r>
          </a:p>
          <a:p>
            <a:pPr lvl="1" algn="just"/>
            <a:r>
              <a:rPr lang="cs-CZ" dirty="0"/>
              <a:t>zaměstnanec nebo osoba v obdobném postavení při plnění úkolů vyplývajících z tohoto postavení,</a:t>
            </a:r>
          </a:p>
          <a:p>
            <a:pPr lvl="1" algn="just"/>
            <a:r>
              <a:rPr lang="cs-CZ" dirty="0" err="1"/>
              <a:t>FO</a:t>
            </a:r>
            <a:r>
              <a:rPr lang="cs-CZ" dirty="0"/>
              <a:t>, která plní úkoly PO,</a:t>
            </a:r>
          </a:p>
          <a:p>
            <a:pPr lvl="1" algn="just"/>
            <a:r>
              <a:rPr lang="cs-CZ" dirty="0" err="1"/>
              <a:t>FO</a:t>
            </a:r>
            <a:r>
              <a:rPr lang="cs-CZ" dirty="0"/>
              <a:t>, kterou PO používá při své činnosti,</a:t>
            </a:r>
          </a:p>
          <a:p>
            <a:pPr lvl="1" algn="just"/>
            <a:r>
              <a:rPr lang="cs-CZ" dirty="0"/>
              <a:t>FO, která za PO jednala, jestliže PO výsledku takového jednání využila</a:t>
            </a:r>
          </a:p>
          <a:p>
            <a:pPr marL="457200" lvl="1" indent="0" algn="just">
              <a:buNone/>
            </a:pPr>
            <a:endParaRPr lang="cs-CZ" dirty="0"/>
          </a:p>
          <a:p>
            <a:pPr algn="just"/>
            <a:r>
              <a:rPr lang="cs-CZ" dirty="0"/>
              <a:t>Objektivní odpovědnost PO – možnost liberace = </a:t>
            </a:r>
            <a:r>
              <a:rPr lang="cs-CZ" b="1" dirty="0"/>
              <a:t>Zproštění odpovědnosti právnické osoby za přestupek (§ 21)</a:t>
            </a:r>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pic>
        <p:nvPicPr>
          <p:cNvPr id="4" name="12">
            <a:hlinkClick r:id="" action="ppaction://media"/>
            <a:extLst>
              <a:ext uri="{FF2B5EF4-FFF2-40B4-BE49-F238E27FC236}">
                <a16:creationId xmlns:a16="http://schemas.microsoft.com/office/drawing/2014/main" id="{8E6E567C-5FA6-4E83-9D5D-06D6077BFF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4374" y="197115"/>
            <a:ext cx="875072" cy="875072"/>
          </a:xfrm>
          <a:prstGeom prst="rect">
            <a:avLst/>
          </a:prstGeom>
        </p:spPr>
      </p:pic>
    </p:spTree>
    <p:extLst>
      <p:ext uri="{BB962C8B-B14F-4D97-AF65-F5344CB8AC3E}">
        <p14:creationId xmlns:p14="http://schemas.microsoft.com/office/powerpoint/2010/main" val="26737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DFCCE4E1-ABCF-4F5D-BF07-EFB1B1F25C69}" type="slidenum">
              <a:rPr lang="cs-CZ" altLang="cs-CZ"/>
              <a:pPr/>
              <a:t>2</a:t>
            </a:fld>
            <a:endParaRPr lang="cs-CZ" altLang="cs-CZ"/>
          </a:p>
        </p:txBody>
      </p:sp>
      <p:sp>
        <p:nvSpPr>
          <p:cNvPr id="96258" name="Rectangle 2"/>
          <p:cNvSpPr>
            <a:spLocks noGrp="1" noChangeArrowheads="1"/>
          </p:cNvSpPr>
          <p:nvPr>
            <p:ph type="title"/>
          </p:nvPr>
        </p:nvSpPr>
        <p:spPr>
          <a:xfrm>
            <a:off x="810075" y="597262"/>
            <a:ext cx="8086635" cy="647700"/>
          </a:xfrm>
        </p:spPr>
        <p:txBody>
          <a:bodyPr/>
          <a:lstStyle/>
          <a:p>
            <a:r>
              <a:rPr lang="cs-CZ" dirty="0"/>
              <a:t>Systematika právní úpravy (hmotněprávní)</a:t>
            </a:r>
            <a:endParaRPr lang="cs-CZ" altLang="cs-CZ" dirty="0"/>
          </a:p>
        </p:txBody>
      </p:sp>
      <p:sp>
        <p:nvSpPr>
          <p:cNvPr id="96259" name="Rectangle 3"/>
          <p:cNvSpPr>
            <a:spLocks noGrp="1" noChangeArrowheads="1"/>
          </p:cNvSpPr>
          <p:nvPr>
            <p:ph type="body" idx="1"/>
          </p:nvPr>
        </p:nvSpPr>
        <p:spPr>
          <a:xfrm>
            <a:off x="509589" y="979055"/>
            <a:ext cx="8082321" cy="5153458"/>
          </a:xfrm>
        </p:spPr>
        <p:txBody>
          <a:bodyPr/>
          <a:lstStyle/>
          <a:p>
            <a:pPr algn="just"/>
            <a:endParaRPr lang="cs-CZ" altLang="cs-CZ" b="1" u="sng" dirty="0"/>
          </a:p>
          <a:p>
            <a:pPr algn="just"/>
            <a:r>
              <a:rPr lang="cs-CZ" altLang="cs-CZ" b="1" u="sng" dirty="0"/>
              <a:t>Zákon č. 250/2016 Sb.</a:t>
            </a:r>
            <a:r>
              <a:rPr lang="cs-CZ" altLang="cs-CZ" dirty="0"/>
              <a:t>  – základní hmotněprávní úprava (</a:t>
            </a:r>
            <a:r>
              <a:rPr lang="cs-CZ" altLang="cs-CZ" i="1" dirty="0"/>
              <a:t>podmínky odpovědnosti za přestupek, druhy správních trestů a ochranných opatření a zásady pro jejich ukládání)</a:t>
            </a:r>
            <a:r>
              <a:rPr lang="cs-CZ" altLang="cs-CZ" dirty="0"/>
              <a:t>  - </a:t>
            </a:r>
            <a:r>
              <a:rPr lang="cs-CZ" altLang="cs-CZ" b="1" i="1" dirty="0"/>
              <a:t>lex </a:t>
            </a:r>
            <a:r>
              <a:rPr lang="cs-CZ" altLang="cs-CZ" b="1" i="1" dirty="0" err="1"/>
              <a:t>generalis</a:t>
            </a:r>
            <a:endParaRPr lang="cs-CZ" altLang="cs-CZ" b="1" i="1" dirty="0"/>
          </a:p>
          <a:p>
            <a:pPr algn="just"/>
            <a:r>
              <a:rPr lang="cs-CZ" altLang="cs-CZ" b="1" u="sng" dirty="0"/>
              <a:t>Zákon č. 251/2016 Sb.,</a:t>
            </a:r>
            <a:r>
              <a:rPr lang="cs-CZ" altLang="cs-CZ" dirty="0"/>
              <a:t> obsahuje </a:t>
            </a:r>
            <a:r>
              <a:rPr lang="cs-CZ" altLang="cs-CZ" b="1" dirty="0"/>
              <a:t>některé skutkové podstaty přestupků</a:t>
            </a:r>
            <a:r>
              <a:rPr lang="cs-CZ" altLang="cs-CZ" dirty="0"/>
              <a:t>, které nebylo lze přesunout do zvláštní zákona k povinnosti, která má být porušena (</a:t>
            </a:r>
            <a:r>
              <a:rPr lang="cs-CZ" altLang="cs-CZ" b="1" i="1" dirty="0"/>
              <a:t>lex specialis 1</a:t>
            </a:r>
            <a:r>
              <a:rPr lang="cs-CZ" altLang="cs-CZ" dirty="0"/>
              <a:t>)</a:t>
            </a:r>
          </a:p>
          <a:p>
            <a:pPr algn="just"/>
            <a:r>
              <a:rPr lang="cs-CZ" altLang="cs-CZ" b="1" u="sng" dirty="0"/>
              <a:t>Zvláštní zákony</a:t>
            </a:r>
            <a:r>
              <a:rPr lang="cs-CZ" altLang="cs-CZ" b="1" dirty="0"/>
              <a:t> </a:t>
            </a:r>
            <a:r>
              <a:rPr lang="cs-CZ" altLang="cs-CZ" dirty="0"/>
              <a:t>– skutkové podstaty jednotlivých přestupků + mohou vyloučit či modifikovat obecná ustanovení z lex </a:t>
            </a:r>
            <a:r>
              <a:rPr lang="cs-CZ" altLang="cs-CZ" dirty="0" err="1"/>
              <a:t>generalis</a:t>
            </a:r>
            <a:r>
              <a:rPr lang="cs-CZ" altLang="cs-CZ" dirty="0"/>
              <a:t> – např. ohledně sankcí nebo prekluzivní lhůty pro zánik odpovědnosti (</a:t>
            </a:r>
            <a:r>
              <a:rPr lang="cs-CZ" altLang="cs-CZ" b="1" i="1" dirty="0"/>
              <a:t>lex specialis 2</a:t>
            </a:r>
            <a:r>
              <a:rPr lang="cs-CZ" altLang="cs-CZ" b="1" dirty="0"/>
              <a:t>)</a:t>
            </a:r>
            <a:endParaRPr lang="cs-CZ" altLang="cs-CZ" dirty="0"/>
          </a:p>
        </p:txBody>
      </p:sp>
      <p:pic>
        <p:nvPicPr>
          <p:cNvPr id="3" name="1">
            <a:hlinkClick r:id="" action="ppaction://media"/>
            <a:extLst>
              <a:ext uri="{FF2B5EF4-FFF2-40B4-BE49-F238E27FC236}">
                <a16:creationId xmlns:a16="http://schemas.microsoft.com/office/drawing/2014/main" id="{EC86C3E4-7AC9-46F8-AFEE-319953CAD4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58460" y="130537"/>
            <a:ext cx="1233936" cy="12339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0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858253"/>
            <a:ext cx="8086635" cy="647700"/>
          </a:xfrm>
        </p:spPr>
        <p:txBody>
          <a:bodyPr/>
          <a:lstStyle/>
          <a:p>
            <a:r>
              <a:rPr lang="pl-PL" dirty="0"/>
              <a:t>ODPOVĚDNOST PODNIKAJÍCÍ FYZICKÉ OSOBY ZA PŘESTUPEK</a:t>
            </a:r>
            <a:endParaRPr lang="cs-CZ" dirty="0"/>
          </a:p>
        </p:txBody>
      </p:sp>
      <p:sp>
        <p:nvSpPr>
          <p:cNvPr id="3" name="Zástupný symbol pro obsah 2"/>
          <p:cNvSpPr>
            <a:spLocks noGrp="1"/>
          </p:cNvSpPr>
          <p:nvPr>
            <p:ph idx="1"/>
          </p:nvPr>
        </p:nvSpPr>
        <p:spPr>
          <a:xfrm>
            <a:off x="509589" y="1505953"/>
            <a:ext cx="7973229" cy="5352047"/>
          </a:xfrm>
        </p:spPr>
        <p:txBody>
          <a:bodyPr/>
          <a:lstStyle/>
          <a:p>
            <a:r>
              <a:rPr lang="cs-CZ" sz="2200" dirty="0"/>
              <a:t>Podnikající FO je pachatelem (</a:t>
            </a:r>
            <a:r>
              <a:rPr lang="cs-CZ" sz="2200" b="1" dirty="0"/>
              <a:t>případ kdy jedná sama)</a:t>
            </a:r>
            <a:r>
              <a:rPr lang="cs-CZ" sz="2200" dirty="0"/>
              <a:t>, jestliže:</a:t>
            </a:r>
          </a:p>
          <a:p>
            <a:pPr lvl="1" algn="just"/>
            <a:r>
              <a:rPr lang="cs-CZ" sz="2200" dirty="0"/>
              <a:t>k naplnění znaků přestupku došlo při jejím podnikání nebo v přímé souvislosti s ním a</a:t>
            </a:r>
          </a:p>
          <a:p>
            <a:pPr lvl="1" algn="just"/>
            <a:r>
              <a:rPr lang="cs-CZ" sz="2200" dirty="0"/>
              <a:t>byla porušena právní povinnost uložená FO/podnikající</a:t>
            </a:r>
          </a:p>
          <a:p>
            <a:pPr marL="457200" lvl="1" indent="0" algn="just">
              <a:buNone/>
            </a:pPr>
            <a:r>
              <a:rPr lang="cs-CZ" sz="2200" dirty="0"/>
              <a:t>= Podnikající FO je též pachatelem (</a:t>
            </a:r>
            <a:r>
              <a:rPr lang="cs-CZ" sz="2200" b="1" dirty="0"/>
              <a:t>jedná prostřednictvím</a:t>
            </a:r>
            <a:r>
              <a:rPr lang="cs-CZ" sz="2200" dirty="0"/>
              <a:t>)</a:t>
            </a:r>
            <a:r>
              <a:rPr lang="cs-CZ" sz="2200" b="1" dirty="0"/>
              <a:t>,</a:t>
            </a:r>
            <a:r>
              <a:rPr lang="cs-CZ" sz="2200" dirty="0"/>
              <a:t> jestliže:</a:t>
            </a:r>
          </a:p>
          <a:p>
            <a:pPr lvl="1"/>
            <a:r>
              <a:rPr lang="cs-CZ" sz="2200" dirty="0"/>
              <a:t>k naplnění znaků přestupku došlo jednáním FO, které je přičitatelné podnikající FO</a:t>
            </a:r>
          </a:p>
          <a:p>
            <a:pPr lvl="1"/>
            <a:r>
              <a:rPr lang="cs-CZ" sz="2200" dirty="0"/>
              <a:t>byla porušena právní povinnost uložená FO/podnikající a to:</a:t>
            </a:r>
          </a:p>
          <a:p>
            <a:pPr marL="1257300" lvl="2" indent="-342900" algn="just">
              <a:buFontTx/>
              <a:buChar char="-"/>
            </a:pPr>
            <a:r>
              <a:rPr lang="cs-CZ" sz="2200" dirty="0"/>
              <a:t>při podnikání FO, </a:t>
            </a:r>
          </a:p>
          <a:p>
            <a:pPr marL="1257300" lvl="2" indent="-342900" algn="just">
              <a:buFontTx/>
              <a:buChar char="-"/>
            </a:pPr>
            <a:r>
              <a:rPr lang="cs-CZ" sz="2200" dirty="0"/>
              <a:t>v přímé souvislosti s podnikáním FO, nebo</a:t>
            </a:r>
          </a:p>
          <a:p>
            <a:pPr marL="1257300" lvl="2" indent="-342900" algn="just">
              <a:buFontTx/>
              <a:buChar char="-"/>
            </a:pPr>
            <a:r>
              <a:rPr lang="cs-CZ" sz="2200" dirty="0"/>
              <a:t>ku prospěchu podnikající FO nebo v jejím zájmu</a:t>
            </a:r>
          </a:p>
          <a:p>
            <a:pPr lvl="2"/>
            <a:endParaRPr lang="cs-CZ" sz="2200" dirty="0"/>
          </a:p>
          <a:p>
            <a:pPr lvl="2"/>
            <a:endParaRPr lang="cs-CZ" sz="2200" dirty="0"/>
          </a:p>
          <a:p>
            <a:pPr lvl="1"/>
            <a:endParaRPr lang="cs-CZ" sz="2200"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pic>
        <p:nvPicPr>
          <p:cNvPr id="4" name="13">
            <a:hlinkClick r:id="" action="ppaction://media"/>
            <a:extLst>
              <a:ext uri="{FF2B5EF4-FFF2-40B4-BE49-F238E27FC236}">
                <a16:creationId xmlns:a16="http://schemas.microsoft.com/office/drawing/2014/main" id="{BF662F9F-F222-457B-A64A-CB02E7A236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8985" y="140666"/>
            <a:ext cx="987665" cy="987665"/>
          </a:xfrm>
          <a:prstGeom prst="rect">
            <a:avLst/>
          </a:prstGeom>
        </p:spPr>
      </p:pic>
    </p:spTree>
    <p:extLst>
      <p:ext uri="{BB962C8B-B14F-4D97-AF65-F5344CB8AC3E}">
        <p14:creationId xmlns:p14="http://schemas.microsoft.com/office/powerpoint/2010/main" val="111291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858253"/>
            <a:ext cx="8086635" cy="647700"/>
          </a:xfrm>
        </p:spPr>
        <p:txBody>
          <a:bodyPr/>
          <a:lstStyle/>
          <a:p>
            <a:r>
              <a:rPr lang="pl-PL" dirty="0"/>
              <a:t>ODPOVĚDNOST PODNIKAJÍCÍ FYZICKÉ OSOBY ZA PŘESTUPEK</a:t>
            </a:r>
            <a:endParaRPr lang="cs-CZ" dirty="0"/>
          </a:p>
        </p:txBody>
      </p:sp>
      <p:sp>
        <p:nvSpPr>
          <p:cNvPr id="3" name="Zástupný symbol pro obsah 2"/>
          <p:cNvSpPr>
            <a:spLocks noGrp="1"/>
          </p:cNvSpPr>
          <p:nvPr>
            <p:ph idx="1"/>
          </p:nvPr>
        </p:nvSpPr>
        <p:spPr>
          <a:xfrm>
            <a:off x="509589" y="1505953"/>
            <a:ext cx="7973229" cy="5352047"/>
          </a:xfrm>
        </p:spPr>
        <p:txBody>
          <a:bodyPr/>
          <a:lstStyle/>
          <a:p>
            <a:pPr algn="just"/>
            <a:r>
              <a:rPr lang="cs-CZ" dirty="0"/>
              <a:t>Osoby, jejichž jednání je </a:t>
            </a:r>
            <a:r>
              <a:rPr lang="cs-CZ" b="1" dirty="0"/>
              <a:t>přičitatelné</a:t>
            </a:r>
            <a:r>
              <a:rPr lang="cs-CZ" dirty="0"/>
              <a:t> podnikající FO:</a:t>
            </a:r>
          </a:p>
          <a:p>
            <a:pPr lvl="1" algn="just"/>
            <a:r>
              <a:rPr lang="cs-CZ" sz="2200" dirty="0"/>
              <a:t>zaměstnanec nebo osoba v obdobném postavení při plnění úkolů vyplývajících z tohoto postavení,</a:t>
            </a:r>
          </a:p>
          <a:p>
            <a:pPr lvl="1" algn="just"/>
            <a:r>
              <a:rPr lang="cs-CZ" sz="2200" dirty="0"/>
              <a:t>fyzická osoba, která plní úkoly podnikající fyzické osoby,</a:t>
            </a:r>
          </a:p>
          <a:p>
            <a:pPr lvl="1" algn="just"/>
            <a:r>
              <a:rPr lang="cs-CZ" sz="2200" dirty="0"/>
              <a:t>fyzická osoba, kterou podnikající fyzická osoba používá při své činnosti, nebo</a:t>
            </a:r>
          </a:p>
          <a:p>
            <a:pPr lvl="1" algn="just"/>
            <a:r>
              <a:rPr lang="cs-CZ" sz="2200" dirty="0"/>
              <a:t>fyzická osoba, která za podnikající fyzickou osobu jednala, jestliže podnikající fyzická osoba výsledku takového jednání využila.</a:t>
            </a:r>
          </a:p>
          <a:p>
            <a:pPr algn="just"/>
            <a:r>
              <a:rPr lang="cs-CZ" sz="2200" b="1" dirty="0"/>
              <a:t>Obdobné použití</a:t>
            </a:r>
            <a:r>
              <a:rPr lang="cs-CZ" sz="2200" dirty="0"/>
              <a:t> právní úpravy odpovědnosti právnických osob, s výslovnými výjimkami, zohledňujícími odlišné povahy (podnikající) fyzické osoby a právnické osoby</a:t>
            </a:r>
          </a:p>
          <a:p>
            <a:pPr algn="just"/>
            <a:r>
              <a:rPr lang="cs-CZ" sz="2200" b="1" dirty="0"/>
              <a:t>Objektivní odpovědnost </a:t>
            </a:r>
            <a:r>
              <a:rPr lang="cs-CZ" sz="2200" dirty="0"/>
              <a:t>– možnost liberace</a:t>
            </a:r>
          </a:p>
          <a:p>
            <a:pPr algn="just"/>
            <a:r>
              <a:rPr lang="cs-CZ" sz="2200" dirty="0"/>
              <a:t>Odpovědnost </a:t>
            </a:r>
            <a:r>
              <a:rPr lang="cs-CZ" sz="2200" b="1" dirty="0"/>
              <a:t>nezaniká</a:t>
            </a:r>
            <a:r>
              <a:rPr lang="cs-CZ" sz="2200" dirty="0"/>
              <a:t> přestane-li FO podnikat (§ 23/2)</a:t>
            </a:r>
          </a:p>
          <a:p>
            <a:pPr lvl="1"/>
            <a:endParaRPr lang="cs-CZ" sz="2200"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pic>
        <p:nvPicPr>
          <p:cNvPr id="4" name="14">
            <a:hlinkClick r:id="" action="ppaction://media"/>
            <a:extLst>
              <a:ext uri="{FF2B5EF4-FFF2-40B4-BE49-F238E27FC236}">
                <a16:creationId xmlns:a16="http://schemas.microsoft.com/office/drawing/2014/main" id="{28CC5D3F-3DC4-48EC-9F73-7E90F8A98A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4573" y="49324"/>
            <a:ext cx="1014627" cy="1014627"/>
          </a:xfrm>
          <a:prstGeom prst="rect">
            <a:avLst/>
          </a:prstGeom>
        </p:spPr>
      </p:pic>
    </p:spTree>
    <p:extLst>
      <p:ext uri="{BB962C8B-B14F-4D97-AF65-F5344CB8AC3E}">
        <p14:creationId xmlns:p14="http://schemas.microsoft.com/office/powerpoint/2010/main" val="319914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661305"/>
            <a:ext cx="8086635" cy="647700"/>
          </a:xfrm>
        </p:spPr>
        <p:txBody>
          <a:bodyPr/>
          <a:lstStyle/>
          <a:p>
            <a:r>
              <a:rPr lang="pl-PL" dirty="0"/>
              <a:t>OKOLNOSTI VYLUČUJÍCÍ PROTIPRÁVNOST</a:t>
            </a:r>
            <a:endParaRPr lang="cs-CZ" dirty="0"/>
          </a:p>
        </p:txBody>
      </p:sp>
      <p:sp>
        <p:nvSpPr>
          <p:cNvPr id="3" name="Zástupný symbol pro obsah 2"/>
          <p:cNvSpPr>
            <a:spLocks noGrp="1"/>
          </p:cNvSpPr>
          <p:nvPr>
            <p:ph idx="1"/>
          </p:nvPr>
        </p:nvSpPr>
        <p:spPr>
          <a:xfrm>
            <a:off x="509589" y="1420837"/>
            <a:ext cx="8082321" cy="4711676"/>
          </a:xfrm>
        </p:spPr>
        <p:txBody>
          <a:bodyPr/>
          <a:lstStyle/>
          <a:p>
            <a:pPr algn="just"/>
            <a:r>
              <a:rPr lang="cs-CZ" dirty="0"/>
              <a:t>Případy, kdy jednání naplňující </a:t>
            </a:r>
            <a:r>
              <a:rPr lang="cs-CZ" b="1" dirty="0"/>
              <a:t>formální znaky </a:t>
            </a:r>
            <a:r>
              <a:rPr lang="cs-CZ" dirty="0"/>
              <a:t>přestupkem </a:t>
            </a:r>
            <a:r>
              <a:rPr lang="cs-CZ" b="1" dirty="0"/>
              <a:t>přesto (ze zákonných důvodů) není</a:t>
            </a:r>
            <a:r>
              <a:rPr lang="cs-CZ" dirty="0"/>
              <a:t> – patří k </a:t>
            </a:r>
            <a:r>
              <a:rPr lang="cs-CZ" b="1" dirty="0"/>
              <a:t>negativnímu vymezení</a:t>
            </a:r>
            <a:r>
              <a:rPr lang="cs-CZ" dirty="0"/>
              <a:t> přestupku:</a:t>
            </a:r>
          </a:p>
          <a:p>
            <a:pPr marL="0" indent="0" algn="just">
              <a:buNone/>
            </a:pPr>
            <a:endParaRPr lang="cs-CZ" dirty="0"/>
          </a:p>
          <a:p>
            <a:pPr algn="just"/>
            <a:r>
              <a:rPr lang="cs-CZ" i="1" dirty="0"/>
              <a:t>Čin jinak trestný jako přestupek není přestupkem, </a:t>
            </a:r>
            <a:r>
              <a:rPr lang="cs-CZ" dirty="0"/>
              <a:t>v případě:</a:t>
            </a:r>
          </a:p>
          <a:p>
            <a:pPr lvl="1" algn="just"/>
            <a:r>
              <a:rPr lang="cs-CZ" dirty="0"/>
              <a:t>Krajní nouze</a:t>
            </a:r>
          </a:p>
          <a:p>
            <a:pPr lvl="1" algn="just"/>
            <a:r>
              <a:rPr lang="cs-CZ" dirty="0"/>
              <a:t>Nutné obrany</a:t>
            </a:r>
          </a:p>
          <a:p>
            <a:pPr lvl="1" algn="just"/>
            <a:r>
              <a:rPr lang="cs-CZ" dirty="0"/>
              <a:t>Svolení poškozeného</a:t>
            </a:r>
          </a:p>
          <a:p>
            <a:pPr lvl="1" algn="just"/>
            <a:r>
              <a:rPr lang="cs-CZ" dirty="0"/>
              <a:t>Přípustného riziko</a:t>
            </a:r>
          </a:p>
          <a:p>
            <a:pPr lvl="1" algn="just"/>
            <a:r>
              <a:rPr lang="cs-CZ" dirty="0"/>
              <a:t>Oprávněné použití zbraně</a:t>
            </a:r>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pic>
        <p:nvPicPr>
          <p:cNvPr id="4" name="15">
            <a:hlinkClick r:id="" action="ppaction://media"/>
            <a:extLst>
              <a:ext uri="{FF2B5EF4-FFF2-40B4-BE49-F238E27FC236}">
                <a16:creationId xmlns:a16="http://schemas.microsoft.com/office/drawing/2014/main" id="{E77BB2C3-2938-461D-A161-F256EDFE29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03884" y="274423"/>
            <a:ext cx="1030527" cy="1030527"/>
          </a:xfrm>
          <a:prstGeom prst="rect">
            <a:avLst/>
          </a:prstGeom>
        </p:spPr>
      </p:pic>
    </p:spTree>
    <p:extLst>
      <p:ext uri="{BB962C8B-B14F-4D97-AF65-F5344CB8AC3E}">
        <p14:creationId xmlns:p14="http://schemas.microsoft.com/office/powerpoint/2010/main" val="227030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661305"/>
            <a:ext cx="8086635" cy="647700"/>
          </a:xfrm>
        </p:spPr>
        <p:txBody>
          <a:bodyPr/>
          <a:lstStyle/>
          <a:p>
            <a:r>
              <a:rPr lang="pl-PL" dirty="0"/>
              <a:t>OKOLNOSTI VYLUČUJÍCÍ PROTIPRÁVNOST</a:t>
            </a:r>
            <a:endParaRPr lang="cs-CZ" dirty="0"/>
          </a:p>
        </p:txBody>
      </p:sp>
      <p:sp>
        <p:nvSpPr>
          <p:cNvPr id="3" name="Zástupný symbol pro obsah 2"/>
          <p:cNvSpPr>
            <a:spLocks noGrp="1"/>
          </p:cNvSpPr>
          <p:nvPr>
            <p:ph idx="1"/>
          </p:nvPr>
        </p:nvSpPr>
        <p:spPr>
          <a:xfrm>
            <a:off x="509589" y="1420836"/>
            <a:ext cx="8082321" cy="5437163"/>
          </a:xfrm>
        </p:spPr>
        <p:txBody>
          <a:bodyPr/>
          <a:lstStyle/>
          <a:p>
            <a:pPr algn="just"/>
            <a:r>
              <a:rPr lang="cs-CZ" dirty="0"/>
              <a:t>Nutná obrana (§ 25)</a:t>
            </a:r>
          </a:p>
          <a:p>
            <a:pPr algn="just"/>
            <a:endParaRPr lang="cs-CZ" dirty="0"/>
          </a:p>
          <a:p>
            <a:pPr marL="0" indent="0" algn="just">
              <a:buNone/>
            </a:pPr>
            <a:r>
              <a:rPr lang="cs-CZ" i="1" dirty="0"/>
              <a:t>jestliže se odvrací </a:t>
            </a:r>
            <a:r>
              <a:rPr lang="cs-CZ" b="1" i="1" dirty="0"/>
              <a:t>přímo</a:t>
            </a:r>
            <a:r>
              <a:rPr lang="cs-CZ" i="1" dirty="0"/>
              <a:t> hrozící nebo trvající útok na zájem chráněný zákonem</a:t>
            </a:r>
          </a:p>
          <a:p>
            <a:pPr algn="just"/>
            <a:r>
              <a:rPr lang="cs-CZ" dirty="0"/>
              <a:t>Útok musí bezprostředně hrozit nebo trvat. Jestliže byl útok ukončen nebo přerušen a nebezpečí již přímo nehrozí, </a:t>
            </a:r>
            <a:r>
              <a:rPr lang="cs-CZ" b="1" dirty="0"/>
              <a:t>nepřichází nutná obrana v úvahu</a:t>
            </a:r>
            <a:r>
              <a:rPr lang="cs-CZ" dirty="0"/>
              <a:t>.</a:t>
            </a:r>
          </a:p>
          <a:p>
            <a:pPr marL="0" indent="0" algn="just">
              <a:buNone/>
            </a:pPr>
            <a:r>
              <a:rPr lang="cs-CZ" i="1" dirty="0"/>
              <a:t>nejde o nutnou obranu, byla-li tato obrana </a:t>
            </a:r>
            <a:r>
              <a:rPr lang="cs-CZ" b="1" i="1" dirty="0"/>
              <a:t>zcela zjevně nepřiměřená</a:t>
            </a:r>
            <a:r>
              <a:rPr lang="cs-CZ" i="1" dirty="0"/>
              <a:t> způsobu útoku</a:t>
            </a:r>
          </a:p>
          <a:p>
            <a:r>
              <a:rPr lang="cs-CZ" dirty="0"/>
              <a:t>obrana tak může být tak intenzivní, aby útok jistě a </a:t>
            </a:r>
            <a:r>
              <a:rPr lang="cs-CZ" b="1" dirty="0"/>
              <a:t>bez rizika pro napadeného odvrátila</a:t>
            </a:r>
            <a:r>
              <a:rPr lang="cs-CZ" dirty="0"/>
              <a:t>, tj. může být silnější než útok, avšak nesmí být </a:t>
            </a:r>
            <a:r>
              <a:rPr lang="cs-CZ" b="1" dirty="0"/>
              <a:t>zcela zjevně přehnaná (exces)</a:t>
            </a:r>
            <a:endParaRPr lang="cs-CZ" b="1" i="1"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pic>
        <p:nvPicPr>
          <p:cNvPr id="4"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5669" y="902604"/>
            <a:ext cx="1129395" cy="1129395"/>
          </a:xfrm>
          <a:prstGeom prst="rect">
            <a:avLst/>
          </a:prstGeom>
        </p:spPr>
      </p:pic>
    </p:spTree>
    <p:extLst>
      <p:ext uri="{BB962C8B-B14F-4D97-AF65-F5344CB8AC3E}">
        <p14:creationId xmlns:p14="http://schemas.microsoft.com/office/powerpoint/2010/main" val="1862123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661305"/>
            <a:ext cx="8086635" cy="647700"/>
          </a:xfrm>
        </p:spPr>
        <p:txBody>
          <a:bodyPr/>
          <a:lstStyle/>
          <a:p>
            <a:r>
              <a:rPr lang="pl-PL" dirty="0"/>
              <a:t>OKOLNOSTI VYLUČUJÍCÍ PROTIPRÁVNOST</a:t>
            </a:r>
            <a:endParaRPr lang="cs-CZ" dirty="0"/>
          </a:p>
        </p:txBody>
      </p:sp>
      <p:sp>
        <p:nvSpPr>
          <p:cNvPr id="3" name="Zástupný symbol pro obsah 2"/>
          <p:cNvSpPr>
            <a:spLocks noGrp="1"/>
          </p:cNvSpPr>
          <p:nvPr>
            <p:ph idx="1"/>
          </p:nvPr>
        </p:nvSpPr>
        <p:spPr>
          <a:xfrm>
            <a:off x="509589" y="1420836"/>
            <a:ext cx="8086635" cy="5284763"/>
          </a:xfrm>
        </p:spPr>
        <p:txBody>
          <a:bodyPr/>
          <a:lstStyle/>
          <a:p>
            <a:pPr algn="just"/>
            <a:r>
              <a:rPr lang="cs-CZ" sz="2300" dirty="0"/>
              <a:t>Krajní nouze (§ 24)</a:t>
            </a:r>
          </a:p>
          <a:p>
            <a:pPr marL="0" indent="0" algn="just">
              <a:buNone/>
            </a:pPr>
            <a:r>
              <a:rPr lang="cs-CZ" sz="2300" i="1" dirty="0"/>
              <a:t>jestliže se odvrací </a:t>
            </a:r>
            <a:r>
              <a:rPr lang="cs-CZ" sz="2300" b="1" i="1" dirty="0"/>
              <a:t>nebezpečí</a:t>
            </a:r>
            <a:r>
              <a:rPr lang="cs-CZ" sz="2300" i="1" dirty="0"/>
              <a:t> přímo hrozící zájmu chráněnému zákonem</a:t>
            </a:r>
          </a:p>
          <a:p>
            <a:pPr algn="just"/>
            <a:r>
              <a:rPr lang="cs-CZ" sz="2300" dirty="0"/>
              <a:t>Nebezpečí musí hrozit přímo, bezprostředně. O případ krajní nouze by se nejednalo, pokud by nebezpečí již pominulo, nebo by hrozilo teprve v budoucnu, ale nikoli v bezprostřední budoucnosti</a:t>
            </a:r>
            <a:endParaRPr lang="cs-CZ" sz="2300" i="1" dirty="0"/>
          </a:p>
          <a:p>
            <a:pPr marL="0" indent="0" algn="just">
              <a:buNone/>
            </a:pPr>
            <a:r>
              <a:rPr lang="cs-CZ" sz="2300" i="1" dirty="0"/>
              <a:t>Nejde o krajní nouzi, jestliže </a:t>
            </a:r>
            <a:r>
              <a:rPr lang="cs-CZ" sz="2300" dirty="0"/>
              <a:t>(</a:t>
            </a:r>
            <a:r>
              <a:rPr lang="cs-CZ" sz="2300" b="1" dirty="0"/>
              <a:t>exces</a:t>
            </a:r>
            <a:r>
              <a:rPr lang="cs-CZ" sz="2300" dirty="0"/>
              <a:t>)</a:t>
            </a:r>
            <a:r>
              <a:rPr lang="cs-CZ" sz="2300" i="1" dirty="0"/>
              <a:t> </a:t>
            </a:r>
          </a:p>
          <a:p>
            <a:pPr algn="just"/>
            <a:r>
              <a:rPr lang="cs-CZ" sz="2300" i="1" dirty="0"/>
              <a:t>toto nebezpečí bylo možno za daných okolností odvrátit jinak </a:t>
            </a:r>
            <a:r>
              <a:rPr lang="cs-CZ" sz="2300" dirty="0"/>
              <a:t>( požadavek </a:t>
            </a:r>
            <a:r>
              <a:rPr lang="cs-CZ" sz="2300" b="1" dirty="0"/>
              <a:t>subsidiarity</a:t>
            </a:r>
            <a:r>
              <a:rPr lang="cs-CZ" sz="2300" dirty="0"/>
              <a:t>) </a:t>
            </a:r>
            <a:r>
              <a:rPr lang="cs-CZ" sz="2300" i="1" dirty="0"/>
              <a:t>nebo </a:t>
            </a:r>
          </a:p>
          <a:p>
            <a:pPr algn="just"/>
            <a:r>
              <a:rPr lang="cs-CZ" sz="2300" i="1" dirty="0"/>
              <a:t>následek tímto odvracením způsobený je zřejmě stejně závažný nebo ještě závažnější než ten, který hrozil, </a:t>
            </a:r>
            <a:r>
              <a:rPr lang="cs-CZ" sz="2300" dirty="0"/>
              <a:t>(požadavek </a:t>
            </a:r>
            <a:r>
              <a:rPr lang="cs-CZ" sz="2300" b="1" dirty="0"/>
              <a:t>proporcionality</a:t>
            </a:r>
            <a:r>
              <a:rPr lang="cs-CZ" sz="2300" dirty="0"/>
              <a:t>) </a:t>
            </a:r>
            <a:r>
              <a:rPr lang="cs-CZ" sz="2300" i="1" dirty="0"/>
              <a:t>anebo </a:t>
            </a:r>
          </a:p>
          <a:p>
            <a:pPr algn="just"/>
            <a:r>
              <a:rPr lang="cs-CZ" sz="2300" i="1" dirty="0"/>
              <a:t>byl-li ten, komu nebezpečí hrozilo, povinen je </a:t>
            </a:r>
            <a:r>
              <a:rPr lang="cs-CZ" sz="2300" b="1" i="1" dirty="0"/>
              <a:t>snášet</a:t>
            </a:r>
            <a:endParaRPr lang="cs-CZ" sz="2300" i="1"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pic>
        <p:nvPicPr>
          <p:cNvPr id="4" name="16">
            <a:hlinkClick r:id="" action="ppaction://media"/>
            <a:extLst>
              <a:ext uri="{FF2B5EF4-FFF2-40B4-BE49-F238E27FC236}">
                <a16:creationId xmlns:a16="http://schemas.microsoft.com/office/drawing/2014/main" id="{39930AF0-C169-4E1A-8663-B4260E6C2D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23824" y="329344"/>
            <a:ext cx="1272400" cy="1272400"/>
          </a:xfrm>
          <a:prstGeom prst="rect">
            <a:avLst/>
          </a:prstGeom>
        </p:spPr>
      </p:pic>
    </p:spTree>
    <p:extLst>
      <p:ext uri="{BB962C8B-B14F-4D97-AF65-F5344CB8AC3E}">
        <p14:creationId xmlns:p14="http://schemas.microsoft.com/office/powerpoint/2010/main" val="428678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4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661305"/>
            <a:ext cx="8086635" cy="647700"/>
          </a:xfrm>
        </p:spPr>
        <p:txBody>
          <a:bodyPr/>
          <a:lstStyle/>
          <a:p>
            <a:r>
              <a:rPr lang="pl-PL" dirty="0"/>
              <a:t>OKOLNOSTI VYLUČUJÍCÍ PROTIPRÁVNOST</a:t>
            </a:r>
            <a:endParaRPr lang="cs-CZ" dirty="0"/>
          </a:p>
        </p:txBody>
      </p:sp>
      <p:sp>
        <p:nvSpPr>
          <p:cNvPr id="3" name="Zástupný symbol pro obsah 2"/>
          <p:cNvSpPr>
            <a:spLocks noGrp="1"/>
          </p:cNvSpPr>
          <p:nvPr>
            <p:ph idx="1"/>
          </p:nvPr>
        </p:nvSpPr>
        <p:spPr>
          <a:xfrm>
            <a:off x="509589" y="1420836"/>
            <a:ext cx="8086635" cy="5284763"/>
          </a:xfrm>
        </p:spPr>
        <p:txBody>
          <a:bodyPr/>
          <a:lstStyle/>
          <a:p>
            <a:pPr lvl="1" algn="just"/>
            <a:r>
              <a:rPr lang="cs-CZ" dirty="0"/>
              <a:t>Svolení poškozeného (§ 26)</a:t>
            </a:r>
          </a:p>
          <a:p>
            <a:pPr marL="57150" indent="0" algn="just">
              <a:buNone/>
            </a:pPr>
            <a:r>
              <a:rPr lang="cs-CZ" i="1" dirty="0"/>
              <a:t>jestliže někdo jedná na základě svolení osoby, jejíž zájmy, o nichž tato osoba </a:t>
            </a:r>
            <a:r>
              <a:rPr lang="cs-CZ" b="1" i="1" dirty="0"/>
              <a:t>může bez omezení oprávněně rozhodovat</a:t>
            </a:r>
            <a:r>
              <a:rPr lang="cs-CZ" i="1" dirty="0"/>
              <a:t>, jsou činem dotčeny</a:t>
            </a:r>
          </a:p>
          <a:p>
            <a:pPr marL="57150" indent="0" algn="just">
              <a:buNone/>
            </a:pPr>
            <a:endParaRPr lang="cs-CZ" i="1" dirty="0"/>
          </a:p>
          <a:p>
            <a:pPr marL="57150" indent="0" algn="just">
              <a:buNone/>
            </a:pPr>
            <a:r>
              <a:rPr lang="cs-CZ" dirty="0"/>
              <a:t>Svolení musí být dáno:</a:t>
            </a:r>
          </a:p>
          <a:p>
            <a:pPr marL="400050" algn="just"/>
            <a:r>
              <a:rPr lang="cs-CZ" dirty="0"/>
              <a:t>předem nebo současně s jednáním X jinak podmínka (§26/2)</a:t>
            </a:r>
          </a:p>
          <a:p>
            <a:pPr marL="400050" algn="just"/>
            <a:r>
              <a:rPr lang="cs-CZ" dirty="0"/>
              <a:t>dobrovolně, určitě, vážně a srozumitelně</a:t>
            </a:r>
          </a:p>
          <a:p>
            <a:pPr marL="57150" indent="0" algn="just">
              <a:buNone/>
            </a:pPr>
            <a:endParaRPr lang="cs-CZ" dirty="0"/>
          </a:p>
          <a:p>
            <a:pPr marL="57150" indent="0" algn="just">
              <a:buNone/>
            </a:pPr>
            <a:r>
              <a:rPr lang="cs-CZ" dirty="0"/>
              <a:t>Vyloučen souhlas k </a:t>
            </a:r>
            <a:r>
              <a:rPr lang="cs-CZ" b="1" dirty="0"/>
              <a:t>ublížení na zdraví</a:t>
            </a:r>
            <a:r>
              <a:rPr lang="cs-CZ" dirty="0"/>
              <a:t>, ledaže jde svolení k lékařským zákrokům (v souladu s právním řádem a poznatky lékařské vědy a praxe - </a:t>
            </a:r>
            <a:r>
              <a:rPr lang="cs-CZ" i="1" dirty="0"/>
              <a:t>lege </a:t>
            </a:r>
            <a:r>
              <a:rPr lang="cs-CZ" i="1" dirty="0" err="1"/>
              <a:t>artis</a:t>
            </a:r>
            <a:r>
              <a:rPr lang="cs-CZ" dirty="0"/>
              <a:t>)</a:t>
            </a:r>
            <a:endParaRPr lang="cs-CZ" i="1"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pic>
        <p:nvPicPr>
          <p:cNvPr id="4" name="17">
            <a:hlinkClick r:id="" action="ppaction://media"/>
            <a:extLst>
              <a:ext uri="{FF2B5EF4-FFF2-40B4-BE49-F238E27FC236}">
                <a16:creationId xmlns:a16="http://schemas.microsoft.com/office/drawing/2014/main" id="{8DB85B9B-3F6C-4D49-95B9-D328CB9A5D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6825" y="353557"/>
            <a:ext cx="1392915" cy="1392915"/>
          </a:xfrm>
          <a:prstGeom prst="rect">
            <a:avLst/>
          </a:prstGeom>
        </p:spPr>
      </p:pic>
    </p:spTree>
    <p:extLst>
      <p:ext uri="{BB962C8B-B14F-4D97-AF65-F5344CB8AC3E}">
        <p14:creationId xmlns:p14="http://schemas.microsoft.com/office/powerpoint/2010/main" val="335149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661305"/>
            <a:ext cx="8086635" cy="647700"/>
          </a:xfrm>
        </p:spPr>
        <p:txBody>
          <a:bodyPr/>
          <a:lstStyle/>
          <a:p>
            <a:r>
              <a:rPr lang="pl-PL" dirty="0"/>
              <a:t>OKOLNOSTI VYLUČUJÍCÍ PROTIPRÁVNOST</a:t>
            </a:r>
            <a:endParaRPr lang="cs-CZ" dirty="0"/>
          </a:p>
        </p:txBody>
      </p:sp>
      <p:sp>
        <p:nvSpPr>
          <p:cNvPr id="3" name="Zástupný symbol pro obsah 2"/>
          <p:cNvSpPr>
            <a:spLocks noGrp="1"/>
          </p:cNvSpPr>
          <p:nvPr>
            <p:ph idx="1"/>
          </p:nvPr>
        </p:nvSpPr>
        <p:spPr>
          <a:xfrm>
            <a:off x="509589" y="1420837"/>
            <a:ext cx="8082321" cy="4711676"/>
          </a:xfrm>
        </p:spPr>
        <p:txBody>
          <a:bodyPr/>
          <a:lstStyle/>
          <a:p>
            <a:pPr algn="just"/>
            <a:r>
              <a:rPr lang="cs-CZ" dirty="0"/>
              <a:t>Přípustné riziko (§ 27)</a:t>
            </a:r>
          </a:p>
          <a:p>
            <a:pPr marL="0" indent="0" algn="just">
              <a:buNone/>
            </a:pPr>
            <a:r>
              <a:rPr lang="cs-CZ" dirty="0"/>
              <a:t>Znaky:</a:t>
            </a:r>
          </a:p>
          <a:p>
            <a:pPr lvl="1" algn="just"/>
            <a:r>
              <a:rPr lang="cs-CZ" sz="2000" dirty="0"/>
              <a:t>v souladu s dosaženým </a:t>
            </a:r>
            <a:r>
              <a:rPr lang="cs-CZ" sz="2000" b="1" dirty="0"/>
              <a:t>stavem poznání a informacemi</a:t>
            </a:r>
            <a:r>
              <a:rPr lang="cs-CZ" sz="2000" dirty="0"/>
              <a:t>,</a:t>
            </a:r>
          </a:p>
          <a:p>
            <a:pPr lvl="1" algn="just"/>
            <a:r>
              <a:rPr lang="cs-CZ" sz="2000" dirty="0"/>
              <a:t>v době rozhodování o </a:t>
            </a:r>
            <a:r>
              <a:rPr lang="cs-CZ" sz="2000" b="1" dirty="0"/>
              <a:t>dalším postupu</a:t>
            </a:r>
            <a:r>
              <a:rPr lang="cs-CZ" sz="2000" dirty="0"/>
              <a:t>,</a:t>
            </a:r>
          </a:p>
          <a:p>
            <a:pPr lvl="1" algn="just"/>
            <a:r>
              <a:rPr lang="cs-CZ" sz="2000" dirty="0"/>
              <a:t>v rámci </a:t>
            </a:r>
            <a:r>
              <a:rPr lang="cs-CZ" sz="2000" b="1" dirty="0"/>
              <a:t>zaměstnání, povolání, postavení nebo funkce</a:t>
            </a:r>
            <a:r>
              <a:rPr lang="cs-CZ" sz="2000" dirty="0"/>
              <a:t>,</a:t>
            </a:r>
          </a:p>
          <a:p>
            <a:pPr lvl="1" algn="just"/>
            <a:r>
              <a:rPr lang="cs-CZ" sz="2000" b="1" dirty="0"/>
              <a:t>společensky prospěšnou</a:t>
            </a:r>
            <a:r>
              <a:rPr lang="cs-CZ" sz="2000" dirty="0"/>
              <a:t>,</a:t>
            </a:r>
          </a:p>
          <a:p>
            <a:pPr lvl="1" algn="just"/>
            <a:r>
              <a:rPr lang="cs-CZ" sz="2000" dirty="0"/>
              <a:t>při níž dochází k </a:t>
            </a:r>
            <a:r>
              <a:rPr lang="cs-CZ" sz="2000" b="1" dirty="0"/>
              <a:t>ohrožení nebo porušení zájmu </a:t>
            </a:r>
            <a:r>
              <a:rPr lang="cs-CZ" sz="2000" dirty="0"/>
              <a:t>chráněného zákonem,</a:t>
            </a:r>
          </a:p>
          <a:p>
            <a:pPr lvl="1" algn="just"/>
            <a:r>
              <a:rPr lang="cs-CZ" sz="2000" dirty="0"/>
              <a:t>jestliže společensky prospěšného výsledku </a:t>
            </a:r>
            <a:r>
              <a:rPr lang="cs-CZ" sz="2000" b="1" dirty="0"/>
              <a:t>nelze dosáhnout jinak</a:t>
            </a:r>
          </a:p>
          <a:p>
            <a:pPr lvl="1" algn="just"/>
            <a:endParaRPr lang="cs-CZ" sz="2000" b="1" dirty="0"/>
          </a:p>
          <a:p>
            <a:pPr marL="57150" indent="0" algn="just">
              <a:buNone/>
            </a:pPr>
            <a:r>
              <a:rPr lang="cs-CZ" dirty="0"/>
              <a:t>Meze přípustného rizika – viz § 27/2</a:t>
            </a:r>
            <a:endParaRPr lang="cs-CZ" sz="2000" b="1" dirty="0"/>
          </a:p>
          <a:p>
            <a:pPr marL="0" indent="0" algn="just">
              <a:buNone/>
            </a:pPr>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pic>
        <p:nvPicPr>
          <p:cNvPr id="4" name="18">
            <a:hlinkClick r:id="" action="ppaction://media"/>
            <a:extLst>
              <a:ext uri="{FF2B5EF4-FFF2-40B4-BE49-F238E27FC236}">
                <a16:creationId xmlns:a16="http://schemas.microsoft.com/office/drawing/2014/main" id="{9D87D28E-594F-4E49-8F32-240A87BA3B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73447" y="538187"/>
            <a:ext cx="1765300" cy="1765300"/>
          </a:xfrm>
          <a:prstGeom prst="rect">
            <a:avLst/>
          </a:prstGeom>
        </p:spPr>
      </p:pic>
    </p:spTree>
    <p:extLst>
      <p:ext uri="{BB962C8B-B14F-4D97-AF65-F5344CB8AC3E}">
        <p14:creationId xmlns:p14="http://schemas.microsoft.com/office/powerpoint/2010/main" val="188978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661305"/>
            <a:ext cx="8086635" cy="647700"/>
          </a:xfrm>
        </p:spPr>
        <p:txBody>
          <a:bodyPr/>
          <a:lstStyle/>
          <a:p>
            <a:r>
              <a:rPr lang="pl-PL" dirty="0"/>
              <a:t>OKOLNOSTI VYLUČUJÍCÍ PROTIPRÁVNOST</a:t>
            </a:r>
            <a:endParaRPr lang="cs-CZ" dirty="0"/>
          </a:p>
        </p:txBody>
      </p:sp>
      <p:sp>
        <p:nvSpPr>
          <p:cNvPr id="3" name="Zástupný symbol pro obsah 2"/>
          <p:cNvSpPr>
            <a:spLocks noGrp="1"/>
          </p:cNvSpPr>
          <p:nvPr>
            <p:ph idx="1"/>
          </p:nvPr>
        </p:nvSpPr>
        <p:spPr>
          <a:xfrm>
            <a:off x="509589" y="1420837"/>
            <a:ext cx="8082321" cy="4711676"/>
          </a:xfrm>
        </p:spPr>
        <p:txBody>
          <a:bodyPr/>
          <a:lstStyle/>
          <a:p>
            <a:pPr algn="just"/>
            <a:r>
              <a:rPr lang="cs-CZ" dirty="0"/>
              <a:t>Oprávněné použití zbraně (28)</a:t>
            </a:r>
          </a:p>
          <a:p>
            <a:pPr marL="0" indent="0" algn="just">
              <a:buNone/>
            </a:pPr>
            <a:r>
              <a:rPr lang="cs-CZ" i="1" dirty="0"/>
              <a:t>přestupek nespáchá, kdo použije zbraně v mezích stanovených </a:t>
            </a:r>
            <a:r>
              <a:rPr lang="cs-CZ" b="1" i="1" dirty="0"/>
              <a:t>jiným právním předpisem</a:t>
            </a:r>
          </a:p>
          <a:p>
            <a:pPr marL="0" indent="0" algn="just">
              <a:buNone/>
            </a:pPr>
            <a:endParaRPr lang="cs-CZ" b="1" i="1" dirty="0"/>
          </a:p>
          <a:p>
            <a:pPr lvl="1" algn="just"/>
            <a:r>
              <a:rPr lang="cs-CZ" dirty="0"/>
              <a:t>Zákon č. 273/2008 Sb., o Policii České republiky - § 51</a:t>
            </a:r>
          </a:p>
          <a:p>
            <a:pPr lvl="1" algn="just"/>
            <a:r>
              <a:rPr lang="pl-PL" dirty="0"/>
              <a:t>Zákon č. 553/1991 Sb., o obecní policii - § 20</a:t>
            </a:r>
          </a:p>
          <a:p>
            <a:pPr lvl="1" algn="just"/>
            <a:r>
              <a:rPr lang="cs-CZ" dirty="0"/>
              <a:t>Zákon č. 154/1994 Sb., o Bezpečnostní informační službě - § 5</a:t>
            </a:r>
          </a:p>
          <a:p>
            <a:pPr lvl="1" algn="just"/>
            <a:r>
              <a:rPr lang="cs-CZ" dirty="0"/>
              <a:t>Zákon č. 219/1999 Sb., o ozbrojených silách České republiky - § 42</a:t>
            </a:r>
          </a:p>
          <a:p>
            <a:pPr lvl="1" algn="just"/>
            <a:r>
              <a:rPr lang="cs-CZ" dirty="0"/>
              <a:t>…</a:t>
            </a:r>
          </a:p>
          <a:p>
            <a:pPr lvl="1" algn="just"/>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pic>
        <p:nvPicPr>
          <p:cNvPr id="4" name="19">
            <a:hlinkClick r:id="" action="ppaction://media"/>
            <a:extLst>
              <a:ext uri="{FF2B5EF4-FFF2-40B4-BE49-F238E27FC236}">
                <a16:creationId xmlns:a16="http://schemas.microsoft.com/office/drawing/2014/main" id="{95EA1433-05F9-4E0A-9A55-63673E0650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54807" y="240393"/>
            <a:ext cx="1373414" cy="1373414"/>
          </a:xfrm>
          <a:prstGeom prst="rect">
            <a:avLst/>
          </a:prstGeom>
        </p:spPr>
      </p:pic>
    </p:spTree>
    <p:extLst>
      <p:ext uri="{BB962C8B-B14F-4D97-AF65-F5344CB8AC3E}">
        <p14:creationId xmlns:p14="http://schemas.microsoft.com/office/powerpoint/2010/main" val="74417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ZÁNIK ODPOVĚDNOSTI ZA PŘESTUPEK</a:t>
            </a:r>
            <a:endParaRPr lang="cs-CZ" dirty="0"/>
          </a:p>
        </p:txBody>
      </p:sp>
      <p:sp>
        <p:nvSpPr>
          <p:cNvPr id="3" name="Zástupný symbol pro obsah 2"/>
          <p:cNvSpPr>
            <a:spLocks noGrp="1"/>
          </p:cNvSpPr>
          <p:nvPr>
            <p:ph idx="1"/>
          </p:nvPr>
        </p:nvSpPr>
        <p:spPr/>
        <p:txBody>
          <a:bodyPr/>
          <a:lstStyle/>
          <a:p>
            <a:r>
              <a:rPr lang="cs-CZ" dirty="0"/>
              <a:t>Odpovědnost za přestupek zaniká:</a:t>
            </a:r>
          </a:p>
          <a:p>
            <a:pPr lvl="1"/>
            <a:r>
              <a:rPr lang="cs-CZ" dirty="0"/>
              <a:t>uplynutím „promlčecí“ doby,</a:t>
            </a:r>
          </a:p>
          <a:p>
            <a:pPr lvl="1"/>
            <a:r>
              <a:rPr lang="cs-CZ" dirty="0"/>
              <a:t>smrtí </a:t>
            </a:r>
            <a:r>
              <a:rPr lang="cs-CZ" dirty="0" err="1"/>
              <a:t>FO</a:t>
            </a:r>
            <a:r>
              <a:rPr lang="cs-CZ" dirty="0"/>
              <a:t>,</a:t>
            </a:r>
          </a:p>
          <a:p>
            <a:pPr lvl="1"/>
            <a:r>
              <a:rPr lang="cs-CZ" dirty="0"/>
              <a:t>zánikem PO, nemá-li právního nástupce, nebo</a:t>
            </a:r>
          </a:p>
          <a:p>
            <a:pPr lvl="1"/>
            <a:r>
              <a:rPr lang="cs-CZ" dirty="0"/>
              <a:t>vyhlášením amnestie</a:t>
            </a:r>
          </a:p>
          <a:p>
            <a:pPr lvl="1"/>
            <a:endParaRPr lang="cs-CZ" dirty="0"/>
          </a:p>
          <a:p>
            <a:pPr algn="just"/>
            <a:r>
              <a:rPr lang="cs-CZ" dirty="0"/>
              <a:t>Jedná se o okolnosti, které nastanou </a:t>
            </a:r>
            <a:r>
              <a:rPr lang="cs-CZ" b="1" dirty="0"/>
              <a:t>po spáchání přestupku</a:t>
            </a:r>
            <a:r>
              <a:rPr lang="cs-CZ" dirty="0"/>
              <a:t>, ale dříve </a:t>
            </a:r>
            <a:r>
              <a:rPr lang="cs-CZ" b="1" dirty="0"/>
              <a:t>než je o něm pravomocně rozhodnuto</a:t>
            </a:r>
            <a:r>
              <a:rPr lang="cs-CZ" dirty="0"/>
              <a:t> X Je nutno je odlišit od okolností vylučujících protiprávnost, kdy se o přestupek vůbec nejedná.</a:t>
            </a:r>
          </a:p>
          <a:p>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pic>
        <p:nvPicPr>
          <p:cNvPr id="4" name="20">
            <a:hlinkClick r:id="" action="ppaction://media"/>
            <a:extLst>
              <a:ext uri="{FF2B5EF4-FFF2-40B4-BE49-F238E27FC236}">
                <a16:creationId xmlns:a16="http://schemas.microsoft.com/office/drawing/2014/main" id="{14771759-4033-4671-9F1D-EF963E56AF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7720" y="240055"/>
            <a:ext cx="1282020" cy="1282020"/>
          </a:xfrm>
          <a:prstGeom prst="rect">
            <a:avLst/>
          </a:prstGeom>
        </p:spPr>
      </p:pic>
    </p:spTree>
    <p:extLst>
      <p:ext uri="{BB962C8B-B14F-4D97-AF65-F5344CB8AC3E}">
        <p14:creationId xmlns:p14="http://schemas.microsoft.com/office/powerpoint/2010/main" val="425851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2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630239"/>
            <a:ext cx="8086635" cy="647700"/>
          </a:xfrm>
        </p:spPr>
        <p:txBody>
          <a:bodyPr/>
          <a:lstStyle/>
          <a:p>
            <a:r>
              <a:rPr lang="pl-PL" dirty="0"/>
              <a:t>ZÁNIK ODPOVĚDNOSTI ZA PŘESTUPEK</a:t>
            </a:r>
            <a:endParaRPr lang="cs-CZ" dirty="0"/>
          </a:p>
        </p:txBody>
      </p:sp>
      <p:sp>
        <p:nvSpPr>
          <p:cNvPr id="3" name="Zástupný symbol pro obsah 2"/>
          <p:cNvSpPr>
            <a:spLocks noGrp="1"/>
          </p:cNvSpPr>
          <p:nvPr>
            <p:ph idx="1"/>
          </p:nvPr>
        </p:nvSpPr>
        <p:spPr>
          <a:xfrm>
            <a:off x="509589" y="1419224"/>
            <a:ext cx="8190151" cy="5159375"/>
          </a:xfrm>
        </p:spPr>
        <p:txBody>
          <a:bodyPr/>
          <a:lstStyle/>
          <a:p>
            <a:r>
              <a:rPr lang="cs-CZ" b="1" dirty="0"/>
              <a:t>Smrtí </a:t>
            </a:r>
            <a:r>
              <a:rPr lang="cs-CZ" b="1" dirty="0" err="1"/>
              <a:t>FO</a:t>
            </a:r>
            <a:r>
              <a:rPr lang="cs-CZ" b="1" dirty="0"/>
              <a:t> </a:t>
            </a:r>
          </a:p>
          <a:p>
            <a:pPr>
              <a:buFontTx/>
              <a:buChar char="-"/>
            </a:pPr>
            <a:r>
              <a:rPr lang="cs-CZ" dirty="0"/>
              <a:t>zánik právní osobnosti (§ 23 OZ),</a:t>
            </a:r>
          </a:p>
          <a:p>
            <a:pPr>
              <a:buFontTx/>
              <a:buChar char="-"/>
            </a:pPr>
            <a:r>
              <a:rPr lang="cs-CZ" dirty="0"/>
              <a:t> prohlášení člověka za mrtvého určí soud v rozhodnutí den, který platí za den smrti (§ 26 občanského zákoníku)</a:t>
            </a:r>
          </a:p>
          <a:p>
            <a:r>
              <a:rPr lang="cs-CZ" b="1" dirty="0"/>
              <a:t>zánikem PO</a:t>
            </a:r>
          </a:p>
          <a:p>
            <a:pPr algn="just">
              <a:buFontTx/>
              <a:buChar char="-"/>
            </a:pPr>
            <a:r>
              <a:rPr lang="cs-CZ" dirty="0"/>
              <a:t>zaniká dnem výmazu z veřejného rejstříku, pokud je v něm zapsaná, jinak skončením likvidace (§ 185 OZ</a:t>
            </a:r>
          </a:p>
          <a:p>
            <a:pPr algn="just">
              <a:buFontTx/>
              <a:buChar char="-"/>
            </a:pPr>
            <a:r>
              <a:rPr lang="cs-CZ" dirty="0"/>
              <a:t>s výjimkou přechodu odpovědnosti za přestupek na právního nástupce</a:t>
            </a:r>
          </a:p>
          <a:p>
            <a:pPr algn="just"/>
            <a:r>
              <a:rPr lang="cs-CZ" b="1" dirty="0"/>
              <a:t>amnestie </a:t>
            </a:r>
            <a:r>
              <a:rPr lang="cs-CZ" dirty="0"/>
              <a:t>(§ 104)</a:t>
            </a:r>
            <a:endParaRPr lang="cs-CZ" b="1" dirty="0"/>
          </a:p>
          <a:p>
            <a:pPr algn="just">
              <a:buFontTx/>
              <a:buChar char="-"/>
            </a:pPr>
            <a:r>
              <a:rPr lang="cs-CZ" dirty="0"/>
              <a:t>uděluje prezident republiky</a:t>
            </a:r>
          </a:p>
          <a:p>
            <a:pPr algn="just">
              <a:buFontTx/>
              <a:buChar char="-"/>
            </a:pPr>
            <a:r>
              <a:rPr lang="cs-CZ" dirty="0"/>
              <a:t>nabývá účinnosti dnem vyhlášení ve Sbírce zákonů.</a:t>
            </a:r>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pic>
        <p:nvPicPr>
          <p:cNvPr id="4" name="21">
            <a:hlinkClick r:id="" action="ppaction://media"/>
            <a:extLst>
              <a:ext uri="{FF2B5EF4-FFF2-40B4-BE49-F238E27FC236}">
                <a16:creationId xmlns:a16="http://schemas.microsoft.com/office/drawing/2014/main" id="{2C2C5B36-387E-4B5E-B82D-51926679A0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3609" y="484930"/>
            <a:ext cx="1586018" cy="1586018"/>
          </a:xfrm>
          <a:prstGeom prst="rect">
            <a:avLst/>
          </a:prstGeom>
        </p:spPr>
      </p:pic>
    </p:spTree>
    <p:extLst>
      <p:ext uri="{BB962C8B-B14F-4D97-AF65-F5344CB8AC3E}">
        <p14:creationId xmlns:p14="http://schemas.microsoft.com/office/powerpoint/2010/main" val="165308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4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DFCCE4E1-ABCF-4F5D-BF07-EFB1B1F25C69}" type="slidenum">
              <a:rPr lang="cs-CZ" altLang="cs-CZ"/>
              <a:pPr/>
              <a:t>3</a:t>
            </a:fld>
            <a:endParaRPr lang="cs-CZ" altLang="cs-CZ"/>
          </a:p>
        </p:txBody>
      </p:sp>
      <p:sp>
        <p:nvSpPr>
          <p:cNvPr id="96258" name="Rectangle 2"/>
          <p:cNvSpPr>
            <a:spLocks noGrp="1" noChangeArrowheads="1"/>
          </p:cNvSpPr>
          <p:nvPr>
            <p:ph type="title"/>
          </p:nvPr>
        </p:nvSpPr>
        <p:spPr>
          <a:xfrm>
            <a:off x="422694" y="449264"/>
            <a:ext cx="8086635" cy="647700"/>
          </a:xfrm>
        </p:spPr>
        <p:txBody>
          <a:bodyPr/>
          <a:lstStyle/>
          <a:p>
            <a:r>
              <a:rPr lang="cs-CZ" dirty="0"/>
              <a:t>Systematika právní úpravy</a:t>
            </a:r>
            <a:endParaRPr lang="cs-CZ" altLang="cs-CZ" dirty="0"/>
          </a:p>
        </p:txBody>
      </p:sp>
      <p:sp>
        <p:nvSpPr>
          <p:cNvPr id="96259" name="Rectangle 3"/>
          <p:cNvSpPr>
            <a:spLocks noGrp="1" noChangeArrowheads="1"/>
          </p:cNvSpPr>
          <p:nvPr>
            <p:ph type="body" idx="1"/>
          </p:nvPr>
        </p:nvSpPr>
        <p:spPr>
          <a:xfrm>
            <a:off x="427008" y="1096964"/>
            <a:ext cx="8082321" cy="4114800"/>
          </a:xfrm>
        </p:spPr>
        <p:txBody>
          <a:bodyPr/>
          <a:lstStyle/>
          <a:p>
            <a:pPr marL="0" indent="0" algn="just">
              <a:buNone/>
            </a:pPr>
            <a:r>
              <a:rPr lang="cs-CZ" altLang="cs-CZ" b="1" dirty="0"/>
              <a:t>Zákon č. 250/2016</a:t>
            </a:r>
          </a:p>
          <a:p>
            <a:pPr algn="just"/>
            <a:r>
              <a:rPr lang="cs-CZ" sz="1600" dirty="0"/>
              <a:t>ČÁST PRVNÍ - OBECNÁ USTANOVENÍ (§ 1 - § 4)</a:t>
            </a:r>
          </a:p>
          <a:p>
            <a:pPr algn="just"/>
            <a:r>
              <a:rPr lang="cs-CZ" sz="1600" dirty="0"/>
              <a:t>ČÁST DRUHÁ - ZÁKLADY ODPOVĚDNOSTI ZA PŘESTUPEK (§ 5 - § 59)</a:t>
            </a:r>
          </a:p>
          <a:p>
            <a:pPr lvl="1" algn="just"/>
            <a:r>
              <a:rPr lang="cs-CZ" sz="1600" dirty="0"/>
              <a:t>HLAVA I - SPOLEČNÁ USTANOVENÍ PRO FYZICKOU OSOBU, PRÁVNICKOU OSOBU A PODNIKAJÍCÍ FYZICKOU OSOBU (§ 5 - § 12)</a:t>
            </a:r>
          </a:p>
          <a:p>
            <a:pPr lvl="1" algn="just"/>
            <a:r>
              <a:rPr lang="cs-CZ" sz="1600" dirty="0"/>
              <a:t>HLAVA II - ODPOVĚDNOST FYZICKÉ OSOBY ZA PŘESTUPEK (§ 13 - § 19)</a:t>
            </a:r>
          </a:p>
          <a:p>
            <a:pPr lvl="1" algn="just"/>
            <a:r>
              <a:rPr lang="cs-CZ" sz="1600" dirty="0"/>
              <a:t>HLAVA III - ODPOVĚDNOST PRÁVNICKÉ OSOBY ZA PŘESTUPEK </a:t>
            </a:r>
          </a:p>
          <a:p>
            <a:pPr marL="457200" lvl="1" indent="0" algn="just">
              <a:buNone/>
            </a:pPr>
            <a:r>
              <a:rPr lang="cs-CZ" sz="1600" dirty="0"/>
              <a:t>		(§ 20 - § 21)</a:t>
            </a:r>
          </a:p>
          <a:p>
            <a:pPr lvl="1" algn="just"/>
            <a:r>
              <a:rPr lang="cs-CZ" sz="1600" dirty="0"/>
              <a:t>HLAVA IV - ODPOVĚDNOST PODNIKAJÍCÍ FYZICKÉ OSOBY ZA PŘESTUPEK (§ 22 - § 23)</a:t>
            </a:r>
          </a:p>
          <a:p>
            <a:pPr lvl="1" algn="just"/>
            <a:r>
              <a:rPr lang="cs-CZ" sz="1600" dirty="0"/>
              <a:t>HLAVA V - OKOLNOSTI VYLUČUJÍCÍ PROTIPRÁVNOST (§ 24 - § 28)</a:t>
            </a:r>
          </a:p>
          <a:p>
            <a:pPr lvl="1" algn="just"/>
            <a:r>
              <a:rPr lang="cs-CZ" sz="1600" dirty="0"/>
              <a:t>HLAVA VI - ZÁNIK ODPOVĚDNOSTI ZA PŘESTUPEK A ODPOVĚDNOST PRÁVNÍHO NÁSTUPCE (§ 29 - § 34)</a:t>
            </a:r>
          </a:p>
          <a:p>
            <a:pPr lvl="1" algn="just"/>
            <a:r>
              <a:rPr lang="cs-CZ" sz="1600" dirty="0"/>
              <a:t>HLAVA VII - SPRÁVNÍ TRESTY A JEJICH UKLÁDÁNÍ (§ 35 - § 50)</a:t>
            </a:r>
          </a:p>
          <a:p>
            <a:pPr lvl="1" algn="just"/>
            <a:r>
              <a:rPr lang="cs-CZ" sz="1600" dirty="0"/>
              <a:t>HLAVA VIII - OCHRANNÁ OPATŘENÍ (§ 51 - § 54)</a:t>
            </a:r>
          </a:p>
          <a:p>
            <a:pPr lvl="1" algn="just"/>
            <a:r>
              <a:rPr lang="cs-CZ" sz="1600" dirty="0"/>
              <a:t>HLAVA IX - ZVLÁŠTNÍ USTANOVENÍ O MLADISTVÝCH (§ 55 - § 59)</a:t>
            </a:r>
          </a:p>
          <a:p>
            <a:pPr algn="just"/>
            <a:r>
              <a:rPr lang="cs-CZ" sz="1600" dirty="0"/>
              <a:t>ČÁST TŘETÍ - ŘÍZENÍ O PŘESTUPCÍCH (§ 60 - § 102)</a:t>
            </a:r>
          </a:p>
          <a:p>
            <a:pPr algn="just"/>
            <a:r>
              <a:rPr lang="cs-CZ" sz="1600" dirty="0"/>
              <a:t>ČÁST ČTVRTÁ - SPOLEČNÁ, PŘECHODNÁ A ZÁVĚREČNÁ USTANOVENÍ </a:t>
            </a:r>
          </a:p>
          <a:p>
            <a:pPr marL="0" indent="0" algn="just">
              <a:buNone/>
            </a:pPr>
            <a:r>
              <a:rPr lang="cs-CZ" sz="1600" dirty="0"/>
              <a:t>		  (§ 103 - § 112)</a:t>
            </a:r>
            <a:endParaRPr lang="cs-CZ" altLang="cs-CZ" sz="1600" b="1" dirty="0"/>
          </a:p>
        </p:txBody>
      </p:sp>
    </p:spTree>
    <p:extLst>
      <p:ext uri="{BB962C8B-B14F-4D97-AF65-F5344CB8AC3E}">
        <p14:creationId xmlns:p14="http://schemas.microsoft.com/office/powerpoint/2010/main" val="3509033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8" y="674965"/>
            <a:ext cx="8086635" cy="647700"/>
          </a:xfrm>
        </p:spPr>
        <p:txBody>
          <a:bodyPr/>
          <a:lstStyle/>
          <a:p>
            <a:r>
              <a:rPr lang="cs-CZ" dirty="0"/>
              <a:t>Přechod odpovědnosti PO/podnikající FO za přestupek</a:t>
            </a:r>
          </a:p>
        </p:txBody>
      </p:sp>
      <p:sp>
        <p:nvSpPr>
          <p:cNvPr id="3" name="Zástupný symbol pro obsah 2"/>
          <p:cNvSpPr>
            <a:spLocks noGrp="1"/>
          </p:cNvSpPr>
          <p:nvPr>
            <p:ph idx="1"/>
          </p:nvPr>
        </p:nvSpPr>
        <p:spPr>
          <a:xfrm>
            <a:off x="509588" y="1441589"/>
            <a:ext cx="7958551" cy="5118237"/>
          </a:xfrm>
        </p:spPr>
        <p:txBody>
          <a:bodyPr/>
          <a:lstStyle/>
          <a:p>
            <a:pPr algn="just"/>
            <a:r>
              <a:rPr lang="cs-CZ" sz="2100" b="1" dirty="0"/>
              <a:t>Cílem</a:t>
            </a:r>
            <a:r>
              <a:rPr lang="cs-CZ" sz="2100" dirty="0"/>
              <a:t> </a:t>
            </a:r>
            <a:r>
              <a:rPr lang="cs-CZ" sz="2100" i="1" dirty="0"/>
              <a:t>je zabránit, aby právnická osoba, která spáchá přestupek, unikla odpovědnosti například tím, že účelově dobrovolně zanikne a způsobí tak přechod práv a povinností na nový subjekt, svého právního nástupce, který by jinak nebylo možno za přestupek postihnout</a:t>
            </a:r>
            <a:r>
              <a:rPr lang="cs-CZ" sz="2100" dirty="0"/>
              <a:t>.</a:t>
            </a:r>
          </a:p>
          <a:p>
            <a:pPr algn="just"/>
            <a:r>
              <a:rPr lang="cs-CZ" sz="2100" b="1" dirty="0"/>
              <a:t>PO</a:t>
            </a:r>
          </a:p>
          <a:p>
            <a:pPr lvl="1" algn="just"/>
            <a:r>
              <a:rPr lang="cs-CZ" sz="2100" dirty="0"/>
              <a:t>Odpovědnost přechází na právního nástupce, pokud jich je víc, </a:t>
            </a:r>
            <a:r>
              <a:rPr lang="pl-PL" sz="2100" dirty="0"/>
              <a:t>odpovídá za přestupek každý z nich, jako by přestupek spáchal sám.</a:t>
            </a:r>
          </a:p>
          <a:p>
            <a:pPr algn="just"/>
            <a:r>
              <a:rPr lang="pl-PL" sz="2100" b="1" dirty="0"/>
              <a:t>Podnikající FO</a:t>
            </a:r>
          </a:p>
          <a:p>
            <a:pPr lvl="1" algn="just"/>
            <a:r>
              <a:rPr lang="cs-CZ" sz="2100" dirty="0"/>
              <a:t>přechází v případě její smrti na osobu, která pokračuje v její podnikatelské činnosti – pokud jich je více obdobně jako PO </a:t>
            </a:r>
            <a:r>
              <a:rPr lang="cs-CZ" sz="2100" b="1" dirty="0"/>
              <a:t>X</a:t>
            </a:r>
            <a:r>
              <a:rPr lang="cs-CZ" sz="2100" dirty="0"/>
              <a:t> v případě, že podnikající fyzická osoba nezemře, avšak přestane podnikat, odpovídá i nadále jako podnikající fyzická osoba</a:t>
            </a:r>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pic>
        <p:nvPicPr>
          <p:cNvPr id="4" name="23">
            <a:hlinkClick r:id="" action="ppaction://media"/>
            <a:extLst>
              <a:ext uri="{FF2B5EF4-FFF2-40B4-BE49-F238E27FC236}">
                <a16:creationId xmlns:a16="http://schemas.microsoft.com/office/drawing/2014/main" id="{74ABDF0D-24D8-4C85-85D4-131F7D91E8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22570" y="-22111"/>
            <a:ext cx="1020926" cy="1020926"/>
          </a:xfrm>
          <a:prstGeom prst="rect">
            <a:avLst/>
          </a:prstGeom>
        </p:spPr>
      </p:pic>
    </p:spTree>
    <p:extLst>
      <p:ext uri="{BB962C8B-B14F-4D97-AF65-F5344CB8AC3E}">
        <p14:creationId xmlns:p14="http://schemas.microsoft.com/office/powerpoint/2010/main" val="115270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86002" y="0"/>
            <a:ext cx="8086635" cy="647700"/>
          </a:xfrm>
        </p:spPr>
        <p:txBody>
          <a:bodyPr/>
          <a:lstStyle/>
          <a:p>
            <a:r>
              <a:rPr lang="pl-PL" dirty="0"/>
              <a:t>ZÁNIK ODPOVĚDNOSTI ZA PŘESTUPEK</a:t>
            </a:r>
            <a:endParaRPr lang="cs-CZ" dirty="0"/>
          </a:p>
        </p:txBody>
      </p:sp>
      <p:sp>
        <p:nvSpPr>
          <p:cNvPr id="3" name="Zástupný symbol pro obsah 2"/>
          <p:cNvSpPr>
            <a:spLocks noGrp="1"/>
          </p:cNvSpPr>
          <p:nvPr>
            <p:ph idx="1"/>
          </p:nvPr>
        </p:nvSpPr>
        <p:spPr>
          <a:xfrm>
            <a:off x="400079" y="909014"/>
            <a:ext cx="8190150" cy="5438776"/>
          </a:xfrm>
        </p:spPr>
        <p:txBody>
          <a:bodyPr/>
          <a:lstStyle/>
          <a:p>
            <a:r>
              <a:rPr lang="cs-CZ" b="1" dirty="0"/>
              <a:t>Uplynutím „promlčecí“ doby</a:t>
            </a:r>
          </a:p>
          <a:p>
            <a:pPr marL="0" indent="0" algn="just">
              <a:buNone/>
            </a:pPr>
            <a:r>
              <a:rPr lang="cs-CZ" dirty="0"/>
              <a:t> - de facto se jedná o </a:t>
            </a:r>
            <a:r>
              <a:rPr lang="cs-CZ" b="1" dirty="0"/>
              <a:t>prekluzivní</a:t>
            </a:r>
            <a:r>
              <a:rPr lang="cs-CZ" dirty="0"/>
              <a:t> lhůtu, neboť se k ní přihlíží z úřední povinnosti (tedy nikoli na základě námitky účastníka řízení) a jejím uplynutím odpovědnost za přestupek zaniká</a:t>
            </a:r>
          </a:p>
          <a:p>
            <a:pPr algn="just"/>
            <a:r>
              <a:rPr lang="cs-CZ" b="1" dirty="0"/>
              <a:t>Promlčecí doba činí</a:t>
            </a:r>
          </a:p>
          <a:p>
            <a:pPr marL="0" indent="0" algn="just">
              <a:buNone/>
            </a:pPr>
            <a:r>
              <a:rPr lang="cs-CZ" dirty="0"/>
              <a:t> - 1 rok, nebo</a:t>
            </a:r>
          </a:p>
          <a:p>
            <a:pPr marL="0" indent="0" algn="just">
              <a:buNone/>
            </a:pPr>
            <a:r>
              <a:rPr lang="cs-CZ" dirty="0"/>
              <a:t> - 3 roky, jde-li o přestupek, za který zákon stanoví sazbu pokuty, jejíž horní hranice je alespoň 100 000 Kč</a:t>
            </a:r>
          </a:p>
          <a:p>
            <a:pPr algn="just"/>
            <a:r>
              <a:rPr lang="cs-CZ" b="1" dirty="0"/>
              <a:t>Počíná </a:t>
            </a:r>
            <a:r>
              <a:rPr lang="cs-CZ" dirty="0"/>
              <a:t>běžet</a:t>
            </a:r>
            <a:r>
              <a:rPr lang="cs-CZ" b="1" dirty="0"/>
              <a:t> </a:t>
            </a:r>
            <a:r>
              <a:rPr lang="cs-CZ" dirty="0"/>
              <a:t>dnem následujícím </a:t>
            </a:r>
            <a:r>
              <a:rPr lang="cs-CZ" b="1" dirty="0"/>
              <a:t>po dni spáchání </a:t>
            </a:r>
            <a:r>
              <a:rPr lang="cs-CZ" dirty="0"/>
              <a:t>přestupku – tj. kdy došlo k ukončení jednání/kdy nastal účinek, je-li to znakem přestupku</a:t>
            </a:r>
          </a:p>
          <a:p>
            <a:pPr algn="just"/>
            <a:r>
              <a:rPr lang="cs-CZ" dirty="0"/>
              <a:t>Zvláštní úprava počátku běhu promlčecí doby u </a:t>
            </a:r>
            <a:r>
              <a:rPr lang="cs-CZ" b="1" dirty="0"/>
              <a:t>pokračujícího, hromadného a trvajícího přestupku </a:t>
            </a:r>
            <a:r>
              <a:rPr lang="cs-CZ" dirty="0"/>
              <a:t>- § 31/2</a:t>
            </a:r>
          </a:p>
        </p:txBody>
      </p:sp>
      <p:sp>
        <p:nvSpPr>
          <p:cNvPr id="5" name="Zástupný symbol pro číslo snímku 4"/>
          <p:cNvSpPr>
            <a:spLocks noGrp="1"/>
          </p:cNvSpPr>
          <p:nvPr>
            <p:ph type="sldNum" sz="quarter" idx="11"/>
          </p:nvPr>
        </p:nvSpPr>
        <p:spPr>
          <a:xfrm>
            <a:off x="8335616" y="6347790"/>
            <a:ext cx="364123" cy="357809"/>
          </a:xfrm>
        </p:spPr>
        <p:txBody>
          <a:bodyPr/>
          <a:lstStyle/>
          <a:p>
            <a:fld id="{0970407D-EE58-4A0B-824B-1D3AE42DD9CF}" type="slidenum">
              <a:rPr lang="cs-CZ" altLang="cs-CZ" smtClean="0"/>
              <a:pPr/>
              <a:t>31</a:t>
            </a:fld>
            <a:endParaRPr lang="cs-CZ" altLang="cs-CZ" dirty="0"/>
          </a:p>
        </p:txBody>
      </p:sp>
      <p:pic>
        <p:nvPicPr>
          <p:cNvPr id="4" name="24">
            <a:hlinkClick r:id="" action="ppaction://media"/>
            <a:extLst>
              <a:ext uri="{FF2B5EF4-FFF2-40B4-BE49-F238E27FC236}">
                <a16:creationId xmlns:a16="http://schemas.microsoft.com/office/drawing/2014/main" id="{FBC568FD-4FB7-4E13-91B0-BBF0D7C258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5388" y="360262"/>
            <a:ext cx="1097504" cy="1097504"/>
          </a:xfrm>
          <a:prstGeom prst="rect">
            <a:avLst/>
          </a:prstGeom>
        </p:spPr>
      </p:pic>
    </p:spTree>
    <p:extLst>
      <p:ext uri="{BB962C8B-B14F-4D97-AF65-F5344CB8AC3E}">
        <p14:creationId xmlns:p14="http://schemas.microsoft.com/office/powerpoint/2010/main" val="387206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ZÁNIK ODPOVĚDNOSTI ZA PŘESTUPEK</a:t>
            </a:r>
            <a:endParaRPr lang="cs-CZ" dirty="0"/>
          </a:p>
        </p:txBody>
      </p:sp>
      <p:sp>
        <p:nvSpPr>
          <p:cNvPr id="3" name="Zástupný symbol pro obsah 2"/>
          <p:cNvSpPr>
            <a:spLocks noGrp="1"/>
          </p:cNvSpPr>
          <p:nvPr>
            <p:ph idx="1"/>
          </p:nvPr>
        </p:nvSpPr>
        <p:spPr>
          <a:xfrm>
            <a:off x="509589" y="2017712"/>
            <a:ext cx="8086635" cy="4687887"/>
          </a:xfrm>
        </p:spPr>
        <p:txBody>
          <a:bodyPr/>
          <a:lstStyle/>
          <a:p>
            <a:r>
              <a:rPr lang="cs-CZ" b="1" dirty="0"/>
              <a:t>Stavení</a:t>
            </a:r>
            <a:r>
              <a:rPr lang="cs-CZ" dirty="0"/>
              <a:t> promlčecí doby:</a:t>
            </a:r>
          </a:p>
          <a:p>
            <a:pPr marL="0" indent="0" algn="just">
              <a:buNone/>
            </a:pPr>
            <a:r>
              <a:rPr lang="cs-CZ" dirty="0"/>
              <a:t>po dobu, po kterou trvá určitá překážka uvedená v zákoně, promlčecí doba neběží, avšak po odpadnutí překážky její běh pokračuje – tato doba se do promlčení nezapočítává – viz § 32/1</a:t>
            </a:r>
          </a:p>
          <a:p>
            <a:pPr marL="0" indent="0" algn="just">
              <a:buNone/>
            </a:pPr>
            <a:endParaRPr lang="cs-CZ" dirty="0"/>
          </a:p>
          <a:p>
            <a:r>
              <a:rPr lang="cs-CZ" b="1" dirty="0"/>
              <a:t>Přerušení</a:t>
            </a:r>
            <a:r>
              <a:rPr lang="cs-CZ" dirty="0"/>
              <a:t> promlčení doby:</a:t>
            </a:r>
          </a:p>
          <a:p>
            <a:pPr marL="0" indent="0" algn="just">
              <a:buNone/>
            </a:pPr>
            <a:r>
              <a:rPr lang="cs-CZ" dirty="0"/>
              <a:t>okolnost, která brání správnímu orgánu vést řízení o přestupku – viz § 32/2; přerušením promlčecí doby počíná promlčecí doba, která je stanovena jako objektivní v délce max. 3 roky nebo 5 let od spáchání, jejímž uplynutím odpovědnost za přestupek definitivně zaniká</a:t>
            </a:r>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pic>
        <p:nvPicPr>
          <p:cNvPr id="4" name="25">
            <a:hlinkClick r:id="" action="ppaction://media"/>
            <a:extLst>
              <a:ext uri="{FF2B5EF4-FFF2-40B4-BE49-F238E27FC236}">
                <a16:creationId xmlns:a16="http://schemas.microsoft.com/office/drawing/2014/main" id="{F47CEB96-3293-40D7-B0C6-08EFC52A7B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1763" y="521537"/>
            <a:ext cx="1251702" cy="1251702"/>
          </a:xfrm>
          <a:prstGeom prst="rect">
            <a:avLst/>
          </a:prstGeom>
        </p:spPr>
      </p:pic>
    </p:spTree>
    <p:extLst>
      <p:ext uri="{BB962C8B-B14F-4D97-AF65-F5344CB8AC3E}">
        <p14:creationId xmlns:p14="http://schemas.microsoft.com/office/powerpoint/2010/main" val="119800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3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8DC500F-A1AB-447C-AE0F-3A1D813E0321}"/>
              </a:ext>
            </a:extLst>
          </p:cNvPr>
          <p:cNvSpPr>
            <a:spLocks noGrp="1"/>
          </p:cNvSpPr>
          <p:nvPr>
            <p:ph idx="1"/>
          </p:nvPr>
        </p:nvSpPr>
        <p:spPr>
          <a:xfrm>
            <a:off x="530839" y="471717"/>
            <a:ext cx="8082321" cy="4114800"/>
          </a:xfrm>
        </p:spPr>
        <p:txBody>
          <a:bodyPr/>
          <a:lstStyle/>
          <a:p>
            <a:pPr marL="0" indent="0" algn="ctr">
              <a:buNone/>
            </a:pPr>
            <a:br>
              <a:rPr lang="cs-CZ" sz="3600" u="sng" dirty="0">
                <a:effectLst>
                  <a:outerShdw blurRad="38100" dist="38100" dir="2700000" algn="tl">
                    <a:srgbClr val="C0C0C0"/>
                  </a:outerShdw>
                </a:effectLst>
              </a:rPr>
            </a:br>
            <a:endParaRPr lang="cs-CZ" sz="5400" u="sng" dirty="0">
              <a:effectLst>
                <a:outerShdw blurRad="38100" dist="38100" dir="2700000" algn="tl">
                  <a:srgbClr val="C0C0C0"/>
                </a:outerShdw>
              </a:effectLst>
            </a:endParaRPr>
          </a:p>
          <a:p>
            <a:pPr marL="0" indent="0" algn="ctr">
              <a:buNone/>
            </a:pPr>
            <a:r>
              <a:rPr lang="cs-CZ" sz="4000" u="sng" dirty="0"/>
              <a:t>4. přednáška</a:t>
            </a:r>
            <a:endParaRPr lang="cs-CZ" sz="5400" u="sng" dirty="0">
              <a:effectLst>
                <a:outerShdw blurRad="38100" dist="38100" dir="2700000" algn="tl">
                  <a:srgbClr val="C0C0C0"/>
                </a:outerShdw>
              </a:effectLst>
            </a:endParaRPr>
          </a:p>
          <a:p>
            <a:pPr marL="0" indent="0" algn="ctr">
              <a:buNone/>
            </a:pPr>
            <a:br>
              <a:rPr lang="cs-CZ" sz="3600" u="sng" dirty="0">
                <a:effectLst>
                  <a:outerShdw blurRad="38100" dist="38100" dir="2700000" algn="tl">
                    <a:srgbClr val="C0C0C0"/>
                  </a:outerShdw>
                </a:effectLst>
              </a:rPr>
            </a:br>
            <a:r>
              <a:rPr lang="cs-CZ" sz="3600" dirty="0"/>
              <a:t>Přestupky</a:t>
            </a:r>
          </a:p>
          <a:p>
            <a:pPr marL="0" indent="0" algn="ctr">
              <a:lnSpc>
                <a:spcPct val="100000"/>
              </a:lnSpc>
              <a:buNone/>
            </a:pPr>
            <a:endParaRPr lang="cs-CZ" dirty="0"/>
          </a:p>
          <a:p>
            <a:pPr marL="0" indent="0" algn="ctr">
              <a:lnSpc>
                <a:spcPct val="100000"/>
              </a:lnSpc>
              <a:buNone/>
            </a:pPr>
            <a:r>
              <a:rPr lang="cs-CZ" i="1" dirty="0"/>
              <a:t>následky odpovědnosti za přestupek, správní tresty a podmínky pro ukládání správních trestů, ochranná opatření; evidence přestupků</a:t>
            </a:r>
            <a:br>
              <a:rPr lang="cs-CZ" sz="3600" u="sng" dirty="0">
                <a:effectLst>
                  <a:outerShdw blurRad="38100" dist="38100" dir="2700000" algn="tl">
                    <a:srgbClr val="C0C0C0"/>
                  </a:outerShdw>
                </a:effectLst>
              </a:rPr>
            </a:br>
            <a:endParaRPr lang="cs-CZ" dirty="0"/>
          </a:p>
        </p:txBody>
      </p:sp>
    </p:spTree>
    <p:extLst>
      <p:ext uri="{BB962C8B-B14F-4D97-AF65-F5344CB8AC3E}">
        <p14:creationId xmlns:p14="http://schemas.microsoft.com/office/powerpoint/2010/main" val="7929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625026"/>
            <a:ext cx="8086635" cy="647700"/>
          </a:xfrm>
        </p:spPr>
        <p:txBody>
          <a:bodyPr/>
          <a:lstStyle/>
          <a:p>
            <a:r>
              <a:rPr lang="cs-CZ" dirty="0"/>
              <a:t>SPRÁVNÍ TRESTY A JEJICH UKLÁDÁNÍ</a:t>
            </a:r>
          </a:p>
        </p:txBody>
      </p:sp>
      <p:sp>
        <p:nvSpPr>
          <p:cNvPr id="3" name="Zástupný symbol pro obsah 2"/>
          <p:cNvSpPr>
            <a:spLocks noGrp="1"/>
          </p:cNvSpPr>
          <p:nvPr>
            <p:ph idx="1"/>
          </p:nvPr>
        </p:nvSpPr>
        <p:spPr>
          <a:xfrm>
            <a:off x="509589" y="1416619"/>
            <a:ext cx="8086635" cy="5288981"/>
          </a:xfrm>
        </p:spPr>
        <p:txBody>
          <a:bodyPr/>
          <a:lstStyle/>
          <a:p>
            <a:r>
              <a:rPr lang="cs-CZ" dirty="0"/>
              <a:t>Správní trest/sankce je považována za právní </a:t>
            </a:r>
            <a:r>
              <a:rPr lang="cs-CZ" b="1" dirty="0"/>
              <a:t>následek</a:t>
            </a:r>
            <a:r>
              <a:rPr lang="cs-CZ" dirty="0"/>
              <a:t> spáchání přestupku</a:t>
            </a:r>
          </a:p>
          <a:p>
            <a:r>
              <a:rPr lang="cs-CZ" b="1" i="1" dirty="0" err="1"/>
              <a:t>Nulla</a:t>
            </a:r>
            <a:r>
              <a:rPr lang="cs-CZ" b="1" i="1" dirty="0"/>
              <a:t> </a:t>
            </a:r>
            <a:r>
              <a:rPr lang="cs-CZ" b="1" i="1" dirty="0" err="1"/>
              <a:t>poena</a:t>
            </a:r>
            <a:r>
              <a:rPr lang="cs-CZ" b="1" i="1" dirty="0"/>
              <a:t> sine lege</a:t>
            </a:r>
            <a:endParaRPr lang="cs-CZ" i="1" dirty="0"/>
          </a:p>
          <a:p>
            <a:r>
              <a:rPr lang="cs-CZ" b="1" dirty="0"/>
              <a:t>Druhy</a:t>
            </a:r>
            <a:r>
              <a:rPr lang="cs-CZ" dirty="0"/>
              <a:t> správních trestů:</a:t>
            </a:r>
          </a:p>
          <a:p>
            <a:pPr lvl="1"/>
            <a:r>
              <a:rPr lang="cs-CZ" b="1" dirty="0"/>
              <a:t>napomenutí,</a:t>
            </a:r>
          </a:p>
          <a:p>
            <a:pPr lvl="1"/>
            <a:r>
              <a:rPr lang="cs-CZ" b="1" dirty="0"/>
              <a:t>pokuta,</a:t>
            </a:r>
          </a:p>
          <a:p>
            <a:pPr lvl="1"/>
            <a:r>
              <a:rPr lang="cs-CZ" b="1" dirty="0"/>
              <a:t>zákaz činnosti,</a:t>
            </a:r>
          </a:p>
          <a:p>
            <a:pPr lvl="1"/>
            <a:r>
              <a:rPr lang="cs-CZ" b="1" dirty="0"/>
              <a:t>propadnutí věci nebo náhradní hodnoty,</a:t>
            </a:r>
          </a:p>
          <a:p>
            <a:pPr lvl="1"/>
            <a:r>
              <a:rPr lang="cs-CZ" b="1" u="sng" dirty="0"/>
              <a:t>zveřejnění rozhodnutí o přestupku</a:t>
            </a:r>
            <a:r>
              <a:rPr lang="cs-CZ" b="1" dirty="0"/>
              <a:t> (nově)</a:t>
            </a:r>
            <a:endParaRPr lang="cs-CZ" b="1" u="sng" dirty="0"/>
          </a:p>
          <a:p>
            <a:pPr lvl="1"/>
            <a:r>
              <a:rPr lang="cs-CZ" b="1" strike="sngStrike" dirty="0"/>
              <a:t>zákazu pobytu </a:t>
            </a:r>
            <a:r>
              <a:rPr lang="cs-CZ" b="1" dirty="0"/>
              <a:t>(předchozí právní úprava)</a:t>
            </a:r>
            <a:endParaRPr lang="cs-CZ" b="1" u="sng" strike="sngStrike" dirty="0"/>
          </a:p>
          <a:p>
            <a:r>
              <a:rPr lang="cs-CZ" dirty="0"/>
              <a:t>lze uložit </a:t>
            </a:r>
            <a:r>
              <a:rPr lang="cs-CZ" b="1" dirty="0"/>
              <a:t>samostatně nebo spolu s jinými X napomenutí nelze uložit spolu s pokutou.</a:t>
            </a:r>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pic>
        <p:nvPicPr>
          <p:cNvPr id="4" name="26">
            <a:hlinkClick r:id="" action="ppaction://media"/>
            <a:extLst>
              <a:ext uri="{FF2B5EF4-FFF2-40B4-BE49-F238E27FC236}">
                <a16:creationId xmlns:a16="http://schemas.microsoft.com/office/drawing/2014/main" id="{1BB64358-8558-474F-A9E3-708AD7EAB4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36310" y="2087973"/>
            <a:ext cx="1210310" cy="1210310"/>
          </a:xfrm>
          <a:prstGeom prst="rect">
            <a:avLst/>
          </a:prstGeom>
        </p:spPr>
      </p:pic>
    </p:spTree>
    <p:extLst>
      <p:ext uri="{BB962C8B-B14F-4D97-AF65-F5344CB8AC3E}">
        <p14:creationId xmlns:p14="http://schemas.microsoft.com/office/powerpoint/2010/main" val="319076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2961" y="596150"/>
            <a:ext cx="8086635" cy="647700"/>
          </a:xfrm>
        </p:spPr>
        <p:txBody>
          <a:bodyPr/>
          <a:lstStyle/>
          <a:p>
            <a:r>
              <a:rPr lang="cs-CZ" dirty="0"/>
              <a:t>Jednotlivé správní tresty a jejich výkon</a:t>
            </a:r>
          </a:p>
        </p:txBody>
      </p:sp>
      <p:sp>
        <p:nvSpPr>
          <p:cNvPr id="3" name="Zástupný symbol pro obsah 2"/>
          <p:cNvSpPr>
            <a:spLocks noGrp="1"/>
          </p:cNvSpPr>
          <p:nvPr>
            <p:ph idx="1"/>
          </p:nvPr>
        </p:nvSpPr>
        <p:spPr>
          <a:xfrm>
            <a:off x="427275" y="1440197"/>
            <a:ext cx="8272465" cy="4950978"/>
          </a:xfrm>
        </p:spPr>
        <p:txBody>
          <a:bodyPr/>
          <a:lstStyle/>
          <a:p>
            <a:r>
              <a:rPr lang="cs-CZ" b="1" dirty="0"/>
              <a:t>Napomenutí</a:t>
            </a:r>
          </a:p>
          <a:p>
            <a:pPr lvl="1"/>
            <a:r>
              <a:rPr lang="cs-CZ" dirty="0"/>
              <a:t>méně povaha sankční, více </a:t>
            </a:r>
            <a:r>
              <a:rPr lang="cs-CZ" b="1" dirty="0"/>
              <a:t>výchovná</a:t>
            </a:r>
          </a:p>
          <a:p>
            <a:pPr marL="457200" lvl="1" indent="0">
              <a:buNone/>
            </a:pPr>
            <a:endParaRPr lang="cs-CZ" b="1" dirty="0"/>
          </a:p>
          <a:p>
            <a:pPr lvl="1"/>
            <a:r>
              <a:rPr lang="cs-CZ" b="1" dirty="0"/>
              <a:t>nejmírnějším</a:t>
            </a:r>
            <a:r>
              <a:rPr lang="cs-CZ" dirty="0"/>
              <a:t> správním trestem, který je prostředkem morálního odsouzení</a:t>
            </a:r>
          </a:p>
          <a:p>
            <a:pPr marL="457200" lvl="1" indent="0">
              <a:buNone/>
            </a:pPr>
            <a:endParaRPr lang="cs-CZ" dirty="0"/>
          </a:p>
          <a:p>
            <a:pPr lvl="1"/>
            <a:r>
              <a:rPr lang="cs-CZ" dirty="0"/>
              <a:t>zejména při řešení přestupků vykazujících </a:t>
            </a:r>
            <a:r>
              <a:rPr lang="cs-CZ" b="1" dirty="0"/>
              <a:t>nižší míru </a:t>
            </a:r>
            <a:r>
              <a:rPr lang="cs-CZ" dirty="0"/>
              <a:t>společenské škodlivosti</a:t>
            </a:r>
          </a:p>
          <a:p>
            <a:pPr marL="457200" lvl="1" indent="0">
              <a:buNone/>
            </a:pPr>
            <a:endParaRPr lang="cs-CZ" dirty="0"/>
          </a:p>
          <a:p>
            <a:pPr lvl="1"/>
            <a:r>
              <a:rPr lang="cs-CZ" dirty="0"/>
              <a:t>zpravidla </a:t>
            </a:r>
            <a:r>
              <a:rPr lang="cs-CZ" b="1" dirty="0"/>
              <a:t>ústně</a:t>
            </a:r>
            <a:r>
              <a:rPr lang="cs-CZ" dirty="0"/>
              <a:t>, ale není vyloučena ani </a:t>
            </a:r>
            <a:r>
              <a:rPr lang="cs-CZ" b="1" dirty="0"/>
              <a:t>písemná</a:t>
            </a:r>
            <a:r>
              <a:rPr lang="cs-CZ" dirty="0"/>
              <a:t> forma, pokud to bude vhodnější</a:t>
            </a:r>
          </a:p>
          <a:p>
            <a:pPr lvl="1"/>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pic>
        <p:nvPicPr>
          <p:cNvPr id="4" name="27">
            <a:hlinkClick r:id="" action="ppaction://media"/>
            <a:extLst>
              <a:ext uri="{FF2B5EF4-FFF2-40B4-BE49-F238E27FC236}">
                <a16:creationId xmlns:a16="http://schemas.microsoft.com/office/drawing/2014/main" id="{1940B2D9-23F8-453E-9098-418BCD8D07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391411"/>
            <a:ext cx="1637771" cy="1637771"/>
          </a:xfrm>
          <a:prstGeom prst="rect">
            <a:avLst/>
          </a:prstGeom>
        </p:spPr>
      </p:pic>
    </p:spTree>
    <p:extLst>
      <p:ext uri="{BB962C8B-B14F-4D97-AF65-F5344CB8AC3E}">
        <p14:creationId xmlns:p14="http://schemas.microsoft.com/office/powerpoint/2010/main" val="84287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Jednotlivé správní tresty a jejich výkon</a:t>
            </a:r>
          </a:p>
        </p:txBody>
      </p:sp>
      <p:sp>
        <p:nvSpPr>
          <p:cNvPr id="3" name="Zástupný symbol pro obsah 2"/>
          <p:cNvSpPr>
            <a:spLocks noGrp="1"/>
          </p:cNvSpPr>
          <p:nvPr>
            <p:ph idx="1"/>
          </p:nvPr>
        </p:nvSpPr>
        <p:spPr>
          <a:xfrm>
            <a:off x="509589" y="2017712"/>
            <a:ext cx="8086635" cy="4497387"/>
          </a:xfrm>
        </p:spPr>
        <p:txBody>
          <a:bodyPr/>
          <a:lstStyle/>
          <a:p>
            <a:r>
              <a:rPr lang="cs-CZ" b="1" dirty="0"/>
              <a:t>Pokuta</a:t>
            </a:r>
          </a:p>
          <a:p>
            <a:pPr lvl="1"/>
            <a:r>
              <a:rPr lang="cs-CZ" sz="2200" b="1" dirty="0"/>
              <a:t>nejtypičtějším a nejfrekventovanějším </a:t>
            </a:r>
            <a:r>
              <a:rPr lang="cs-CZ" sz="2200" dirty="0"/>
              <a:t>správním trestem</a:t>
            </a:r>
          </a:p>
          <a:p>
            <a:pPr lvl="1"/>
            <a:r>
              <a:rPr lang="cs-CZ" sz="2200" b="1" dirty="0"/>
              <a:t>základní</a:t>
            </a:r>
            <a:r>
              <a:rPr lang="cs-CZ" sz="2200" dirty="0"/>
              <a:t> horní hranicí je 1 000 Kč, nestanoví-li zvláštní zákon jinak</a:t>
            </a:r>
          </a:p>
          <a:p>
            <a:pPr lvl="1" algn="just"/>
            <a:r>
              <a:rPr lang="cs-CZ" sz="2200" dirty="0"/>
              <a:t>u </a:t>
            </a:r>
            <a:r>
              <a:rPr lang="cs-CZ" sz="2200" b="1" dirty="0"/>
              <a:t>mladistvého</a:t>
            </a:r>
            <a:r>
              <a:rPr lang="cs-CZ" sz="2200" dirty="0"/>
              <a:t> se horní hranice snižuje na polovinu – nikdy však nesmí přesahovat 5 000 Kč; to neplatí, je-li mladistvý podnikající fyzickou osobou.</a:t>
            </a:r>
          </a:p>
          <a:p>
            <a:pPr lvl="1" algn="just"/>
            <a:r>
              <a:rPr lang="cs-CZ" sz="2200" b="1" dirty="0"/>
              <a:t>splatná</a:t>
            </a:r>
            <a:r>
              <a:rPr lang="cs-CZ" sz="2200" dirty="0"/>
              <a:t> je do 30 dnů ode dne, kdy rozhodnutí o přestupku nabylo právní moci, pokud správní orgán (nebo zvláštní zákon nestanoví lhůtu jinou)</a:t>
            </a:r>
          </a:p>
          <a:p>
            <a:pPr lvl="1" algn="just"/>
            <a:r>
              <a:rPr lang="cs-CZ" sz="2200" b="1" dirty="0"/>
              <a:t>Příkazem na místě</a:t>
            </a:r>
            <a:r>
              <a:rPr lang="cs-CZ" sz="2200" dirty="0"/>
              <a:t> lze uložit pokutu nejvýše 10 000 Kč. Mladistvému obviněnému nejvýše 2 500 Kč; to neplatí, je-li mladistvý podnikající fyzickou osobou.</a:t>
            </a:r>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pic>
        <p:nvPicPr>
          <p:cNvPr id="4" name="28">
            <a:hlinkClick r:id="" action="ppaction://media"/>
            <a:extLst>
              <a:ext uri="{FF2B5EF4-FFF2-40B4-BE49-F238E27FC236}">
                <a16:creationId xmlns:a16="http://schemas.microsoft.com/office/drawing/2014/main" id="{34D6256B-156B-4F63-9FC2-C52291E6F8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41569" y="425178"/>
            <a:ext cx="1592534" cy="1592534"/>
          </a:xfrm>
          <a:prstGeom prst="rect">
            <a:avLst/>
          </a:prstGeom>
        </p:spPr>
      </p:pic>
    </p:spTree>
    <p:extLst>
      <p:ext uri="{BB962C8B-B14F-4D97-AF65-F5344CB8AC3E}">
        <p14:creationId xmlns:p14="http://schemas.microsoft.com/office/powerpoint/2010/main" val="191277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Jednotlivé správní tresty a jejich výkon</a:t>
            </a:r>
          </a:p>
        </p:txBody>
      </p:sp>
      <p:sp>
        <p:nvSpPr>
          <p:cNvPr id="3" name="Zástupný symbol pro obsah 2"/>
          <p:cNvSpPr>
            <a:spLocks noGrp="1"/>
          </p:cNvSpPr>
          <p:nvPr>
            <p:ph idx="1"/>
          </p:nvPr>
        </p:nvSpPr>
        <p:spPr>
          <a:xfrm>
            <a:off x="509589" y="2017712"/>
            <a:ext cx="8082321" cy="4840287"/>
          </a:xfrm>
        </p:spPr>
        <p:txBody>
          <a:bodyPr/>
          <a:lstStyle/>
          <a:p>
            <a:r>
              <a:rPr lang="cs-CZ" sz="2000" b="1" dirty="0"/>
              <a:t>Zákaz činnosti</a:t>
            </a:r>
          </a:p>
          <a:p>
            <a:pPr lvl="1" algn="just"/>
            <a:r>
              <a:rPr lang="cs-CZ" sz="2000" dirty="0"/>
              <a:t>zakázat lze činnost:</a:t>
            </a:r>
          </a:p>
          <a:p>
            <a:pPr marL="1257300" lvl="2" indent="-342900" algn="just">
              <a:buFont typeface="Arial" panose="020B0604020202020204" pitchFamily="34" charset="0"/>
              <a:buChar char="•"/>
            </a:pPr>
            <a:r>
              <a:rPr lang="cs-CZ" sz="2000" dirty="0"/>
              <a:t>ke které je třeba </a:t>
            </a:r>
            <a:r>
              <a:rPr lang="cs-CZ" sz="2000" b="1" dirty="0"/>
              <a:t>veřejnoprávního oprávnění </a:t>
            </a:r>
            <a:r>
              <a:rPr lang="cs-CZ" sz="2000" dirty="0"/>
              <a:t>nebo kterou pachatel vykonává v </a:t>
            </a:r>
            <a:r>
              <a:rPr lang="cs-CZ" sz="2000" b="1" dirty="0"/>
              <a:t>pracovním nebo jiném obdobném poměru</a:t>
            </a:r>
          </a:p>
          <a:p>
            <a:pPr marL="1257300" lvl="2" indent="-342900" algn="just">
              <a:buFont typeface="Arial" panose="020B0604020202020204" pitchFamily="34" charset="0"/>
              <a:buChar char="•"/>
            </a:pPr>
            <a:r>
              <a:rPr lang="cs-CZ" sz="2000" dirty="0"/>
              <a:t>došlo-li k přestupku </a:t>
            </a:r>
            <a:r>
              <a:rPr lang="cs-CZ" sz="2000" b="1" dirty="0"/>
              <a:t>při výkonu této činnosti </a:t>
            </a:r>
            <a:r>
              <a:rPr lang="cs-CZ" sz="2000" dirty="0"/>
              <a:t>nebo v přímé souvislosti s ní</a:t>
            </a:r>
          </a:p>
          <a:p>
            <a:pPr marL="685800" algn="just">
              <a:buFont typeface="Arial" panose="020B0604020202020204" pitchFamily="34" charset="0"/>
              <a:buChar char="•"/>
            </a:pPr>
            <a:r>
              <a:rPr lang="pl-PL" sz="2000" dirty="0"/>
              <a:t>jen tehdy, </a:t>
            </a:r>
            <a:r>
              <a:rPr lang="pl-PL" sz="2000" b="1" dirty="0"/>
              <a:t>je-li to stanoveno zákonem</a:t>
            </a:r>
          </a:p>
          <a:p>
            <a:pPr marL="685800" algn="just">
              <a:buFont typeface="Arial" panose="020B0604020202020204" pitchFamily="34" charset="0"/>
              <a:buChar char="•"/>
            </a:pPr>
            <a:r>
              <a:rPr lang="cs-CZ" sz="2000" b="1" dirty="0"/>
              <a:t>nejdéle</a:t>
            </a:r>
            <a:r>
              <a:rPr lang="cs-CZ" sz="2000" dirty="0"/>
              <a:t> na 3 roky, nestanoví-li zákon jinak</a:t>
            </a:r>
          </a:p>
          <a:p>
            <a:pPr marL="685800" algn="just">
              <a:buFont typeface="Arial" panose="020B0604020202020204" pitchFamily="34" charset="0"/>
              <a:buChar char="•"/>
            </a:pPr>
            <a:r>
              <a:rPr lang="cs-CZ" sz="2000" dirty="0"/>
              <a:t>po uplynutí poloviny doby, </a:t>
            </a:r>
            <a:r>
              <a:rPr lang="cs-CZ" sz="2000" b="1" dirty="0"/>
              <a:t>může</a:t>
            </a:r>
            <a:r>
              <a:rPr lang="cs-CZ" sz="2000" dirty="0"/>
              <a:t> být od zbytku </a:t>
            </a:r>
            <a:r>
              <a:rPr lang="cs-CZ" sz="2000" b="1" dirty="0"/>
              <a:t>upuštěno</a:t>
            </a:r>
            <a:r>
              <a:rPr lang="cs-CZ" sz="2000" dirty="0"/>
              <a:t>, prokáže-li pachatel, že způsobem svého života nebo provedením účinných opatření, že jeho další výkon není potřebný</a:t>
            </a:r>
          </a:p>
          <a:p>
            <a:pPr marL="685800" algn="just">
              <a:buFont typeface="Arial" panose="020B0604020202020204" pitchFamily="34" charset="0"/>
              <a:buChar char="•"/>
            </a:pPr>
            <a:r>
              <a:rPr lang="cs-CZ" sz="2000" dirty="0"/>
              <a:t>zakázat nelze takovou činnost, jejíž výkon zákon ukládá</a:t>
            </a:r>
          </a:p>
          <a:p>
            <a:pPr marL="1257300" lvl="2" indent="-342900" algn="just">
              <a:buFont typeface="Arial" panose="020B0604020202020204" pitchFamily="34" charset="0"/>
              <a:buChar char="•"/>
            </a:pPr>
            <a:endParaRPr lang="cs-CZ" dirty="0"/>
          </a:p>
        </p:txBody>
      </p:sp>
      <p:sp>
        <p:nvSpPr>
          <p:cNvPr id="5" name="Zástupný symbol pro číslo snímku 4"/>
          <p:cNvSpPr>
            <a:spLocks noGrp="1"/>
          </p:cNvSpPr>
          <p:nvPr>
            <p:ph type="sldNum" sz="quarter" idx="11"/>
          </p:nvPr>
        </p:nvSpPr>
        <p:spPr>
          <a:xfrm>
            <a:off x="7912100" y="6197600"/>
            <a:ext cx="787640" cy="508000"/>
          </a:xfrm>
        </p:spPr>
        <p:txBody>
          <a:bodyPr/>
          <a:lstStyle/>
          <a:p>
            <a:fld id="{0970407D-EE58-4A0B-824B-1D3AE42DD9CF}" type="slidenum">
              <a:rPr lang="cs-CZ" altLang="cs-CZ" smtClean="0"/>
              <a:pPr/>
              <a:t>37</a:t>
            </a:fld>
            <a:endParaRPr lang="cs-CZ" altLang="cs-CZ" dirty="0"/>
          </a:p>
        </p:txBody>
      </p:sp>
      <p:pic>
        <p:nvPicPr>
          <p:cNvPr id="4" name="29">
            <a:hlinkClick r:id="" action="ppaction://media"/>
            <a:extLst>
              <a:ext uri="{FF2B5EF4-FFF2-40B4-BE49-F238E27FC236}">
                <a16:creationId xmlns:a16="http://schemas.microsoft.com/office/drawing/2014/main" id="{E03808B9-EEA2-462E-A27A-C1AA79E12D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2241" y="668746"/>
            <a:ext cx="1226729" cy="1226729"/>
          </a:xfrm>
          <a:prstGeom prst="rect">
            <a:avLst/>
          </a:prstGeom>
        </p:spPr>
      </p:pic>
    </p:spTree>
    <p:extLst>
      <p:ext uri="{BB962C8B-B14F-4D97-AF65-F5344CB8AC3E}">
        <p14:creationId xmlns:p14="http://schemas.microsoft.com/office/powerpoint/2010/main" val="281036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596150"/>
            <a:ext cx="8086635" cy="647700"/>
          </a:xfrm>
        </p:spPr>
        <p:txBody>
          <a:bodyPr/>
          <a:lstStyle/>
          <a:p>
            <a:r>
              <a:rPr lang="cs-CZ" dirty="0"/>
              <a:t>Jednotlivé správní tresty a jejich výkon</a:t>
            </a:r>
          </a:p>
        </p:txBody>
      </p:sp>
      <p:sp>
        <p:nvSpPr>
          <p:cNvPr id="3" name="Zástupný symbol pro obsah 2"/>
          <p:cNvSpPr>
            <a:spLocks noGrp="1"/>
          </p:cNvSpPr>
          <p:nvPr>
            <p:ph idx="1"/>
          </p:nvPr>
        </p:nvSpPr>
        <p:spPr>
          <a:xfrm>
            <a:off x="292100" y="1420946"/>
            <a:ext cx="8304124" cy="4586287"/>
          </a:xfrm>
        </p:spPr>
        <p:txBody>
          <a:bodyPr/>
          <a:lstStyle/>
          <a:p>
            <a:r>
              <a:rPr lang="cs-CZ" b="1" dirty="0"/>
              <a:t>Propadnutí věci</a:t>
            </a:r>
          </a:p>
          <a:p>
            <a:pPr lvl="1"/>
            <a:r>
              <a:rPr lang="cs-CZ" dirty="0"/>
              <a:t>pouze tehdy, jde-li o věc náležející pachateli</a:t>
            </a:r>
          </a:p>
          <a:p>
            <a:pPr lvl="1"/>
            <a:r>
              <a:rPr lang="cs-CZ" dirty="0"/>
              <a:t>jen, jde-li o </a:t>
            </a:r>
            <a:r>
              <a:rPr lang="cs-CZ" b="1" dirty="0"/>
              <a:t>věc</a:t>
            </a:r>
            <a:r>
              <a:rPr lang="cs-CZ" dirty="0"/>
              <a:t>:</a:t>
            </a:r>
          </a:p>
          <a:p>
            <a:pPr marL="1257300" lvl="2" indent="-342900">
              <a:buFont typeface="Arial" panose="020B0604020202020204" pitchFamily="34" charset="0"/>
              <a:buChar char="•"/>
            </a:pPr>
            <a:r>
              <a:rPr lang="cs-CZ" b="1" dirty="0"/>
              <a:t>užita</a:t>
            </a:r>
            <a:r>
              <a:rPr lang="cs-CZ" dirty="0"/>
              <a:t> nebo určena ke spáchání přestupku,</a:t>
            </a:r>
          </a:p>
          <a:p>
            <a:pPr marL="1257300" lvl="2" indent="-342900">
              <a:buFont typeface="Arial" panose="020B0604020202020204" pitchFamily="34" charset="0"/>
              <a:buChar char="•"/>
            </a:pPr>
            <a:r>
              <a:rPr lang="cs-CZ" b="1" dirty="0"/>
              <a:t>získána</a:t>
            </a:r>
            <a:r>
              <a:rPr lang="cs-CZ" dirty="0"/>
              <a:t> </a:t>
            </a:r>
            <a:r>
              <a:rPr lang="pl-PL" dirty="0"/>
              <a:t>přestupkem nebo jako odměna za něj, nebo</a:t>
            </a:r>
          </a:p>
          <a:p>
            <a:pPr marL="1257300" lvl="2" indent="-342900">
              <a:buFont typeface="Arial" panose="020B0604020202020204" pitchFamily="34" charset="0"/>
              <a:buChar char="•"/>
            </a:pPr>
            <a:r>
              <a:rPr lang="cs-CZ" b="1" dirty="0"/>
              <a:t>nabyta</a:t>
            </a:r>
            <a:r>
              <a:rPr lang="cs-CZ" dirty="0"/>
              <a:t> za věc získanou</a:t>
            </a:r>
          </a:p>
          <a:p>
            <a:pPr marL="685800" algn="just">
              <a:buFont typeface="Arial" panose="020B0604020202020204" pitchFamily="34" charset="0"/>
              <a:buChar char="•"/>
            </a:pPr>
            <a:r>
              <a:rPr lang="cs-CZ" dirty="0"/>
              <a:t>Význam </a:t>
            </a:r>
            <a:r>
              <a:rPr lang="cs-CZ" b="1" dirty="0"/>
              <a:t>hodnoty věci - </a:t>
            </a:r>
            <a:r>
              <a:rPr lang="cs-CZ" dirty="0"/>
              <a:t>nelze uložit, je-li hodnota věci v nápadném nepoměru k povaze přestupku</a:t>
            </a:r>
            <a:r>
              <a:rPr lang="cs-CZ" b="1" dirty="0"/>
              <a:t>, ledaže</a:t>
            </a:r>
            <a:r>
              <a:rPr lang="cs-CZ" dirty="0"/>
              <a:t> to vyžaduje bezpečnost osob nebo majetku nebo jiný obdobný </a:t>
            </a:r>
            <a:r>
              <a:rPr lang="cs-CZ" b="1" dirty="0"/>
              <a:t>obecný zájem </a:t>
            </a:r>
            <a:r>
              <a:rPr lang="cs-CZ" dirty="0"/>
              <a:t>(např. jde-li například o zbraně, jedy, výbušniny, omamné a psychotropní látky)</a:t>
            </a:r>
          </a:p>
          <a:p>
            <a:pPr lvl="1"/>
            <a:endParaRPr lang="cs-CZ" b="1" dirty="0"/>
          </a:p>
        </p:txBody>
      </p:sp>
      <p:sp>
        <p:nvSpPr>
          <p:cNvPr id="5" name="Zástupný symbol pro číslo snímku 4"/>
          <p:cNvSpPr>
            <a:spLocks noGrp="1"/>
          </p:cNvSpPr>
          <p:nvPr>
            <p:ph type="sldNum" sz="quarter" idx="11"/>
          </p:nvPr>
        </p:nvSpPr>
        <p:spPr>
          <a:xfrm>
            <a:off x="8596224" y="6451599"/>
            <a:ext cx="370216" cy="380999"/>
          </a:xfrm>
        </p:spPr>
        <p:txBody>
          <a:bodyPr/>
          <a:lstStyle/>
          <a:p>
            <a:fld id="{0970407D-EE58-4A0B-824B-1D3AE42DD9CF}" type="slidenum">
              <a:rPr lang="cs-CZ" altLang="cs-CZ" smtClean="0"/>
              <a:pPr/>
              <a:t>38</a:t>
            </a:fld>
            <a:endParaRPr lang="cs-CZ" altLang="cs-CZ" dirty="0"/>
          </a:p>
        </p:txBody>
      </p:sp>
      <p:pic>
        <p:nvPicPr>
          <p:cNvPr id="4" name="30">
            <a:hlinkClick r:id="" action="ppaction://media"/>
            <a:extLst>
              <a:ext uri="{FF2B5EF4-FFF2-40B4-BE49-F238E27FC236}">
                <a16:creationId xmlns:a16="http://schemas.microsoft.com/office/drawing/2014/main" id="{5D079A6C-2F3F-448C-9FE7-1909F6AD1B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6292" y="585966"/>
            <a:ext cx="1031421" cy="1031421"/>
          </a:xfrm>
          <a:prstGeom prst="rect">
            <a:avLst/>
          </a:prstGeom>
        </p:spPr>
      </p:pic>
    </p:spTree>
    <p:extLst>
      <p:ext uri="{BB962C8B-B14F-4D97-AF65-F5344CB8AC3E}">
        <p14:creationId xmlns:p14="http://schemas.microsoft.com/office/powerpoint/2010/main" val="173931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9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Jednotlivé správní tresty a jejich výkon</a:t>
            </a:r>
          </a:p>
        </p:txBody>
      </p:sp>
      <p:sp>
        <p:nvSpPr>
          <p:cNvPr id="3" name="Zástupný symbol pro obsah 2"/>
          <p:cNvSpPr>
            <a:spLocks noGrp="1"/>
          </p:cNvSpPr>
          <p:nvPr>
            <p:ph idx="1"/>
          </p:nvPr>
        </p:nvSpPr>
        <p:spPr>
          <a:xfrm>
            <a:off x="509589" y="2017712"/>
            <a:ext cx="8082321" cy="4459287"/>
          </a:xfrm>
        </p:spPr>
        <p:txBody>
          <a:bodyPr/>
          <a:lstStyle/>
          <a:p>
            <a:r>
              <a:rPr lang="cs-CZ" b="1" dirty="0"/>
              <a:t>Zveřejnění rozhodnutí o přestupku</a:t>
            </a:r>
          </a:p>
          <a:p>
            <a:pPr lvl="1" algn="just"/>
            <a:r>
              <a:rPr lang="cs-CZ" sz="2000" dirty="0"/>
              <a:t>lze uložit právnické nebo podnikající fyzické osobě, </a:t>
            </a:r>
            <a:r>
              <a:rPr lang="cs-CZ" sz="2000" b="1" dirty="0"/>
              <a:t>stanoví-li tak zákon</a:t>
            </a:r>
          </a:p>
          <a:p>
            <a:pPr lvl="1" algn="just"/>
            <a:r>
              <a:rPr lang="cs-CZ" sz="2000" dirty="0"/>
              <a:t>zásah do soukromí pachatele musí být </a:t>
            </a:r>
            <a:r>
              <a:rPr lang="cs-CZ" sz="2000" b="1" dirty="0"/>
              <a:t>přiměřený povaze a závažnosti přestupku</a:t>
            </a:r>
          </a:p>
          <a:p>
            <a:pPr lvl="1" algn="just"/>
            <a:r>
              <a:rPr lang="cs-CZ" sz="2000" dirty="0"/>
              <a:t>rozhodnutí o přestupku – jeho </a:t>
            </a:r>
            <a:r>
              <a:rPr lang="cs-CZ" sz="2000" b="1" dirty="0"/>
              <a:t>výroková část </a:t>
            </a:r>
            <a:r>
              <a:rPr lang="cs-CZ" sz="2000" dirty="0"/>
              <a:t>lze zveřejnit až po nabytí právní moci</a:t>
            </a:r>
          </a:p>
          <a:p>
            <a:pPr lvl="1" algn="just"/>
            <a:r>
              <a:rPr lang="cs-CZ" sz="2000" b="1" dirty="0"/>
              <a:t>lhůta</a:t>
            </a:r>
            <a:r>
              <a:rPr lang="cs-CZ" sz="2000" dirty="0"/>
              <a:t>, ve které se musí rozhodnutí zveřejnit (tedy kdykoliv během této lhůty) = 2 až 6 měsíců a počíná právní mocí rozhodnutí </a:t>
            </a:r>
            <a:r>
              <a:rPr lang="cs-CZ" sz="2000" b="1" dirty="0"/>
              <a:t>X</a:t>
            </a:r>
            <a:r>
              <a:rPr lang="cs-CZ" sz="2000" dirty="0"/>
              <a:t> </a:t>
            </a:r>
            <a:r>
              <a:rPr lang="cs-CZ" sz="2000" b="1" dirty="0"/>
              <a:t>doba</a:t>
            </a:r>
            <a:r>
              <a:rPr lang="cs-CZ" sz="2000" dirty="0"/>
              <a:t>, po kterou musí být rozhodnutí zveřejněno vyvěšením (tedy po celou tuto dobu)</a:t>
            </a:r>
          </a:p>
          <a:p>
            <a:pPr lvl="1" algn="just"/>
            <a:r>
              <a:rPr lang="cs-CZ" sz="2000" dirty="0"/>
              <a:t>provádí se zveřejněním ve </a:t>
            </a:r>
            <a:r>
              <a:rPr lang="cs-CZ" sz="2000" b="1" dirty="0"/>
              <a:t>veřejném sdělovacím prostředku </a:t>
            </a:r>
            <a:r>
              <a:rPr lang="cs-CZ" sz="2000" dirty="0"/>
              <a:t>a </a:t>
            </a:r>
            <a:r>
              <a:rPr lang="cs-CZ" sz="2000" b="1" dirty="0"/>
              <a:t>vyvěšením na úřední desce </a:t>
            </a:r>
            <a:r>
              <a:rPr lang="cs-CZ" sz="2000" dirty="0"/>
              <a:t>správního orgánu</a:t>
            </a:r>
          </a:p>
          <a:p>
            <a:pPr lvl="1" algn="just"/>
            <a:endParaRPr lang="cs-CZ" sz="2000"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pic>
        <p:nvPicPr>
          <p:cNvPr id="4" name="31">
            <a:hlinkClick r:id="" action="ppaction://media"/>
            <a:extLst>
              <a:ext uri="{FF2B5EF4-FFF2-40B4-BE49-F238E27FC236}">
                <a16:creationId xmlns:a16="http://schemas.microsoft.com/office/drawing/2014/main" id="{3E2532FF-161A-489A-8A42-EA04F4AB14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282178"/>
            <a:ext cx="1366836" cy="1366836"/>
          </a:xfrm>
          <a:prstGeom prst="rect">
            <a:avLst/>
          </a:prstGeom>
        </p:spPr>
      </p:pic>
    </p:spTree>
    <p:extLst>
      <p:ext uri="{BB962C8B-B14F-4D97-AF65-F5344CB8AC3E}">
        <p14:creationId xmlns:p14="http://schemas.microsoft.com/office/powerpoint/2010/main" val="22226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DFCCE4E1-ABCF-4F5D-BF07-EFB1B1F25C69}" type="slidenum">
              <a:rPr lang="cs-CZ" altLang="cs-CZ"/>
              <a:pPr/>
              <a:t>4</a:t>
            </a:fld>
            <a:endParaRPr lang="cs-CZ" altLang="cs-CZ"/>
          </a:p>
        </p:txBody>
      </p:sp>
      <p:sp>
        <p:nvSpPr>
          <p:cNvPr id="96258" name="Rectangle 2"/>
          <p:cNvSpPr>
            <a:spLocks noGrp="1" noChangeArrowheads="1"/>
          </p:cNvSpPr>
          <p:nvPr>
            <p:ph type="title"/>
          </p:nvPr>
        </p:nvSpPr>
        <p:spPr>
          <a:xfrm>
            <a:off x="422694" y="449264"/>
            <a:ext cx="8086635" cy="647700"/>
          </a:xfrm>
        </p:spPr>
        <p:txBody>
          <a:bodyPr/>
          <a:lstStyle/>
          <a:p>
            <a:r>
              <a:rPr lang="cs-CZ" dirty="0"/>
              <a:t>Systematika právní úpravy</a:t>
            </a:r>
            <a:endParaRPr lang="cs-CZ" altLang="cs-CZ" dirty="0"/>
          </a:p>
        </p:txBody>
      </p:sp>
      <p:sp>
        <p:nvSpPr>
          <p:cNvPr id="96259" name="Rectangle 3"/>
          <p:cNvSpPr>
            <a:spLocks noGrp="1" noChangeArrowheads="1"/>
          </p:cNvSpPr>
          <p:nvPr>
            <p:ph type="body" idx="1"/>
          </p:nvPr>
        </p:nvSpPr>
        <p:spPr>
          <a:xfrm>
            <a:off x="427008" y="1096964"/>
            <a:ext cx="8082321" cy="4114800"/>
          </a:xfrm>
        </p:spPr>
        <p:txBody>
          <a:bodyPr/>
          <a:lstStyle/>
          <a:p>
            <a:pPr marL="0" indent="0" algn="just">
              <a:buNone/>
            </a:pPr>
            <a:r>
              <a:rPr lang="cs-CZ" altLang="cs-CZ" b="1" dirty="0"/>
              <a:t>Zákon č. 251/2016</a:t>
            </a:r>
          </a:p>
          <a:p>
            <a:r>
              <a:rPr lang="cs-CZ" sz="1800" dirty="0"/>
              <a:t>§ 1 - Předmět úpravy</a:t>
            </a:r>
          </a:p>
          <a:p>
            <a:r>
              <a:rPr lang="cs-CZ" sz="1800" dirty="0"/>
              <a:t>§ 2 - Přestupky proti pořádku ve státní správě vyskytující se na více úsecích státní správy</a:t>
            </a:r>
          </a:p>
          <a:p>
            <a:r>
              <a:rPr lang="cs-CZ" sz="1800" dirty="0"/>
              <a:t>§ 3 - Přestupky na úseku všeobecné vnitřní správy</a:t>
            </a:r>
          </a:p>
          <a:p>
            <a:r>
              <a:rPr lang="cs-CZ" sz="1800" dirty="0"/>
              <a:t>§ 4 - Přestupky proti pořádku ve státní správě a přestupky proti pořádku v územní samosprávě</a:t>
            </a:r>
          </a:p>
          <a:p>
            <a:r>
              <a:rPr lang="cs-CZ" sz="1800" dirty="0"/>
              <a:t>§ 5 - Přestupky proti veřejnému pořádku</a:t>
            </a:r>
          </a:p>
          <a:p>
            <a:r>
              <a:rPr lang="cs-CZ" sz="1800" dirty="0"/>
              <a:t>§ 6 - Přestupek křivého vysvětlení</a:t>
            </a:r>
          </a:p>
          <a:p>
            <a:r>
              <a:rPr lang="cs-CZ" sz="1800" dirty="0"/>
              <a:t>§ 7 - Přestupky proti občanskému soužití</a:t>
            </a:r>
          </a:p>
          <a:p>
            <a:r>
              <a:rPr lang="cs-CZ" sz="1800" dirty="0"/>
              <a:t>§ 8 - Přestupky proti majetku</a:t>
            </a:r>
          </a:p>
          <a:p>
            <a:r>
              <a:rPr lang="cs-CZ" sz="1800" dirty="0"/>
              <a:t>§ 9 - Přestupky na úseku podnikání</a:t>
            </a:r>
          </a:p>
          <a:p>
            <a:r>
              <a:rPr lang="cs-CZ" sz="1800" dirty="0"/>
              <a:t>§ 10 - Přestupky na úseku porušování práv k obchodní firmě</a:t>
            </a:r>
          </a:p>
          <a:p>
            <a:r>
              <a:rPr lang="cs-CZ" sz="1800" dirty="0"/>
              <a:t>§ 11 - Přestupek na úseku zdravotnictví</a:t>
            </a:r>
          </a:p>
          <a:p>
            <a:r>
              <a:rPr lang="cs-CZ" sz="1800" dirty="0"/>
              <a:t>§ 12 - Evidence přestupků</a:t>
            </a:r>
          </a:p>
          <a:p>
            <a:r>
              <a:rPr lang="cs-CZ" sz="1800" dirty="0"/>
              <a:t>§ 13 - Opakované spáchání přestupku</a:t>
            </a:r>
          </a:p>
          <a:p>
            <a:r>
              <a:rPr lang="cs-CZ" sz="1800" dirty="0"/>
              <a:t>§ 14 - Účinnost</a:t>
            </a:r>
            <a:endParaRPr lang="cs-CZ" altLang="cs-CZ" sz="1800" b="1" dirty="0"/>
          </a:p>
        </p:txBody>
      </p:sp>
    </p:spTree>
    <p:extLst>
      <p:ext uri="{BB962C8B-B14F-4D97-AF65-F5344CB8AC3E}">
        <p14:creationId xmlns:p14="http://schemas.microsoft.com/office/powerpoint/2010/main" val="4255140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Určení druhu a výměry správního trestu</a:t>
            </a:r>
          </a:p>
        </p:txBody>
      </p:sp>
      <p:sp>
        <p:nvSpPr>
          <p:cNvPr id="3" name="Zástupný symbol pro obsah 2"/>
          <p:cNvSpPr>
            <a:spLocks noGrp="1"/>
          </p:cNvSpPr>
          <p:nvPr>
            <p:ph idx="1"/>
          </p:nvPr>
        </p:nvSpPr>
        <p:spPr>
          <a:xfrm>
            <a:off x="509589" y="2017712"/>
            <a:ext cx="8082321" cy="4687887"/>
          </a:xfrm>
        </p:spPr>
        <p:txBody>
          <a:bodyPr/>
          <a:lstStyle/>
          <a:p>
            <a:r>
              <a:rPr lang="cs-CZ" b="1" dirty="0"/>
              <a:t>Určení druhu a výměry správního trestu</a:t>
            </a:r>
          </a:p>
          <a:p>
            <a:pPr lvl="1"/>
            <a:r>
              <a:rPr lang="cs-CZ" altLang="cs-CZ" sz="2200" dirty="0"/>
              <a:t>§ 37 demonstrativní výčet – tzn. přihlédne se zejména:</a:t>
            </a:r>
          </a:p>
          <a:p>
            <a:pPr marL="1257300" lvl="2" indent="-342900">
              <a:buFont typeface="Arial" panose="020B0604020202020204" pitchFamily="34" charset="0"/>
              <a:buChar char="•"/>
            </a:pPr>
            <a:r>
              <a:rPr lang="it-IT" sz="2200" dirty="0"/>
              <a:t>k povaze a závažnosti přestupku</a:t>
            </a:r>
            <a:endParaRPr lang="cs-CZ" sz="2200" dirty="0"/>
          </a:p>
          <a:p>
            <a:pPr marL="1257300" lvl="2" indent="-342900">
              <a:buFont typeface="Arial" panose="020B0604020202020204" pitchFamily="34" charset="0"/>
              <a:buChar char="•"/>
            </a:pPr>
            <a:r>
              <a:rPr lang="cs-CZ" sz="2200" dirty="0"/>
              <a:t>k přitěžujícím a polehčujícím okolnostem, atd.</a:t>
            </a:r>
          </a:p>
          <a:p>
            <a:endParaRPr lang="cs-CZ" sz="2200" dirty="0"/>
          </a:p>
          <a:p>
            <a:r>
              <a:rPr lang="cs-CZ" sz="2200" dirty="0"/>
              <a:t>Povaha a závažnost přestupku je dána zejména – viz § 38</a:t>
            </a:r>
          </a:p>
          <a:p>
            <a:r>
              <a:rPr lang="cs-CZ" sz="2200" dirty="0"/>
              <a:t>Jako k polehčující okolnosti se přihlédne zejména k – viz § 39</a:t>
            </a:r>
          </a:p>
          <a:p>
            <a:r>
              <a:rPr lang="cs-CZ" sz="2200" dirty="0"/>
              <a:t>Jako k přitěžující okolnosti se přihlédne zejména k – viz § 40</a:t>
            </a:r>
          </a:p>
          <a:p>
            <a:pPr marL="0" indent="0">
              <a:buNone/>
            </a:pPr>
            <a:endParaRPr lang="cs-CZ" sz="2200" dirty="0"/>
          </a:p>
          <a:p>
            <a:r>
              <a:rPr lang="cs-CZ" altLang="cs-CZ" dirty="0"/>
              <a:t>Nutnost se řádně vypořádat </a:t>
            </a:r>
            <a:r>
              <a:rPr lang="cs-CZ" altLang="cs-CZ" b="1" dirty="0"/>
              <a:t>v odůvodnění </a:t>
            </a:r>
            <a:r>
              <a:rPr lang="cs-CZ" altLang="cs-CZ" dirty="0"/>
              <a:t>rozhodnutí</a:t>
            </a:r>
            <a:endParaRPr lang="cs-CZ" sz="2200"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40</a:t>
            </a:fld>
            <a:endParaRPr lang="cs-CZ" altLang="cs-CZ" dirty="0"/>
          </a:p>
        </p:txBody>
      </p:sp>
      <p:pic>
        <p:nvPicPr>
          <p:cNvPr id="4" name="32">
            <a:hlinkClick r:id="" action="ppaction://media"/>
            <a:extLst>
              <a:ext uri="{FF2B5EF4-FFF2-40B4-BE49-F238E27FC236}">
                <a16:creationId xmlns:a16="http://schemas.microsoft.com/office/drawing/2014/main" id="{5CB5E3CD-7F66-4E6C-B490-EC21A73BD1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580562"/>
            <a:ext cx="1149916" cy="1149916"/>
          </a:xfrm>
          <a:prstGeom prst="rect">
            <a:avLst/>
          </a:prstGeom>
        </p:spPr>
      </p:pic>
    </p:spTree>
    <p:extLst>
      <p:ext uri="{BB962C8B-B14F-4D97-AF65-F5344CB8AC3E}">
        <p14:creationId xmlns:p14="http://schemas.microsoft.com/office/powerpoint/2010/main" val="94431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1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Určení druhu a výměry správního trestu</a:t>
            </a:r>
          </a:p>
        </p:txBody>
      </p:sp>
      <p:sp>
        <p:nvSpPr>
          <p:cNvPr id="3" name="Zástupný symbol pro obsah 2"/>
          <p:cNvSpPr>
            <a:spLocks noGrp="1"/>
          </p:cNvSpPr>
          <p:nvPr>
            <p:ph idx="1"/>
          </p:nvPr>
        </p:nvSpPr>
        <p:spPr/>
        <p:txBody>
          <a:bodyPr/>
          <a:lstStyle/>
          <a:p>
            <a:pPr algn="just">
              <a:defRPr/>
            </a:pPr>
            <a:r>
              <a:rPr lang="cs-CZ" b="1" dirty="0"/>
              <a:t>správní uvážení – </a:t>
            </a:r>
            <a:r>
              <a:rPr lang="cs-CZ" dirty="0"/>
              <a:t>možnost výběru vhodného řešení na základě zákonného zmocnění</a:t>
            </a:r>
          </a:p>
          <a:p>
            <a:pPr algn="just">
              <a:defRPr/>
            </a:pPr>
            <a:r>
              <a:rPr lang="cs-CZ" dirty="0"/>
              <a:t>musí být </a:t>
            </a:r>
            <a:r>
              <a:rPr lang="cs-CZ" b="1" dirty="0"/>
              <a:t>přezkoumatelné </a:t>
            </a:r>
            <a:r>
              <a:rPr lang="cs-CZ" dirty="0"/>
              <a:t>(NSS </a:t>
            </a:r>
            <a:r>
              <a:rPr lang="cs-CZ" dirty="0" err="1"/>
              <a:t>sp</a:t>
            </a:r>
            <a:r>
              <a:rPr lang="cs-CZ" dirty="0"/>
              <a:t>. </a:t>
            </a:r>
            <a:r>
              <a:rPr lang="cs-CZ" dirty="0" err="1"/>
              <a:t>zn</a:t>
            </a:r>
            <a:r>
              <a:rPr lang="cs-CZ" dirty="0"/>
              <a:t> 3 As 24/2004)</a:t>
            </a:r>
          </a:p>
          <a:p>
            <a:pPr algn="just">
              <a:defRPr/>
            </a:pPr>
            <a:r>
              <a:rPr lang="cs-CZ" b="1" dirty="0"/>
              <a:t>vázanost </a:t>
            </a:r>
            <a:r>
              <a:rPr lang="cs-CZ" dirty="0"/>
              <a:t>základními principy správního rozhodování (NSS </a:t>
            </a:r>
            <a:r>
              <a:rPr lang="cs-CZ" dirty="0" err="1"/>
              <a:t>sp</a:t>
            </a:r>
            <a:r>
              <a:rPr lang="cs-CZ" dirty="0"/>
              <a:t>. zn. 8 As 5/2005)</a:t>
            </a:r>
            <a:endParaRPr lang="cs-CZ" altLang="cs-CZ" dirty="0"/>
          </a:p>
          <a:p>
            <a:pPr algn="just">
              <a:defRPr/>
            </a:pPr>
            <a:r>
              <a:rPr lang="cs-CZ" altLang="cs-CZ" b="1" dirty="0"/>
              <a:t>preventivní</a:t>
            </a:r>
            <a:r>
              <a:rPr lang="cs-CZ" altLang="cs-CZ" dirty="0"/>
              <a:t> úloha postihu</a:t>
            </a:r>
            <a:r>
              <a:rPr lang="cs-CZ" altLang="cs-CZ" i="1" dirty="0"/>
              <a:t> </a:t>
            </a:r>
            <a:r>
              <a:rPr lang="cs-CZ" altLang="cs-CZ" dirty="0"/>
              <a:t>(</a:t>
            </a:r>
            <a:r>
              <a:rPr lang="cs-CZ" altLang="cs-CZ" dirty="0" err="1"/>
              <a:t>MěS</a:t>
            </a:r>
            <a:r>
              <a:rPr lang="cs-CZ" altLang="cs-CZ" dirty="0"/>
              <a:t> Praha </a:t>
            </a:r>
            <a:r>
              <a:rPr lang="cs-CZ" altLang="cs-CZ" dirty="0" err="1"/>
              <a:t>sp</a:t>
            </a:r>
            <a:r>
              <a:rPr lang="cs-CZ" altLang="cs-CZ" dirty="0"/>
              <a:t>. zn. 10 Ca 250/2003).</a:t>
            </a:r>
          </a:p>
          <a:p>
            <a:pPr algn="just">
              <a:defRPr/>
            </a:pPr>
            <a:r>
              <a:rPr lang="cs-CZ" dirty="0"/>
              <a:t>pokuta může být i </a:t>
            </a:r>
            <a:r>
              <a:rPr lang="cs-CZ" b="1" dirty="0"/>
              <a:t>ojedinělá a nebývale vysoká </a:t>
            </a:r>
            <a:r>
              <a:rPr lang="cs-CZ" dirty="0"/>
              <a:t>(NSS </a:t>
            </a:r>
            <a:r>
              <a:rPr lang="cs-CZ" dirty="0" err="1"/>
              <a:t>sp</a:t>
            </a:r>
            <a:r>
              <a:rPr lang="cs-CZ" dirty="0"/>
              <a:t>. zn. 7 As 188/2012)</a:t>
            </a:r>
            <a:endParaRPr lang="cs-CZ" b="1" dirty="0"/>
          </a:p>
          <a:p>
            <a:pPr marL="0" indent="0" algn="just">
              <a:buNone/>
              <a:defRPr/>
            </a:pPr>
            <a:r>
              <a:rPr lang="cs-CZ" i="1" dirty="0"/>
              <a:t>    </a:t>
            </a:r>
            <a:r>
              <a:rPr lang="cs-CZ" b="1" i="1" dirty="0"/>
              <a:t>x</a:t>
            </a:r>
            <a:r>
              <a:rPr lang="cs-CZ" i="1" dirty="0"/>
              <a:t> </a:t>
            </a:r>
            <a:r>
              <a:rPr lang="cs-CZ" dirty="0"/>
              <a:t>nesmí mít „</a:t>
            </a:r>
            <a:r>
              <a:rPr lang="cs-CZ" b="1" dirty="0"/>
              <a:t>likvidační charakter</a:t>
            </a:r>
            <a:r>
              <a:rPr lang="cs-CZ" dirty="0"/>
              <a:t>“ ( NSS </a:t>
            </a:r>
            <a:r>
              <a:rPr lang="cs-CZ" dirty="0" err="1"/>
              <a:t>sp</a:t>
            </a:r>
            <a:r>
              <a:rPr lang="cs-CZ" dirty="0"/>
              <a:t>. zn. 7 As 188/2012)</a:t>
            </a:r>
          </a:p>
          <a:p>
            <a:pPr marL="0" indent="0" algn="just">
              <a:buNone/>
              <a:defRPr/>
            </a:pPr>
            <a:endParaRPr 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41</a:t>
            </a:fld>
            <a:endParaRPr lang="cs-CZ" altLang="cs-CZ" dirty="0"/>
          </a:p>
        </p:txBody>
      </p:sp>
      <p:pic>
        <p:nvPicPr>
          <p:cNvPr id="6"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5235" y="217294"/>
            <a:ext cx="1327270" cy="1327270"/>
          </a:xfrm>
          <a:prstGeom prst="rect">
            <a:avLst/>
          </a:prstGeom>
        </p:spPr>
      </p:pic>
    </p:spTree>
    <p:extLst>
      <p:ext uri="{BB962C8B-B14F-4D97-AF65-F5344CB8AC3E}">
        <p14:creationId xmlns:p14="http://schemas.microsoft.com/office/powerpoint/2010/main" val="3592712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566"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OCHRANNÁ OPATŘENÍ</a:t>
            </a:r>
          </a:p>
        </p:txBody>
      </p:sp>
      <p:sp>
        <p:nvSpPr>
          <p:cNvPr id="3" name="Zástupný symbol pro obsah 2"/>
          <p:cNvSpPr>
            <a:spLocks noGrp="1"/>
          </p:cNvSpPr>
          <p:nvPr>
            <p:ph idx="1"/>
          </p:nvPr>
        </p:nvSpPr>
        <p:spPr>
          <a:xfrm>
            <a:off x="509589" y="1953419"/>
            <a:ext cx="8082321" cy="4114800"/>
          </a:xfrm>
        </p:spPr>
        <p:txBody>
          <a:bodyPr/>
          <a:lstStyle/>
          <a:p>
            <a:r>
              <a:rPr lang="cs-CZ" dirty="0"/>
              <a:t>nejsou správním trestem, ale mohou mít sankční povahu</a:t>
            </a:r>
          </a:p>
          <a:p>
            <a:r>
              <a:rPr lang="cs-CZ" dirty="0"/>
              <a:t>podstatou je prevence (ne represe)</a:t>
            </a:r>
          </a:p>
          <a:p>
            <a:r>
              <a:rPr lang="cs-CZ" dirty="0"/>
              <a:t>výchovná a zabezpečovací úloha</a:t>
            </a:r>
          </a:p>
          <a:p>
            <a:r>
              <a:rPr lang="cs-CZ" b="1" dirty="0"/>
              <a:t>druhy</a:t>
            </a:r>
            <a:r>
              <a:rPr lang="cs-CZ" dirty="0"/>
              <a:t> ochranných opatření:</a:t>
            </a:r>
          </a:p>
          <a:p>
            <a:pPr lvl="1"/>
            <a:r>
              <a:rPr lang="cs-CZ" dirty="0"/>
              <a:t>omezující opatření a</a:t>
            </a:r>
          </a:p>
          <a:p>
            <a:pPr lvl="1"/>
            <a:r>
              <a:rPr lang="cs-CZ" dirty="0"/>
              <a:t>zabrání věci nebo náhradní hodnoty</a:t>
            </a:r>
          </a:p>
        </p:txBody>
      </p:sp>
      <p:sp>
        <p:nvSpPr>
          <p:cNvPr id="4" name="Zástupný symbol pro zápatí 3"/>
          <p:cNvSpPr>
            <a:spLocks noGrp="1"/>
          </p:cNvSpPr>
          <p:nvPr>
            <p:ph type="ftr" sz="quarter" idx="10"/>
          </p:nvPr>
        </p:nvSpPr>
        <p:spPr/>
        <p:txBody>
          <a:bodyPr/>
          <a:lstStyle/>
          <a:p>
            <a:r>
              <a:rPr lang="cs-CZ" altLang="cs-CZ"/>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42</a:t>
            </a:fld>
            <a:endParaRPr lang="cs-CZ" altLang="cs-CZ" dirty="0"/>
          </a:p>
        </p:txBody>
      </p:sp>
      <p:pic>
        <p:nvPicPr>
          <p:cNvPr id="6" name="33">
            <a:hlinkClick r:id="" action="ppaction://media"/>
            <a:extLst>
              <a:ext uri="{FF2B5EF4-FFF2-40B4-BE49-F238E27FC236}">
                <a16:creationId xmlns:a16="http://schemas.microsoft.com/office/drawing/2014/main" id="{BEA944DE-22D5-4C68-A383-69FFF03E6C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24624" y="169540"/>
            <a:ext cx="1580989" cy="1580989"/>
          </a:xfrm>
          <a:prstGeom prst="rect">
            <a:avLst/>
          </a:prstGeom>
        </p:spPr>
      </p:pic>
    </p:spTree>
    <p:extLst>
      <p:ext uri="{BB962C8B-B14F-4D97-AF65-F5344CB8AC3E}">
        <p14:creationId xmlns:p14="http://schemas.microsoft.com/office/powerpoint/2010/main" val="297043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OCHRANNÁ OPATŘENÍ</a:t>
            </a:r>
          </a:p>
        </p:txBody>
      </p:sp>
      <p:sp>
        <p:nvSpPr>
          <p:cNvPr id="3" name="Zástupný symbol pro obsah 2"/>
          <p:cNvSpPr>
            <a:spLocks noGrp="1"/>
          </p:cNvSpPr>
          <p:nvPr>
            <p:ph idx="1"/>
          </p:nvPr>
        </p:nvSpPr>
        <p:spPr>
          <a:xfrm>
            <a:off x="509589" y="1953419"/>
            <a:ext cx="8082321" cy="4114800"/>
          </a:xfrm>
        </p:spPr>
        <p:txBody>
          <a:bodyPr/>
          <a:lstStyle/>
          <a:p>
            <a:r>
              <a:rPr lang="cs-CZ" sz="2000" b="1" dirty="0"/>
              <a:t>Omezující opatření:</a:t>
            </a:r>
          </a:p>
          <a:p>
            <a:pPr algn="just"/>
            <a:r>
              <a:rPr lang="cs-CZ" sz="2000" dirty="0"/>
              <a:t>zákaz </a:t>
            </a:r>
            <a:r>
              <a:rPr lang="cs-CZ" sz="2000" b="1" dirty="0"/>
              <a:t>navštěvovat</a:t>
            </a:r>
            <a:r>
              <a:rPr lang="cs-CZ" sz="2000" dirty="0"/>
              <a:t> určená veřejně přístupná místa nebo místa, kde se konají sportovní, kulturní a jiné společenské akce, </a:t>
            </a:r>
          </a:p>
          <a:p>
            <a:pPr algn="just"/>
            <a:r>
              <a:rPr lang="cs-CZ" sz="2000" dirty="0"/>
              <a:t>povinnost zdržet se </a:t>
            </a:r>
            <a:r>
              <a:rPr lang="cs-CZ" sz="2000" b="1" dirty="0"/>
              <a:t>styku</a:t>
            </a:r>
            <a:r>
              <a:rPr lang="cs-CZ" sz="2000" dirty="0"/>
              <a:t> s určitou osobou nebo vymezeným okruhem osob </a:t>
            </a:r>
          </a:p>
          <a:p>
            <a:pPr algn="just"/>
            <a:r>
              <a:rPr lang="cs-CZ" sz="2000" dirty="0"/>
              <a:t>nebo v povinnosti podrobit se vhodnému </a:t>
            </a:r>
            <a:r>
              <a:rPr lang="cs-CZ" sz="2000" b="1" dirty="0"/>
              <a:t>programu</a:t>
            </a:r>
            <a:r>
              <a:rPr lang="cs-CZ" sz="2000" dirty="0"/>
              <a:t> pro zvládání agrese nebo násilného chování</a:t>
            </a:r>
          </a:p>
          <a:p>
            <a:pPr algn="just"/>
            <a:r>
              <a:rPr lang="cs-CZ" sz="2000" dirty="0"/>
              <a:t>musí být </a:t>
            </a:r>
            <a:r>
              <a:rPr lang="cs-CZ" sz="2000" b="1" dirty="0"/>
              <a:t>přiměřené</a:t>
            </a:r>
            <a:r>
              <a:rPr lang="cs-CZ" sz="2000" dirty="0"/>
              <a:t> povaze a závažnosti spáchaného přestupku a osobním poměrům pachatele; lze je uložit </a:t>
            </a:r>
            <a:r>
              <a:rPr lang="cs-CZ" sz="2000" b="1" dirty="0"/>
              <a:t>pouze spolu se správním trestem</a:t>
            </a:r>
            <a:r>
              <a:rPr lang="cs-CZ" sz="2000" dirty="0"/>
              <a:t>, a to nejdéle na dobu </a:t>
            </a:r>
            <a:r>
              <a:rPr lang="cs-CZ" sz="2000" b="1" dirty="0"/>
              <a:t>1 roku</a:t>
            </a:r>
            <a:r>
              <a:rPr lang="cs-CZ" sz="2000" dirty="0"/>
              <a:t>.</a:t>
            </a:r>
          </a:p>
          <a:p>
            <a:pPr algn="just"/>
            <a:endParaRPr lang="cs-CZ" sz="2000" dirty="0"/>
          </a:p>
        </p:txBody>
      </p:sp>
      <p:sp>
        <p:nvSpPr>
          <p:cNvPr id="4" name="Zástupný symbol pro zápatí 3"/>
          <p:cNvSpPr>
            <a:spLocks noGrp="1"/>
          </p:cNvSpPr>
          <p:nvPr>
            <p:ph type="ftr" sz="quarter" idx="10"/>
          </p:nvPr>
        </p:nvSpPr>
        <p:spPr/>
        <p:txBody>
          <a:bodyPr/>
          <a:lstStyle/>
          <a:p>
            <a:r>
              <a:rPr lang="cs-CZ" altLang="cs-CZ"/>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43</a:t>
            </a:fld>
            <a:endParaRPr lang="cs-CZ" altLang="cs-CZ" dirty="0"/>
          </a:p>
        </p:txBody>
      </p:sp>
      <p:pic>
        <p:nvPicPr>
          <p:cNvPr id="6" name="43">
            <a:hlinkClick r:id="" action="ppaction://media"/>
            <a:extLst>
              <a:ext uri="{FF2B5EF4-FFF2-40B4-BE49-F238E27FC236}">
                <a16:creationId xmlns:a16="http://schemas.microsoft.com/office/drawing/2014/main" id="{F1627FA8-981A-463C-B4A7-1D10E61387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37972" y="515525"/>
            <a:ext cx="1220028" cy="1220028"/>
          </a:xfrm>
          <a:prstGeom prst="rect">
            <a:avLst/>
          </a:prstGeom>
        </p:spPr>
      </p:pic>
    </p:spTree>
    <p:extLst>
      <p:ext uri="{BB962C8B-B14F-4D97-AF65-F5344CB8AC3E}">
        <p14:creationId xmlns:p14="http://schemas.microsoft.com/office/powerpoint/2010/main" val="219306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7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OCHRANNÁ OPATŘENÍ</a:t>
            </a:r>
          </a:p>
        </p:txBody>
      </p:sp>
      <p:sp>
        <p:nvSpPr>
          <p:cNvPr id="3" name="Zástupný symbol pro obsah 2"/>
          <p:cNvSpPr>
            <a:spLocks noGrp="1"/>
          </p:cNvSpPr>
          <p:nvPr>
            <p:ph idx="1"/>
          </p:nvPr>
        </p:nvSpPr>
        <p:spPr>
          <a:xfrm>
            <a:off x="509589" y="1953418"/>
            <a:ext cx="8082321" cy="5031582"/>
          </a:xfrm>
        </p:spPr>
        <p:txBody>
          <a:bodyPr/>
          <a:lstStyle/>
          <a:p>
            <a:pPr algn="just"/>
            <a:r>
              <a:rPr lang="cs-CZ" sz="2000" b="1" dirty="0"/>
              <a:t>Zabrání věci:</a:t>
            </a:r>
          </a:p>
          <a:p>
            <a:pPr marL="0" indent="0" algn="just">
              <a:buNone/>
            </a:pPr>
            <a:r>
              <a:rPr lang="cs-CZ" sz="1900" dirty="0"/>
              <a:t>Nebylo-li uloženo </a:t>
            </a:r>
            <a:r>
              <a:rPr lang="cs-CZ" sz="1900" b="1" dirty="0"/>
              <a:t>propadnutí</a:t>
            </a:r>
            <a:r>
              <a:rPr lang="cs-CZ" sz="1900" dirty="0"/>
              <a:t> věci (subsidiarita)</a:t>
            </a:r>
          </a:p>
          <a:p>
            <a:pPr lvl="1" algn="just"/>
            <a:r>
              <a:rPr lang="cs-CZ" sz="1900" dirty="0"/>
              <a:t>náleží pachateli, proti němuž nelze vést řízení o přestupku nebo jemuž za přestupek </a:t>
            </a:r>
            <a:r>
              <a:rPr lang="cs-CZ" sz="1900" b="1" dirty="0"/>
              <a:t>nelze uložit správní trest</a:t>
            </a:r>
            <a:r>
              <a:rPr lang="cs-CZ" sz="1900" dirty="0"/>
              <a:t>,</a:t>
            </a:r>
          </a:p>
          <a:p>
            <a:pPr lvl="1" algn="just"/>
            <a:r>
              <a:rPr lang="cs-CZ" sz="1900" dirty="0"/>
              <a:t>náleží pachateli, u něhož bylo od uložení správního trestu za přestupek </a:t>
            </a:r>
            <a:r>
              <a:rPr lang="cs-CZ" sz="1900" b="1" dirty="0"/>
              <a:t>upuštěno nebo podmíněně upuštěno</a:t>
            </a:r>
            <a:r>
              <a:rPr lang="cs-CZ" sz="1900" dirty="0"/>
              <a:t>,</a:t>
            </a:r>
          </a:p>
          <a:p>
            <a:pPr lvl="1" algn="just"/>
            <a:r>
              <a:rPr lang="cs-CZ" sz="1900" dirty="0"/>
              <a:t> </a:t>
            </a:r>
            <a:r>
              <a:rPr lang="cs-CZ" sz="1900" b="1" dirty="0"/>
              <a:t>nenáleží</a:t>
            </a:r>
            <a:r>
              <a:rPr lang="cs-CZ" sz="1900" dirty="0"/>
              <a:t> pachateli nebo mu nenáleží zcela, nebo</a:t>
            </a:r>
          </a:p>
          <a:p>
            <a:pPr lvl="1" algn="just"/>
            <a:r>
              <a:rPr lang="cs-CZ" sz="1900" dirty="0"/>
              <a:t> vlastník věci </a:t>
            </a:r>
            <a:r>
              <a:rPr lang="cs-CZ" sz="1900" b="1" dirty="0"/>
              <a:t>není znám</a:t>
            </a:r>
            <a:endParaRPr lang="cs-CZ" sz="1900" dirty="0"/>
          </a:p>
          <a:p>
            <a:pPr lvl="1" algn="just"/>
            <a:r>
              <a:rPr lang="cs-CZ" sz="1900" b="1" dirty="0"/>
              <a:t>nezjistí se </a:t>
            </a:r>
            <a:r>
              <a:rPr lang="cs-CZ" sz="1900" dirty="0"/>
              <a:t>skutečnosti odůvodňující zahájení řízení o přestupku proti určité osobě, a to do 60 dnů ode dne, kdy přestupek vyšel najevo</a:t>
            </a:r>
          </a:p>
          <a:p>
            <a:pPr marL="57150" indent="0" algn="just">
              <a:buNone/>
            </a:pPr>
            <a:r>
              <a:rPr lang="cs-CZ" sz="1900" dirty="0"/>
              <a:t>a jestliže to vyžaduje bezpečnost osob nebo majetku anebo jiný obdobný obecný zájem.</a:t>
            </a:r>
          </a:p>
          <a:p>
            <a:pPr marL="57150" indent="0" algn="just">
              <a:buNone/>
            </a:pPr>
            <a:r>
              <a:rPr lang="cs-CZ" sz="2000" b="1" dirty="0"/>
              <a:t>i bez splnění podmínek </a:t>
            </a:r>
            <a:r>
              <a:rPr lang="cs-CZ" sz="1900" dirty="0"/>
              <a:t>v případě, že je výnosem přestupku, byť nikoli bezprostředním.</a:t>
            </a:r>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44</a:t>
            </a:fld>
            <a:endParaRPr lang="cs-CZ" altLang="cs-CZ" dirty="0"/>
          </a:p>
        </p:txBody>
      </p:sp>
      <p:pic>
        <p:nvPicPr>
          <p:cNvPr id="4" name="44">
            <a:hlinkClick r:id="" action="ppaction://media"/>
            <a:extLst>
              <a:ext uri="{FF2B5EF4-FFF2-40B4-BE49-F238E27FC236}">
                <a16:creationId xmlns:a16="http://schemas.microsoft.com/office/drawing/2014/main" id="{F2054803-8DDD-4B5A-84B4-659ACCBC27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1010" y="542303"/>
            <a:ext cx="1617041" cy="1617041"/>
          </a:xfrm>
          <a:prstGeom prst="rect">
            <a:avLst/>
          </a:prstGeom>
        </p:spPr>
      </p:pic>
    </p:spTree>
    <p:extLst>
      <p:ext uri="{BB962C8B-B14F-4D97-AF65-F5344CB8AC3E}">
        <p14:creationId xmlns:p14="http://schemas.microsoft.com/office/powerpoint/2010/main" val="409326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2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808039"/>
            <a:ext cx="8086635" cy="647700"/>
          </a:xfrm>
        </p:spPr>
        <p:txBody>
          <a:bodyPr/>
          <a:lstStyle/>
          <a:p>
            <a:r>
              <a:rPr lang="cs-CZ" dirty="0"/>
              <a:t>OCHRANNÁ OPATŘENÍ</a:t>
            </a:r>
          </a:p>
        </p:txBody>
      </p:sp>
      <p:sp>
        <p:nvSpPr>
          <p:cNvPr id="3" name="Zástupný symbol pro obsah 2"/>
          <p:cNvSpPr>
            <a:spLocks noGrp="1"/>
          </p:cNvSpPr>
          <p:nvPr>
            <p:ph idx="1"/>
          </p:nvPr>
        </p:nvSpPr>
        <p:spPr>
          <a:xfrm>
            <a:off x="509589" y="1598613"/>
            <a:ext cx="8082321" cy="4114800"/>
          </a:xfrm>
        </p:spPr>
        <p:txBody>
          <a:bodyPr/>
          <a:lstStyle/>
          <a:p>
            <a:r>
              <a:rPr lang="cs-CZ" b="1" dirty="0"/>
              <a:t>Zabrání náhradní hodnoty</a:t>
            </a:r>
          </a:p>
          <a:p>
            <a:endParaRPr lang="cs-CZ" b="1" dirty="0"/>
          </a:p>
          <a:p>
            <a:pPr algn="just"/>
            <a:r>
              <a:rPr lang="cs-CZ" i="1" dirty="0"/>
              <a:t>Jestliže ten, komu náleží věc, která by mohla být zabrána, ji před zabráním zničí, poškodí, zcizí, zatají, učiní neupotřebitelnou nebo zužitkuje, nebo jestliže jinak zabrání takové věci zmaří, může mu být uloženo zabrání náhradní hodnoty až do výše, která odpovídá hodnotě takové věci.</a:t>
            </a:r>
          </a:p>
          <a:p>
            <a:pPr algn="just"/>
            <a:r>
              <a:rPr lang="cs-CZ" i="1" dirty="0"/>
              <a:t> Vlastníkem zabrané náhradní hodnoty se stává stát.</a:t>
            </a:r>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45</a:t>
            </a:fld>
            <a:endParaRPr lang="cs-CZ" altLang="cs-CZ" dirty="0"/>
          </a:p>
        </p:txBody>
      </p:sp>
    </p:spTree>
    <p:extLst>
      <p:ext uri="{BB962C8B-B14F-4D97-AF65-F5344CB8AC3E}">
        <p14:creationId xmlns:p14="http://schemas.microsoft.com/office/powerpoint/2010/main" val="1552649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ZVLÁŠTNÍ USTANOVENÍ O MLADISTVÝCH</a:t>
            </a:r>
            <a:br>
              <a:rPr lang="cs-CZ" dirty="0"/>
            </a:br>
            <a:endParaRPr lang="cs-CZ" dirty="0"/>
          </a:p>
        </p:txBody>
      </p:sp>
      <p:sp>
        <p:nvSpPr>
          <p:cNvPr id="3" name="Zástupný symbol pro obsah 2"/>
          <p:cNvSpPr>
            <a:spLocks noGrp="1"/>
          </p:cNvSpPr>
          <p:nvPr>
            <p:ph idx="1"/>
          </p:nvPr>
        </p:nvSpPr>
        <p:spPr>
          <a:xfrm>
            <a:off x="513903" y="1449388"/>
            <a:ext cx="8082321" cy="4799011"/>
          </a:xfrm>
        </p:spPr>
        <p:txBody>
          <a:bodyPr/>
          <a:lstStyle/>
          <a:p>
            <a:r>
              <a:rPr lang="cs-CZ" b="1" dirty="0"/>
              <a:t>Mladistvý</a:t>
            </a:r>
          </a:p>
          <a:p>
            <a:pPr lvl="1" algn="just"/>
            <a:r>
              <a:rPr lang="cs-CZ" dirty="0"/>
              <a:t>v době spáchání přestupku dovršil </a:t>
            </a:r>
            <a:r>
              <a:rPr lang="cs-CZ" b="1" dirty="0"/>
              <a:t>patnáctý</a:t>
            </a:r>
            <a:r>
              <a:rPr lang="cs-CZ" dirty="0"/>
              <a:t> rok a nepřekročil osmnáctý rok svého věku</a:t>
            </a:r>
          </a:p>
          <a:p>
            <a:pPr lvl="1" algn="just"/>
            <a:r>
              <a:rPr lang="cs-CZ" dirty="0"/>
              <a:t>přihlíží k jeho osobnosti včetně jeho věku a rozumové a mravní vyspělosti, jakož i k jeho osobním poměrům tak, </a:t>
            </a:r>
            <a:r>
              <a:rPr lang="cs-CZ" b="1" dirty="0"/>
              <a:t>aby jeho další vývoj byl co nejméně ohrožen</a:t>
            </a:r>
          </a:p>
          <a:p>
            <a:pPr lvl="1" algn="just"/>
            <a:r>
              <a:rPr lang="cs-CZ" dirty="0"/>
              <a:t>Horní hranice sazby pokuty se u mladistvého </a:t>
            </a:r>
            <a:r>
              <a:rPr lang="cs-CZ" b="1" dirty="0"/>
              <a:t>snižuje</a:t>
            </a:r>
          </a:p>
          <a:p>
            <a:pPr lvl="1" algn="just"/>
            <a:r>
              <a:rPr lang="cs-CZ" b="1" dirty="0"/>
              <a:t>zákaz činnosti</a:t>
            </a:r>
            <a:r>
              <a:rPr lang="cs-CZ" dirty="0"/>
              <a:t> max. na 1 rok + nelze uložit, jestliže by to bránilo přípravě na jeho povolání</a:t>
            </a:r>
          </a:p>
          <a:p>
            <a:pPr lvl="1" algn="just"/>
            <a:r>
              <a:rPr lang="cs-CZ" dirty="0"/>
              <a:t>Od uložení správního trestu lze </a:t>
            </a:r>
            <a:r>
              <a:rPr lang="cs-CZ" b="1" dirty="0"/>
              <a:t>též upustit </a:t>
            </a:r>
            <a:r>
              <a:rPr lang="cs-CZ" dirty="0"/>
              <a:t>za podmínky  v § 59</a:t>
            </a:r>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46</a:t>
            </a:fld>
            <a:endParaRPr lang="cs-CZ" altLang="cs-CZ" dirty="0"/>
          </a:p>
        </p:txBody>
      </p:sp>
      <p:pic>
        <p:nvPicPr>
          <p:cNvPr id="6" name="34">
            <a:hlinkClick r:id="" action="ppaction://media"/>
            <a:extLst>
              <a:ext uri="{FF2B5EF4-FFF2-40B4-BE49-F238E27FC236}">
                <a16:creationId xmlns:a16="http://schemas.microsoft.com/office/drawing/2014/main" id="{5791FDD1-1C0F-4E85-9CA5-F4FD5A09F0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73453" y="420122"/>
            <a:ext cx="1410833" cy="1410833"/>
          </a:xfrm>
          <a:prstGeom prst="rect">
            <a:avLst/>
          </a:prstGeom>
        </p:spPr>
      </p:pic>
    </p:spTree>
    <p:extLst>
      <p:ext uri="{BB962C8B-B14F-4D97-AF65-F5344CB8AC3E}">
        <p14:creationId xmlns:p14="http://schemas.microsoft.com/office/powerpoint/2010/main" val="419135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Evidence přestupků</a:t>
            </a:r>
          </a:p>
        </p:txBody>
      </p:sp>
      <p:sp>
        <p:nvSpPr>
          <p:cNvPr id="3" name="Zástupný symbol pro obsah 2"/>
          <p:cNvSpPr>
            <a:spLocks noGrp="1"/>
          </p:cNvSpPr>
          <p:nvPr>
            <p:ph idx="1"/>
          </p:nvPr>
        </p:nvSpPr>
        <p:spPr/>
        <p:txBody>
          <a:bodyPr/>
          <a:lstStyle/>
          <a:p>
            <a:pPr algn="just"/>
            <a:r>
              <a:rPr lang="cs-CZ" b="1" dirty="0"/>
              <a:t>Stanoví-li tak zákon</a:t>
            </a:r>
            <a:r>
              <a:rPr lang="cs-CZ" dirty="0"/>
              <a:t>, pravomocná rozhodnutí o přestupku a pravomocná rozhodnutí o účasti na amnestii se zapisují do </a:t>
            </a:r>
            <a:r>
              <a:rPr lang="cs-CZ" b="1" dirty="0"/>
              <a:t>evidence přestupků</a:t>
            </a:r>
          </a:p>
          <a:p>
            <a:pPr algn="just"/>
            <a:r>
              <a:rPr lang="cs-CZ" b="1" dirty="0"/>
              <a:t>zapisuje</a:t>
            </a:r>
            <a:r>
              <a:rPr lang="cs-CZ" dirty="0"/>
              <a:t> správní orgán, který o přestupku rozhodoval v posledním stupni</a:t>
            </a:r>
          </a:p>
          <a:p>
            <a:pPr algn="just"/>
            <a:r>
              <a:rPr lang="cs-CZ" dirty="0"/>
              <a:t>dotčená osoba  může u správního orgánu, který zápis provedl, proti zápisu </a:t>
            </a:r>
            <a:r>
              <a:rPr lang="cs-CZ" b="1" dirty="0"/>
              <a:t>námitku</a:t>
            </a:r>
            <a:r>
              <a:rPr lang="cs-CZ" dirty="0"/>
              <a:t> =) oprava zápisu</a:t>
            </a:r>
          </a:p>
          <a:p>
            <a:pPr algn="just"/>
            <a:r>
              <a:rPr lang="cs-CZ" dirty="0"/>
              <a:t>správní orgán může při rozhodování zohlednit </a:t>
            </a:r>
            <a:r>
              <a:rPr lang="cs-CZ" b="1" dirty="0"/>
              <a:t>recidivu</a:t>
            </a:r>
            <a:r>
              <a:rPr lang="cs-CZ" dirty="0"/>
              <a:t> pachatele</a:t>
            </a:r>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47</a:t>
            </a:fld>
            <a:endParaRPr lang="cs-CZ" altLang="cs-CZ" dirty="0"/>
          </a:p>
        </p:txBody>
      </p:sp>
      <p:pic>
        <p:nvPicPr>
          <p:cNvPr id="6" name="35">
            <a:hlinkClick r:id="" action="ppaction://media"/>
            <a:extLst>
              <a:ext uri="{FF2B5EF4-FFF2-40B4-BE49-F238E27FC236}">
                <a16:creationId xmlns:a16="http://schemas.microsoft.com/office/drawing/2014/main" id="{180999F3-7D80-4BC6-B9CD-E38D5F0BAA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87371" y="372498"/>
            <a:ext cx="1506082" cy="1506082"/>
          </a:xfrm>
          <a:prstGeom prst="rect">
            <a:avLst/>
          </a:prstGeom>
        </p:spPr>
      </p:pic>
    </p:spTree>
    <p:extLst>
      <p:ext uri="{BB962C8B-B14F-4D97-AF65-F5344CB8AC3E}">
        <p14:creationId xmlns:p14="http://schemas.microsoft.com/office/powerpoint/2010/main" val="155870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Použití zdroje</a:t>
            </a:r>
          </a:p>
        </p:txBody>
      </p:sp>
      <p:sp>
        <p:nvSpPr>
          <p:cNvPr id="3" name="Zástupný symbol pro obsah 2"/>
          <p:cNvSpPr>
            <a:spLocks noGrp="1"/>
          </p:cNvSpPr>
          <p:nvPr>
            <p:ph idx="1"/>
          </p:nvPr>
        </p:nvSpPr>
        <p:spPr/>
        <p:txBody>
          <a:bodyPr/>
          <a:lstStyle/>
          <a:p>
            <a:pPr algn="just"/>
            <a:r>
              <a:rPr lang="cs-CZ" dirty="0"/>
              <a:t>Zákon 250/2016 Sb., o odpovědnosti za přestupky a řízení o nich.</a:t>
            </a:r>
          </a:p>
          <a:p>
            <a:pPr algn="just"/>
            <a:r>
              <a:rPr lang="cs-CZ" dirty="0"/>
              <a:t>Důvodová zpráva k zákonu č. 250/2016 Sb., o odpovědnosti za přestupky a řízení o nich.</a:t>
            </a:r>
          </a:p>
          <a:p>
            <a:pPr algn="just"/>
            <a:r>
              <a:rPr lang="cs-CZ" dirty="0"/>
              <a:t>Zákon 251/2016 Sb., o některých přestupcích.</a:t>
            </a:r>
          </a:p>
          <a:p>
            <a:pPr algn="just"/>
            <a:r>
              <a:rPr lang="cs-CZ" dirty="0"/>
              <a:t>Citovaná soudní judikatura.</a:t>
            </a:r>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48</a:t>
            </a:fld>
            <a:endParaRPr lang="cs-CZ" altLang="cs-CZ" dirty="0"/>
          </a:p>
        </p:txBody>
      </p:sp>
    </p:spTree>
    <p:extLst>
      <p:ext uri="{BB962C8B-B14F-4D97-AF65-F5344CB8AC3E}">
        <p14:creationId xmlns:p14="http://schemas.microsoft.com/office/powerpoint/2010/main" val="21357498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8682" y="617539"/>
            <a:ext cx="8086635" cy="647700"/>
          </a:xfrm>
        </p:spPr>
        <p:txBody>
          <a:bodyPr/>
          <a:lstStyle/>
          <a:p>
            <a:r>
              <a:rPr lang="cs-CZ" dirty="0"/>
              <a:t>Literatura</a:t>
            </a:r>
          </a:p>
        </p:txBody>
      </p:sp>
      <p:sp>
        <p:nvSpPr>
          <p:cNvPr id="3" name="Zástupný symbol pro obsah 2"/>
          <p:cNvSpPr>
            <a:spLocks noGrp="1"/>
          </p:cNvSpPr>
          <p:nvPr>
            <p:ph idx="1"/>
          </p:nvPr>
        </p:nvSpPr>
        <p:spPr>
          <a:xfrm>
            <a:off x="441856" y="1265239"/>
            <a:ext cx="8082321" cy="4114800"/>
          </a:xfrm>
        </p:spPr>
        <p:txBody>
          <a:bodyPr/>
          <a:lstStyle/>
          <a:p>
            <a:pPr lvl="0" algn="just">
              <a:lnSpc>
                <a:spcPct val="100000"/>
              </a:lnSpc>
            </a:pPr>
            <a:r>
              <a:rPr lang="cs-CZ" sz="2000" dirty="0"/>
              <a:t>Mates, P. a kol. Základy správního práva trestního. 7. vyd. Praha: C. H. Beck, 2018. </a:t>
            </a:r>
          </a:p>
          <a:p>
            <a:pPr lvl="0" algn="just">
              <a:lnSpc>
                <a:spcPct val="100000"/>
              </a:lnSpc>
            </a:pPr>
            <a:r>
              <a:rPr lang="cs-CZ" sz="2000" dirty="0"/>
              <a:t>Kočí, R. Zákon o odpovědnosti za přestupky a řízení o nich s poznámkami a vzory rozhodnutí a jiných správních aktů. Praha: </a:t>
            </a:r>
            <a:r>
              <a:rPr lang="cs-CZ" sz="2000" dirty="0" err="1"/>
              <a:t>Leges</a:t>
            </a:r>
            <a:r>
              <a:rPr lang="cs-CZ" sz="2000" dirty="0"/>
              <a:t>, 2017. </a:t>
            </a:r>
          </a:p>
          <a:p>
            <a:pPr lvl="0" algn="just">
              <a:lnSpc>
                <a:spcPct val="100000"/>
              </a:lnSpc>
            </a:pPr>
            <a:r>
              <a:rPr lang="cs-CZ" sz="2000" dirty="0"/>
              <a:t>Jemelka L., Vetešník P., Zákon o odpovědnosti za přestupky a řízení o nich, Zákon o některých přestupcích: komentář, C. H. Beck, 2020.</a:t>
            </a:r>
          </a:p>
          <a:p>
            <a:pPr lvl="0" algn="just">
              <a:lnSpc>
                <a:spcPct val="100000"/>
              </a:lnSpc>
            </a:pPr>
            <a:r>
              <a:rPr lang="cs-CZ" sz="2000" dirty="0"/>
              <a:t>Ondrušová M., Ondruš R., Vytopil P. Zákon o odpovědnosti za přestupky a řízení o nich. Praktický komentář k zákonu č. 250/2016 Sb. Praha: </a:t>
            </a:r>
            <a:r>
              <a:rPr lang="cs-CZ" sz="2000" dirty="0" err="1"/>
              <a:t>Leges</a:t>
            </a:r>
            <a:r>
              <a:rPr lang="cs-CZ" sz="2000" dirty="0"/>
              <a:t>. </a:t>
            </a:r>
          </a:p>
          <a:p>
            <a:pPr lvl="0" algn="just">
              <a:lnSpc>
                <a:spcPct val="100000"/>
              </a:lnSpc>
            </a:pPr>
            <a:r>
              <a:rPr lang="cs-CZ" sz="2000" dirty="0"/>
              <a:t>Kučerová H., </a:t>
            </a:r>
            <a:r>
              <a:rPr lang="cs-CZ" sz="2000" dirty="0" err="1"/>
              <a:t>Horzinková</a:t>
            </a:r>
            <a:r>
              <a:rPr lang="cs-CZ" sz="2000" dirty="0"/>
              <a:t> E. Zákon o odpovědnosti za přestupky a řízení o nich a zákon o některých přestupcích s komentářem a judikaturou. Praha: </a:t>
            </a:r>
            <a:r>
              <a:rPr lang="cs-CZ" sz="2000" dirty="0" err="1"/>
              <a:t>Leges</a:t>
            </a:r>
            <a:r>
              <a:rPr lang="cs-CZ" sz="2000" dirty="0"/>
              <a:t>, 2017.</a:t>
            </a:r>
          </a:p>
          <a:p>
            <a:pPr lvl="0" algn="just">
              <a:lnSpc>
                <a:spcPct val="100000"/>
              </a:lnSpc>
            </a:pPr>
            <a:r>
              <a:rPr lang="cs-CZ" sz="2000" dirty="0" err="1"/>
              <a:t>Bohadlo</a:t>
            </a:r>
            <a:r>
              <a:rPr lang="cs-CZ" sz="2000" dirty="0"/>
              <a:t> D. a kol. Zákon o odpovědnosti za přestupky a řízení o nich - komentář. </a:t>
            </a:r>
            <a:r>
              <a:rPr lang="cs-CZ" sz="2000" dirty="0" err="1"/>
              <a:t>Wolters</a:t>
            </a:r>
            <a:r>
              <a:rPr lang="cs-CZ" sz="2000" dirty="0"/>
              <a:t> </a:t>
            </a:r>
            <a:r>
              <a:rPr lang="cs-CZ" sz="2000" dirty="0" err="1"/>
              <a:t>Kluwer</a:t>
            </a:r>
            <a:r>
              <a:rPr lang="cs-CZ" sz="2000" dirty="0"/>
              <a:t>. 2018</a:t>
            </a:r>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49</a:t>
            </a:fld>
            <a:endParaRPr lang="cs-CZ" altLang="cs-CZ" dirty="0"/>
          </a:p>
        </p:txBody>
      </p:sp>
    </p:spTree>
    <p:extLst>
      <p:ext uri="{BB962C8B-B14F-4D97-AF65-F5344CB8AC3E}">
        <p14:creationId xmlns:p14="http://schemas.microsoft.com/office/powerpoint/2010/main" val="615908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DFCCE4E1-ABCF-4F5D-BF07-EFB1B1F25C69}" type="slidenum">
              <a:rPr lang="cs-CZ" altLang="cs-CZ"/>
              <a:pPr/>
              <a:t>5</a:t>
            </a:fld>
            <a:endParaRPr lang="cs-CZ" altLang="cs-CZ"/>
          </a:p>
        </p:txBody>
      </p:sp>
      <p:sp>
        <p:nvSpPr>
          <p:cNvPr id="96259" name="Rectangle 3"/>
          <p:cNvSpPr>
            <a:spLocks noGrp="1" noChangeArrowheads="1"/>
          </p:cNvSpPr>
          <p:nvPr>
            <p:ph type="body" idx="1"/>
          </p:nvPr>
        </p:nvSpPr>
        <p:spPr/>
        <p:txBody>
          <a:bodyPr/>
          <a:lstStyle/>
          <a:p>
            <a:pPr algn="just"/>
            <a:r>
              <a:rPr lang="cs-CZ" altLang="cs-CZ" dirty="0"/>
              <a:t>Působnost časová:</a:t>
            </a:r>
          </a:p>
          <a:p>
            <a:pPr lvl="2" algn="just"/>
            <a:r>
              <a:rPr lang="cs-CZ" altLang="cs-CZ" b="1" dirty="0"/>
              <a:t>zákaz retroaktivity</a:t>
            </a:r>
            <a:r>
              <a:rPr lang="cs-CZ" altLang="cs-CZ" dirty="0"/>
              <a:t> - čl. 40 odst. 6 Listiny základních práv a svobod: </a:t>
            </a:r>
            <a:r>
              <a:rPr lang="cs-CZ" altLang="cs-CZ" i="1" dirty="0"/>
              <a:t>Trestnost činu se posuzuje a trest se ukládá podle zákona účinného v době, </a:t>
            </a:r>
            <a:r>
              <a:rPr lang="cs-CZ" altLang="cs-CZ" i="1" u="sng" dirty="0"/>
              <a:t>kdy byl čin spáchán</a:t>
            </a:r>
            <a:r>
              <a:rPr lang="cs-CZ" altLang="cs-CZ" i="1" dirty="0"/>
              <a:t>. Pozdějšího zákona se použije, jestliže je to pro pachatele příznivější </a:t>
            </a:r>
            <a:r>
              <a:rPr lang="cs-CZ" altLang="cs-CZ" sz="2800" dirty="0"/>
              <a:t>(pravá retroaktivita)</a:t>
            </a:r>
            <a:r>
              <a:rPr lang="cs-CZ" altLang="cs-CZ" i="1" dirty="0"/>
              <a:t> – </a:t>
            </a:r>
            <a:r>
              <a:rPr lang="cs-CZ" altLang="cs-CZ" dirty="0"/>
              <a:t>srov. § 2 odst. 1 zákona č. 250/2016 Sb.</a:t>
            </a:r>
          </a:p>
          <a:p>
            <a:pPr lvl="2" algn="just"/>
            <a:r>
              <a:rPr lang="cs-CZ" altLang="cs-CZ" b="1" dirty="0"/>
              <a:t>Přestupek je spáchán</a:t>
            </a:r>
            <a:r>
              <a:rPr lang="cs-CZ" altLang="cs-CZ" dirty="0"/>
              <a:t> v době, kdy pachatel konal nebo v případě opomenutí byl povinen konat. Není rozhodující, kdy následek nastane nebo kdy měl nastat.</a:t>
            </a:r>
          </a:p>
          <a:p>
            <a:pPr lvl="2" algn="just"/>
            <a:endParaRPr lang="cs-CZ" altLang="cs-CZ" dirty="0"/>
          </a:p>
          <a:p>
            <a:pPr lvl="2" algn="just"/>
            <a:endParaRPr lang="cs-CZ" altLang="cs-CZ" dirty="0"/>
          </a:p>
        </p:txBody>
      </p:sp>
      <p:sp>
        <p:nvSpPr>
          <p:cNvPr id="3" name="Nadpis 2">
            <a:extLst>
              <a:ext uri="{FF2B5EF4-FFF2-40B4-BE49-F238E27FC236}">
                <a16:creationId xmlns:a16="http://schemas.microsoft.com/office/drawing/2014/main" id="{F85A8F9D-989F-4BFA-8FAB-DA457C8C9FA0}"/>
              </a:ext>
            </a:extLst>
          </p:cNvPr>
          <p:cNvSpPr>
            <a:spLocks noGrp="1"/>
          </p:cNvSpPr>
          <p:nvPr>
            <p:ph type="title"/>
          </p:nvPr>
        </p:nvSpPr>
        <p:spPr>
          <a:xfrm>
            <a:off x="505275" y="530453"/>
            <a:ext cx="8086635" cy="647700"/>
          </a:xfrm>
        </p:spPr>
        <p:txBody>
          <a:bodyPr/>
          <a:lstStyle/>
          <a:p>
            <a:r>
              <a:rPr lang="cs-CZ" altLang="cs-CZ" dirty="0"/>
              <a:t>Zákon č. 250/2016 Sb.</a:t>
            </a:r>
            <a:endParaRPr lang="cs-CZ" dirty="0"/>
          </a:p>
        </p:txBody>
      </p:sp>
      <p:pic>
        <p:nvPicPr>
          <p:cNvPr id="2" name="2">
            <a:hlinkClick r:id="" action="ppaction://media"/>
            <a:extLst>
              <a:ext uri="{FF2B5EF4-FFF2-40B4-BE49-F238E27FC236}">
                <a16:creationId xmlns:a16="http://schemas.microsoft.com/office/drawing/2014/main" id="{EE66C9F6-94BD-4464-94C6-CAFAF292D1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11635" y="995363"/>
            <a:ext cx="1092729" cy="1092729"/>
          </a:xfrm>
          <a:prstGeom prst="rect">
            <a:avLst/>
          </a:prstGeom>
        </p:spPr>
      </p:pic>
    </p:spTree>
    <p:extLst>
      <p:ext uri="{BB962C8B-B14F-4D97-AF65-F5344CB8AC3E}">
        <p14:creationId xmlns:p14="http://schemas.microsoft.com/office/powerpoint/2010/main" val="270444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8682" y="617539"/>
            <a:ext cx="8086635" cy="647700"/>
          </a:xfrm>
        </p:spPr>
        <p:txBody>
          <a:bodyPr/>
          <a:lstStyle/>
          <a:p>
            <a:r>
              <a:rPr lang="cs-CZ" dirty="0"/>
              <a:t>Literatura</a:t>
            </a:r>
          </a:p>
        </p:txBody>
      </p:sp>
      <p:sp>
        <p:nvSpPr>
          <p:cNvPr id="3" name="Zástupný symbol pro obsah 2"/>
          <p:cNvSpPr>
            <a:spLocks noGrp="1"/>
          </p:cNvSpPr>
          <p:nvPr>
            <p:ph idx="1"/>
          </p:nvPr>
        </p:nvSpPr>
        <p:spPr>
          <a:xfrm>
            <a:off x="441856" y="1265239"/>
            <a:ext cx="8082321" cy="4114800"/>
          </a:xfrm>
        </p:spPr>
        <p:txBody>
          <a:bodyPr/>
          <a:lstStyle/>
          <a:p>
            <a:pPr lvl="0">
              <a:lnSpc>
                <a:spcPct val="100000"/>
              </a:lnSpc>
            </a:pPr>
            <a:r>
              <a:rPr lang="cs-CZ" sz="2000" dirty="0"/>
              <a:t>Prášková, H. Nové přestupkové právo. Praha: </a:t>
            </a:r>
            <a:r>
              <a:rPr lang="cs-CZ" sz="2000" dirty="0" err="1"/>
              <a:t>Leges</a:t>
            </a:r>
            <a:r>
              <a:rPr lang="cs-CZ" sz="2000" dirty="0"/>
              <a:t>, 2017. </a:t>
            </a:r>
            <a:r>
              <a:rPr lang="cs-CZ" sz="2000" b="1" dirty="0"/>
              <a:t> </a:t>
            </a:r>
            <a:endParaRPr lang="cs-CZ" sz="2000" dirty="0"/>
          </a:p>
          <a:p>
            <a:pPr lvl="0">
              <a:lnSpc>
                <a:spcPct val="100000"/>
              </a:lnSpc>
            </a:pPr>
            <a:r>
              <a:rPr lang="cs-CZ" sz="2000" dirty="0"/>
              <a:t>Fiala Z. a kol. Správní právo trestní. Praha: </a:t>
            </a:r>
            <a:r>
              <a:rPr lang="cs-CZ" sz="2000" dirty="0" err="1"/>
              <a:t>Leges</a:t>
            </a:r>
            <a:r>
              <a:rPr lang="cs-CZ" sz="2000" dirty="0"/>
              <a:t>, 2017.</a:t>
            </a:r>
          </a:p>
          <a:p>
            <a:pPr lvl="0">
              <a:lnSpc>
                <a:spcPct val="100000"/>
              </a:lnSpc>
            </a:pPr>
            <a:r>
              <a:rPr lang="cs-CZ" sz="2000" dirty="0" err="1"/>
              <a:t>Frumarová</a:t>
            </a:r>
            <a:r>
              <a:rPr lang="cs-CZ" sz="2000" dirty="0"/>
              <a:t>, K. a kol. Správní trestání. Praha: </a:t>
            </a:r>
            <a:r>
              <a:rPr lang="cs-CZ" sz="2000" dirty="0" err="1"/>
              <a:t>Leges</a:t>
            </a:r>
            <a:r>
              <a:rPr lang="cs-CZ" sz="2000" dirty="0"/>
              <a:t>, 2018. </a:t>
            </a:r>
          </a:p>
          <a:p>
            <a:pPr lvl="0">
              <a:lnSpc>
                <a:spcPct val="100000"/>
              </a:lnSpc>
            </a:pPr>
            <a:r>
              <a:rPr lang="cs-CZ" sz="2000" dirty="0" err="1"/>
              <a:t>Bohadlo</a:t>
            </a:r>
            <a:r>
              <a:rPr lang="cs-CZ" sz="2000" dirty="0"/>
              <a:t>, D., Potěšil, L., Potměšil, J. Správní trestání z hlediska praxe a judikatury. Praha: C. H. Beck, 2013. </a:t>
            </a:r>
          </a:p>
          <a:p>
            <a:pPr lvl="0">
              <a:lnSpc>
                <a:spcPct val="100000"/>
              </a:lnSpc>
            </a:pPr>
            <a:r>
              <a:rPr lang="cs-CZ" sz="2000" dirty="0"/>
              <a:t>Prášková, H. Základy odpovědnosti za správní delikty. Praha: C. H. Beck, 2013.</a:t>
            </a:r>
          </a:p>
          <a:p>
            <a:pPr lvl="0" algn="just">
              <a:lnSpc>
                <a:spcPct val="100000"/>
              </a:lnSpc>
            </a:pPr>
            <a:endParaRPr lang="cs-CZ" sz="2000"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50</a:t>
            </a:fld>
            <a:endParaRPr lang="cs-CZ" altLang="cs-CZ" dirty="0"/>
          </a:p>
        </p:txBody>
      </p:sp>
    </p:spTree>
    <p:extLst>
      <p:ext uri="{BB962C8B-B14F-4D97-AF65-F5344CB8AC3E}">
        <p14:creationId xmlns:p14="http://schemas.microsoft.com/office/powerpoint/2010/main" val="1876884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Zákon č. 250/2016 Sb.</a:t>
            </a:r>
            <a:endParaRPr lang="cs-CZ" dirty="0"/>
          </a:p>
        </p:txBody>
      </p:sp>
      <p:sp>
        <p:nvSpPr>
          <p:cNvPr id="3" name="Zástupný symbol pro obsah 2"/>
          <p:cNvSpPr>
            <a:spLocks noGrp="1"/>
          </p:cNvSpPr>
          <p:nvPr>
            <p:ph idx="1"/>
          </p:nvPr>
        </p:nvSpPr>
        <p:spPr/>
        <p:txBody>
          <a:bodyPr/>
          <a:lstStyle/>
          <a:p>
            <a:r>
              <a:rPr lang="cs-CZ" altLang="cs-CZ" dirty="0"/>
              <a:t>Působnost časová:</a:t>
            </a:r>
          </a:p>
          <a:p>
            <a:pPr marL="0" indent="0" algn="just">
              <a:buNone/>
            </a:pPr>
            <a:r>
              <a:rPr lang="cs-CZ" dirty="0"/>
              <a:t>	</a:t>
            </a:r>
            <a:r>
              <a:rPr lang="cs-CZ" b="1" dirty="0"/>
              <a:t>Správní trest</a:t>
            </a:r>
            <a:r>
              <a:rPr lang="cs-CZ" dirty="0"/>
              <a:t> se ukládá podle zákona účinného v 	době spáchání přestupku, ale uložit lze pouze takový 	druh správního trestu, jehož uložení dovoluje zákon 	účinný v době rozhodování o tomto přestupku (§ 2 	odst. 6) + pozdější, pokud je mírnější</a:t>
            </a:r>
          </a:p>
          <a:p>
            <a:pPr marL="0" indent="0" algn="just">
              <a:buNone/>
            </a:pPr>
            <a:r>
              <a:rPr lang="cs-CZ" dirty="0"/>
              <a:t>	</a:t>
            </a:r>
            <a:r>
              <a:rPr lang="cs-CZ" b="1" dirty="0"/>
              <a:t>Ochranné opatření </a:t>
            </a:r>
            <a:r>
              <a:rPr lang="cs-CZ" dirty="0"/>
              <a:t>je ukládáno </a:t>
            </a:r>
            <a:r>
              <a:rPr lang="cs-CZ" b="1" dirty="0"/>
              <a:t>vždy</a:t>
            </a:r>
            <a:r>
              <a:rPr lang="cs-CZ" dirty="0"/>
              <a:t> podle 	zákona účinného v době, kdy se o něm 	rozhoduje 	(§ 2 odst. 7) </a:t>
            </a:r>
          </a:p>
          <a:p>
            <a:pPr marL="0" indent="0" algn="just">
              <a:buNone/>
            </a:pPr>
            <a:r>
              <a:rPr lang="cs-CZ" dirty="0"/>
              <a:t>	Úprava pro </a:t>
            </a:r>
            <a:r>
              <a:rPr lang="cs-CZ" b="1" dirty="0"/>
              <a:t>specifické situace </a:t>
            </a:r>
            <a:r>
              <a:rPr lang="cs-CZ" dirty="0"/>
              <a:t>(§ 2 odst. 3, 4)</a:t>
            </a:r>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pic>
        <p:nvPicPr>
          <p:cNvPr id="4" name="3">
            <a:hlinkClick r:id="" action="ppaction://media"/>
            <a:extLst>
              <a:ext uri="{FF2B5EF4-FFF2-40B4-BE49-F238E27FC236}">
                <a16:creationId xmlns:a16="http://schemas.microsoft.com/office/drawing/2014/main" id="{88BCBD5A-A6AF-4552-AB95-4771CEFFCA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50125" y="941514"/>
            <a:ext cx="1015750" cy="1015750"/>
          </a:xfrm>
          <a:prstGeom prst="rect">
            <a:avLst/>
          </a:prstGeom>
        </p:spPr>
      </p:pic>
    </p:spTree>
    <p:extLst>
      <p:ext uri="{BB962C8B-B14F-4D97-AF65-F5344CB8AC3E}">
        <p14:creationId xmlns:p14="http://schemas.microsoft.com/office/powerpoint/2010/main" val="15704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5275" y="769939"/>
            <a:ext cx="8086635" cy="647700"/>
          </a:xfrm>
        </p:spPr>
        <p:txBody>
          <a:bodyPr/>
          <a:lstStyle/>
          <a:p>
            <a:r>
              <a:rPr lang="cs-CZ" altLang="cs-CZ" dirty="0"/>
              <a:t>Zákon č. 250/2016 Sb.</a:t>
            </a:r>
            <a:endParaRPr lang="cs-CZ" dirty="0"/>
          </a:p>
        </p:txBody>
      </p:sp>
      <p:sp>
        <p:nvSpPr>
          <p:cNvPr id="3" name="Zástupný symbol pro obsah 2"/>
          <p:cNvSpPr>
            <a:spLocks noGrp="1"/>
          </p:cNvSpPr>
          <p:nvPr>
            <p:ph idx="1"/>
          </p:nvPr>
        </p:nvSpPr>
        <p:spPr>
          <a:xfrm>
            <a:off x="505275" y="1417638"/>
            <a:ext cx="8082321" cy="5440361"/>
          </a:xfrm>
        </p:spPr>
        <p:txBody>
          <a:bodyPr/>
          <a:lstStyle/>
          <a:p>
            <a:pPr marL="0" indent="0">
              <a:buNone/>
            </a:pPr>
            <a:r>
              <a:rPr lang="cs-CZ" altLang="cs-CZ" dirty="0"/>
              <a:t>Působnost územní:</a:t>
            </a:r>
          </a:p>
          <a:p>
            <a:r>
              <a:rPr lang="cs-CZ" dirty="0"/>
              <a:t>přestupek byl spáchán </a:t>
            </a:r>
            <a:r>
              <a:rPr lang="cs-CZ" b="1" dirty="0"/>
              <a:t>na území ČR</a:t>
            </a:r>
          </a:p>
          <a:p>
            <a:pPr marL="0" indent="0">
              <a:buNone/>
            </a:pPr>
            <a:r>
              <a:rPr lang="cs-CZ" b="1" dirty="0"/>
              <a:t>	</a:t>
            </a:r>
            <a:r>
              <a:rPr lang="pt-BR" dirty="0"/>
              <a:t>jednal-li pachatel</a:t>
            </a:r>
            <a:r>
              <a:rPr lang="cs-CZ" dirty="0"/>
              <a:t> </a:t>
            </a:r>
            <a:r>
              <a:rPr lang="pt-BR" dirty="0"/>
              <a:t>zcela nebo zčásti na území Č</a:t>
            </a:r>
            <a:r>
              <a:rPr lang="cs-CZ" dirty="0"/>
              <a:t>R</a:t>
            </a:r>
          </a:p>
          <a:p>
            <a:pPr marL="0" indent="0">
              <a:buNone/>
            </a:pPr>
            <a:r>
              <a:rPr lang="cs-CZ" dirty="0"/>
              <a:t>	(následek kdekoliv) – </a:t>
            </a:r>
            <a:r>
              <a:rPr lang="cs-CZ" i="1" dirty="0"/>
              <a:t>zásada teritoriality</a:t>
            </a:r>
          </a:p>
          <a:p>
            <a:r>
              <a:rPr lang="cs-CZ" dirty="0"/>
              <a:t>přestupek spáchaný </a:t>
            </a:r>
            <a:r>
              <a:rPr lang="cs-CZ" b="1" dirty="0"/>
              <a:t>v cizině</a:t>
            </a:r>
          </a:p>
          <a:p>
            <a:pPr marL="457200" lvl="1" indent="0">
              <a:buNone/>
            </a:pPr>
            <a:r>
              <a:rPr lang="cs-CZ" dirty="0"/>
              <a:t>	pokud porušení nebo ohrožení zájmu chráněného 	zákonem nastalo nebo mělo nastat zcela nebo zčásti 	na území ČR - </a:t>
            </a:r>
            <a:r>
              <a:rPr lang="cs-CZ" i="1" dirty="0"/>
              <a:t>zásada teritoriality</a:t>
            </a:r>
            <a:endParaRPr lang="cs-CZ" dirty="0"/>
          </a:p>
          <a:p>
            <a:r>
              <a:rPr lang="cs-CZ" dirty="0"/>
              <a:t>přestupek byl spáchán </a:t>
            </a:r>
            <a:r>
              <a:rPr lang="cs-CZ" b="1" dirty="0"/>
              <a:t>v cizině</a:t>
            </a:r>
          </a:p>
          <a:p>
            <a:pPr lvl="2"/>
            <a:r>
              <a:rPr lang="cs-CZ" dirty="0" err="1"/>
              <a:t>FO</a:t>
            </a:r>
            <a:r>
              <a:rPr lang="cs-CZ" dirty="0"/>
              <a:t> – občan ČR, </a:t>
            </a:r>
            <a:r>
              <a:rPr lang="cs-CZ" dirty="0" err="1"/>
              <a:t>apatrida</a:t>
            </a:r>
            <a:r>
              <a:rPr lang="cs-CZ" dirty="0"/>
              <a:t> s </a:t>
            </a:r>
            <a:r>
              <a:rPr lang="cs-CZ" dirty="0" err="1"/>
              <a:t>TP</a:t>
            </a:r>
            <a:r>
              <a:rPr lang="cs-CZ" dirty="0"/>
              <a:t> v ČR</a:t>
            </a:r>
          </a:p>
          <a:p>
            <a:pPr lvl="2"/>
            <a:r>
              <a:rPr lang="cs-CZ" dirty="0"/>
              <a:t>PO nebo podnikající </a:t>
            </a:r>
            <a:r>
              <a:rPr lang="cs-CZ" dirty="0" err="1"/>
              <a:t>FO</a:t>
            </a:r>
            <a:r>
              <a:rPr lang="cs-CZ" dirty="0"/>
              <a:t> se sídlem nebo výkonem činnost anebo nemovitým majetkem v ČR, za podmínek § 3 odst. 3 – </a:t>
            </a:r>
            <a:r>
              <a:rPr lang="cs-CZ" i="1" dirty="0"/>
              <a:t>zásada personality</a:t>
            </a:r>
            <a:endParaRPr lang="cs-CZ" dirty="0"/>
          </a:p>
          <a:p>
            <a:pPr marL="457200" lvl="1" indent="0">
              <a:buNone/>
            </a:pPr>
            <a:endParaRPr lang="cs-CZ" dirty="0"/>
          </a:p>
          <a:p>
            <a:pPr marL="0" indent="0" algn="just">
              <a:buNone/>
            </a:pPr>
            <a:endParaRPr lang="cs-CZ" dirty="0"/>
          </a:p>
        </p:txBody>
      </p:sp>
      <p:pic>
        <p:nvPicPr>
          <p:cNvPr id="5"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87255" y="4330614"/>
            <a:ext cx="1328063" cy="1328063"/>
          </a:xfrm>
          <a:prstGeom prst="rect">
            <a:avLst/>
          </a:prstGeom>
        </p:spPr>
      </p:pic>
      <p:pic>
        <p:nvPicPr>
          <p:cNvPr id="4" name="4">
            <a:hlinkClick r:id="" action="ppaction://media"/>
            <a:extLst>
              <a:ext uri="{FF2B5EF4-FFF2-40B4-BE49-F238E27FC236}">
                <a16:creationId xmlns:a16="http://schemas.microsoft.com/office/drawing/2014/main" id="{5CDF26DC-B52C-4B03-AF67-396CDFD8A20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087254" y="535291"/>
            <a:ext cx="1328063" cy="1328063"/>
          </a:xfrm>
          <a:prstGeom prst="rect">
            <a:avLst/>
          </a:prstGeom>
        </p:spPr>
      </p:pic>
    </p:spTree>
    <p:extLst>
      <p:ext uri="{BB962C8B-B14F-4D97-AF65-F5344CB8AC3E}">
        <p14:creationId xmlns:p14="http://schemas.microsoft.com/office/powerpoint/2010/main" val="359506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3448"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06366" y="0"/>
            <a:ext cx="8086635" cy="647700"/>
          </a:xfrm>
        </p:spPr>
        <p:txBody>
          <a:bodyPr/>
          <a:lstStyle/>
          <a:p>
            <a:r>
              <a:rPr lang="cs-CZ" altLang="cs-CZ" dirty="0"/>
              <a:t>Zákon č. 250/2016 Sb.</a:t>
            </a:r>
            <a:endParaRPr lang="cs-CZ" dirty="0"/>
          </a:p>
        </p:txBody>
      </p:sp>
      <p:sp>
        <p:nvSpPr>
          <p:cNvPr id="3" name="Zástupný symbol pro obsah 2"/>
          <p:cNvSpPr>
            <a:spLocks noGrp="1"/>
          </p:cNvSpPr>
          <p:nvPr>
            <p:ph idx="1"/>
          </p:nvPr>
        </p:nvSpPr>
        <p:spPr>
          <a:xfrm>
            <a:off x="449857" y="946584"/>
            <a:ext cx="8082321" cy="5440361"/>
          </a:xfrm>
        </p:spPr>
        <p:txBody>
          <a:bodyPr/>
          <a:lstStyle/>
          <a:p>
            <a:pPr marL="0" indent="0">
              <a:buNone/>
            </a:pPr>
            <a:r>
              <a:rPr lang="cs-CZ" altLang="cs-CZ" dirty="0"/>
              <a:t>Působnost osobní:</a:t>
            </a:r>
          </a:p>
          <a:p>
            <a:pPr marL="0" indent="0" algn="just">
              <a:buNone/>
            </a:pPr>
            <a:r>
              <a:rPr lang="cs-CZ" dirty="0"/>
              <a:t>Jednání, které má znaky přestupku, jehož se dopustila osoba požívající </a:t>
            </a:r>
            <a:r>
              <a:rPr lang="cs-CZ" b="1" dirty="0"/>
              <a:t>výsad a imunit </a:t>
            </a:r>
            <a:r>
              <a:rPr lang="cs-CZ" dirty="0"/>
              <a:t>podle jiného </a:t>
            </a:r>
            <a:r>
              <a:rPr lang="cs-CZ" b="1" dirty="0"/>
              <a:t>zákona</a:t>
            </a:r>
            <a:r>
              <a:rPr lang="cs-CZ" dirty="0"/>
              <a:t> nebo </a:t>
            </a:r>
            <a:r>
              <a:rPr lang="cs-CZ" b="1" dirty="0"/>
              <a:t>mezinárodního práva</a:t>
            </a:r>
            <a:r>
              <a:rPr lang="cs-CZ" dirty="0"/>
              <a:t>, nelze jako přestupek projednat.</a:t>
            </a:r>
          </a:p>
          <a:p>
            <a:pPr algn="just"/>
            <a:r>
              <a:rPr lang="cs-CZ" b="1" dirty="0"/>
              <a:t>Prezidenta republiky</a:t>
            </a:r>
            <a:r>
              <a:rPr lang="cs-CZ" dirty="0"/>
              <a:t> nelze po dobu výkonu jeho funkce zadržet, trestně stíhat ani stíhat pro přestupek nebo jiný správní delikt (Čl. 56 odst. 1 Ústavy ).</a:t>
            </a:r>
          </a:p>
          <a:p>
            <a:pPr algn="just"/>
            <a:r>
              <a:rPr lang="cs-CZ" b="1" dirty="0"/>
              <a:t>dříve i </a:t>
            </a:r>
            <a:r>
              <a:rPr lang="cs-CZ" dirty="0"/>
              <a:t>soudce Ústavního soudu - nelze stíhat pro přestupek (§ 4 odst. 2 zákona č. 182/1993 Sb.) – návrh na zrušení ustanovení § 4 odst. 2 a § 133 odst. 2 zákona č. 182/1993 Sb. – navrhovatel sám Ústavní soud (předseda kárného senátu Ústavního soudu) - Pl. ÚS 29/16. – změna novelizační zákon č. </a:t>
            </a:r>
            <a:r>
              <a:rPr lang="cs-CZ" b="1" dirty="0"/>
              <a:t>173/2018 Sb.</a:t>
            </a:r>
            <a:endParaRPr lang="cs-CZ" dirty="0"/>
          </a:p>
          <a:p>
            <a:pPr lvl="1" algn="just"/>
            <a:r>
              <a:rPr lang="cs-CZ" sz="2000" dirty="0"/>
              <a:t>V případě soudců obecných soudů zrušeno zákonem č. 314/2008 Sb. (novela zákona o soudech a soudcích).</a:t>
            </a:r>
          </a:p>
          <a:p>
            <a:pPr algn="just"/>
            <a:endParaRPr lang="cs-CZ" dirty="0"/>
          </a:p>
          <a:p>
            <a:pPr algn="just"/>
            <a:endParaRPr lang="cs-CZ" dirty="0"/>
          </a:p>
          <a:p>
            <a:pPr algn="just"/>
            <a:endParaRPr lang="cs-CZ" dirty="0"/>
          </a:p>
          <a:p>
            <a:pPr algn="just"/>
            <a:endParaRPr lang="cs-CZ" dirty="0"/>
          </a:p>
          <a:p>
            <a:pPr marL="0" indent="0" algn="just">
              <a:buNone/>
            </a:pPr>
            <a:endParaRPr lang="cs-CZ" dirty="0"/>
          </a:p>
        </p:txBody>
      </p:sp>
      <p:pic>
        <p:nvPicPr>
          <p:cNvPr id="4" name="5">
            <a:hlinkClick r:id="" action="ppaction://media"/>
            <a:extLst>
              <a:ext uri="{FF2B5EF4-FFF2-40B4-BE49-F238E27FC236}">
                <a16:creationId xmlns:a16="http://schemas.microsoft.com/office/drawing/2014/main" id="{49BA97E4-499A-4D25-9394-26F058AD4A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66025" y="635000"/>
            <a:ext cx="406400" cy="406400"/>
          </a:xfrm>
          <a:prstGeom prst="rect">
            <a:avLst/>
          </a:prstGeom>
        </p:spPr>
      </p:pic>
    </p:spTree>
    <p:extLst>
      <p:ext uri="{BB962C8B-B14F-4D97-AF65-F5344CB8AC3E}">
        <p14:creationId xmlns:p14="http://schemas.microsoft.com/office/powerpoint/2010/main" val="211916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4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78171" y="102941"/>
            <a:ext cx="8086635" cy="647700"/>
          </a:xfrm>
        </p:spPr>
        <p:txBody>
          <a:bodyPr/>
          <a:lstStyle/>
          <a:p>
            <a:r>
              <a:rPr lang="cs-CZ" altLang="cs-CZ" dirty="0"/>
              <a:t>Zákon č. 250/2016 Sb.</a:t>
            </a:r>
            <a:endParaRPr lang="cs-CZ" dirty="0"/>
          </a:p>
        </p:txBody>
      </p:sp>
      <p:sp>
        <p:nvSpPr>
          <p:cNvPr id="3" name="Zástupný symbol pro obsah 2"/>
          <p:cNvSpPr>
            <a:spLocks noGrp="1"/>
          </p:cNvSpPr>
          <p:nvPr>
            <p:ph idx="1"/>
          </p:nvPr>
        </p:nvSpPr>
        <p:spPr>
          <a:xfrm>
            <a:off x="509589" y="1100015"/>
            <a:ext cx="8082321" cy="5217658"/>
          </a:xfrm>
        </p:spPr>
        <p:txBody>
          <a:bodyPr/>
          <a:lstStyle/>
          <a:p>
            <a:pPr algn="just"/>
            <a:r>
              <a:rPr lang="cs-CZ" dirty="0"/>
              <a:t>Podle tohoto zákona se projednávají přestupky, kterých se dopustili </a:t>
            </a:r>
            <a:r>
              <a:rPr lang="cs-CZ" b="1" dirty="0"/>
              <a:t>poslanci a senátoři + nově soudci Ústavního soudu</a:t>
            </a:r>
            <a:r>
              <a:rPr lang="cs-CZ" dirty="0"/>
              <a:t>, pokud nepožádají orgán příslušný k projednání přestupku o projednání přestupku v disciplinárním řízení podle jiných zákonů.</a:t>
            </a:r>
          </a:p>
          <a:p>
            <a:pPr marL="0" indent="0" algn="just">
              <a:buNone/>
            </a:pPr>
            <a:endParaRPr lang="cs-CZ" sz="1600" i="1" dirty="0"/>
          </a:p>
          <a:p>
            <a:pPr algn="just"/>
            <a:r>
              <a:rPr lang="cs-CZ" dirty="0"/>
              <a:t>Čl. 27 odst. 3 Ústavy Za přestupky poslanec nebo senátor podléhá jen disciplinární pravomoci komory, jejímž je členem, pokud zákon </a:t>
            </a:r>
            <a:r>
              <a:rPr lang="cs-CZ" b="1" dirty="0"/>
              <a:t>nestanoví jinak</a:t>
            </a:r>
            <a:r>
              <a:rPr lang="cs-CZ" dirty="0"/>
              <a:t>.</a:t>
            </a:r>
          </a:p>
          <a:p>
            <a:pPr marL="0" indent="0" algn="just">
              <a:buNone/>
            </a:pPr>
            <a:endParaRPr lang="cs-CZ" dirty="0"/>
          </a:p>
          <a:p>
            <a:pPr algn="just"/>
            <a:r>
              <a:rPr lang="cs-CZ" dirty="0"/>
              <a:t>Členové Parlamentu volí, zda jejich protiprávní jednání bude projednáno jako přestupek správním orgánem nebo jako disciplinární delikt mandátovým a imunitním výborem příslušné komory parlamentu – </a:t>
            </a:r>
            <a:r>
              <a:rPr lang="cs-CZ" b="1" dirty="0"/>
              <a:t>důsledky pro soudní ochranu</a:t>
            </a:r>
            <a:r>
              <a:rPr lang="cs-CZ" dirty="0"/>
              <a:t> – viz dále</a:t>
            </a:r>
            <a:endParaRPr lang="cs-CZ" b="1" dirty="0"/>
          </a:p>
        </p:txBody>
      </p:sp>
      <p:pic>
        <p:nvPicPr>
          <p:cNvPr id="4"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85058" y="102941"/>
            <a:ext cx="931620" cy="931620"/>
          </a:xfrm>
          <a:prstGeom prst="rect">
            <a:avLst/>
          </a:prstGeom>
        </p:spPr>
      </p:pic>
    </p:spTree>
    <p:extLst>
      <p:ext uri="{BB962C8B-B14F-4D97-AF65-F5344CB8AC3E}">
        <p14:creationId xmlns:p14="http://schemas.microsoft.com/office/powerpoint/2010/main" val="2338587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rezentace_MU_CZ">
  <a:themeElements>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law_sablona_cz</Template>
  <TotalTime>3843</TotalTime>
  <Words>4829</Words>
  <Application>Microsoft Office PowerPoint</Application>
  <PresentationFormat>Předvádění na obrazovce (4:3)</PresentationFormat>
  <Paragraphs>490</Paragraphs>
  <Slides>50</Slides>
  <Notes>49</Notes>
  <HiddenSlides>0</HiddenSlides>
  <MMClips>44</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50</vt:i4>
      </vt:variant>
    </vt:vector>
  </HeadingPairs>
  <TitlesOfParts>
    <vt:vector size="54" baseType="lpstr">
      <vt:lpstr>Arial</vt:lpstr>
      <vt:lpstr>Tahoma</vt:lpstr>
      <vt:lpstr>Wingdings</vt:lpstr>
      <vt:lpstr>Prezentace_MU_CZ</vt:lpstr>
      <vt:lpstr>Prezentace aplikace PowerPoint</vt:lpstr>
      <vt:lpstr>Systematika právní úpravy (hmotněprávní)</vt:lpstr>
      <vt:lpstr>Systematika právní úpravy</vt:lpstr>
      <vt:lpstr>Systematika právní úpravy</vt:lpstr>
      <vt:lpstr>Zákon č. 250/2016 Sb.</vt:lpstr>
      <vt:lpstr>Zákon č. 250/2016 Sb.</vt:lpstr>
      <vt:lpstr>Zákon č. 250/2016 Sb.</vt:lpstr>
      <vt:lpstr>Zákon č. 250/2016 Sb.</vt:lpstr>
      <vt:lpstr>Zákon č. 250/2016 Sb.</vt:lpstr>
      <vt:lpstr>Zákon č. 250/2016 Sb.</vt:lpstr>
      <vt:lpstr>Zákon č. 250/2016 Sb.</vt:lpstr>
      <vt:lpstr>Pojem přestupku</vt:lpstr>
      <vt:lpstr>Pokus přestupku</vt:lpstr>
      <vt:lpstr>Přestupek</vt:lpstr>
      <vt:lpstr>Přestupek</vt:lpstr>
      <vt:lpstr>ODPOVĚDNOST FYZICKÉ OSOBY ZA PŘESTUPEK</vt:lpstr>
      <vt:lpstr>ODPOVĚDNOST FYZICKÉ OSOBY ZA PŘESTUPEK</vt:lpstr>
      <vt:lpstr>ODPOVĚDNOST PRÁVNICKÉ OSOBY ZA PŘESTUPEK</vt:lpstr>
      <vt:lpstr>ODPOVĚDNOST PRÁVNICKÉ OSOBY ZA PŘESTUPEK</vt:lpstr>
      <vt:lpstr>ODPOVĚDNOST PODNIKAJÍCÍ FYZICKÉ OSOBY ZA PŘESTUPEK</vt:lpstr>
      <vt:lpstr>ODPOVĚDNOST PODNIKAJÍCÍ FYZICKÉ OSOBY ZA PŘESTUPEK</vt:lpstr>
      <vt:lpstr>OKOLNOSTI VYLUČUJÍCÍ PROTIPRÁVNOST</vt:lpstr>
      <vt:lpstr>OKOLNOSTI VYLUČUJÍCÍ PROTIPRÁVNOST</vt:lpstr>
      <vt:lpstr>OKOLNOSTI VYLUČUJÍCÍ PROTIPRÁVNOST</vt:lpstr>
      <vt:lpstr>OKOLNOSTI VYLUČUJÍCÍ PROTIPRÁVNOST</vt:lpstr>
      <vt:lpstr>OKOLNOSTI VYLUČUJÍCÍ PROTIPRÁVNOST</vt:lpstr>
      <vt:lpstr>OKOLNOSTI VYLUČUJÍCÍ PROTIPRÁVNOST</vt:lpstr>
      <vt:lpstr>ZÁNIK ODPOVĚDNOSTI ZA PŘESTUPEK</vt:lpstr>
      <vt:lpstr>ZÁNIK ODPOVĚDNOSTI ZA PŘESTUPEK</vt:lpstr>
      <vt:lpstr>Přechod odpovědnosti PO/podnikající FO za přestupek</vt:lpstr>
      <vt:lpstr>ZÁNIK ODPOVĚDNOSTI ZA PŘESTUPEK</vt:lpstr>
      <vt:lpstr>ZÁNIK ODPOVĚDNOSTI ZA PŘESTUPEK</vt:lpstr>
      <vt:lpstr>Prezentace aplikace PowerPoint</vt:lpstr>
      <vt:lpstr>SPRÁVNÍ TRESTY A JEJICH UKLÁDÁNÍ</vt:lpstr>
      <vt:lpstr>Jednotlivé správní tresty a jejich výkon</vt:lpstr>
      <vt:lpstr>Jednotlivé správní tresty a jejich výkon</vt:lpstr>
      <vt:lpstr>Jednotlivé správní tresty a jejich výkon</vt:lpstr>
      <vt:lpstr>Jednotlivé správní tresty a jejich výkon</vt:lpstr>
      <vt:lpstr>Jednotlivé správní tresty a jejich výkon</vt:lpstr>
      <vt:lpstr>Určení druhu a výměry správního trestu</vt:lpstr>
      <vt:lpstr>Určení druhu a výměry správního trestu</vt:lpstr>
      <vt:lpstr>OCHRANNÁ OPATŘENÍ</vt:lpstr>
      <vt:lpstr>OCHRANNÁ OPATŘENÍ</vt:lpstr>
      <vt:lpstr>OCHRANNÁ OPATŘENÍ</vt:lpstr>
      <vt:lpstr>OCHRANNÁ OPATŘENÍ</vt:lpstr>
      <vt:lpstr>ZVLÁŠTNÍ USTANOVENÍ O MLADISTVÝCH </vt:lpstr>
      <vt:lpstr>Evidence přestupků</vt:lpstr>
      <vt:lpstr>Použití zdroje</vt:lpstr>
      <vt:lpstr>Literatura</vt:lpstr>
      <vt:lpstr>Literatura</vt:lpstr>
    </vt:vector>
  </TitlesOfParts>
  <Company>PrF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Lukas Potesil</dc:creator>
  <cp:lastModifiedBy>David Hejč</cp:lastModifiedBy>
  <cp:revision>289</cp:revision>
  <cp:lastPrinted>2017-04-21T07:43:12Z</cp:lastPrinted>
  <dcterms:created xsi:type="dcterms:W3CDTF">2016-04-13T06:49:47Z</dcterms:created>
  <dcterms:modified xsi:type="dcterms:W3CDTF">2021-04-15T20:05:52Z</dcterms:modified>
</cp:coreProperties>
</file>