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9">
  <p:sldMasterIdLst>
    <p:sldMasterId id="2147483657" r:id="rId1"/>
  </p:sldMasterIdLst>
  <p:notesMasterIdLst>
    <p:notesMasterId r:id="rId8"/>
  </p:notesMasterIdLst>
  <p:handoutMasterIdLst>
    <p:handoutMasterId r:id="rId9"/>
  </p:handoutMasterIdLst>
  <p:sldIdLst>
    <p:sldId id="256" r:id="rId2"/>
    <p:sldId id="326" r:id="rId3"/>
    <p:sldId id="327" r:id="rId4"/>
    <p:sldId id="325" r:id="rId5"/>
    <p:sldId id="328" r:id="rId6"/>
    <p:sldId id="341" r:id="rId7"/>
  </p:sldIdLst>
  <p:sldSz cx="9145588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754" autoAdjust="0"/>
  </p:normalViewPr>
  <p:slideViewPr>
    <p:cSldViewPr snapToGrid="0">
      <p:cViewPr varScale="1">
        <p:scale>
          <a:sx n="68" d="100"/>
          <a:sy n="68" d="100"/>
        </p:scale>
        <p:origin x="1148" y="4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77" y="2019299"/>
            <a:ext cx="4106255" cy="28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1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41778" y="1739495"/>
            <a:ext cx="8522680" cy="307657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Doplněk k řízení v oblasti správního práva trestního</a:t>
            </a:r>
            <a:endParaRPr lang="cs-CZ" sz="3600" b="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41778" y="4138367"/>
            <a:ext cx="8522680" cy="1886209"/>
          </a:xfrm>
        </p:spPr>
        <p:txBody>
          <a:bodyPr/>
          <a:lstStyle/>
          <a:p>
            <a:pPr algn="ctr"/>
            <a:r>
              <a:rPr lang="cs-CZ" altLang="cs-CZ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NV201K Správní trestání  </a:t>
            </a:r>
            <a:br>
              <a:rPr lang="cs-CZ" altLang="cs-CZ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doplnění 5. a 6. přednášky</a:t>
            </a:r>
          </a:p>
          <a:p>
            <a:pPr algn="ctr"/>
            <a:r>
              <a:rPr lang="cs-CZ" altLang="cs-CZ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21. 5. 2021</a:t>
            </a:r>
            <a:br>
              <a:rPr lang="cs-CZ" altLang="cs-CZ" dirty="0">
                <a:solidFill>
                  <a:schemeClr val="tx2"/>
                </a:solidFill>
              </a:rPr>
            </a:br>
            <a:r>
              <a:rPr lang="cs-CZ" altLang="cs-CZ" dirty="0">
                <a:solidFill>
                  <a:schemeClr val="tx2"/>
                </a:solidFill>
              </a:rPr>
              <a:t>JUDr. Lukáš Potěšil, Ph.D.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533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39"/>
    </mc:Choice>
    <mc:Fallback xmlns="">
      <p:transition spd="slow" advTm="9333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1B7F5BA-124A-403F-95F4-B23C6FB295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05618E-E5C5-45F0-AED0-5D319BA5BB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36960E-F2AE-4427-AF7E-4FB879C29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trestání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D45BF96-776A-4009-8427-10542DD9F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94" y="1385740"/>
            <a:ext cx="8066301" cy="444626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dirty="0">
                <a:solidFill>
                  <a:srgbClr val="FF3300"/>
                </a:solidFill>
              </a:rPr>
              <a:t>SP trestní</a:t>
            </a:r>
            <a:r>
              <a:rPr lang="cs-CZ" sz="2400" dirty="0"/>
              <a:t> (soubor norem) upravuje a stanovuje následky (</a:t>
            </a:r>
            <a:r>
              <a:rPr lang="cs-CZ" sz="2400" b="1" dirty="0"/>
              <a:t>správně právní odpovědnost)</a:t>
            </a:r>
            <a:r>
              <a:rPr lang="cs-CZ" sz="2400" dirty="0"/>
              <a:t> za porušení právních norem </a:t>
            </a:r>
            <a:r>
              <a:rPr lang="cs-CZ" sz="2400" b="1" dirty="0"/>
              <a:t>(správní delikt) </a:t>
            </a:r>
            <a:r>
              <a:rPr lang="cs-CZ" sz="2400" dirty="0"/>
              <a:t>v oblasti veřejné správy; zakládá oprávnění veřejné správy trestat – </a:t>
            </a:r>
            <a:r>
              <a:rPr lang="cs-CZ" sz="2400" b="1" dirty="0"/>
              <a:t>správní trestání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 </a:t>
            </a:r>
            <a:r>
              <a:rPr lang="cs-CZ" sz="2400" b="1" dirty="0"/>
              <a:t>správně právní odpovědnost </a:t>
            </a:r>
            <a:r>
              <a:rPr lang="cs-CZ" sz="2400" dirty="0"/>
              <a:t>je odpovědností za </a:t>
            </a:r>
            <a:r>
              <a:rPr lang="cs-CZ" sz="2400" b="1" dirty="0"/>
              <a:t>správní delikty 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oprávnění veřejné správy (správních orgánů) trestat je </a:t>
            </a:r>
            <a:r>
              <a:rPr lang="cs-CZ" sz="2400" b="1" dirty="0"/>
              <a:t>správním trestáním</a:t>
            </a:r>
          </a:p>
          <a:p>
            <a:pPr algn="just"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0A310DD-C0C1-4A48-B797-1EF08C71E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9594" y="46115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5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60823A-D881-472E-A8AA-4DF3DCA804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5F9857-216E-4586-B581-099BAD64CE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1D8C75-913C-47A1-8322-1B0699DB5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trestání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DB094EF-4933-46D6-BD9E-EF27CFA64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dirty="0"/>
              <a:t>Uskutečňují </a:t>
            </a:r>
            <a:r>
              <a:rPr lang="cs-CZ" sz="2400" b="1" dirty="0"/>
              <a:t>správní orgány v oblasti veřejné správy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Je více </a:t>
            </a:r>
            <a:r>
              <a:rPr lang="cs-CZ" sz="2400" b="1" dirty="0"/>
              <a:t>výkonem veřejné správy</a:t>
            </a:r>
            <a:r>
              <a:rPr lang="cs-CZ" sz="2400" dirty="0"/>
              <a:t>, nebo uskutečňováním </a:t>
            </a:r>
            <a:r>
              <a:rPr lang="cs-CZ" sz="2400" b="1" dirty="0"/>
              <a:t>trestání</a:t>
            </a:r>
            <a:r>
              <a:rPr lang="cs-CZ" sz="2400" dirty="0"/>
              <a:t>?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Základy a prameny v EÚLPS (čl. 6) a LZPS</a:t>
            </a:r>
          </a:p>
        </p:txBody>
      </p:sp>
    </p:spTree>
    <p:extLst>
      <p:ext uri="{BB962C8B-B14F-4D97-AF65-F5344CB8AC3E}">
        <p14:creationId xmlns:p14="http://schemas.microsoft.com/office/powerpoint/2010/main" val="543230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A07421-90F5-4672-A3A9-5D02D9731A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55CBEA-C59A-473C-AC34-C890401515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3429BA6-E167-4EA0-A97E-D894B2916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trestání a správní delikty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91143E1-1098-43A5-B7DC-9A32CBA08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 algn="just" fontAlgn="auto">
              <a:lnSpc>
                <a:spcPct val="100000"/>
              </a:lnSpc>
              <a:spcAft>
                <a:spcPts val="0"/>
              </a:spcAft>
              <a:buFontTx/>
              <a:buAutoNum type="arabicPeriod"/>
              <a:defRPr/>
            </a:pPr>
            <a:r>
              <a:rPr lang="cs-CZ" b="1" dirty="0">
                <a:solidFill>
                  <a:srgbClr val="000000"/>
                </a:solidFill>
              </a:rPr>
              <a:t>Přestupky </a:t>
            </a:r>
            <a:r>
              <a:rPr lang="cs-CZ" dirty="0">
                <a:solidFill>
                  <a:srgbClr val="000000"/>
                </a:solidFill>
              </a:rPr>
              <a:t>(pojmenované a výslovně označené) </a:t>
            </a:r>
            <a:r>
              <a:rPr lang="cs-CZ" b="1" dirty="0">
                <a:solidFill>
                  <a:srgbClr val="92D050"/>
                </a:solidFill>
              </a:rPr>
              <a:t>§ 5 zákona č. 250/2016 Sb. </a:t>
            </a:r>
          </a:p>
          <a:p>
            <a:pPr marL="609600" indent="-609600" algn="just" fontAlgn="auto">
              <a:lnSpc>
                <a:spcPct val="100000"/>
              </a:lnSpc>
              <a:spcAft>
                <a:spcPts val="0"/>
              </a:spcAft>
              <a:buFontTx/>
              <a:buAutoNum type="arabicPeriod"/>
              <a:defRPr/>
            </a:pPr>
            <a:r>
              <a:rPr lang="cs-CZ" b="1" dirty="0">
                <a:solidFill>
                  <a:srgbClr val="000000"/>
                </a:solidFill>
              </a:rPr>
              <a:t>Tzv. jiné </a:t>
            </a:r>
            <a:r>
              <a:rPr lang="cs-CZ" dirty="0">
                <a:solidFill>
                  <a:srgbClr val="000000"/>
                </a:solidFill>
              </a:rPr>
              <a:t>správní delikty (než přestupky)</a:t>
            </a:r>
          </a:p>
          <a:p>
            <a:pPr marL="990600" lvl="1" indent="-533400" algn="just" fontAlgn="auto">
              <a:spcAft>
                <a:spcPts val="0"/>
              </a:spcAft>
              <a:buFontTx/>
              <a:buAutoNum type="alphaLcParenR"/>
              <a:defRPr/>
            </a:pPr>
            <a:r>
              <a:rPr lang="cs-CZ" b="1" dirty="0"/>
              <a:t>Disciplinární (kázeňské, kárné) delikty</a:t>
            </a:r>
          </a:p>
          <a:p>
            <a:pPr marL="990600" lvl="1" indent="-533400" algn="just" fontAlgn="auto">
              <a:spcAft>
                <a:spcPts val="0"/>
              </a:spcAft>
              <a:buFontTx/>
              <a:buAutoNum type="alphaLcParenR"/>
              <a:defRPr/>
            </a:pPr>
            <a:r>
              <a:rPr lang="cs-CZ" b="1" dirty="0">
                <a:solidFill>
                  <a:srgbClr val="000000"/>
                </a:solidFill>
              </a:rPr>
              <a:t>Pořádkové delikty</a:t>
            </a:r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ABD488-C698-45E8-930A-33D34D5A7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0054" y="44607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4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C4B536-D0CB-4025-AD1C-C0A5AC36E5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3A4F26-B594-4CD8-AFC9-5C19AD6997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7E4112A-20E2-4452-B8F4-C16A5D40C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571843"/>
            <a:ext cx="8066301" cy="451576"/>
          </a:xfrm>
        </p:spPr>
        <p:txBody>
          <a:bodyPr/>
          <a:lstStyle/>
          <a:p>
            <a:r>
              <a:rPr lang="cs-CZ" dirty="0"/>
              <a:t>Řízení o jiných správních deliktech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318B1CA-C42E-4F72-B5CE-5EBB4DF2F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94" y="1715753"/>
            <a:ext cx="8066301" cy="4512247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dirty="0"/>
              <a:t>Je </a:t>
            </a:r>
            <a:r>
              <a:rPr lang="cs-CZ" sz="2400" b="1" dirty="0"/>
              <a:t>správním řízením</a:t>
            </a:r>
            <a:r>
              <a:rPr lang="cs-CZ" sz="2400" dirty="0"/>
              <a:t>, subsidiární aplikace správního řádu</a:t>
            </a:r>
          </a:p>
          <a:p>
            <a:pPr algn="just">
              <a:lnSpc>
                <a:spcPct val="100000"/>
              </a:lnSpc>
            </a:pPr>
            <a:r>
              <a:rPr lang="cs-CZ" sz="2400" b="1" dirty="0"/>
              <a:t>Disciplinární delikty: </a:t>
            </a:r>
            <a:r>
              <a:rPr lang="cs-CZ" sz="2400" dirty="0"/>
              <a:t>procesní stránka – zvláštní zákony, obecně (podpůrná) působnost správního řádu, + </a:t>
            </a:r>
            <a:r>
              <a:rPr lang="cs-CZ" sz="2400" b="1" dirty="0">
                <a:solidFill>
                  <a:srgbClr val="FF0000"/>
                </a:solidFill>
              </a:rPr>
              <a:t>vnitřní předpisy vydané dle zvláštních zákonů </a:t>
            </a:r>
            <a:r>
              <a:rPr lang="cs-CZ" sz="2400" dirty="0"/>
              <a:t>/např. ZOVŠ – „disciplinární přestupek“ – rozhodování o právech a povinnostech studenta, § 68 – 69a/. </a:t>
            </a:r>
          </a:p>
          <a:p>
            <a:pPr algn="just">
              <a:lnSpc>
                <a:spcPct val="100000"/>
              </a:lnSpc>
            </a:pPr>
            <a:r>
              <a:rPr lang="cs-CZ" sz="2400" b="1" dirty="0"/>
              <a:t>Pořádkové delikty: </a:t>
            </a:r>
            <a:r>
              <a:rPr lang="cs-CZ" sz="2400" dirty="0"/>
              <a:t>procesní stránka - dle </a:t>
            </a:r>
            <a:r>
              <a:rPr lang="cs-CZ" sz="2400" b="1" dirty="0">
                <a:solidFill>
                  <a:srgbClr val="FF0000"/>
                </a:solidFill>
              </a:rPr>
              <a:t>správního řádu, nebo dle vlastní úpravy zvláštního zákona</a:t>
            </a:r>
            <a:r>
              <a:rPr lang="cs-CZ" sz="2400" dirty="0"/>
              <a:t>. Klasicky – pořádková pokuta (§ 62 </a:t>
            </a:r>
            <a:r>
              <a:rPr lang="cs-CZ" sz="2400" dirty="0" err="1"/>
              <a:t>s.ř</a:t>
            </a:r>
            <a:r>
              <a:rPr lang="cs-CZ" sz="2400" dirty="0"/>
              <a:t>.)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23F773-254F-4C05-8311-2055F1E44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4322" y="54754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4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FC5D9AA-5477-4D44-BD41-7833F963C6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8311EC5-21E2-488A-B927-42E01D0C08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F13567-F8F1-49FA-9CF1-CD949A4A9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Prameny: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6EB9AEC-3B6C-4741-B81C-A082CF2FE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dirty="0"/>
              <a:t>Skulová, S. a kol. Správní právo procesní. 4. vydání. Plzeň: Aleš Čeněk, 2020, s. 411 – 449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Kopecký, M. Správní právo. Obecná část. Praha: C. H. Beck, 2019, s. 289 – 319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Sládeček, V. Obecné správní právo. 4. vyd. Praha: </a:t>
            </a:r>
            <a:r>
              <a:rPr lang="cs-CZ" sz="2400" dirty="0" err="1"/>
              <a:t>Wolters</a:t>
            </a:r>
            <a:r>
              <a:rPr lang="cs-CZ" sz="2400" dirty="0"/>
              <a:t> </a:t>
            </a:r>
            <a:r>
              <a:rPr lang="cs-CZ" sz="2400" dirty="0" err="1"/>
              <a:t>Kluwer</a:t>
            </a:r>
            <a:r>
              <a:rPr lang="cs-CZ" sz="2400" dirty="0"/>
              <a:t>, 2019, s. 213 - 224</a:t>
            </a:r>
          </a:p>
        </p:txBody>
      </p:sp>
    </p:spTree>
    <p:extLst>
      <p:ext uri="{BB962C8B-B14F-4D97-AF65-F5344CB8AC3E}">
        <p14:creationId xmlns:p14="http://schemas.microsoft.com/office/powerpoint/2010/main" val="345737115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prezentace-law-cz-4-3</Template>
  <TotalTime>0</TotalTime>
  <Words>373</Words>
  <Application>Microsoft Office PowerPoint</Application>
  <PresentationFormat>Vlastní</PresentationFormat>
  <Paragraphs>36</Paragraphs>
  <Slides>6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Tahoma</vt:lpstr>
      <vt:lpstr>Wingdings</vt:lpstr>
      <vt:lpstr>Prezentace_MU_CZ</vt:lpstr>
      <vt:lpstr>Doplněk k řízení v oblasti správního práva trestního</vt:lpstr>
      <vt:lpstr>Správní trestání</vt:lpstr>
      <vt:lpstr>Správní trestání</vt:lpstr>
      <vt:lpstr>Správní trestání a správní delikty</vt:lpstr>
      <vt:lpstr>Řízení o jiných správních deliktech</vt:lpstr>
      <vt:lpstr>Prameny: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Ochrana práv poskytovaná správním soudnictvím – pojem, podstata, funkce, organizace a vývoj správního soudnictví.</dc:title>
  <dc:creator>Lukas Potesil</dc:creator>
  <cp:lastModifiedBy>61256</cp:lastModifiedBy>
  <cp:revision>119</cp:revision>
  <cp:lastPrinted>2019-11-18T06:05:28Z</cp:lastPrinted>
  <dcterms:created xsi:type="dcterms:W3CDTF">2019-11-18T05:31:11Z</dcterms:created>
  <dcterms:modified xsi:type="dcterms:W3CDTF">2021-05-21T08:00:40Z</dcterms:modified>
</cp:coreProperties>
</file>