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85" r:id="rId9"/>
    <p:sldId id="264" r:id="rId10"/>
    <p:sldId id="265" r:id="rId11"/>
    <p:sldId id="266" r:id="rId12"/>
    <p:sldId id="267" r:id="rId13"/>
    <p:sldId id="268" r:id="rId14"/>
    <p:sldId id="269" r:id="rId15"/>
    <p:sldId id="270" r:id="rId16"/>
    <p:sldId id="271" r:id="rId17"/>
    <p:sldId id="272" r:id="rId18"/>
    <p:sldId id="273" r:id="rId19"/>
    <p:sldId id="274" r:id="rId20"/>
    <p:sldId id="277" r:id="rId21"/>
    <p:sldId id="278" r:id="rId22"/>
    <p:sldId id="275" r:id="rId23"/>
    <p:sldId id="276" r:id="rId24"/>
    <p:sldId id="280" r:id="rId25"/>
    <p:sldId id="282" r:id="rId26"/>
    <p:sldId id="286" r:id="rId27"/>
    <p:sldId id="279" r:id="rId28"/>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4" name="Flowchart: Document 6"/>
          <p:cNvSpPr/>
          <p:nvPr/>
        </p:nvSpPr>
        <p:spPr>
          <a:xfrm rot="10800000">
            <a:off x="1" y="1520731"/>
            <a:ext cx="9144000" cy="3435579"/>
          </a:xfrm>
          <a:custGeom>
            <a:avLst/>
            <a:gdLst>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805"/>
              <a:gd name="connsiteX1" fmla="*/ 21600 w 21600"/>
              <a:gd name="connsiteY1" fmla="*/ 0 h 18805"/>
              <a:gd name="connsiteX2" fmla="*/ 21600 w 21600"/>
              <a:gd name="connsiteY2" fmla="*/ 17322 h 18805"/>
              <a:gd name="connsiteX3" fmla="*/ 0 w 21600"/>
              <a:gd name="connsiteY3" fmla="*/ 18805 h 18805"/>
              <a:gd name="connsiteX4" fmla="*/ 0 w 21600"/>
              <a:gd name="connsiteY4" fmla="*/ 0 h 18805"/>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8916"/>
              <a:gd name="connsiteX1" fmla="*/ 21600 w 21600"/>
              <a:gd name="connsiteY1" fmla="*/ 0 h 18916"/>
              <a:gd name="connsiteX2" fmla="*/ 21600 w 21600"/>
              <a:gd name="connsiteY2" fmla="*/ 17322 h 18916"/>
              <a:gd name="connsiteX3" fmla="*/ 0 w 21600"/>
              <a:gd name="connsiteY3" fmla="*/ 18916 h 18916"/>
              <a:gd name="connsiteX4" fmla="*/ 0 w 21600"/>
              <a:gd name="connsiteY4" fmla="*/ 0 h 18916"/>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355"/>
              <a:gd name="connsiteX1" fmla="*/ 21600 w 21600"/>
              <a:gd name="connsiteY1" fmla="*/ 0 h 19355"/>
              <a:gd name="connsiteX2" fmla="*/ 21600 w 21600"/>
              <a:gd name="connsiteY2" fmla="*/ 17322 h 19355"/>
              <a:gd name="connsiteX3" fmla="*/ 0 w 21600"/>
              <a:gd name="connsiteY3" fmla="*/ 19355 h 19355"/>
              <a:gd name="connsiteX4" fmla="*/ 0 w 21600"/>
              <a:gd name="connsiteY4" fmla="*/ 0 h 19355"/>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 name="connsiteX0" fmla="*/ 0 w 21600"/>
              <a:gd name="connsiteY0" fmla="*/ 0 h 19794"/>
              <a:gd name="connsiteX1" fmla="*/ 21600 w 21600"/>
              <a:gd name="connsiteY1" fmla="*/ 0 h 19794"/>
              <a:gd name="connsiteX2" fmla="*/ 21600 w 21600"/>
              <a:gd name="connsiteY2" fmla="*/ 17322 h 19794"/>
              <a:gd name="connsiteX3" fmla="*/ 0 w 21600"/>
              <a:gd name="connsiteY3" fmla="*/ 19794 h 19794"/>
              <a:gd name="connsiteX4" fmla="*/ 0 w 21600"/>
              <a:gd name="connsiteY4" fmla="*/ 0 h 19794"/>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19794">
                <a:moveTo>
                  <a:pt x="0" y="0"/>
                </a:moveTo>
                <a:lnTo>
                  <a:pt x="21600" y="0"/>
                </a:lnTo>
                <a:lnTo>
                  <a:pt x="21600" y="17322"/>
                </a:lnTo>
                <a:cubicBezTo>
                  <a:pt x="10800" y="17322"/>
                  <a:pt x="7466" y="25350"/>
                  <a:pt x="0" y="19794"/>
                </a:cubicBezTo>
                <a:lnTo>
                  <a:pt x="0" y="0"/>
                </a:lnTo>
                <a:close/>
              </a:path>
            </a:pathLst>
          </a:custGeom>
          <a:gradFill>
            <a:gsLst>
              <a:gs pos="100000">
                <a:schemeClr val="bg2">
                  <a:tint val="28000"/>
                  <a:satMod val="2000000"/>
                  <a:alpha val="30000"/>
                </a:schemeClr>
              </a:gs>
              <a:gs pos="35000">
                <a:schemeClr val="bg2">
                  <a:shade val="100000"/>
                  <a:satMod val="600000"/>
                  <a:alpha val="0"/>
                </a:schemeClr>
              </a:gs>
            </a:gsLst>
            <a:lin ang="54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8"/>
          <p:cNvSpPr>
            <a:spLocks noGrp="1"/>
          </p:cNvSpPr>
          <p:nvPr>
            <p:ph type="ctrTitle"/>
          </p:nvPr>
        </p:nvSpPr>
        <p:spPr>
          <a:xfrm>
            <a:off x="502920" y="2775745"/>
            <a:ext cx="8229600" cy="2167128"/>
          </a:xfrm>
        </p:spPr>
        <p:txBody>
          <a:bodyPr tIns="0" bIns="0" anchor="t"/>
          <a:lstStyle>
            <a:lvl1pPr>
              <a:defRPr sz="5000" cap="all" baseline="0">
                <a:effectLst>
                  <a:outerShdw blurRad="30000" dist="30000" dir="2700000" algn="tl" rotWithShape="0">
                    <a:schemeClr val="bg2">
                      <a:shade val="45000"/>
                      <a:satMod val="150000"/>
                      <a:alpha val="90000"/>
                    </a:schemeClr>
                  </a:outerShdw>
                  <a:reflection blurRad="12000" stA="25000" endPos="49000" dist="5000" dir="5400000" sy="-100000" algn="bl" rotWithShape="0"/>
                </a:effectLst>
              </a:defRPr>
            </a:lvl1pPr>
          </a:lstStyle>
          <a:p>
            <a:r>
              <a:rPr lang="cs-CZ"/>
              <a:t>Kliknutím lze upravit styl.</a:t>
            </a:r>
            <a:endParaRPr lang="en-US" dirty="0"/>
          </a:p>
        </p:txBody>
      </p:sp>
      <p:sp>
        <p:nvSpPr>
          <p:cNvPr id="17" name="Subtitle 16"/>
          <p:cNvSpPr>
            <a:spLocks noGrp="1"/>
          </p:cNvSpPr>
          <p:nvPr>
            <p:ph type="subTitle" idx="1"/>
          </p:nvPr>
        </p:nvSpPr>
        <p:spPr>
          <a:xfrm>
            <a:off x="500064" y="1559720"/>
            <a:ext cx="5105400" cy="1219200"/>
          </a:xfrm>
        </p:spPr>
        <p:txBody>
          <a:bodyPr lIns="0" tIns="0" rIns="0" bIns="0" anchor="b"/>
          <a:lstStyle>
            <a:lvl1pPr marL="0" indent="0" algn="l">
              <a:buNone/>
              <a:defRPr sz="19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cs-CZ"/>
              <a:t>Kliknutím lze upravit styl předlohy.</a:t>
            </a:r>
            <a:endParaRPr lang="en-US" dirty="0"/>
          </a:p>
        </p:txBody>
      </p:sp>
      <p:sp>
        <p:nvSpPr>
          <p:cNvPr id="5" name="Date Placeholder 29"/>
          <p:cNvSpPr>
            <a:spLocks noGrp="1"/>
          </p:cNvSpPr>
          <p:nvPr>
            <p:ph type="dt" sz="half" idx="10"/>
          </p:nvPr>
        </p:nvSpPr>
        <p:spPr/>
        <p:txBody>
          <a:bodyPr/>
          <a:lstStyle>
            <a:lvl1pPr>
              <a:defRPr/>
            </a:lvl1pPr>
          </a:lstStyle>
          <a:p>
            <a:pPr>
              <a:defRPr/>
            </a:pPr>
            <a:fld id="{2CD6FAD2-93F7-4385-8095-AD1080B8B3E7}" type="datetimeFigureOut">
              <a:rPr lang="cs-CZ">
                <a:solidFill>
                  <a:srgbClr val="FFF9E5">
                    <a:shade val="50000"/>
                  </a:srgbClr>
                </a:solidFill>
              </a:rPr>
              <a:pPr>
                <a:defRPr/>
              </a:pPr>
              <a:t>08.05.2022</a:t>
            </a:fld>
            <a:endParaRPr lang="cs-CZ">
              <a:solidFill>
                <a:srgbClr val="FFF9E5">
                  <a:shade val="50000"/>
                </a:srgbClr>
              </a:solidFill>
            </a:endParaRPr>
          </a:p>
        </p:txBody>
      </p:sp>
      <p:sp>
        <p:nvSpPr>
          <p:cNvPr id="6" name="Footer Placeholder 18"/>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26"/>
          <p:cNvSpPr>
            <a:spLocks noGrp="1"/>
          </p:cNvSpPr>
          <p:nvPr>
            <p:ph type="sldNum" sz="quarter" idx="12"/>
          </p:nvPr>
        </p:nvSpPr>
        <p:spPr/>
        <p:txBody>
          <a:bodyPr/>
          <a:lstStyle>
            <a:lvl1pPr>
              <a:defRPr/>
            </a:lvl1pPr>
          </a:lstStyle>
          <a:p>
            <a:pPr>
              <a:defRPr/>
            </a:pPr>
            <a:fld id="{DF036267-8540-4850-8D36-397141BED6BF}"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375585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a:p>
        </p:txBody>
      </p:sp>
      <p:sp>
        <p:nvSpPr>
          <p:cNvPr id="3" name="Vertical Text Placeholder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0447E00F-9545-4970-A622-D139021FC3F6}" type="datetimeFigureOut">
              <a:rPr lang="cs-CZ">
                <a:solidFill>
                  <a:srgbClr val="FFF9E5">
                    <a:shade val="50000"/>
                  </a:srgbClr>
                </a:solidFill>
              </a:rPr>
              <a:pPr>
                <a:defRPr/>
              </a:pPr>
              <a:t>08.05.2022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75735A95-50D0-4FD8-8C03-56A69C62AEE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0971714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a:t>Kliknutím lze upravit styl.</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4" name="Date Placeholder 9"/>
          <p:cNvSpPr>
            <a:spLocks noGrp="1"/>
          </p:cNvSpPr>
          <p:nvPr>
            <p:ph type="dt" sz="half" idx="10"/>
          </p:nvPr>
        </p:nvSpPr>
        <p:spPr/>
        <p:txBody>
          <a:bodyPr/>
          <a:lstStyle>
            <a:lvl1pPr>
              <a:defRPr/>
            </a:lvl1pPr>
          </a:lstStyle>
          <a:p>
            <a:pPr>
              <a:defRPr/>
            </a:pPr>
            <a:fld id="{3BC820C7-984F-49A9-8437-5A24876F3B1E}" type="datetimeFigureOut">
              <a:rPr lang="cs-CZ">
                <a:solidFill>
                  <a:srgbClr val="FFF9E5">
                    <a:shade val="50000"/>
                  </a:srgbClr>
                </a:solidFill>
              </a:rPr>
              <a:pPr>
                <a:defRPr/>
              </a:pPr>
              <a:t>08.05.2022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66B13ACE-0248-45C6-865F-7637B7AFA129}"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40433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9"/>
          <p:cNvSpPr>
            <a:spLocks noGrp="1"/>
          </p:cNvSpPr>
          <p:nvPr>
            <p:ph type="dt" sz="half" idx="10"/>
          </p:nvPr>
        </p:nvSpPr>
        <p:spPr/>
        <p:txBody>
          <a:bodyPr/>
          <a:lstStyle>
            <a:lvl1pPr>
              <a:defRPr/>
            </a:lvl1pPr>
          </a:lstStyle>
          <a:p>
            <a:pPr>
              <a:defRPr/>
            </a:pPr>
            <a:fld id="{E6EE0E1F-DB86-428F-A90D-0A9255BF88EB}" type="datetimeFigureOut">
              <a:rPr lang="cs-CZ">
                <a:solidFill>
                  <a:srgbClr val="FFF9E5">
                    <a:shade val="50000"/>
                  </a:srgbClr>
                </a:solidFill>
              </a:rPr>
              <a:pPr>
                <a:defRPr/>
              </a:pPr>
              <a:t>08.05.2022</a:t>
            </a:fld>
            <a:endParaRPr lang="cs-CZ">
              <a:solidFill>
                <a:srgbClr val="FFF9E5">
                  <a:shade val="50000"/>
                </a:srgbClr>
              </a:solidFill>
            </a:endParaRPr>
          </a:p>
        </p:txBody>
      </p:sp>
      <p:sp>
        <p:nvSpPr>
          <p:cNvPr id="5"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17"/>
          <p:cNvSpPr>
            <a:spLocks noGrp="1"/>
          </p:cNvSpPr>
          <p:nvPr>
            <p:ph type="sldNum" sz="quarter" idx="12"/>
          </p:nvPr>
        </p:nvSpPr>
        <p:spPr/>
        <p:txBody>
          <a:bodyPr/>
          <a:lstStyle>
            <a:lvl1pPr>
              <a:defRPr/>
            </a:lvl1pPr>
          </a:lstStyle>
          <a:p>
            <a:pPr>
              <a:defRPr/>
            </a:pPr>
            <a:fld id="{B29EFBAC-3993-4FFA-BC16-162793D4117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6558476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722376" y="990600"/>
            <a:ext cx="7772400" cy="1362456"/>
          </a:xfrm>
        </p:spPr>
        <p:txBody>
          <a:bodyPr>
            <a:noAutofit/>
          </a:bodyPr>
          <a:lstStyle>
            <a:lvl1pPr algn="l">
              <a:buNone/>
              <a:defRPr sz="4800" b="1" cap="none" baseline="0"/>
            </a:lvl1pPr>
          </a:lstStyle>
          <a:p>
            <a:r>
              <a:rPr lang="cs-CZ"/>
              <a:t>Kliknutím lze upravit styl.</a:t>
            </a:r>
            <a:endParaRPr lang="en-US" dirty="0"/>
          </a:p>
        </p:txBody>
      </p:sp>
      <p:sp>
        <p:nvSpPr>
          <p:cNvPr id="3" name="Text Placeholder 2"/>
          <p:cNvSpPr>
            <a:spLocks noGrp="1"/>
          </p:cNvSpPr>
          <p:nvPr>
            <p:ph type="body" idx="1"/>
          </p:nvPr>
        </p:nvSpPr>
        <p:spPr>
          <a:xfrm>
            <a:off x="722313" y="2352677"/>
            <a:ext cx="7772400" cy="1509712"/>
          </a:xfrm>
        </p:spPr>
        <p:txBody>
          <a:bodyPr/>
          <a:lstStyle>
            <a:lvl1pPr>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cs-CZ"/>
              <a:t>Kliknutím lze upravit styly předlohy textu.</a:t>
            </a:r>
          </a:p>
        </p:txBody>
      </p:sp>
      <p:sp>
        <p:nvSpPr>
          <p:cNvPr id="4" name="Date Placeholder 3"/>
          <p:cNvSpPr>
            <a:spLocks noGrp="1"/>
          </p:cNvSpPr>
          <p:nvPr>
            <p:ph type="dt" sz="half" idx="10"/>
          </p:nvPr>
        </p:nvSpPr>
        <p:spPr/>
        <p:txBody>
          <a:bodyPr/>
          <a:lstStyle>
            <a:lvl1pPr>
              <a:defRPr/>
            </a:lvl1pPr>
          </a:lstStyle>
          <a:p>
            <a:pPr>
              <a:defRPr/>
            </a:pPr>
            <a:fld id="{D8816F19-7441-4E2E-B87E-9922107525B0}" type="datetimeFigureOut">
              <a:rPr lang="cs-CZ">
                <a:solidFill>
                  <a:srgbClr val="FFF9E5">
                    <a:shade val="50000"/>
                  </a:srgbClr>
                </a:solidFill>
              </a:rPr>
              <a:pPr>
                <a:defRPr/>
              </a:pPr>
              <a:t>08.05.2022</a:t>
            </a:fld>
            <a:endParaRPr lang="cs-CZ">
              <a:solidFill>
                <a:srgbClr val="FFF9E5">
                  <a:shade val="50000"/>
                </a:srgbClr>
              </a:solidFill>
            </a:endParaRPr>
          </a:p>
        </p:txBody>
      </p:sp>
      <p:sp>
        <p:nvSpPr>
          <p:cNvPr id="5" name="Footer Placeholder 4"/>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6" name="Slide Number Placeholder 5"/>
          <p:cNvSpPr>
            <a:spLocks noGrp="1"/>
          </p:cNvSpPr>
          <p:nvPr>
            <p:ph type="sldNum" sz="quarter" idx="12"/>
          </p:nvPr>
        </p:nvSpPr>
        <p:spPr/>
        <p:txBody>
          <a:bodyPr/>
          <a:lstStyle>
            <a:lvl1pPr>
              <a:defRPr/>
            </a:lvl1pPr>
          </a:lstStyle>
          <a:p>
            <a:pPr>
              <a:defRPr/>
            </a:pPr>
            <a:fld id="{1BDB261E-764E-4531-99DE-391DC3C791F3}"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80304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p>
            <a:r>
              <a:rPr lang="cs-CZ"/>
              <a:t>Kliknutím lze upravit styl.</a:t>
            </a:r>
            <a:endParaRPr lang="en-US" dirty="0"/>
          </a:p>
        </p:txBody>
      </p:sp>
      <p:sp>
        <p:nvSpPr>
          <p:cNvPr id="3" name="Content Placeholder 2"/>
          <p:cNvSpPr>
            <a:spLocks noGrp="1"/>
          </p:cNvSpPr>
          <p:nvPr>
            <p:ph sz="half" idx="1"/>
          </p:nvPr>
        </p:nvSpPr>
        <p:spPr>
          <a:xfrm>
            <a:off x="457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4648200" y="2199800"/>
            <a:ext cx="4038600" cy="4160520"/>
          </a:xfrm>
        </p:spPr>
        <p:txBody>
          <a:bodyPr/>
          <a:lstStyle>
            <a:lvl1pPr>
              <a:defRPr sz="2800"/>
            </a:lvl1pPr>
            <a:lvl2pPr>
              <a:defRPr sz="2400"/>
            </a:lvl2pPr>
            <a:lvl3pPr>
              <a:defRPr sz="2000"/>
            </a:lvl3pPr>
            <a:lvl4pPr>
              <a:defRPr sz="1800"/>
            </a:lvl4pPr>
            <a:lvl5pPr>
              <a:defRPr sz="18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9"/>
          <p:cNvSpPr>
            <a:spLocks noGrp="1"/>
          </p:cNvSpPr>
          <p:nvPr>
            <p:ph type="dt" sz="half" idx="10"/>
          </p:nvPr>
        </p:nvSpPr>
        <p:spPr/>
        <p:txBody>
          <a:bodyPr/>
          <a:lstStyle>
            <a:lvl1pPr>
              <a:defRPr/>
            </a:lvl1pPr>
          </a:lstStyle>
          <a:p>
            <a:pPr>
              <a:defRPr/>
            </a:pPr>
            <a:fld id="{B8560825-1FB3-4571-B18A-A816A2B88A67}" type="datetimeFigureOut">
              <a:rPr lang="cs-CZ">
                <a:solidFill>
                  <a:srgbClr val="FFF9E5">
                    <a:shade val="50000"/>
                  </a:srgbClr>
                </a:solidFill>
              </a:rPr>
              <a:pPr>
                <a:defRPr/>
              </a:pPr>
              <a:t>08.05.2022</a:t>
            </a:fld>
            <a:endParaRPr lang="cs-CZ">
              <a:solidFill>
                <a:srgbClr val="FFF9E5">
                  <a:shade val="50000"/>
                </a:srgbClr>
              </a:solidFill>
            </a:endParaRPr>
          </a:p>
        </p:txBody>
      </p:sp>
      <p:sp>
        <p:nvSpPr>
          <p:cNvPr id="6"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17"/>
          <p:cNvSpPr>
            <a:spLocks noGrp="1"/>
          </p:cNvSpPr>
          <p:nvPr>
            <p:ph type="sldNum" sz="quarter" idx="12"/>
          </p:nvPr>
        </p:nvSpPr>
        <p:spPr/>
        <p:txBody>
          <a:bodyPr/>
          <a:lstStyle>
            <a:lvl1pPr>
              <a:defRPr/>
            </a:lvl1pPr>
          </a:lstStyle>
          <a:p>
            <a:pPr>
              <a:defRPr/>
            </a:pPr>
            <a:fld id="{E0A87CC0-3820-4191-A59C-3189A5BC077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14357280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457200" y="2112168"/>
            <a:ext cx="4040188" cy="502920"/>
          </a:xfrm>
        </p:spPr>
        <p:txBody>
          <a:bodyPr anchor="b">
            <a:noAutofit/>
          </a:bodyPr>
          <a:lstStyle>
            <a:lvl1pPr>
              <a:buNone/>
              <a:defRPr sz="2200" b="1">
                <a:effectLst>
                  <a:outerShdw blurRad="38000" dist="38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4" name="Text Placeholder 3"/>
          <p:cNvSpPr>
            <a:spLocks noGrp="1"/>
          </p:cNvSpPr>
          <p:nvPr>
            <p:ph type="body" sz="half" idx="3"/>
          </p:nvPr>
        </p:nvSpPr>
        <p:spPr>
          <a:xfrm>
            <a:off x="4645025" y="2112168"/>
            <a:ext cx="4041775" cy="502920"/>
          </a:xfrm>
        </p:spPr>
        <p:txBody>
          <a:bodyPr anchor="b">
            <a:noAutofit/>
          </a:bodyPr>
          <a:lstStyle>
            <a:lvl1pPr>
              <a:buNone/>
              <a:defRPr sz="2200" b="1">
                <a:effectLst>
                  <a:outerShdw blurRad="30000" dist="30000" dir="2700000" algn="tl" rotWithShape="0">
                    <a:schemeClr val="bg2">
                      <a:shade val="45000"/>
                      <a:satMod val="150000"/>
                      <a:alpha val="90000"/>
                    </a:schemeClr>
                  </a:outerShdw>
                </a:effectLst>
              </a:defRPr>
            </a:lvl1pPr>
            <a:lvl2pPr>
              <a:buNone/>
              <a:defRPr sz="2000" b="1"/>
            </a:lvl2pPr>
            <a:lvl3pPr>
              <a:buNone/>
              <a:defRPr sz="1800" b="1"/>
            </a:lvl3pPr>
            <a:lvl4pPr>
              <a:buNone/>
              <a:defRPr sz="1600" b="1"/>
            </a:lvl4pPr>
            <a:lvl5pPr>
              <a:buNone/>
              <a:defRPr sz="1600" b="1"/>
            </a:lvl5pPr>
          </a:lstStyle>
          <a:p>
            <a:pPr lvl="0"/>
            <a:r>
              <a:rPr lang="cs-CZ"/>
              <a:t>Kliknutím lze upravit styly předlohy textu.</a:t>
            </a:r>
          </a:p>
        </p:txBody>
      </p:sp>
      <p:sp>
        <p:nvSpPr>
          <p:cNvPr id="5" name="Content Placeholder 4"/>
          <p:cNvSpPr>
            <a:spLocks noGrp="1"/>
          </p:cNvSpPr>
          <p:nvPr>
            <p:ph sz="quarter" idx="2"/>
          </p:nvPr>
        </p:nvSpPr>
        <p:spPr>
          <a:xfrm>
            <a:off x="457200" y="2667000"/>
            <a:ext cx="4040188"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4645025" y="2667000"/>
            <a:ext cx="4041775" cy="3657600"/>
          </a:xfrm>
        </p:spPr>
        <p:txBody>
          <a:bodyPr/>
          <a:lstStyle>
            <a:lvl1pPr>
              <a:defRPr sz="2200"/>
            </a:lvl1pPr>
            <a:lvl2pPr>
              <a:defRPr sz="2000"/>
            </a:lvl2pPr>
            <a:lvl3pPr>
              <a:defRPr sz="1800"/>
            </a:lvl3pPr>
            <a:lvl4pPr>
              <a:defRPr sz="1600"/>
            </a:lvl4pPr>
            <a:lvl5pPr>
              <a:defRPr sz="16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9"/>
          <p:cNvSpPr>
            <a:spLocks noGrp="1"/>
          </p:cNvSpPr>
          <p:nvPr>
            <p:ph type="dt" sz="half" idx="10"/>
          </p:nvPr>
        </p:nvSpPr>
        <p:spPr/>
        <p:txBody>
          <a:bodyPr/>
          <a:lstStyle>
            <a:lvl1pPr>
              <a:defRPr/>
            </a:lvl1pPr>
          </a:lstStyle>
          <a:p>
            <a:pPr>
              <a:defRPr/>
            </a:pPr>
            <a:fld id="{F6FF6C15-2E95-44ED-AB1A-5E9B7FBC700D}" type="datetimeFigureOut">
              <a:rPr lang="cs-CZ">
                <a:solidFill>
                  <a:srgbClr val="FFF9E5">
                    <a:shade val="50000"/>
                  </a:srgbClr>
                </a:solidFill>
              </a:rPr>
              <a:pPr>
                <a:defRPr/>
              </a:pPr>
              <a:t>08.05.2022</a:t>
            </a:fld>
            <a:endParaRPr lang="cs-CZ">
              <a:solidFill>
                <a:srgbClr val="FFF9E5">
                  <a:shade val="50000"/>
                </a:srgbClr>
              </a:solidFill>
            </a:endParaRPr>
          </a:p>
        </p:txBody>
      </p:sp>
      <p:sp>
        <p:nvSpPr>
          <p:cNvPr id="8"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9" name="Slide Number Placeholder 17"/>
          <p:cNvSpPr>
            <a:spLocks noGrp="1"/>
          </p:cNvSpPr>
          <p:nvPr>
            <p:ph type="sldNum" sz="quarter" idx="12"/>
          </p:nvPr>
        </p:nvSpPr>
        <p:spPr/>
        <p:txBody>
          <a:bodyPr/>
          <a:lstStyle>
            <a:lvl1pPr>
              <a:defRPr/>
            </a:lvl1pPr>
          </a:lstStyle>
          <a:p>
            <a:pPr>
              <a:defRPr/>
            </a:pPr>
            <a:fld id="{67C8B4DE-BCDF-4C74-B22C-DEA276BFDE98}"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42276369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a:effectLst/>
        </p:spPr>
        <p:txBody>
          <a:bodyPr/>
          <a:lstStyle>
            <a:lvl1pPr>
              <a:defRPr sz="4800" cap="none" baseline="0">
                <a:effectLst>
                  <a:outerShdw blurRad="30000" dist="30000" dir="2700000" algn="tl" rotWithShape="0">
                    <a:schemeClr val="bg2">
                      <a:shade val="45000"/>
                      <a:satMod val="150000"/>
                      <a:alpha val="90000"/>
                    </a:schemeClr>
                  </a:outerShdw>
                </a:effectLst>
              </a:defRPr>
            </a:lvl1pPr>
          </a:lstStyle>
          <a:p>
            <a:r>
              <a:rPr lang="cs-CZ"/>
              <a:t>Kliknutím lze upravit styl.</a:t>
            </a:r>
            <a:endParaRPr lang="en-US" dirty="0"/>
          </a:p>
        </p:txBody>
      </p:sp>
      <p:sp>
        <p:nvSpPr>
          <p:cNvPr id="3" name="Date Placeholder 9"/>
          <p:cNvSpPr>
            <a:spLocks noGrp="1"/>
          </p:cNvSpPr>
          <p:nvPr>
            <p:ph type="dt" sz="half" idx="10"/>
          </p:nvPr>
        </p:nvSpPr>
        <p:spPr/>
        <p:txBody>
          <a:bodyPr/>
          <a:lstStyle>
            <a:lvl1pPr>
              <a:defRPr/>
            </a:lvl1pPr>
          </a:lstStyle>
          <a:p>
            <a:pPr>
              <a:defRPr/>
            </a:pPr>
            <a:fld id="{BAC4B644-F65D-4265-91A6-80174FCBB959}" type="datetimeFigureOut">
              <a:rPr lang="cs-CZ">
                <a:solidFill>
                  <a:srgbClr val="FFF9E5">
                    <a:shade val="50000"/>
                  </a:srgbClr>
                </a:solidFill>
              </a:rPr>
              <a:pPr>
                <a:defRPr/>
              </a:pPr>
              <a:t>08.05.2022</a:t>
            </a:fld>
            <a:endParaRPr lang="cs-CZ">
              <a:solidFill>
                <a:srgbClr val="FFF9E5">
                  <a:shade val="50000"/>
                </a:srgbClr>
              </a:solidFill>
            </a:endParaRPr>
          </a:p>
        </p:txBody>
      </p:sp>
      <p:sp>
        <p:nvSpPr>
          <p:cNvPr id="4"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5" name="Slide Number Placeholder 17"/>
          <p:cNvSpPr>
            <a:spLocks noGrp="1"/>
          </p:cNvSpPr>
          <p:nvPr>
            <p:ph type="sldNum" sz="quarter" idx="12"/>
          </p:nvPr>
        </p:nvSpPr>
        <p:spPr/>
        <p:txBody>
          <a:bodyPr/>
          <a:lstStyle>
            <a:lvl1pPr>
              <a:defRPr/>
            </a:lvl1pPr>
          </a:lstStyle>
          <a:p>
            <a:pPr>
              <a:defRPr/>
            </a:pPr>
            <a:fld id="{01776C9D-BD56-43D0-BFD2-FF5420CE7820}"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5626912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fld id="{4DCA9A73-7874-4107-B4BE-8865ABE96144}" type="datetimeFigureOut">
              <a:rPr lang="cs-CZ">
                <a:solidFill>
                  <a:srgbClr val="FFF9E5">
                    <a:shade val="50000"/>
                  </a:srgbClr>
                </a:solidFill>
              </a:rPr>
              <a:pPr>
                <a:defRPr/>
              </a:pPr>
              <a:t>08.05.2022</a:t>
            </a:fld>
            <a:endParaRPr lang="cs-CZ">
              <a:solidFill>
                <a:srgbClr val="FFF9E5">
                  <a:shade val="50000"/>
                </a:srgbClr>
              </a:solidFill>
            </a:endParaRPr>
          </a:p>
        </p:txBody>
      </p:sp>
      <p:sp>
        <p:nvSpPr>
          <p:cNvPr id="3" name="Footer Placeholder 21"/>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4" name="Slide Number Placeholder 17"/>
          <p:cNvSpPr>
            <a:spLocks noGrp="1"/>
          </p:cNvSpPr>
          <p:nvPr>
            <p:ph type="sldNum" sz="quarter" idx="12"/>
          </p:nvPr>
        </p:nvSpPr>
        <p:spPr/>
        <p:txBody>
          <a:bodyPr/>
          <a:lstStyle>
            <a:lvl1pPr>
              <a:defRPr/>
            </a:lvl1pPr>
          </a:lstStyle>
          <a:p>
            <a:pPr>
              <a:defRPr/>
            </a:pPr>
            <a:fld id="{80348102-4BDC-4DC4-8368-DCE9B6660EAE}"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2385435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457200" y="71440"/>
            <a:ext cx="8229600" cy="914400"/>
          </a:xfrm>
        </p:spPr>
        <p:txBody>
          <a:bodyPr tIns="0" bIns="0"/>
          <a:lstStyle>
            <a:lvl1pPr algn="l">
              <a:buNone/>
              <a:defRPr sz="5000" b="1"/>
            </a:lvl1pPr>
          </a:lstStyle>
          <a:p>
            <a:r>
              <a:rPr lang="cs-CZ"/>
              <a:t>Kliknutím lze upravit styl.</a:t>
            </a:r>
            <a:endParaRPr lang="en-US" dirty="0"/>
          </a:p>
        </p:txBody>
      </p:sp>
      <p:sp>
        <p:nvSpPr>
          <p:cNvPr id="3" name="Text Placeholder 2"/>
          <p:cNvSpPr>
            <a:spLocks noGrp="1"/>
          </p:cNvSpPr>
          <p:nvPr>
            <p:ph type="body" idx="2"/>
          </p:nvPr>
        </p:nvSpPr>
        <p:spPr>
          <a:xfrm>
            <a:off x="457200" y="1133856"/>
            <a:ext cx="2590800" cy="5181600"/>
          </a:xfrm>
        </p:spPr>
        <p:txBody>
          <a:bodyPr lIns="45720" rIns="0"/>
          <a:lstStyle>
            <a:lvl1pPr marL="0" indent="0">
              <a:spcBef>
                <a:spcPts val="300"/>
              </a:spcBef>
              <a:buNone/>
              <a:defRPr sz="1800"/>
            </a:lvl1pPr>
            <a:lvl2pPr>
              <a:buNone/>
              <a:defRPr sz="1200"/>
            </a:lvl2pPr>
            <a:lvl3pPr>
              <a:buNone/>
              <a:defRPr sz="1000"/>
            </a:lvl3pPr>
            <a:lvl4pPr>
              <a:buNone/>
              <a:defRPr sz="900"/>
            </a:lvl4pPr>
            <a:lvl5pPr>
              <a:buNone/>
              <a:defRPr sz="900"/>
            </a:lvl5pPr>
          </a:lstStyle>
          <a:p>
            <a:pPr lvl="0"/>
            <a:r>
              <a:rPr lang="cs-CZ"/>
              <a:t>Kliknutím lze upravit styly předlohy textu.</a:t>
            </a:r>
          </a:p>
        </p:txBody>
      </p:sp>
      <p:sp>
        <p:nvSpPr>
          <p:cNvPr id="4" name="Content Placeholder 3"/>
          <p:cNvSpPr>
            <a:spLocks noGrp="1"/>
          </p:cNvSpPr>
          <p:nvPr>
            <p:ph sz="half" idx="1"/>
          </p:nvPr>
        </p:nvSpPr>
        <p:spPr>
          <a:xfrm>
            <a:off x="3429000" y="1133472"/>
            <a:ext cx="5257800" cy="5191128"/>
          </a:xfrm>
        </p:spPr>
        <p:txBody>
          <a:bodyPr/>
          <a:lstStyle>
            <a:lvl1pPr algn="l">
              <a:defRPr sz="3000"/>
            </a:lvl1pPr>
            <a:lvl2pPr algn="l">
              <a:defRPr sz="2800"/>
            </a:lvl2pPr>
            <a:lvl3pPr algn="l">
              <a:defRPr sz="2400"/>
            </a:lvl3pPr>
            <a:lvl4pPr algn="l">
              <a:defRPr sz="2000"/>
            </a:lvl4pPr>
            <a:lvl5pPr algn="l">
              <a:defRPr sz="2000"/>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lvl1pPr>
              <a:defRPr/>
            </a:lvl1pPr>
          </a:lstStyle>
          <a:p>
            <a:pPr>
              <a:defRPr/>
            </a:pPr>
            <a:fld id="{4D747822-8BF7-4ABD-B5C6-FFC6ABA33CC3}" type="datetimeFigureOut">
              <a:rPr lang="cs-CZ">
                <a:solidFill>
                  <a:srgbClr val="FFF9E5">
                    <a:shade val="50000"/>
                  </a:srgbClr>
                </a:solidFill>
              </a:rPr>
              <a:pPr>
                <a:defRPr/>
              </a:pPr>
              <a:t>08.05.2022</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BBC3F063-AA7F-45CE-B9EB-9C083522C2D4}"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6668030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376240" y="1981200"/>
            <a:ext cx="3429000" cy="522288"/>
          </a:xfrm>
        </p:spPr>
        <p:txBody>
          <a:bodyPr tIns="0" bIns="0"/>
          <a:lstStyle>
            <a:lvl1pPr algn="r">
              <a:buNone/>
              <a:defRPr sz="2000" b="1"/>
            </a:lvl1pPr>
          </a:lstStyle>
          <a:p>
            <a:r>
              <a:rPr lang="cs-CZ"/>
              <a:t>Kliknutím lze upravit styl.</a:t>
            </a:r>
            <a:endParaRPr lang="en-US" dirty="0"/>
          </a:p>
        </p:txBody>
      </p:sp>
      <p:sp>
        <p:nvSpPr>
          <p:cNvPr id="3" name="Picture Placeholder 2"/>
          <p:cNvSpPr>
            <a:spLocks noGrp="1"/>
          </p:cNvSpPr>
          <p:nvPr>
            <p:ph type="pic" idx="1"/>
          </p:nvPr>
        </p:nvSpPr>
        <p:spPr>
          <a:xfrm>
            <a:off x="4093368" y="1066800"/>
            <a:ext cx="4572000" cy="4572000"/>
          </a:xfrm>
          <a:solidFill>
            <a:schemeClr val="bg2">
              <a:shade val="75000"/>
            </a:schemeClr>
          </a:solidFill>
          <a:ln w="60325">
            <a:solidFill>
              <a:srgbClr val="FFFFFF"/>
            </a:solidFill>
            <a:miter lim="800000"/>
          </a:ln>
          <a:effectLst>
            <a:outerShdw blurRad="36195" dist="10000" dir="5400000" algn="tl" rotWithShape="0">
              <a:srgbClr val="000000">
                <a:alpha val="75000"/>
              </a:srgbClr>
            </a:outerShdw>
            <a:reflection stA="21000" endA="500" endPos="10000" dist="20000" dir="5400000" sy="-100000" algn="bl" rotWithShape="0"/>
          </a:effectLst>
        </p:spPr>
        <p:txBody>
          <a:bodyPr>
            <a:normAutofit/>
          </a:bodyPr>
          <a:lstStyle>
            <a:lvl1pPr>
              <a:buNone/>
              <a:defRPr sz="3200"/>
            </a:lvl1pPr>
          </a:lstStyle>
          <a:p>
            <a:pPr lvl="0"/>
            <a:r>
              <a:rPr lang="cs-CZ" noProof="0"/>
              <a:t>Kliknutím na ikonu přidáte obrázek.</a:t>
            </a:r>
            <a:endParaRPr lang="en-US" noProof="0" dirty="0"/>
          </a:p>
        </p:txBody>
      </p:sp>
      <p:sp>
        <p:nvSpPr>
          <p:cNvPr id="4" name="Text Placeholder 3"/>
          <p:cNvSpPr>
            <a:spLocks noGrp="1"/>
          </p:cNvSpPr>
          <p:nvPr>
            <p:ph type="body" sz="half" idx="2"/>
          </p:nvPr>
        </p:nvSpPr>
        <p:spPr>
          <a:xfrm>
            <a:off x="376240" y="2543176"/>
            <a:ext cx="3429000" cy="914400"/>
          </a:xfrm>
        </p:spPr>
        <p:txBody>
          <a:bodyPr lIns="0" tIns="0" rIns="0" bIns="0"/>
          <a:lstStyle>
            <a:lvl1pPr indent="0" algn="r">
              <a:spcBef>
                <a:spcPts val="300"/>
              </a:spcBef>
              <a:buFontTx/>
              <a:buNone/>
              <a:defRPr sz="1400" baseline="0"/>
            </a:lvl1pPr>
            <a:lvl2pPr>
              <a:buFontTx/>
              <a:buNone/>
              <a:defRPr sz="1200"/>
            </a:lvl2pPr>
            <a:lvl3pPr>
              <a:buFontTx/>
              <a:buNone/>
              <a:defRPr sz="1000"/>
            </a:lvl3pPr>
            <a:lvl4pPr>
              <a:buFontTx/>
              <a:buNone/>
              <a:defRPr sz="900"/>
            </a:lvl4pPr>
            <a:lvl5pPr>
              <a:buFontTx/>
              <a:buNone/>
              <a:defRPr sz="900"/>
            </a:lvl5pPr>
          </a:lstStyle>
          <a:p>
            <a:pPr lvl="0"/>
            <a:r>
              <a:rPr lang="cs-CZ"/>
              <a:t>Kliknutím lze upravit styly předlohy textu.</a:t>
            </a:r>
          </a:p>
        </p:txBody>
      </p:sp>
      <p:sp>
        <p:nvSpPr>
          <p:cNvPr id="5" name="Date Placeholder 4"/>
          <p:cNvSpPr>
            <a:spLocks noGrp="1"/>
          </p:cNvSpPr>
          <p:nvPr>
            <p:ph type="dt" sz="half" idx="10"/>
          </p:nvPr>
        </p:nvSpPr>
        <p:spPr/>
        <p:txBody>
          <a:bodyPr/>
          <a:lstStyle>
            <a:lvl1pPr>
              <a:defRPr/>
            </a:lvl1pPr>
          </a:lstStyle>
          <a:p>
            <a:pPr>
              <a:defRPr/>
            </a:pPr>
            <a:fld id="{05747B2E-DC24-4FE3-ABEE-88B4C6664B57}" type="datetimeFigureOut">
              <a:rPr lang="cs-CZ">
                <a:solidFill>
                  <a:srgbClr val="FFF9E5">
                    <a:shade val="50000"/>
                  </a:srgbClr>
                </a:solidFill>
              </a:rPr>
              <a:pPr>
                <a:defRPr/>
              </a:pPr>
              <a:t>08.05.2022</a:t>
            </a:fld>
            <a:endParaRPr lang="cs-CZ">
              <a:solidFill>
                <a:srgbClr val="FFF9E5">
                  <a:shade val="50000"/>
                </a:srgbClr>
              </a:solidFill>
            </a:endParaRPr>
          </a:p>
        </p:txBody>
      </p:sp>
      <p:sp>
        <p:nvSpPr>
          <p:cNvPr id="6" name="Footer Placeholder 5"/>
          <p:cNvSpPr>
            <a:spLocks noGrp="1"/>
          </p:cNvSpPr>
          <p:nvPr>
            <p:ph type="ftr" sz="quarter" idx="11"/>
          </p:nvPr>
        </p:nvSpPr>
        <p:spPr/>
        <p:txBody>
          <a:bodyPr/>
          <a:lstStyle>
            <a:lvl1pPr>
              <a:defRPr/>
            </a:lvl1pPr>
          </a:lstStyle>
          <a:p>
            <a:pPr>
              <a:defRPr/>
            </a:pPr>
            <a:endParaRPr lang="cs-CZ">
              <a:solidFill>
                <a:srgbClr val="FFF9E5">
                  <a:shade val="50000"/>
                </a:srgbClr>
              </a:solidFill>
            </a:endParaRPr>
          </a:p>
        </p:txBody>
      </p:sp>
      <p:sp>
        <p:nvSpPr>
          <p:cNvPr id="7" name="Slide Number Placeholder 6"/>
          <p:cNvSpPr>
            <a:spLocks noGrp="1"/>
          </p:cNvSpPr>
          <p:nvPr>
            <p:ph type="sldNum" sz="quarter" idx="12"/>
          </p:nvPr>
        </p:nvSpPr>
        <p:spPr/>
        <p:txBody>
          <a:bodyPr/>
          <a:lstStyle>
            <a:lvl1pPr>
              <a:defRPr/>
            </a:lvl1pPr>
          </a:lstStyle>
          <a:p>
            <a:pPr>
              <a:defRPr/>
            </a:pPr>
            <a:fld id="{163C7F98-1360-4018-BBD7-D9281D717B72}" type="slidenum">
              <a:rPr lang="cs-CZ">
                <a:solidFill>
                  <a:srgbClr val="FFF9E5">
                    <a:shade val="50000"/>
                  </a:srgbClr>
                </a:solidFill>
              </a:rPr>
              <a:pPr>
                <a:defRPr/>
              </a:pPr>
              <a:t>‹#›</a:t>
            </a:fld>
            <a:endParaRPr lang="cs-CZ">
              <a:solidFill>
                <a:srgbClr val="FFF9E5">
                  <a:shade val="50000"/>
                </a:srgbClr>
              </a:solidFill>
            </a:endParaRPr>
          </a:p>
        </p:txBody>
      </p:sp>
    </p:spTree>
    <p:extLst>
      <p:ext uri="{BB962C8B-B14F-4D97-AF65-F5344CB8AC3E}">
        <p14:creationId xmlns:p14="http://schemas.microsoft.com/office/powerpoint/2010/main" val="38169450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Flowchart: Document 6"/>
          <p:cNvSpPr/>
          <p:nvPr/>
        </p:nvSpPr>
        <p:spPr>
          <a:xfrm rot="10800000">
            <a:off x="1" y="1142899"/>
            <a:ext cx="9144000" cy="5562705"/>
          </a:xfrm>
          <a:custGeom>
            <a:avLst/>
            <a:gdLst>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378"/>
              <a:gd name="connsiteX1" fmla="*/ 21600 w 21600"/>
              <a:gd name="connsiteY1" fmla="*/ 0 h 19378"/>
              <a:gd name="connsiteX2" fmla="*/ 21600 w 21600"/>
              <a:gd name="connsiteY2" fmla="*/ 17322 h 19378"/>
              <a:gd name="connsiteX3" fmla="*/ 0 w 21600"/>
              <a:gd name="connsiteY3" fmla="*/ 19378 h 19378"/>
              <a:gd name="connsiteX4" fmla="*/ 0 w 21600"/>
              <a:gd name="connsiteY4" fmla="*/ 0 h 19378"/>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19974"/>
              <a:gd name="connsiteX1" fmla="*/ 21600 w 21600"/>
              <a:gd name="connsiteY1" fmla="*/ 0 h 19974"/>
              <a:gd name="connsiteX2" fmla="*/ 21600 w 21600"/>
              <a:gd name="connsiteY2" fmla="*/ 17322 h 19974"/>
              <a:gd name="connsiteX3" fmla="*/ 0 w 21600"/>
              <a:gd name="connsiteY3" fmla="*/ 19974 h 19974"/>
              <a:gd name="connsiteX4" fmla="*/ 0 w 21600"/>
              <a:gd name="connsiteY4" fmla="*/ 0 h 19974"/>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 name="connsiteX0" fmla="*/ 0 w 21600"/>
              <a:gd name="connsiteY0" fmla="*/ 0 h 20252"/>
              <a:gd name="connsiteX1" fmla="*/ 21600 w 21600"/>
              <a:gd name="connsiteY1" fmla="*/ 0 h 20252"/>
              <a:gd name="connsiteX2" fmla="*/ 21600 w 21600"/>
              <a:gd name="connsiteY2" fmla="*/ 17322 h 20252"/>
              <a:gd name="connsiteX3" fmla="*/ 0 w 21600"/>
              <a:gd name="connsiteY3" fmla="*/ 20252 h 20252"/>
              <a:gd name="connsiteX4" fmla="*/ 0 w 21600"/>
              <a:gd name="connsiteY4" fmla="*/ 0 h 2025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252">
                <a:moveTo>
                  <a:pt x="0" y="0"/>
                </a:moveTo>
                <a:lnTo>
                  <a:pt x="21600" y="0"/>
                </a:lnTo>
                <a:lnTo>
                  <a:pt x="21600" y="17322"/>
                </a:lnTo>
                <a:cubicBezTo>
                  <a:pt x="10800" y="17322"/>
                  <a:pt x="10056" y="24231"/>
                  <a:pt x="0" y="20252"/>
                </a:cubicBezTo>
                <a:lnTo>
                  <a:pt x="0" y="0"/>
                </a:lnTo>
                <a:close/>
              </a:path>
            </a:pathLst>
          </a:custGeom>
          <a:gradFill>
            <a:gsLst>
              <a:gs pos="100000">
                <a:schemeClr val="bg2">
                  <a:tint val="55000"/>
                  <a:satMod val="1800000"/>
                  <a:alpha val="55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8" name="Flowchart: Document 7"/>
          <p:cNvSpPr/>
          <p:nvPr/>
        </p:nvSpPr>
        <p:spPr>
          <a:xfrm rot="10800000">
            <a:off x="1" y="1341133"/>
            <a:ext cx="9144000" cy="4480425"/>
          </a:xfrm>
          <a:custGeom>
            <a:avLst/>
            <a:gdLst>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8944"/>
              <a:gd name="connsiteX1" fmla="*/ 21600 w 21600"/>
              <a:gd name="connsiteY1" fmla="*/ 0 h 18944"/>
              <a:gd name="connsiteX2" fmla="*/ 21600 w 21600"/>
              <a:gd name="connsiteY2" fmla="*/ 17322 h 18944"/>
              <a:gd name="connsiteX3" fmla="*/ 0 w 21600"/>
              <a:gd name="connsiteY3" fmla="*/ 18944 h 18944"/>
              <a:gd name="connsiteX4" fmla="*/ 0 w 21600"/>
              <a:gd name="connsiteY4" fmla="*/ 0 h 18944"/>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350"/>
              <a:gd name="connsiteX1" fmla="*/ 21600 w 21600"/>
              <a:gd name="connsiteY1" fmla="*/ 0 h 19350"/>
              <a:gd name="connsiteX2" fmla="*/ 21600 w 21600"/>
              <a:gd name="connsiteY2" fmla="*/ 17322 h 19350"/>
              <a:gd name="connsiteX3" fmla="*/ 0 w 21600"/>
              <a:gd name="connsiteY3" fmla="*/ 19350 h 19350"/>
              <a:gd name="connsiteX4" fmla="*/ 0 w 21600"/>
              <a:gd name="connsiteY4" fmla="*/ 0 h 19350"/>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19691"/>
              <a:gd name="connsiteX1" fmla="*/ 21600 w 21600"/>
              <a:gd name="connsiteY1" fmla="*/ 0 h 19691"/>
              <a:gd name="connsiteX2" fmla="*/ 21600 w 21600"/>
              <a:gd name="connsiteY2" fmla="*/ 17322 h 19691"/>
              <a:gd name="connsiteX3" fmla="*/ 0 w 21600"/>
              <a:gd name="connsiteY3" fmla="*/ 19691 h 19691"/>
              <a:gd name="connsiteX4" fmla="*/ 0 w 21600"/>
              <a:gd name="connsiteY4" fmla="*/ 0 h 19691"/>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 name="connsiteX0" fmla="*/ 0 w 21600"/>
              <a:gd name="connsiteY0" fmla="*/ 0 h 20032"/>
              <a:gd name="connsiteX1" fmla="*/ 21600 w 21600"/>
              <a:gd name="connsiteY1" fmla="*/ 0 h 20032"/>
              <a:gd name="connsiteX2" fmla="*/ 21600 w 21600"/>
              <a:gd name="connsiteY2" fmla="*/ 17322 h 20032"/>
              <a:gd name="connsiteX3" fmla="*/ 0 w 21600"/>
              <a:gd name="connsiteY3" fmla="*/ 20032 h 20032"/>
              <a:gd name="connsiteX4" fmla="*/ 0 w 21600"/>
              <a:gd name="connsiteY4" fmla="*/ 0 h 20032"/>
            </a:gdLst>
            <a:ahLst/>
            <a:cxnLst>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 ang="0">
                <a:pos x="connsiteX0" y="connsiteY0"/>
              </a:cxn>
              <a:cxn ang="0">
                <a:pos x="connsiteX1" y="connsiteY1"/>
              </a:cxn>
              <a:cxn ang="0">
                <a:pos x="connsiteX2" y="connsiteY2"/>
              </a:cxn>
              <a:cxn ang="0">
                <a:pos x="connsiteX3" y="connsiteY3"/>
              </a:cxn>
              <a:cxn ang="0">
                <a:pos x="connsiteX4" y="connsiteY4"/>
              </a:cxn>
            </a:cxnLst>
            <a:rect l="l" t="t" r="r" b="b"/>
            <a:pathLst>
              <a:path w="21600" h="20032">
                <a:moveTo>
                  <a:pt x="0" y="0"/>
                </a:moveTo>
                <a:lnTo>
                  <a:pt x="21600" y="0"/>
                </a:lnTo>
                <a:lnTo>
                  <a:pt x="21600" y="17322"/>
                </a:lnTo>
                <a:cubicBezTo>
                  <a:pt x="10800" y="17322"/>
                  <a:pt x="8684" y="24776"/>
                  <a:pt x="0" y="20032"/>
                </a:cubicBezTo>
                <a:lnTo>
                  <a:pt x="0" y="0"/>
                </a:lnTo>
                <a:close/>
              </a:path>
            </a:pathLst>
          </a:custGeom>
          <a:gradFill>
            <a:gsLst>
              <a:gs pos="100000">
                <a:schemeClr val="bg2">
                  <a:tint val="40000"/>
                  <a:satMod val="1900000"/>
                  <a:alpha val="30000"/>
                </a:schemeClr>
              </a:gs>
              <a:gs pos="65000">
                <a:schemeClr val="bg2">
                  <a:shade val="100000"/>
                  <a:satMod val="600000"/>
                  <a:alpha val="0"/>
                </a:schemeClr>
              </a:gs>
            </a:gsLst>
            <a:lin ang="4800000" scaled="1"/>
          </a:gradFill>
          <a:ln w="317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base">
              <a:spcBef>
                <a:spcPct val="0"/>
              </a:spcBef>
              <a:spcAft>
                <a:spcPct val="0"/>
              </a:spcAft>
              <a:defRPr/>
            </a:pPr>
            <a:endParaRPr lang="en-US">
              <a:solidFill>
                <a:prstClr val="white"/>
              </a:solidFill>
            </a:endParaRPr>
          </a:p>
        </p:txBody>
      </p:sp>
      <p:sp>
        <p:nvSpPr>
          <p:cNvPr id="9" name="Title Placeholder 8"/>
          <p:cNvSpPr>
            <a:spLocks noGrp="1"/>
          </p:cNvSpPr>
          <p:nvPr>
            <p:ph type="title"/>
          </p:nvPr>
        </p:nvSpPr>
        <p:spPr>
          <a:xfrm>
            <a:off x="457200" y="533400"/>
            <a:ext cx="8229600" cy="1524000"/>
          </a:xfrm>
          <a:prstGeom prst="rect">
            <a:avLst/>
          </a:prstGeom>
        </p:spPr>
        <p:txBody>
          <a:bodyPr vert="horz" lIns="0" tIns="9144" rIns="0" bIns="9144" anchor="b">
            <a:normAutofit/>
          </a:bodyPr>
          <a:lstStyle/>
          <a:p>
            <a:r>
              <a:rPr lang="cs-CZ"/>
              <a:t>Kliknutím lze upravit styl.</a:t>
            </a:r>
            <a:endParaRPr lang="en-US" dirty="0"/>
          </a:p>
        </p:txBody>
      </p:sp>
      <p:sp>
        <p:nvSpPr>
          <p:cNvPr id="1033" name="Text Placeholder 29"/>
          <p:cNvSpPr>
            <a:spLocks noGrp="1"/>
          </p:cNvSpPr>
          <p:nvPr>
            <p:ph type="body" idx="1"/>
          </p:nvPr>
        </p:nvSpPr>
        <p:spPr bwMode="auto">
          <a:xfrm>
            <a:off x="457200" y="2179638"/>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en-US"/>
          </a:p>
        </p:txBody>
      </p:sp>
      <p:sp>
        <p:nvSpPr>
          <p:cNvPr id="10" name="Date Placeholder 9"/>
          <p:cNvSpPr>
            <a:spLocks noGrp="1"/>
          </p:cNvSpPr>
          <p:nvPr>
            <p:ph type="dt" sz="half" idx="2"/>
          </p:nvPr>
        </p:nvSpPr>
        <p:spPr>
          <a:xfrm>
            <a:off x="457200" y="6356350"/>
            <a:ext cx="1981200" cy="365125"/>
          </a:xfrm>
          <a:prstGeom prst="rect">
            <a:avLst/>
          </a:prstGeom>
        </p:spPr>
        <p:txBody>
          <a:bodyPr vert="horz" anchor="b"/>
          <a:lstStyle>
            <a:lvl1pPr algn="ctr">
              <a:defRPr sz="1200" smtClean="0">
                <a:solidFill>
                  <a:schemeClr val="tx2">
                    <a:shade val="50000"/>
                  </a:schemeClr>
                </a:solidFill>
              </a:defRPr>
            </a:lvl1pPr>
          </a:lstStyle>
          <a:p>
            <a:pPr fontAlgn="base">
              <a:spcBef>
                <a:spcPct val="0"/>
              </a:spcBef>
              <a:spcAft>
                <a:spcPct val="0"/>
              </a:spcAft>
              <a:defRPr/>
            </a:pPr>
            <a:fld id="{C224D9FA-B5D7-4E24-87B4-CA48B65353B9}" type="datetimeFigureOut">
              <a:rPr lang="cs-CZ">
                <a:solidFill>
                  <a:srgbClr val="FFF9E5">
                    <a:shade val="50000"/>
                  </a:srgbClr>
                </a:solidFill>
                <a:latin typeface="Trebuchet MS" pitchFamily="34" charset="0"/>
                <a:cs typeface="Arial" charset="0"/>
              </a:rPr>
              <a:pPr fontAlgn="base">
                <a:spcBef>
                  <a:spcPct val="0"/>
                </a:spcBef>
                <a:spcAft>
                  <a:spcPct val="0"/>
                </a:spcAft>
                <a:defRPr/>
              </a:pPr>
              <a:t>08.05.2022</a:t>
            </a:fld>
            <a:endParaRPr lang="cs-CZ">
              <a:solidFill>
                <a:srgbClr val="FFF9E5">
                  <a:shade val="50000"/>
                </a:srgbClr>
              </a:solidFill>
              <a:latin typeface="Trebuchet MS" pitchFamily="34" charset="0"/>
              <a:cs typeface="Arial" charset="0"/>
            </a:endParaRPr>
          </a:p>
        </p:txBody>
      </p:sp>
      <p:sp>
        <p:nvSpPr>
          <p:cNvPr id="22" name="Footer Placeholder 21"/>
          <p:cNvSpPr>
            <a:spLocks noGrp="1"/>
          </p:cNvSpPr>
          <p:nvPr>
            <p:ph type="ftr" sz="quarter" idx="3"/>
          </p:nvPr>
        </p:nvSpPr>
        <p:spPr>
          <a:xfrm>
            <a:off x="2438400" y="6356350"/>
            <a:ext cx="2895600" cy="365125"/>
          </a:xfrm>
          <a:prstGeom prst="rect">
            <a:avLst/>
          </a:prstGeom>
        </p:spPr>
        <p:txBody>
          <a:bodyPr vert="horz" lIns="0" anchor="b"/>
          <a:lstStyle>
            <a:lvl1pPr algn="l">
              <a:defRPr sz="1200">
                <a:solidFill>
                  <a:schemeClr val="tx2">
                    <a:shade val="50000"/>
                  </a:schemeClr>
                </a:solidFill>
              </a:defRPr>
            </a:lvl1pPr>
          </a:lstStyle>
          <a:p>
            <a:pPr fontAlgn="base">
              <a:spcBef>
                <a:spcPct val="0"/>
              </a:spcBef>
              <a:spcAft>
                <a:spcPct val="0"/>
              </a:spcAft>
              <a:defRPr/>
            </a:pPr>
            <a:endParaRPr lang="cs-CZ">
              <a:solidFill>
                <a:srgbClr val="FFF9E5">
                  <a:shade val="50000"/>
                </a:srgbClr>
              </a:solidFill>
              <a:latin typeface="Trebuchet MS" pitchFamily="34" charset="0"/>
              <a:cs typeface="Arial" charset="0"/>
            </a:endParaRPr>
          </a:p>
        </p:txBody>
      </p:sp>
      <p:sp>
        <p:nvSpPr>
          <p:cNvPr id="18" name="Slide Number Placeholder 17"/>
          <p:cNvSpPr>
            <a:spLocks noGrp="1"/>
          </p:cNvSpPr>
          <p:nvPr>
            <p:ph type="sldNum" sz="quarter" idx="4"/>
          </p:nvPr>
        </p:nvSpPr>
        <p:spPr>
          <a:xfrm>
            <a:off x="8153400" y="6356350"/>
            <a:ext cx="533400" cy="365125"/>
          </a:xfrm>
          <a:prstGeom prst="rect">
            <a:avLst/>
          </a:prstGeom>
        </p:spPr>
        <p:txBody>
          <a:bodyPr vert="horz" lIns="91440" rIns="0" anchor="b"/>
          <a:lstStyle>
            <a:lvl1pPr algn="r">
              <a:defRPr sz="1400" smtClean="0">
                <a:solidFill>
                  <a:schemeClr val="tx2">
                    <a:shade val="50000"/>
                  </a:schemeClr>
                </a:solidFill>
              </a:defRPr>
            </a:lvl1pPr>
          </a:lstStyle>
          <a:p>
            <a:pPr fontAlgn="base">
              <a:spcBef>
                <a:spcPct val="0"/>
              </a:spcBef>
              <a:spcAft>
                <a:spcPct val="0"/>
              </a:spcAft>
              <a:defRPr/>
            </a:pPr>
            <a:fld id="{E431B447-014D-4095-9331-5C9C7EB94C61}" type="slidenum">
              <a:rPr lang="cs-CZ">
                <a:solidFill>
                  <a:srgbClr val="FFF9E5">
                    <a:shade val="50000"/>
                  </a:srgbClr>
                </a:solidFill>
                <a:latin typeface="Trebuchet MS" pitchFamily="34" charset="0"/>
                <a:cs typeface="Arial" charset="0"/>
              </a:rPr>
              <a:pPr fontAlgn="base">
                <a:spcBef>
                  <a:spcPct val="0"/>
                </a:spcBef>
                <a:spcAft>
                  <a:spcPct val="0"/>
                </a:spcAft>
                <a:defRPr/>
              </a:pPr>
              <a:t>‹#›</a:t>
            </a:fld>
            <a:endParaRPr lang="cs-CZ">
              <a:solidFill>
                <a:srgbClr val="FFF9E5">
                  <a:shade val="50000"/>
                </a:srgbClr>
              </a:solidFill>
              <a:latin typeface="Trebuchet MS" pitchFamily="34" charset="0"/>
              <a:cs typeface="Arial" charset="0"/>
            </a:endParaRPr>
          </a:p>
        </p:txBody>
      </p:sp>
    </p:spTree>
    <p:extLst>
      <p:ext uri="{BB962C8B-B14F-4D97-AF65-F5344CB8AC3E}">
        <p14:creationId xmlns:p14="http://schemas.microsoft.com/office/powerpoint/2010/main" val="3013178449"/>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fontAlgn="base">
        <a:spcBef>
          <a:spcPct val="0"/>
        </a:spcBef>
        <a:spcAft>
          <a:spcPct val="0"/>
        </a:spcAft>
        <a:defRPr sz="4800" b="1" kern="1200">
          <a:ln w="500">
            <a:solidFill>
              <a:schemeClr val="tx2">
                <a:shade val="20000"/>
                <a:satMod val="350000"/>
              </a:schemeClr>
            </a:solidFill>
          </a:ln>
          <a:solidFill>
            <a:srgbClr val="FFFFD2"/>
          </a:solidFill>
          <a:effectLst>
            <a:outerShdw blurRad="30000" dist="30000" dir="2700000" algn="tl" rotWithShape="0">
              <a:schemeClr val="bg2">
                <a:shade val="45000"/>
                <a:satMod val="150000"/>
                <a:alpha val="90000"/>
              </a:schemeClr>
            </a:outerShdw>
          </a:effectLst>
          <a:latin typeface="+mj-lt"/>
          <a:ea typeface="+mj-ea"/>
          <a:cs typeface="+mj-cs"/>
        </a:defRPr>
      </a:lvl1pPr>
      <a:lvl2pPr algn="l" rtl="0" fontAlgn="base">
        <a:spcBef>
          <a:spcPct val="0"/>
        </a:spcBef>
        <a:spcAft>
          <a:spcPct val="0"/>
        </a:spcAft>
        <a:defRPr sz="4800" b="1">
          <a:solidFill>
            <a:srgbClr val="FFFFD2"/>
          </a:solidFill>
          <a:latin typeface="Corbel" pitchFamily="34" charset="0"/>
        </a:defRPr>
      </a:lvl2pPr>
      <a:lvl3pPr algn="l" rtl="0" fontAlgn="base">
        <a:spcBef>
          <a:spcPct val="0"/>
        </a:spcBef>
        <a:spcAft>
          <a:spcPct val="0"/>
        </a:spcAft>
        <a:defRPr sz="4800" b="1">
          <a:solidFill>
            <a:srgbClr val="FFFFD2"/>
          </a:solidFill>
          <a:latin typeface="Corbel" pitchFamily="34" charset="0"/>
        </a:defRPr>
      </a:lvl3pPr>
      <a:lvl4pPr algn="l" rtl="0" fontAlgn="base">
        <a:spcBef>
          <a:spcPct val="0"/>
        </a:spcBef>
        <a:spcAft>
          <a:spcPct val="0"/>
        </a:spcAft>
        <a:defRPr sz="4800" b="1">
          <a:solidFill>
            <a:srgbClr val="FFFFD2"/>
          </a:solidFill>
          <a:latin typeface="Corbel" pitchFamily="34" charset="0"/>
        </a:defRPr>
      </a:lvl4pPr>
      <a:lvl5pPr algn="l" rtl="0" fontAlgn="base">
        <a:spcBef>
          <a:spcPct val="0"/>
        </a:spcBef>
        <a:spcAft>
          <a:spcPct val="0"/>
        </a:spcAft>
        <a:defRPr sz="4800" b="1">
          <a:solidFill>
            <a:srgbClr val="FFFFD2"/>
          </a:solidFill>
          <a:latin typeface="Corbel" pitchFamily="34" charset="0"/>
        </a:defRPr>
      </a:lvl5pPr>
      <a:lvl6pPr marL="457200" algn="l" rtl="0" fontAlgn="base">
        <a:spcBef>
          <a:spcPct val="0"/>
        </a:spcBef>
        <a:spcAft>
          <a:spcPct val="0"/>
        </a:spcAft>
        <a:defRPr sz="4800" b="1">
          <a:solidFill>
            <a:srgbClr val="FFFFD2"/>
          </a:solidFill>
          <a:latin typeface="Corbel" pitchFamily="34" charset="0"/>
        </a:defRPr>
      </a:lvl6pPr>
      <a:lvl7pPr marL="914400" algn="l" rtl="0" fontAlgn="base">
        <a:spcBef>
          <a:spcPct val="0"/>
        </a:spcBef>
        <a:spcAft>
          <a:spcPct val="0"/>
        </a:spcAft>
        <a:defRPr sz="4800" b="1">
          <a:solidFill>
            <a:srgbClr val="FFFFD2"/>
          </a:solidFill>
          <a:latin typeface="Corbel" pitchFamily="34" charset="0"/>
        </a:defRPr>
      </a:lvl7pPr>
      <a:lvl8pPr marL="1371600" algn="l" rtl="0" fontAlgn="base">
        <a:spcBef>
          <a:spcPct val="0"/>
        </a:spcBef>
        <a:spcAft>
          <a:spcPct val="0"/>
        </a:spcAft>
        <a:defRPr sz="4800" b="1">
          <a:solidFill>
            <a:srgbClr val="FFFFD2"/>
          </a:solidFill>
          <a:latin typeface="Corbel" pitchFamily="34" charset="0"/>
        </a:defRPr>
      </a:lvl8pPr>
      <a:lvl9pPr marL="1828800" algn="l" rtl="0" fontAlgn="base">
        <a:spcBef>
          <a:spcPct val="0"/>
        </a:spcBef>
        <a:spcAft>
          <a:spcPct val="0"/>
        </a:spcAft>
        <a:defRPr sz="4800" b="1">
          <a:solidFill>
            <a:srgbClr val="FFFFD2"/>
          </a:solidFill>
          <a:latin typeface="Corbel" pitchFamily="34" charset="0"/>
        </a:defRPr>
      </a:lvl9pPr>
    </p:titleStyle>
    <p:bodyStyle>
      <a:lvl1pPr marL="319088" indent="-319088" algn="l" rtl="0" fontAlgn="base">
        <a:spcBef>
          <a:spcPct val="20000"/>
        </a:spcBef>
        <a:spcAft>
          <a:spcPct val="0"/>
        </a:spcAft>
        <a:buClr>
          <a:schemeClr val="accent1"/>
        </a:buClr>
        <a:buSzPct val="70000"/>
        <a:buFont typeface="Wingdings 2" pitchFamily="18" charset="2"/>
        <a:buChar char=""/>
        <a:defRPr sz="3000" kern="1200">
          <a:solidFill>
            <a:schemeClr val="tx1"/>
          </a:solidFill>
          <a:latin typeface="+mn-lt"/>
          <a:ea typeface="+mn-ea"/>
          <a:cs typeface="+mn-cs"/>
        </a:defRPr>
      </a:lvl1pPr>
      <a:lvl2pPr marL="630238" indent="-273050" algn="l" rtl="0" fontAlgn="base">
        <a:spcBef>
          <a:spcPct val="20000"/>
        </a:spcBef>
        <a:spcAft>
          <a:spcPct val="0"/>
        </a:spcAft>
        <a:buClr>
          <a:schemeClr val="accent2"/>
        </a:buClr>
        <a:buFont typeface="Wingdings 2" pitchFamily="18" charset="2"/>
        <a:buChar char=""/>
        <a:defRPr sz="2600" kern="1200">
          <a:solidFill>
            <a:schemeClr val="tx1"/>
          </a:solidFill>
          <a:latin typeface="+mn-lt"/>
          <a:ea typeface="+mn-ea"/>
          <a:cs typeface="+mn-cs"/>
        </a:defRPr>
      </a:lvl2pPr>
      <a:lvl3pPr marL="922338" indent="-273050" algn="l" rtl="0" fontAlgn="base">
        <a:spcBef>
          <a:spcPct val="20000"/>
        </a:spcBef>
        <a:spcAft>
          <a:spcPct val="0"/>
        </a:spcAft>
        <a:buClr>
          <a:srgbClr val="FF953E"/>
        </a:buClr>
        <a:buFont typeface="Wingdings 2" pitchFamily="18" charset="2"/>
        <a:buChar char=""/>
        <a:defRPr sz="2400" kern="1200">
          <a:solidFill>
            <a:schemeClr val="tx1"/>
          </a:solidFill>
          <a:latin typeface="+mn-lt"/>
          <a:ea typeface="+mn-ea"/>
          <a:cs typeface="+mn-cs"/>
        </a:defRPr>
      </a:lvl3pPr>
      <a:lvl4pPr marL="1187450" indent="-228600" algn="l" rtl="0" fontAlgn="base">
        <a:spcBef>
          <a:spcPct val="20000"/>
        </a:spcBef>
        <a:spcAft>
          <a:spcPct val="0"/>
        </a:spcAft>
        <a:buClr>
          <a:srgbClr val="F8BD52"/>
        </a:buClr>
        <a:buFont typeface="Wingdings 2" pitchFamily="18" charset="2"/>
        <a:buChar char=""/>
        <a:defRPr sz="2200" kern="1200">
          <a:solidFill>
            <a:schemeClr val="tx1"/>
          </a:solidFill>
          <a:latin typeface="+mn-lt"/>
          <a:ea typeface="+mn-ea"/>
          <a:cs typeface="+mn-cs"/>
        </a:defRPr>
      </a:lvl4pPr>
      <a:lvl5pPr marL="1425575" indent="-228600" algn="l" rtl="0" fontAlgn="base">
        <a:spcBef>
          <a:spcPct val="20000"/>
        </a:spcBef>
        <a:spcAft>
          <a:spcPct val="0"/>
        </a:spcAft>
        <a:buClr>
          <a:srgbClr val="46A6BD"/>
        </a:buClr>
        <a:buFont typeface="Wingdings 2" pitchFamily="18" charset="2"/>
        <a:buChar char=""/>
        <a:defRPr sz="2000" kern="1200">
          <a:solidFill>
            <a:schemeClr val="tx1"/>
          </a:solidFill>
          <a:latin typeface="+mn-lt"/>
          <a:ea typeface="+mn-ea"/>
          <a:cs typeface="+mn-cs"/>
        </a:defRPr>
      </a:lvl5pPr>
      <a:lvl6pPr marL="1673352" indent="-228600" algn="l" rtl="0" eaLnBrk="1" latinLnBrk="0" hangingPunct="1">
        <a:spcBef>
          <a:spcPct val="20000"/>
        </a:spcBef>
        <a:buClr>
          <a:schemeClr val="accent6"/>
        </a:buClr>
        <a:buFont typeface="Wingdings 2"/>
        <a:buChar char=""/>
        <a:defRPr sz="1800" kern="1200">
          <a:solidFill>
            <a:schemeClr val="tx1"/>
          </a:solidFill>
          <a:latin typeface="+mn-lt"/>
          <a:ea typeface="+mn-ea"/>
          <a:cs typeface="+mn-cs"/>
        </a:defRPr>
      </a:lvl6pPr>
      <a:lvl7pPr marL="1911096" indent="-228600" algn="l" rtl="0" eaLnBrk="1" latinLnBrk="0" hangingPunct="1">
        <a:spcBef>
          <a:spcPct val="20000"/>
        </a:spcBef>
        <a:buClr>
          <a:schemeClr val="tx2"/>
        </a:buClr>
        <a:buFont typeface="Wingdings 2"/>
        <a:buChar char=""/>
        <a:defRPr sz="1600" kern="1200">
          <a:solidFill>
            <a:schemeClr val="tx1"/>
          </a:solidFill>
          <a:latin typeface="+mn-lt"/>
          <a:ea typeface="+mn-ea"/>
          <a:cs typeface="+mn-cs"/>
        </a:defRPr>
      </a:lvl7pPr>
      <a:lvl8pPr marL="2121408"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8pPr>
      <a:lvl9pPr marL="2322576" indent="-182880" algn="l" rtl="0" eaLnBrk="1" latinLnBrk="0" hangingPunct="1">
        <a:spcBef>
          <a:spcPct val="20000"/>
        </a:spcBef>
        <a:buClr>
          <a:schemeClr val="tx2"/>
        </a:buClr>
        <a:buFont typeface="Wingdings 2"/>
        <a:buChar char=""/>
        <a:defRPr sz="1400" kern="1200">
          <a:solidFill>
            <a:schemeClr val="tx1"/>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683568" y="836712"/>
            <a:ext cx="8229600" cy="3384376"/>
          </a:xfrm>
        </p:spPr>
        <p:txBody>
          <a:bodyPr>
            <a:normAutofit fontScale="90000"/>
          </a:bodyPr>
          <a:lstStyle/>
          <a:p>
            <a:pPr fontAlgn="auto">
              <a:spcAft>
                <a:spcPts val="0"/>
              </a:spcAft>
              <a:defRPr/>
            </a:pPr>
            <a:r>
              <a:rPr lang="cs-CZ" dirty="0">
                <a:solidFill>
                  <a:schemeClr val="tx2">
                    <a:lumMod val="90000"/>
                  </a:schemeClr>
                </a:solidFill>
              </a:rPr>
              <a:t>Rozhodovací praxe Soudního dvora EU</a:t>
            </a:r>
            <a:br>
              <a:rPr lang="cs-CZ" dirty="0">
                <a:solidFill>
                  <a:schemeClr val="tx2">
                    <a:lumMod val="90000"/>
                  </a:schemeClr>
                </a:solidFill>
              </a:rPr>
            </a:br>
            <a:r>
              <a:rPr lang="cs-CZ" dirty="0">
                <a:solidFill>
                  <a:schemeClr val="tx2">
                    <a:lumMod val="90000"/>
                  </a:schemeClr>
                </a:solidFill>
              </a:rPr>
              <a:t>s dopady na trestní právo,</a:t>
            </a:r>
            <a:br>
              <a:rPr lang="cs-CZ" dirty="0">
                <a:solidFill>
                  <a:schemeClr val="tx2">
                    <a:lumMod val="90000"/>
                  </a:schemeClr>
                </a:solidFill>
              </a:rPr>
            </a:br>
            <a:r>
              <a:rPr lang="cs-CZ" dirty="0">
                <a:solidFill>
                  <a:schemeClr val="tx2">
                    <a:lumMod val="90000"/>
                  </a:schemeClr>
                </a:solidFill>
              </a:rPr>
              <a:t>Evropský veřejný žalobce</a:t>
            </a:r>
          </a:p>
        </p:txBody>
      </p:sp>
      <p:sp>
        <p:nvSpPr>
          <p:cNvPr id="3" name="Podnadpis 2"/>
          <p:cNvSpPr>
            <a:spLocks noGrp="1"/>
          </p:cNvSpPr>
          <p:nvPr>
            <p:ph type="subTitle" idx="1"/>
          </p:nvPr>
        </p:nvSpPr>
        <p:spPr>
          <a:xfrm>
            <a:off x="755576" y="4869160"/>
            <a:ext cx="5328592" cy="1219200"/>
          </a:xfrm>
        </p:spPr>
        <p:txBody>
          <a:bodyPr/>
          <a:lstStyle/>
          <a:p>
            <a:r>
              <a:rPr lang="cs-CZ" sz="2000" dirty="0">
                <a:solidFill>
                  <a:schemeClr val="tx2">
                    <a:lumMod val="90000"/>
                  </a:schemeClr>
                </a:solidFill>
                <a:effectLst>
                  <a:outerShdw blurRad="38100" dist="38100" dir="2700000" algn="tl">
                    <a:srgbClr val="000000">
                      <a:alpha val="43137"/>
                    </a:srgbClr>
                  </a:outerShdw>
                </a:effectLst>
                <a:latin typeface="Bookman Old Style" pitchFamily="18" charset="0"/>
              </a:rPr>
              <a:t>Trestní právo (hmotné a procesní) v evropském prostředí ( 9.5. 2022)</a:t>
            </a:r>
            <a:endParaRPr lang="en-US" sz="2000"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endParaRPr lang="cs-CZ" dirty="0">
              <a:solidFill>
                <a:schemeClr val="tx2">
                  <a:lumMod val="90000"/>
                </a:schemeClr>
              </a:solidFill>
              <a:effectLst>
                <a:outerShdw blurRad="38100" dist="38100" dir="2700000" algn="tl">
                  <a:srgbClr val="000000">
                    <a:alpha val="43137"/>
                  </a:srgbClr>
                </a:outerShdw>
              </a:effectLst>
              <a:latin typeface="Bookman Old Style" pitchFamily="18" charset="0"/>
            </a:endParaRPr>
          </a:p>
          <a:p>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Prof. JUDr. Jaroslav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Fenyk</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 Ph.D., </a:t>
            </a:r>
            <a:r>
              <a:rPr lang="cs-CZ" sz="2000" b="1" dirty="0" err="1">
                <a:solidFill>
                  <a:schemeClr val="tx2">
                    <a:lumMod val="90000"/>
                  </a:schemeClr>
                </a:solidFill>
                <a:effectLst>
                  <a:outerShdw blurRad="38100" dist="38100" dir="2700000" algn="tl">
                    <a:srgbClr val="000000">
                      <a:alpha val="43137"/>
                    </a:srgbClr>
                  </a:outerShdw>
                </a:effectLst>
                <a:latin typeface="Bookman Old Style" pitchFamily="18" charset="0"/>
              </a:rPr>
              <a:t>DSc</a:t>
            </a:r>
            <a:r>
              <a:rPr lang="cs-CZ" sz="2000" b="1" dirty="0">
                <a:solidFill>
                  <a:schemeClr val="tx2">
                    <a:lumMod val="90000"/>
                  </a:schemeClr>
                </a:solidFill>
                <a:effectLst>
                  <a:outerShdw blurRad="38100" dist="38100" dir="2700000" algn="tl">
                    <a:srgbClr val="000000">
                      <a:alpha val="43137"/>
                    </a:srgbClr>
                  </a:outerShdw>
                </a:effectLst>
                <a:latin typeface="Bookman Old Style" pitchFamily="18" charset="0"/>
              </a:rPr>
              <a:t>.</a:t>
            </a:r>
            <a:endParaRPr lang="sk-SK" b="1" dirty="0">
              <a:solidFill>
                <a:schemeClr val="tx2">
                  <a:lumMod val="90000"/>
                </a:schemeClr>
              </a:solidFill>
              <a:effectLst>
                <a:outerShdw blurRad="38100" dist="38100" dir="2700000" algn="tl">
                  <a:srgbClr val="000000">
                    <a:alpha val="43137"/>
                  </a:srgbClr>
                </a:outerShdw>
              </a:effectLst>
              <a:latin typeface="Bookman Old Style" pitchFamily="18" charset="0"/>
            </a:endParaRPr>
          </a:p>
        </p:txBody>
      </p:sp>
    </p:spTree>
    <p:extLst>
      <p:ext uri="{BB962C8B-B14F-4D97-AF65-F5344CB8AC3E}">
        <p14:creationId xmlns:p14="http://schemas.microsoft.com/office/powerpoint/2010/main" val="1920573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4" name="Rectangle 3"/>
          <p:cNvSpPr>
            <a:spLocks noGrp="1" noChangeArrowheads="1"/>
          </p:cNvSpPr>
          <p:nvPr>
            <p:ph idx="1"/>
          </p:nvPr>
        </p:nvSpPr>
        <p:spPr>
          <a:xfrm>
            <a:off x="539552" y="1628800"/>
            <a:ext cx="7561262" cy="3457575"/>
          </a:xfrm>
        </p:spPr>
        <p:txBody>
          <a:bodyPr/>
          <a:lstStyle/>
          <a:p>
            <a:pPr algn="just">
              <a:buClr>
                <a:schemeClr val="accent3"/>
              </a:buClr>
              <a:buFont typeface="Wingdings" pitchFamily="2" charset="2"/>
              <a:buChar char="Ø"/>
            </a:pPr>
            <a:r>
              <a:rPr lang="cs-CZ" sz="2000" dirty="0">
                <a:latin typeface="Arial" charset="0"/>
                <a:cs typeface="Arial" charset="0"/>
              </a:rPr>
              <a:t>spor o odškodnění za zranění způsobená při násilném přepadení občana UK ve FR. FR MF - odškodné se vyplácelo pouze FR státním občanům, držitelům trvalého pobytu v FR či cizím státním příslušníkům státu, který recipročně poskytuje stejná plnění na základě smlouvy s Francií.  </a:t>
            </a:r>
          </a:p>
          <a:p>
            <a:pPr algn="just">
              <a:buClr>
                <a:schemeClr val="accent3"/>
              </a:buClr>
              <a:buFont typeface="Wingdings" pitchFamily="2" charset="2"/>
              <a:buChar char="Ø"/>
            </a:pPr>
            <a:r>
              <a:rPr lang="cs-CZ" sz="2000" dirty="0">
                <a:latin typeface="Arial" charset="0"/>
                <a:cs typeface="Arial" charset="0"/>
              </a:rPr>
              <a:t>právo na stejné zacházení vyplývá přímo z komunitárního práva a nemůže záviset na existenci reciproční smlouvy</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Ian William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Cowan</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186/87</a:t>
            </a:r>
          </a:p>
        </p:txBody>
      </p:sp>
    </p:spTree>
    <p:extLst>
      <p:ext uri="{BB962C8B-B14F-4D97-AF65-F5344CB8AC3E}">
        <p14:creationId xmlns:p14="http://schemas.microsoft.com/office/powerpoint/2010/main" val="31970568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5298" name="Rectangle 3"/>
          <p:cNvSpPr>
            <a:spLocks noGrp="1" noChangeArrowheads="1"/>
          </p:cNvSpPr>
          <p:nvPr>
            <p:ph idx="1"/>
          </p:nvPr>
        </p:nvSpPr>
        <p:spPr>
          <a:xfrm>
            <a:off x="615541" y="1628800"/>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občanka IT odsouzená k doživotnímu vyhoštění z území Řecka za drogovou TČ</a:t>
            </a:r>
          </a:p>
          <a:p>
            <a:pPr algn="just">
              <a:buClr>
                <a:schemeClr val="accent3"/>
              </a:buClr>
              <a:buFont typeface="Wingdings" pitchFamily="2" charset="2"/>
              <a:buChar char="Ø"/>
            </a:pPr>
            <a:r>
              <a:rPr lang="cs-CZ" sz="2000" dirty="0">
                <a:latin typeface="Arial" charset="0"/>
                <a:cs typeface="Arial" charset="0"/>
              </a:rPr>
              <a:t>Usvědčení z trestného činu však nezakládá samo o sobě možnost pachatele z území vyhostit. Je třeba dále prokázat ohrožení veřejného pořádku a bezpečnosti.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467544"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Donatella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Calfa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c-348/96</a:t>
            </a:r>
          </a:p>
        </p:txBody>
      </p:sp>
    </p:spTree>
    <p:extLst>
      <p:ext uri="{BB962C8B-B14F-4D97-AF65-F5344CB8AC3E}">
        <p14:creationId xmlns:p14="http://schemas.microsoft.com/office/powerpoint/2010/main" val="3548626237"/>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6322" name="Rectangle 3"/>
          <p:cNvSpPr>
            <a:spLocks noGrp="1" noChangeArrowheads="1"/>
          </p:cNvSpPr>
          <p:nvPr>
            <p:ph idx="1"/>
          </p:nvPr>
        </p:nvSpPr>
        <p:spPr>
          <a:xfrm>
            <a:off x="559702" y="1628800"/>
            <a:ext cx="7837106" cy="5373687"/>
          </a:xfrm>
        </p:spPr>
        <p:txBody>
          <a:bodyPr/>
          <a:lstStyle/>
          <a:p>
            <a:pPr algn="just">
              <a:buClr>
                <a:schemeClr val="accent3"/>
              </a:buClr>
              <a:buFont typeface="Wingdings" pitchFamily="2" charset="2"/>
              <a:buChar char="Ø"/>
            </a:pPr>
            <a:r>
              <a:rPr lang="cs-CZ" sz="2000" dirty="0">
                <a:latin typeface="Arial" charset="0"/>
                <a:cs typeface="Arial" charset="0"/>
              </a:rPr>
              <a:t>občan Turecka, který žil v Nizozemí a provozoval tzv. „</a:t>
            </a:r>
            <a:r>
              <a:rPr lang="cs-CZ" sz="2000" dirty="0" err="1">
                <a:latin typeface="Arial" charset="0"/>
                <a:cs typeface="Arial" charset="0"/>
              </a:rPr>
              <a:t>coffee-shop</a:t>
            </a:r>
            <a:r>
              <a:rPr lang="cs-CZ" sz="2000" dirty="0">
                <a:latin typeface="Arial" charset="0"/>
                <a:cs typeface="Arial" charset="0"/>
              </a:rPr>
              <a:t>“, ve kterém byly kromě kávy nabízeny i omamné látky.</a:t>
            </a:r>
          </a:p>
          <a:p>
            <a:pPr algn="just">
              <a:buClr>
                <a:schemeClr val="accent3"/>
              </a:buClr>
              <a:buFont typeface="Wingdings" pitchFamily="2" charset="2"/>
              <a:buChar char="Ø"/>
            </a:pPr>
            <a:r>
              <a:rPr lang="cs-CZ" sz="2000" dirty="0">
                <a:latin typeface="Arial" charset="0"/>
                <a:cs typeface="Arial" charset="0"/>
              </a:rPr>
              <a:t>v souladu s nizozemským TZ bylo trestní stíhání proti němu zastaveno SZ po zaplacení pokuty.</a:t>
            </a:r>
          </a:p>
          <a:p>
            <a:pPr algn="just">
              <a:buClr>
                <a:schemeClr val="accent3"/>
              </a:buClr>
              <a:buFont typeface="Wingdings" pitchFamily="2" charset="2"/>
              <a:buChar char="Ø"/>
            </a:pPr>
            <a:r>
              <a:rPr lang="cs-CZ" sz="2000" dirty="0">
                <a:latin typeface="Arial" charset="0"/>
                <a:cs typeface="Arial" charset="0"/>
              </a:rPr>
              <a:t>KS v Cáchách v srpnu 1997 zastavil trestní stíhání proto, že podle čl. 54 SPÚ jsou německé orgány vázány pravomocným rozhodnutím nizozemských orgánů o stejném skutku. SZ se odvolal k zemskému soudu v Kolíně, který se obrátil na ESD.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Hüseyin</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gözütok</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C-187/01</a:t>
            </a:r>
          </a:p>
        </p:txBody>
      </p:sp>
    </p:spTree>
    <p:extLst>
      <p:ext uri="{BB962C8B-B14F-4D97-AF65-F5344CB8AC3E}">
        <p14:creationId xmlns:p14="http://schemas.microsoft.com/office/powerpoint/2010/main" val="183849582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7346" name="Rectangle 3"/>
          <p:cNvSpPr>
            <a:spLocks noGrp="1" noChangeArrowheads="1"/>
          </p:cNvSpPr>
          <p:nvPr>
            <p:ph idx="1"/>
          </p:nvPr>
        </p:nvSpPr>
        <p:spPr>
          <a:xfrm>
            <a:off x="687549" y="1484313"/>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Občan SRN obviněn belgickým SZ pro úmyslné napadení belgické občanky. </a:t>
            </a:r>
          </a:p>
          <a:p>
            <a:pPr algn="just">
              <a:buClr>
                <a:schemeClr val="accent3"/>
              </a:buClr>
              <a:buFont typeface="Wingdings" pitchFamily="2" charset="2"/>
              <a:buChar char="Ø"/>
            </a:pPr>
            <a:r>
              <a:rPr lang="cs-CZ" sz="2000" dirty="0">
                <a:latin typeface="Arial" charset="0"/>
                <a:cs typeface="Arial" charset="0"/>
              </a:rPr>
              <a:t>Pro stejný skutek byl muž stíhán i německým SZ, který mu nabídl mimosoudní vyrovnání spojené s platbou 1 000 DEM. Obviněný toto přijal a trestní stíhání v Německu bylo zastaveno.</a:t>
            </a:r>
          </a:p>
          <a:p>
            <a:pPr algn="just">
              <a:buClr>
                <a:schemeClr val="accent3"/>
              </a:buClr>
              <a:buFont typeface="Wingdings" pitchFamily="2" charset="2"/>
              <a:buChar char="Ø"/>
            </a:pPr>
            <a:r>
              <a:rPr lang="cs-CZ" sz="2000" dirty="0">
                <a:latin typeface="Arial" charset="0"/>
                <a:cs typeface="Arial" charset="0"/>
              </a:rPr>
              <a:t>Otázka BE soudu: lze pravomocné rozhodnutí o zastavení trestního stíhání provedené SZ bez intervence soudu považovat za ekvivalentní „pravomocnému odsouzení“ podle čl. 54 SPÚ?</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548680"/>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Klaus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Brügge</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C-385/01</a:t>
            </a:r>
          </a:p>
        </p:txBody>
      </p:sp>
    </p:spTree>
    <p:extLst>
      <p:ext uri="{BB962C8B-B14F-4D97-AF65-F5344CB8AC3E}">
        <p14:creationId xmlns:p14="http://schemas.microsoft.com/office/powerpoint/2010/main" val="18353804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8370" name="Rectangle 3"/>
          <p:cNvSpPr>
            <a:spLocks noGrp="1" noChangeArrowheads="1"/>
          </p:cNvSpPr>
          <p:nvPr>
            <p:ph idx="1"/>
          </p:nvPr>
        </p:nvSpPr>
        <p:spPr>
          <a:xfrm>
            <a:off x="507678" y="981075"/>
            <a:ext cx="8209036" cy="5876925"/>
          </a:xfrm>
        </p:spPr>
        <p:txBody>
          <a:bodyPr/>
          <a:lstStyle/>
          <a:p>
            <a:pPr algn="just">
              <a:buClr>
                <a:schemeClr val="accent3"/>
              </a:buClr>
              <a:buFont typeface="Wingdings" pitchFamily="2" charset="2"/>
              <a:buChar char="Ø"/>
            </a:pPr>
            <a:r>
              <a:rPr lang="cs-CZ" sz="2000" dirty="0">
                <a:latin typeface="Arial" charset="0"/>
                <a:cs typeface="Arial" charset="0"/>
              </a:rPr>
              <a:t>Ve svém rozsudku Soudní dvůr rozhodl, že zásada </a:t>
            </a:r>
            <a:r>
              <a:rPr lang="cs-CZ" sz="2000" i="1" dirty="0">
                <a:latin typeface="Arial" charset="0"/>
                <a:cs typeface="Arial" charset="0"/>
              </a:rPr>
              <a:t>ne bis in idem </a:t>
            </a:r>
            <a:r>
              <a:rPr lang="cs-CZ" sz="2000" dirty="0">
                <a:latin typeface="Arial" charset="0"/>
                <a:cs typeface="Arial" charset="0"/>
              </a:rPr>
              <a:t>stanovená v čl. 54 SPÚ se vztahuje i na případy, kdy je trestní stíhání zastaveno státním zástupcem členského státu poté, co obviněný splnil jisté povinnosti a co zejména zaplatil částku stanovenou státním zástupcem.</a:t>
            </a:r>
          </a:p>
          <a:p>
            <a:pPr algn="just">
              <a:buClr>
                <a:schemeClr val="accent3"/>
              </a:buClr>
              <a:buFont typeface="Wingdings" pitchFamily="2" charset="2"/>
              <a:buChar char="Ø"/>
            </a:pPr>
            <a:r>
              <a:rPr lang="cs-CZ" sz="2000" dirty="0">
                <a:latin typeface="Arial" charset="0"/>
                <a:cs typeface="Arial" charset="0"/>
              </a:rPr>
              <a:t>používáním zásady </a:t>
            </a:r>
            <a:r>
              <a:rPr lang="cs-CZ" sz="2000" i="1" dirty="0">
                <a:latin typeface="Arial" charset="0"/>
                <a:cs typeface="Arial" charset="0"/>
              </a:rPr>
              <a:t>ne bis in idem  </a:t>
            </a:r>
            <a:r>
              <a:rPr lang="cs-CZ" sz="2000" dirty="0">
                <a:latin typeface="Arial" charset="0"/>
                <a:cs typeface="Arial" charset="0"/>
              </a:rPr>
              <a:t>v oblasti  policejní a soudní spolupráce v trestních věcech není dle SPÚ podmíněno harmonizací nebo aproximací trestního práva členských států. </a:t>
            </a:r>
          </a:p>
          <a:p>
            <a:pPr algn="just">
              <a:buClr>
                <a:schemeClr val="accent3"/>
              </a:buClr>
              <a:buFont typeface="Wingdings" pitchFamily="2" charset="2"/>
              <a:buChar char="Ø"/>
            </a:pPr>
            <a:r>
              <a:rPr lang="cs-CZ" sz="2000" dirty="0">
                <a:latin typeface="Arial" charset="0"/>
                <a:cs typeface="Arial" charset="0"/>
              </a:rPr>
              <a:t>V odst. 33 rozsudku Soudní dvůr výslovně uvedl: „Za těchto okolností, ať už je zásada </a:t>
            </a:r>
            <a:r>
              <a:rPr lang="cs-CZ" sz="2000" i="1" dirty="0">
                <a:latin typeface="Arial" charset="0"/>
                <a:cs typeface="Arial" charset="0"/>
              </a:rPr>
              <a:t>ne bis in idem </a:t>
            </a:r>
            <a:r>
              <a:rPr lang="cs-CZ" sz="2000" dirty="0">
                <a:latin typeface="Arial" charset="0"/>
                <a:cs typeface="Arial" charset="0"/>
              </a:rPr>
              <a:t>zakotvená v čl. 54 SPÚ používána na řízení, která vylučují další trestní stíhání (bez ohledu na to, zda je do nich zapojen soud), nebo na soudní rozhodnutí, nezbytným důsledkem je, že členské státy vzájemně důvěřují svým systémům trestního soudnictví a že každý z nich uznává trestní právo účinné v jiném členském státu, i když by byl výsledek při použití vlastního práva jiný.“</a:t>
            </a:r>
          </a:p>
          <a:p>
            <a:pPr algn="just">
              <a:buFont typeface="Wingdings" pitchFamily="2" charset="2"/>
              <a:buChar char="Ø"/>
            </a:pPr>
            <a:endParaRPr lang="cs-CZ" sz="2000" dirty="0">
              <a:latin typeface="Arial" charset="0"/>
              <a:cs typeface="Arial" charset="0"/>
            </a:endParaRPr>
          </a:p>
          <a:p>
            <a:pPr algn="just">
              <a:buFont typeface="Wingdings" pitchFamily="2" charset="2"/>
              <a:buChar char="Ø"/>
            </a:pPr>
            <a:endParaRPr lang="cs-CZ" sz="2000" dirty="0">
              <a:latin typeface="Arial" charset="0"/>
              <a:cs typeface="Arial" charset="0"/>
            </a:endParaRP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83568" y="76958"/>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Odpověď ESD</a:t>
            </a:r>
          </a:p>
        </p:txBody>
      </p:sp>
    </p:spTree>
    <p:extLst>
      <p:ext uri="{BB962C8B-B14F-4D97-AF65-F5344CB8AC3E}">
        <p14:creationId xmlns:p14="http://schemas.microsoft.com/office/powerpoint/2010/main" val="227538115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3"/>
          <p:cNvSpPr>
            <a:spLocks noGrp="1" noChangeArrowheads="1"/>
          </p:cNvSpPr>
          <p:nvPr>
            <p:ph idx="1"/>
          </p:nvPr>
        </p:nvSpPr>
        <p:spPr>
          <a:xfrm>
            <a:off x="687549" y="1495139"/>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převážel z Nizozemí do Itálie tvrdé drogy</a:t>
            </a:r>
          </a:p>
          <a:p>
            <a:pPr algn="just">
              <a:buClr>
                <a:schemeClr val="accent3"/>
              </a:buClr>
              <a:buFont typeface="Wingdings" pitchFamily="2" charset="2"/>
              <a:buChar char="Ø"/>
            </a:pPr>
            <a:r>
              <a:rPr lang="cs-CZ" sz="2000" dirty="0">
                <a:latin typeface="Arial" charset="0"/>
                <a:cs typeface="Arial" charset="0"/>
              </a:rPr>
              <a:t>NL zastavilo trestní stíhání, neboť IT vedla stíhání pro tentýž skutek a poté odmítlo poskytnout IT právní pomoc v této věci</a:t>
            </a:r>
          </a:p>
          <a:p>
            <a:pPr algn="just">
              <a:buClr>
                <a:schemeClr val="accent3"/>
              </a:buClr>
              <a:buFont typeface="Wingdings" pitchFamily="2" charset="2"/>
              <a:buChar char="Ø"/>
            </a:pPr>
            <a:r>
              <a:rPr lang="cs-CZ" sz="2000" dirty="0">
                <a:latin typeface="Arial" charset="0"/>
                <a:cs typeface="Arial" charset="0"/>
              </a:rPr>
              <a:t>pokud bylo trestní řízení v jednom státě ukončeno bez rozhodnutí ve věci (uložení jakékoli sankce), pouze z důvodu, že bylo zjištěno, že trestní řízení ve stejné věci již zahájil i jiný stát závazný SPÚ, není toto rozhodnutí o zastavení překážkou věci rozhodnutí ve smyslu čl. 54 SPÚ.</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Mario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filimeno</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miraglia</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C-469/03</a:t>
            </a:r>
          </a:p>
        </p:txBody>
      </p:sp>
    </p:spTree>
    <p:extLst>
      <p:ext uri="{BB962C8B-B14F-4D97-AF65-F5344CB8AC3E}">
        <p14:creationId xmlns:p14="http://schemas.microsoft.com/office/powerpoint/2010/main" val="311415453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0418" name="Rectangle 3"/>
          <p:cNvSpPr>
            <a:spLocks noGrp="1" noChangeArrowheads="1"/>
          </p:cNvSpPr>
          <p:nvPr>
            <p:ph idx="1"/>
          </p:nvPr>
        </p:nvSpPr>
        <p:spPr>
          <a:xfrm>
            <a:off x="687549" y="1628800"/>
            <a:ext cx="7561262" cy="5373687"/>
          </a:xfrm>
        </p:spPr>
        <p:txBody>
          <a:bodyPr/>
          <a:lstStyle/>
          <a:p>
            <a:pPr algn="just">
              <a:buClr>
                <a:schemeClr val="accent3"/>
              </a:buClr>
              <a:buFont typeface="Wingdings" pitchFamily="2" charset="2"/>
              <a:buChar char="Ø"/>
            </a:pPr>
            <a:r>
              <a:rPr lang="cs-CZ" sz="2000" dirty="0">
                <a:latin typeface="Arial" charset="0"/>
                <a:cs typeface="Arial" charset="0"/>
              </a:rPr>
              <a:t>poprvé Evropský soudní dvůr požádán o výklad rámcového rozhodnutí přijatého na základě článků 31 a 34 odst. 2 písm. b) smlouvy o EU, a to rámcového rozhodnutí 2001/220/JAI Rady ze dne 15. března 2001 týkajícího se statutu obětí v rámci trestních řízení </a:t>
            </a:r>
          </a:p>
          <a:p>
            <a:pPr algn="just">
              <a:buClr>
                <a:schemeClr val="accent3"/>
              </a:buClr>
              <a:buFont typeface="Wingdings" pitchFamily="2" charset="2"/>
              <a:buChar char="Ø"/>
            </a:pPr>
            <a:r>
              <a:rPr lang="cs-CZ" sz="2000" dirty="0">
                <a:latin typeface="Arial" charset="0"/>
                <a:cs typeface="Arial" charset="0"/>
              </a:rPr>
              <a:t>výklad národního práva v souladu s rámcovým rozhodnutím je možný jen do té míry, do jaké činí vnitrostátní právo takový výklad možným.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7667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Maria </a:t>
            </a: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pupino</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C-105/03</a:t>
            </a:r>
          </a:p>
        </p:txBody>
      </p:sp>
    </p:spTree>
    <p:extLst>
      <p:ext uri="{BB962C8B-B14F-4D97-AF65-F5344CB8AC3E}">
        <p14:creationId xmlns:p14="http://schemas.microsoft.com/office/powerpoint/2010/main" val="225775738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1628800"/>
            <a:ext cx="7776864" cy="2088232"/>
          </a:xfrm>
        </p:spPr>
        <p:txBody>
          <a:bodyPr>
            <a:normAutofit/>
          </a:bodyPr>
          <a:lstStyle/>
          <a:p>
            <a:pPr algn="ctr" fontAlgn="auto">
              <a:spcAft>
                <a:spcPts val="0"/>
              </a:spcAft>
              <a:defRPr/>
            </a:pPr>
            <a:r>
              <a:rPr lang="cs-CZ" sz="4000" dirty="0">
                <a:solidFill>
                  <a:schemeClr val="accent4">
                    <a:lumMod val="40000"/>
                    <a:lumOff val="60000"/>
                  </a:schemeClr>
                </a:solidFill>
              </a:rPr>
              <a:t>Evropský veřejný žalobce v Lisabonské smlouvě</a:t>
            </a:r>
          </a:p>
        </p:txBody>
      </p:sp>
    </p:spTree>
    <p:extLst>
      <p:ext uri="{BB962C8B-B14F-4D97-AF65-F5344CB8AC3E}">
        <p14:creationId xmlns:p14="http://schemas.microsoft.com/office/powerpoint/2010/main" val="3691782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Nadpis 1"/>
          <p:cNvSpPr>
            <a:spLocks noGrp="1"/>
          </p:cNvSpPr>
          <p:nvPr>
            <p:ph type="title"/>
          </p:nvPr>
        </p:nvSpPr>
        <p:spPr>
          <a:xfrm>
            <a:off x="611560" y="404664"/>
            <a:ext cx="7848872" cy="1872208"/>
          </a:xfrm>
        </p:spPr>
        <p:txBody>
          <a:bodyPr/>
          <a:lstStyle/>
          <a:p>
            <a:pPr fontAlgn="auto">
              <a:spcAft>
                <a:spcPts val="0"/>
              </a:spcAft>
              <a:defRPr/>
            </a:pPr>
            <a:r>
              <a:rPr lang="cs-CZ" sz="2800" dirty="0">
                <a:solidFill>
                  <a:schemeClr val="accent4">
                    <a:lumMod val="40000"/>
                    <a:lumOff val="60000"/>
                  </a:schemeClr>
                </a:solidFill>
                <a:effectLst/>
              </a:rPr>
              <a:t>Evropský veřejný žalobce ( „státní zástupce“) v Lisabonské smlouvě </a:t>
            </a:r>
            <a:r>
              <a:rPr lang="cs-CZ" sz="2400" dirty="0">
                <a:solidFill>
                  <a:schemeClr val="accent4">
                    <a:lumMod val="40000"/>
                    <a:lumOff val="60000"/>
                  </a:schemeClr>
                </a:solidFill>
                <a:effectLst/>
              </a:rPr>
              <a:t>(čl. 86 konsolidovaného znění Smlouvy o EU a Smlouvy o fungování EU)</a:t>
            </a:r>
            <a:br>
              <a:rPr lang="cs-CZ" sz="2400" dirty="0">
                <a:solidFill>
                  <a:schemeClr val="tx2">
                    <a:tint val="100000"/>
                    <a:satMod val="250000"/>
                  </a:schemeClr>
                </a:solidFill>
              </a:rPr>
            </a:br>
            <a:endParaRPr lang="cs-CZ" sz="2400" dirty="0">
              <a:solidFill>
                <a:schemeClr val="tx2">
                  <a:tint val="100000"/>
                  <a:satMod val="250000"/>
                </a:schemeClr>
              </a:solidFill>
            </a:endParaRPr>
          </a:p>
        </p:txBody>
      </p:sp>
      <p:sp>
        <p:nvSpPr>
          <p:cNvPr id="62467" name="Zástupný symbol pro obsah 2"/>
          <p:cNvSpPr>
            <a:spLocks noGrp="1"/>
          </p:cNvSpPr>
          <p:nvPr>
            <p:ph idx="1"/>
          </p:nvPr>
        </p:nvSpPr>
        <p:spPr>
          <a:xfrm>
            <a:off x="683568" y="2348880"/>
            <a:ext cx="7561263" cy="3709987"/>
          </a:xfrm>
        </p:spPr>
        <p:txBody>
          <a:bodyPr/>
          <a:lstStyle/>
          <a:p>
            <a:pPr algn="just">
              <a:buClr>
                <a:schemeClr val="accent3"/>
              </a:buClr>
              <a:buFont typeface="Wingdings" pitchFamily="2" charset="2"/>
              <a:buChar char="Ø"/>
            </a:pPr>
            <a:r>
              <a:rPr lang="cs-CZ" sz="2000" dirty="0">
                <a:latin typeface="Arial" charset="0"/>
                <a:cs typeface="Arial" charset="0"/>
              </a:rPr>
              <a:t>„Pro boj proti trestným činům poškozujícím nebo ohrožujícím finanční zájmy Unie </a:t>
            </a:r>
            <a:r>
              <a:rPr lang="cs-CZ" sz="2000" b="1" dirty="0">
                <a:solidFill>
                  <a:schemeClr val="accent4"/>
                </a:solidFill>
                <a:latin typeface="Arial" charset="0"/>
                <a:cs typeface="Arial" charset="0"/>
              </a:rPr>
              <a:t>může Rada </a:t>
            </a:r>
            <a:r>
              <a:rPr lang="cs-CZ" sz="2000" dirty="0">
                <a:latin typeface="Arial" charset="0"/>
                <a:cs typeface="Arial" charset="0"/>
              </a:rPr>
              <a:t>zvláštním legislativním postupem formou nařízení vytvořit z </a:t>
            </a:r>
            <a:r>
              <a:rPr lang="cs-CZ" sz="2000" dirty="0" err="1">
                <a:latin typeface="Arial" charset="0"/>
                <a:cs typeface="Arial" charset="0"/>
              </a:rPr>
              <a:t>Eurojustu</a:t>
            </a:r>
            <a:r>
              <a:rPr lang="cs-CZ" sz="2000" dirty="0">
                <a:latin typeface="Arial" charset="0"/>
                <a:cs typeface="Arial" charset="0"/>
              </a:rPr>
              <a:t> </a:t>
            </a:r>
            <a:r>
              <a:rPr lang="cs-CZ" sz="2000" b="1" dirty="0">
                <a:solidFill>
                  <a:schemeClr val="accent4"/>
                </a:solidFill>
                <a:latin typeface="Arial" charset="0"/>
                <a:cs typeface="Arial" charset="0"/>
              </a:rPr>
              <a:t>Úřad evropského veřejného žalobce.</a:t>
            </a:r>
            <a:r>
              <a:rPr lang="cs-CZ" sz="2000" b="1" dirty="0">
                <a:solidFill>
                  <a:srgbClr val="80379B"/>
                </a:solidFill>
                <a:latin typeface="Arial" charset="0"/>
                <a:cs typeface="Arial" charset="0"/>
              </a:rPr>
              <a:t> </a:t>
            </a:r>
            <a:r>
              <a:rPr lang="cs-CZ" sz="2000" dirty="0">
                <a:latin typeface="Arial" charset="0"/>
                <a:cs typeface="Arial" charset="0"/>
              </a:rPr>
              <a:t>Rada rozhoduje jednomyslně po obdržení souhlasu Evropského parlamentu.“</a:t>
            </a:r>
          </a:p>
          <a:p>
            <a:pPr algn="just">
              <a:buClr>
                <a:schemeClr val="accent3"/>
              </a:buClr>
              <a:buFont typeface="Wingdings" pitchFamily="2" charset="2"/>
              <a:buChar char="Ø"/>
            </a:pPr>
            <a:endParaRPr lang="cs-CZ" sz="2000" dirty="0">
              <a:latin typeface="Arial" charset="0"/>
              <a:cs typeface="Arial" charset="0"/>
            </a:endParaRPr>
          </a:p>
          <a:p>
            <a:pPr algn="just">
              <a:buClr>
                <a:schemeClr val="accent3"/>
              </a:buClr>
              <a:buFont typeface="Wingdings" pitchFamily="2" charset="2"/>
              <a:buChar char="Ø"/>
            </a:pPr>
            <a:r>
              <a:rPr lang="cs-CZ" sz="2000" dirty="0">
                <a:latin typeface="Arial" charset="0"/>
                <a:cs typeface="Arial" charset="0"/>
              </a:rPr>
              <a:t>(ochrana finančních zájmů EU, boj proti závažné přeshraniční trestné činnosti)</a:t>
            </a:r>
          </a:p>
          <a:p>
            <a:pPr algn="just"/>
            <a:endParaRPr lang="cs-CZ" sz="2000" dirty="0">
              <a:latin typeface="Arial" charset="0"/>
              <a:cs typeface="Arial" charset="0"/>
            </a:endParaRPr>
          </a:p>
          <a:p>
            <a:pPr lvl="1" algn="just"/>
            <a:endParaRPr lang="cs-CZ" sz="1800" dirty="0">
              <a:latin typeface="Arial" charset="0"/>
              <a:cs typeface="Arial" charset="0"/>
            </a:endParaRPr>
          </a:p>
          <a:p>
            <a:pPr lvl="1"/>
            <a:endParaRPr lang="cs-CZ" sz="1800" dirty="0">
              <a:latin typeface="Arial" charset="0"/>
              <a:cs typeface="Arial" charset="0"/>
            </a:endParaRPr>
          </a:p>
          <a:p>
            <a:pPr lvl="1"/>
            <a:endParaRPr lang="cs-CZ" sz="2000" dirty="0">
              <a:latin typeface="Arial" charset="0"/>
              <a:cs typeface="Arial" charset="0"/>
            </a:endParaRPr>
          </a:p>
        </p:txBody>
      </p:sp>
      <p:sp>
        <p:nvSpPr>
          <p:cNvPr id="62468"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2469"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2452F694-C1A0-4E74-9137-B0411A90F9DC}" type="slidenum">
              <a:rPr lang="cs-CZ" sz="1000">
                <a:solidFill>
                  <a:srgbClr val="FFF9E5"/>
                </a:solidFill>
              </a:rPr>
              <a:pPr eaLnBrk="1" hangingPunct="1"/>
              <a:t>18</a:t>
            </a:fld>
            <a:endParaRPr lang="cs-CZ" sz="1000">
              <a:solidFill>
                <a:srgbClr val="FFF9E5"/>
              </a:solidFill>
            </a:endParaRPr>
          </a:p>
        </p:txBody>
      </p:sp>
    </p:spTree>
    <p:extLst>
      <p:ext uri="{BB962C8B-B14F-4D97-AF65-F5344CB8AC3E}">
        <p14:creationId xmlns:p14="http://schemas.microsoft.com/office/powerpoint/2010/main" val="30479405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850" y="1557338"/>
            <a:ext cx="7632700" cy="3455987"/>
          </a:xfrm>
        </p:spPr>
        <p:txBody>
          <a:bodyPr>
            <a:normAutofit/>
          </a:bodyPr>
          <a:lstStyle/>
          <a:p>
            <a:pPr marL="0" indent="0" algn="just" fontAlgn="auto">
              <a:spcAft>
                <a:spcPts val="0"/>
              </a:spcAft>
              <a:buFont typeface="Wingdings 2" pitchFamily="18" charset="2"/>
              <a:buNone/>
              <a:defRPr/>
            </a:pP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Corpus </a:t>
            </a:r>
            <a:r>
              <a:rPr lang="cs-CZ" sz="2200" b="1" dirty="0" err="1">
                <a:solidFill>
                  <a:schemeClr val="accent4"/>
                </a:solidFill>
                <a:latin typeface="Arial" pitchFamily="34" charset="0"/>
                <a:cs typeface="Arial" pitchFamily="34" charset="0"/>
              </a:rPr>
              <a:t>Juris</a:t>
            </a:r>
            <a:r>
              <a:rPr lang="cs-CZ" sz="2200" b="1" dirty="0">
                <a:solidFill>
                  <a:schemeClr val="accent4"/>
                </a:solidFill>
                <a:latin typeface="Arial" pitchFamily="34" charset="0"/>
                <a:cs typeface="Arial" pitchFamily="34" charset="0"/>
              </a:rPr>
              <a:t> </a:t>
            </a:r>
            <a:r>
              <a:rPr lang="cs-CZ" sz="2200" dirty="0">
                <a:latin typeface="Arial" pitchFamily="34" charset="0"/>
                <a:cs typeface="Arial" pitchFamily="34" charset="0"/>
              </a:rPr>
              <a:t>(projekt Evropského parlamentu a Evropské komise)</a:t>
            </a:r>
            <a:endParaRPr lang="cs-CZ" sz="2200" dirty="0">
              <a:solidFill>
                <a:schemeClr val="tx2">
                  <a:lumMod val="50000"/>
                </a:schemeClr>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4"/>
                </a:solidFill>
                <a:latin typeface="Arial" pitchFamily="34" charset="0"/>
                <a:cs typeface="Arial" pitchFamily="34" charset="0"/>
              </a:rPr>
              <a:t>Zelená kniha </a:t>
            </a:r>
            <a:r>
              <a:rPr lang="cs-CZ" sz="2200" dirty="0">
                <a:latin typeface="Arial" pitchFamily="34" charset="0"/>
                <a:cs typeface="Arial" pitchFamily="34" charset="0"/>
              </a:rPr>
              <a:t>o</a:t>
            </a:r>
            <a:r>
              <a:rPr lang="cs-CZ" sz="2200" b="1" dirty="0">
                <a:latin typeface="Arial" pitchFamily="34" charset="0"/>
                <a:cs typeface="Arial" pitchFamily="34" charset="0"/>
              </a:rPr>
              <a:t> </a:t>
            </a:r>
            <a:r>
              <a:rPr lang="cs-CZ" sz="2200" dirty="0">
                <a:latin typeface="Arial" pitchFamily="34" charset="0"/>
                <a:cs typeface="Arial" pitchFamily="34" charset="0"/>
              </a:rPr>
              <a:t>trestněprávní ochraně finančních zájmů ES a zřízení Evropského veřejného žalobce (Evropská komise)</a:t>
            </a:r>
            <a:endParaRPr lang="cs-CZ" sz="2200" b="1" dirty="0">
              <a:solidFill>
                <a:srgbClr val="80379B"/>
              </a:solidFill>
              <a:latin typeface="Arial" pitchFamily="34" charset="0"/>
              <a:cs typeface="Arial" pitchFamily="34" charset="0"/>
            </a:endParaRP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Návrh Komise na zavedení EVŽ</a:t>
            </a:r>
          </a:p>
          <a:p>
            <a:pPr marL="457200" indent="-457200" algn="just" fontAlgn="auto">
              <a:spcAft>
                <a:spcPts val="0"/>
              </a:spcAft>
              <a:buClr>
                <a:schemeClr val="accent3"/>
              </a:buClr>
              <a:buFont typeface="+mj-lt"/>
              <a:buAutoNum type="arabicParenR"/>
              <a:defRPr/>
            </a:pPr>
            <a:r>
              <a:rPr lang="cs-CZ" sz="2200" b="1" dirty="0">
                <a:solidFill>
                  <a:schemeClr val="accent3">
                    <a:lumMod val="60000"/>
                    <a:lumOff val="40000"/>
                  </a:schemeClr>
                </a:solidFill>
                <a:latin typeface="Arial" pitchFamily="34" charset="0"/>
                <a:cs typeface="Arial" pitchFamily="34" charset="0"/>
              </a:rPr>
              <a:t>Nařízení Rady </a:t>
            </a:r>
          </a:p>
          <a:p>
            <a:pPr marL="0" indent="0" algn="just" fontAlgn="auto">
              <a:spcAft>
                <a:spcPts val="0"/>
              </a:spcAft>
              <a:buNone/>
              <a:defRPr/>
            </a:pPr>
            <a:endParaRPr lang="cs-CZ" dirty="0">
              <a:latin typeface="Arial" pitchFamily="34" charset="0"/>
              <a:cs typeface="Arial" pitchFamily="34" charset="0"/>
            </a:endParaRPr>
          </a:p>
        </p:txBody>
      </p:sp>
      <p:sp>
        <p:nvSpPr>
          <p:cNvPr id="63491"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3492"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9B32B64C-61C6-42D4-820C-0E0168978781}" type="slidenum">
              <a:rPr lang="cs-CZ" sz="1000">
                <a:solidFill>
                  <a:srgbClr val="FFF9E5"/>
                </a:solidFill>
              </a:rPr>
              <a:pPr eaLnBrk="1" hangingPunct="1"/>
              <a:t>19</a:t>
            </a:fld>
            <a:endParaRPr lang="cs-CZ" sz="1000">
              <a:solidFill>
                <a:srgbClr val="FFF9E5"/>
              </a:solidFill>
            </a:endParaRPr>
          </a:p>
        </p:txBody>
      </p:sp>
      <p:sp>
        <p:nvSpPr>
          <p:cNvPr id="5" name="Rectangle 2"/>
          <p:cNvSpPr txBox="1">
            <a:spLocks noChangeArrowheads="1"/>
          </p:cNvSpPr>
          <p:nvPr/>
        </p:nvSpPr>
        <p:spPr>
          <a:xfrm>
            <a:off x="539552" y="684213"/>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Organizace a působnost – možná řešení:</a:t>
            </a:r>
          </a:p>
        </p:txBody>
      </p:sp>
    </p:spTree>
    <p:extLst>
      <p:ext uri="{BB962C8B-B14F-4D97-AF65-F5344CB8AC3E}">
        <p14:creationId xmlns:p14="http://schemas.microsoft.com/office/powerpoint/2010/main" val="44357718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ppt_x</p:attrName>
                                        </p:attrNameLst>
                                      </p:cBhvr>
                                      <p:tavLst>
                                        <p:tav tm="0">
                                          <p:val>
                                            <p:strVal val="#ppt_x-.2"/>
                                          </p:val>
                                        </p:tav>
                                        <p:tav tm="100000">
                                          <p:val>
                                            <p:strVal val="#ppt_x"/>
                                          </p:val>
                                        </p:tav>
                                      </p:tavLst>
                                    </p:anim>
                                    <p:anim calcmode="lin" valueType="num">
                                      <p:cBhvr>
                                        <p:cTn id="8" dur="1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0579" name="Rectangle 3"/>
          <p:cNvSpPr>
            <a:spLocks noGrp="1" noChangeArrowheads="1"/>
          </p:cNvSpPr>
          <p:nvPr>
            <p:ph idx="1"/>
          </p:nvPr>
        </p:nvSpPr>
        <p:spPr>
          <a:xfrm>
            <a:off x="683568" y="1268413"/>
            <a:ext cx="8137028" cy="5589587"/>
          </a:xfrm>
        </p:spPr>
        <p:txBody>
          <a:bodyPr>
            <a:normAutofit/>
          </a:bodyPr>
          <a:lstStyle/>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Jeden ze základních orgánů EU</a:t>
            </a:r>
          </a:p>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Nejde o trestní soud</a:t>
            </a:r>
          </a:p>
          <a:p>
            <a:pPr marL="342900" indent="-342900" algn="just" fontAlgn="auto">
              <a:spcAft>
                <a:spcPts val="0"/>
              </a:spcAft>
              <a:buClr>
                <a:schemeClr val="accent3"/>
              </a:buClr>
              <a:buSzPct val="60000"/>
              <a:buFont typeface="Wingdings" pitchFamily="2" charset="2"/>
              <a:buChar char="Ø"/>
              <a:defRPr/>
            </a:pPr>
            <a:r>
              <a:rPr lang="cs-CZ" sz="2000" dirty="0">
                <a:latin typeface="Arial" pitchFamily="34" charset="0"/>
                <a:cs typeface="Arial" pitchFamily="34" charset="0"/>
              </a:rPr>
              <a:t>Sídlo: </a:t>
            </a:r>
            <a:r>
              <a:rPr lang="cs-CZ" sz="2000" b="1" dirty="0">
                <a:solidFill>
                  <a:schemeClr val="accent4"/>
                </a:solidFill>
                <a:latin typeface="Arial" pitchFamily="34" charset="0"/>
                <a:cs typeface="Arial" pitchFamily="34" charset="0"/>
              </a:rPr>
              <a:t>Lucemburk</a:t>
            </a:r>
          </a:p>
          <a:p>
            <a:pPr marL="342900" indent="-342900" algn="just" fontAlgn="auto">
              <a:spcAft>
                <a:spcPts val="0"/>
              </a:spcAft>
              <a:buClr>
                <a:schemeClr val="accent3"/>
              </a:buClr>
              <a:buSzPct val="60000"/>
              <a:buFont typeface="Wingdings" pitchFamily="2" charset="2"/>
              <a:buChar char="Ø"/>
              <a:defRPr/>
            </a:pPr>
            <a:r>
              <a:rPr lang="cs-CZ" sz="2000" b="1" dirty="0">
                <a:solidFill>
                  <a:schemeClr val="accent4"/>
                </a:solidFill>
                <a:latin typeface="Arial" pitchFamily="34" charset="0"/>
                <a:cs typeface="Arial" pitchFamily="34" charset="0"/>
              </a:rPr>
              <a:t>Postavení</a:t>
            </a:r>
            <a:r>
              <a:rPr lang="cs-CZ" sz="2000" dirty="0">
                <a:latin typeface="Arial" pitchFamily="34" charset="0"/>
                <a:cs typeface="Arial" pitchFamily="34" charset="0"/>
              </a:rPr>
              <a:t> ESD upraveno:</a:t>
            </a:r>
          </a:p>
          <a:p>
            <a:pPr marL="590550" lvl="1" indent="-342900" algn="just" fontAlgn="auto">
              <a:spcAft>
                <a:spcPts val="0"/>
              </a:spcAft>
              <a:buClr>
                <a:schemeClr val="accent3"/>
              </a:buClr>
              <a:buSzPct val="60000"/>
              <a:buFont typeface="Wingdings" pitchFamily="2" charset="2"/>
              <a:buChar char="Ø"/>
              <a:defRPr/>
            </a:pPr>
            <a:r>
              <a:rPr lang="cs-CZ" sz="1800" dirty="0">
                <a:latin typeface="Arial" pitchFamily="34" charset="0"/>
                <a:cs typeface="Arial" pitchFamily="34" charset="0"/>
              </a:rPr>
              <a:t>V čl. 35 Smlouvy o EU – fakultativní působnost ESD</a:t>
            </a:r>
          </a:p>
          <a:p>
            <a:pPr marL="590550" lvl="1" indent="-342900" algn="just" fontAlgn="auto">
              <a:spcAft>
                <a:spcPts val="0"/>
              </a:spcAft>
              <a:buClr>
                <a:schemeClr val="accent3"/>
              </a:buClr>
              <a:buSzPct val="60000"/>
              <a:buFont typeface="Wingdings" pitchFamily="2" charset="2"/>
              <a:buChar char="Ø"/>
              <a:defRPr/>
            </a:pPr>
            <a:r>
              <a:rPr lang="cs-CZ" sz="1800" dirty="0">
                <a:latin typeface="Arial" pitchFamily="34" charset="0"/>
                <a:cs typeface="Arial" pitchFamily="34" charset="0"/>
              </a:rPr>
              <a:t>V čl. 19 a 251 a násl. Smlouvy o fungování EU – Soudní dvůr se skládá ze Soudního dvora, Tribunálu a specializovaných soudů.  Zajišťuje dodržování práva při výkladu a provádění Smluv. </a:t>
            </a:r>
          </a:p>
          <a:p>
            <a:pPr marL="320040" indent="-320040" fontAlgn="auto">
              <a:spcAft>
                <a:spcPts val="0"/>
              </a:spcAft>
              <a:buClr>
                <a:schemeClr val="accent3"/>
              </a:buClr>
              <a:buFont typeface="Wingdings" pitchFamily="2" charset="2"/>
              <a:buChar char="Ø"/>
              <a:defRPr/>
            </a:pPr>
            <a:r>
              <a:rPr lang="cs-CZ" sz="2000" dirty="0">
                <a:latin typeface="Arial" pitchFamily="34" charset="0"/>
                <a:cs typeface="Arial" pitchFamily="34" charset="0"/>
              </a:rPr>
              <a:t>Jednou jeho funkcí je </a:t>
            </a:r>
            <a:r>
              <a:rPr lang="cs-CZ" sz="2000" b="1" dirty="0">
                <a:solidFill>
                  <a:schemeClr val="accent4"/>
                </a:solidFill>
                <a:latin typeface="Arial" pitchFamily="34" charset="0"/>
                <a:cs typeface="Arial" pitchFamily="34" charset="0"/>
              </a:rPr>
              <a:t>funkce ústavního soudu </a:t>
            </a:r>
            <a:r>
              <a:rPr lang="cs-CZ" sz="2000" dirty="0">
                <a:solidFill>
                  <a:schemeClr val="accent4"/>
                </a:solidFill>
                <a:latin typeface="Arial" pitchFamily="34" charset="0"/>
                <a:cs typeface="Arial" pitchFamily="34" charset="0"/>
              </a:rPr>
              <a:t>ES/EU</a:t>
            </a:r>
            <a:r>
              <a:rPr lang="cs-CZ" sz="2000" dirty="0">
                <a:latin typeface="Arial" pitchFamily="34" charset="0"/>
                <a:cs typeface="Arial" pitchFamily="34" charset="0"/>
              </a:rPr>
              <a:t>, neboť:</a:t>
            </a:r>
          </a:p>
          <a:p>
            <a:pPr marL="630936" lvl="1" indent="-27432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Interpretuje závazným způsobem principy komunitárního práva, rozhoduje o otázkách vztahů mezi členskými státy a orgány EU,  o kompetenčních sporech v rámci EU, o otázkách souladu komunitárních aktů se základními smlouvami  a s obecnými právními zásadami, o otázkách ochrany základních práv a svobod. </a:t>
            </a:r>
          </a:p>
          <a:p>
            <a:pPr marL="449263" indent="-449263" algn="just" fontAlgn="auto">
              <a:spcAft>
                <a:spcPts val="0"/>
              </a:spcAft>
              <a:buClr>
                <a:schemeClr val="accent3"/>
              </a:buClr>
              <a:buFont typeface="Wingdings" pitchFamily="2" charset="2"/>
              <a:buChar char="Ø"/>
              <a:defRPr/>
            </a:pPr>
            <a:endParaRPr lang="cs-CZ" sz="1700" dirty="0">
              <a:latin typeface="Arial" pitchFamily="34" charset="0"/>
              <a:cs typeface="Arial" pitchFamily="34" charset="0"/>
            </a:endParaRPr>
          </a:p>
        </p:txBody>
      </p:sp>
      <p:sp>
        <p:nvSpPr>
          <p:cNvPr id="4" name="Rectangle 2"/>
          <p:cNvSpPr txBox="1">
            <a:spLocks noChangeArrowheads="1"/>
          </p:cNvSpPr>
          <p:nvPr/>
        </p:nvSpPr>
        <p:spPr>
          <a:xfrm>
            <a:off x="539552"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tx2">
                    <a:lumMod val="90000"/>
                  </a:schemeClr>
                </a:solidFill>
                <a:latin typeface="Bookman Old Style" pitchFamily="18" charset="0"/>
              </a:rPr>
              <a:t>soudní dvůr Evropské unie</a:t>
            </a:r>
          </a:p>
        </p:txBody>
      </p:sp>
    </p:spTree>
    <p:extLst>
      <p:ext uri="{BB962C8B-B14F-4D97-AF65-F5344CB8AC3E}">
        <p14:creationId xmlns:p14="http://schemas.microsoft.com/office/powerpoint/2010/main" val="257697265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683568" y="188640"/>
            <a:ext cx="8229600" cy="1524000"/>
          </a:xfrm>
        </p:spPr>
        <p:txBody>
          <a:bodyPr>
            <a:normAutofit fontScale="90000"/>
          </a:bodyPr>
          <a:lstStyle/>
          <a:p>
            <a:pPr fontAlgn="auto">
              <a:spcAft>
                <a:spcPts val="0"/>
              </a:spcAft>
              <a:defRPr/>
            </a:pPr>
            <a:r>
              <a:rPr lang="cs-CZ" sz="2800" dirty="0">
                <a:solidFill>
                  <a:schemeClr val="accent4">
                    <a:lumMod val="40000"/>
                    <a:lumOff val="60000"/>
                  </a:schemeClr>
                </a:solidFill>
                <a:effectLst/>
                <a:latin typeface="Bookman Old Style" pitchFamily="18" charset="0"/>
              </a:rPr>
              <a:t>2. Corpus </a:t>
            </a:r>
            <a:r>
              <a:rPr lang="cs-CZ" sz="2800" dirty="0" err="1">
                <a:solidFill>
                  <a:schemeClr val="accent4">
                    <a:lumMod val="40000"/>
                    <a:lumOff val="60000"/>
                  </a:schemeClr>
                </a:solidFill>
                <a:effectLst/>
                <a:latin typeface="Bookman Old Style" pitchFamily="18" charset="0"/>
              </a:rPr>
              <a:t>Juris</a:t>
            </a:r>
            <a:r>
              <a:rPr lang="cs-CZ" sz="2800" dirty="0">
                <a:solidFill>
                  <a:schemeClr val="accent4">
                    <a:lumMod val="40000"/>
                    <a:lumOff val="60000"/>
                  </a:schemeClr>
                </a:solidFill>
                <a:effectLst/>
                <a:latin typeface="Bookman Old Style" pitchFamily="18" charset="0"/>
              </a:rPr>
              <a:t> ( studie o možnosti sjednocení trestního práva členských států EU) </a:t>
            </a:r>
            <a:br>
              <a:rPr lang="cs-CZ" sz="2400" dirty="0">
                <a:solidFill>
                  <a:schemeClr val="tx2">
                    <a:tint val="100000"/>
                    <a:satMod val="250000"/>
                  </a:schemeClr>
                </a:solidFill>
              </a:rPr>
            </a:br>
            <a:endParaRPr lang="cs-CZ" sz="2400" dirty="0">
              <a:solidFill>
                <a:schemeClr val="tx2">
                  <a:tint val="100000"/>
                  <a:satMod val="250000"/>
                </a:schemeClr>
              </a:solidFill>
            </a:endParaRPr>
          </a:p>
        </p:txBody>
      </p:sp>
      <p:sp>
        <p:nvSpPr>
          <p:cNvPr id="14339" name="Zástupný symbol pro obsah 2"/>
          <p:cNvSpPr>
            <a:spLocks noGrp="1"/>
          </p:cNvSpPr>
          <p:nvPr>
            <p:ph idx="1"/>
          </p:nvPr>
        </p:nvSpPr>
        <p:spPr>
          <a:xfrm>
            <a:off x="755576" y="1484784"/>
            <a:ext cx="7705725" cy="4895850"/>
          </a:xfrm>
        </p:spPr>
        <p:txBody>
          <a:bodyPr>
            <a:normAutofit/>
          </a:bodyPr>
          <a:lstStyle/>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Úřad evropského veřejného žalobce by podle Corpus </a:t>
            </a:r>
            <a:r>
              <a:rPr lang="cs-CZ" sz="2000" dirty="0" err="1">
                <a:latin typeface="Arial" pitchFamily="34" charset="0"/>
                <a:cs typeface="Arial" pitchFamily="34" charset="0"/>
              </a:rPr>
              <a:t>Juris</a:t>
            </a:r>
            <a:r>
              <a:rPr lang="cs-CZ" sz="2000" dirty="0">
                <a:latin typeface="Arial" pitchFamily="34" charset="0"/>
                <a:cs typeface="Arial" pitchFamily="34" charset="0"/>
              </a:rPr>
              <a:t> měl být orgánem Evropských společenství, </a:t>
            </a:r>
            <a:r>
              <a:rPr lang="cs-CZ" sz="2000" b="1" dirty="0">
                <a:solidFill>
                  <a:schemeClr val="accent4"/>
                </a:solidFill>
                <a:latin typeface="Arial" pitchFamily="34" charset="0"/>
                <a:cs typeface="Arial" pitchFamily="34" charset="0"/>
              </a:rPr>
              <a:t>odpovědným za vyšetřování, trestní stíhání, podání obžaloby, zastupování obžaloby v hlavním líčení a výkon rozsudků týkajících se taxativně definovaných trestných činů proti financím Evropských společenství.</a:t>
            </a:r>
            <a:r>
              <a:rPr lang="cs-CZ" sz="2000" dirty="0">
                <a:solidFill>
                  <a:schemeClr val="accent4"/>
                </a:solidFill>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Měl by být orgánem </a:t>
            </a:r>
            <a:r>
              <a:rPr lang="cs-CZ" sz="2000" b="1" dirty="0">
                <a:latin typeface="Arial" pitchFamily="34" charset="0"/>
                <a:cs typeface="Arial" pitchFamily="34" charset="0"/>
              </a:rPr>
              <a:t>nezávislým</a:t>
            </a:r>
            <a:r>
              <a:rPr lang="cs-CZ" sz="2000" dirty="0">
                <a:latin typeface="Arial" pitchFamily="34" charset="0"/>
                <a:cs typeface="Arial" pitchFamily="34" charset="0"/>
              </a:rPr>
              <a:t> jak na národních orgánech, tak na orgánech Společenství.</a:t>
            </a:r>
            <a:r>
              <a:rPr lang="cs-CZ" sz="2000" b="1" dirty="0">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Úřad evropského veřejného žalobce je podle Corpus </a:t>
            </a:r>
            <a:r>
              <a:rPr lang="cs-CZ" sz="2000" dirty="0" err="1">
                <a:latin typeface="Arial" pitchFamily="34" charset="0"/>
                <a:cs typeface="Arial" pitchFamily="34" charset="0"/>
              </a:rPr>
              <a:t>Juris</a:t>
            </a:r>
            <a:r>
              <a:rPr lang="cs-CZ" sz="2000" dirty="0">
                <a:latin typeface="Arial" pitchFamily="34" charset="0"/>
                <a:cs typeface="Arial" pitchFamily="34" charset="0"/>
              </a:rPr>
              <a:t> personálně tvořen </a:t>
            </a:r>
            <a:r>
              <a:rPr lang="cs-CZ" sz="2000" b="1" dirty="0">
                <a:solidFill>
                  <a:schemeClr val="accent4">
                    <a:lumMod val="60000"/>
                    <a:lumOff val="40000"/>
                  </a:schemeClr>
                </a:solidFill>
                <a:latin typeface="Arial" pitchFamily="34" charset="0"/>
                <a:cs typeface="Arial" pitchFamily="34" charset="0"/>
              </a:rPr>
              <a:t>ředitelem Úřadu evropského veřejného žalobce</a:t>
            </a:r>
            <a:r>
              <a:rPr lang="cs-CZ" sz="2000" b="1" dirty="0">
                <a:latin typeface="Arial" pitchFamily="34" charset="0"/>
                <a:cs typeface="Arial" pitchFamily="34" charset="0"/>
              </a:rPr>
              <a:t>, </a:t>
            </a:r>
            <a:r>
              <a:rPr lang="cs-CZ" sz="2000" dirty="0">
                <a:latin typeface="Arial" pitchFamily="34" charset="0"/>
                <a:cs typeface="Arial" pitchFamily="34" charset="0"/>
              </a:rPr>
              <a:t>jehož úřad by sídlil v Bruselu a dále z </a:t>
            </a:r>
            <a:r>
              <a:rPr lang="cs-CZ" sz="2000" b="1" dirty="0">
                <a:solidFill>
                  <a:schemeClr val="accent4">
                    <a:lumMod val="60000"/>
                    <a:lumOff val="40000"/>
                  </a:schemeClr>
                </a:solidFill>
                <a:latin typeface="Arial" pitchFamily="34" charset="0"/>
                <a:cs typeface="Arial" pitchFamily="34" charset="0"/>
              </a:rPr>
              <a:t>Evropských delegovaných veřejných žalobců</a:t>
            </a:r>
            <a:r>
              <a:rPr lang="cs-CZ" sz="2000" dirty="0">
                <a:latin typeface="Arial" pitchFamily="34" charset="0"/>
                <a:cs typeface="Arial" pitchFamily="34" charset="0"/>
              </a:rPr>
              <a:t>, jejichž úřady by byly zřízeny  v hlavních městech členských států, nebo v jakémkoli jiném městě, kde zasedá příslušný národní soud.</a:t>
            </a:r>
          </a:p>
          <a:p>
            <a:pPr marL="320040" indent="-320040" algn="just" fontAlgn="auto">
              <a:spcAft>
                <a:spcPts val="0"/>
              </a:spcAft>
              <a:buFont typeface="Wingdings" pitchFamily="2" charset="2"/>
              <a:buChar char="Ø"/>
              <a:defRPr/>
            </a:pPr>
            <a:endParaRPr lang="cs-CZ" sz="2000" b="1" dirty="0">
              <a:latin typeface="Arial" pitchFamily="34" charset="0"/>
              <a:cs typeface="Arial" pitchFamily="34" charset="0"/>
            </a:endParaRPr>
          </a:p>
          <a:p>
            <a:pPr marL="635508" lvl="1" indent="-342900" algn="just" fontAlgn="auto">
              <a:spcAft>
                <a:spcPts val="0"/>
              </a:spcAft>
              <a:buClr>
                <a:schemeClr val="accent4"/>
              </a:buClr>
              <a:buFont typeface="Wingdings" pitchFamily="2" charset="2"/>
              <a:buChar char="Ø"/>
              <a:defRPr/>
            </a:pPr>
            <a:endParaRPr lang="cs-CZ" sz="2000" dirty="0">
              <a:latin typeface="Arial" pitchFamily="34" charset="0"/>
              <a:cs typeface="Arial" pitchFamily="34" charset="0"/>
            </a:endParaRPr>
          </a:p>
          <a:p>
            <a:pPr marL="274320" indent="-274320" algn="just" fontAlgn="auto">
              <a:spcAft>
                <a:spcPts val="0"/>
              </a:spcAft>
              <a:buFont typeface="Wingdings 2"/>
              <a:buChar char=""/>
              <a:defRPr/>
            </a:pPr>
            <a:endParaRPr lang="cs-CZ" sz="2000" b="1" dirty="0">
              <a:latin typeface="Arial" pitchFamily="34" charset="0"/>
              <a:cs typeface="Arial" pitchFamily="34" charset="0"/>
            </a:endParaRP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6564"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6565"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5A0EE97E-28BA-4DE9-93AD-E3EF73F6FB85}" type="slidenum">
              <a:rPr lang="cs-CZ" sz="1000">
                <a:solidFill>
                  <a:srgbClr val="FFF9E5"/>
                </a:solidFill>
              </a:rPr>
              <a:pPr eaLnBrk="1" hangingPunct="1"/>
              <a:t>20</a:t>
            </a:fld>
            <a:endParaRPr lang="cs-CZ" sz="1000">
              <a:solidFill>
                <a:srgbClr val="FFF9E5"/>
              </a:solidFill>
            </a:endParaRPr>
          </a:p>
        </p:txBody>
      </p:sp>
    </p:spTree>
    <p:extLst>
      <p:ext uri="{BB962C8B-B14F-4D97-AF65-F5344CB8AC3E}">
        <p14:creationId xmlns:p14="http://schemas.microsoft.com/office/powerpoint/2010/main" val="10287684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Nadpis 1"/>
          <p:cNvSpPr>
            <a:spLocks noGrp="1"/>
          </p:cNvSpPr>
          <p:nvPr>
            <p:ph type="title"/>
          </p:nvPr>
        </p:nvSpPr>
        <p:spPr>
          <a:xfrm>
            <a:off x="683568" y="404664"/>
            <a:ext cx="8229600" cy="1524000"/>
          </a:xfrm>
        </p:spPr>
        <p:txBody>
          <a:bodyPr/>
          <a:lstStyle/>
          <a:p>
            <a:pPr fontAlgn="auto">
              <a:spcAft>
                <a:spcPts val="0"/>
              </a:spcAft>
              <a:defRPr/>
            </a:pPr>
            <a:r>
              <a:rPr lang="cs-CZ" sz="2800" dirty="0">
                <a:solidFill>
                  <a:schemeClr val="accent4">
                    <a:lumMod val="40000"/>
                    <a:lumOff val="60000"/>
                  </a:schemeClr>
                </a:solidFill>
                <a:effectLst/>
                <a:latin typeface="Bookman Old Style" pitchFamily="18" charset="0"/>
              </a:rPr>
              <a:t>2. Corpus </a:t>
            </a:r>
            <a:r>
              <a:rPr lang="cs-CZ" sz="2800" dirty="0" err="1">
                <a:solidFill>
                  <a:schemeClr val="accent4">
                    <a:lumMod val="40000"/>
                    <a:lumOff val="60000"/>
                  </a:schemeClr>
                </a:solidFill>
                <a:effectLst/>
                <a:latin typeface="Bookman Old Style" pitchFamily="18" charset="0"/>
              </a:rPr>
              <a:t>Juris</a:t>
            </a:r>
            <a:r>
              <a:rPr lang="cs-CZ" sz="2800" dirty="0">
                <a:solidFill>
                  <a:schemeClr val="accent4">
                    <a:lumMod val="40000"/>
                    <a:lumOff val="60000"/>
                  </a:schemeClr>
                </a:solidFill>
                <a:effectLst/>
                <a:latin typeface="Bookman Old Style" pitchFamily="18" charset="0"/>
              </a:rPr>
              <a:t> </a:t>
            </a:r>
            <a:br>
              <a:rPr lang="cs-CZ" sz="2400" dirty="0">
                <a:solidFill>
                  <a:schemeClr val="tx2">
                    <a:tint val="100000"/>
                    <a:satMod val="250000"/>
                  </a:schemeClr>
                </a:solidFill>
              </a:rPr>
            </a:br>
            <a:endParaRPr lang="cs-CZ" sz="2400" dirty="0">
              <a:solidFill>
                <a:schemeClr val="tx2">
                  <a:tint val="100000"/>
                  <a:satMod val="250000"/>
                </a:schemeClr>
              </a:solidFill>
            </a:endParaRPr>
          </a:p>
        </p:txBody>
      </p:sp>
      <p:sp>
        <p:nvSpPr>
          <p:cNvPr id="14339" name="Zástupný symbol pro obsah 2"/>
          <p:cNvSpPr>
            <a:spLocks noGrp="1"/>
          </p:cNvSpPr>
          <p:nvPr>
            <p:ph idx="1"/>
          </p:nvPr>
        </p:nvSpPr>
        <p:spPr>
          <a:xfrm>
            <a:off x="755576" y="1772816"/>
            <a:ext cx="7705725" cy="4286250"/>
          </a:xfrm>
        </p:spPr>
        <p:txBody>
          <a:bodyPr>
            <a:normAutofit/>
          </a:bodyPr>
          <a:lstStyle/>
          <a:p>
            <a:pPr marL="320040" indent="-320040" algn="just" fontAlgn="auto">
              <a:spcAft>
                <a:spcPts val="0"/>
              </a:spcAft>
              <a:buClr>
                <a:schemeClr val="accent3"/>
              </a:buClr>
              <a:buFont typeface="Wingdings" pitchFamily="2" charset="2"/>
              <a:buChar char="Ø"/>
              <a:defRPr/>
            </a:pPr>
            <a:r>
              <a:rPr lang="cs-CZ" sz="2000" b="1" dirty="0">
                <a:solidFill>
                  <a:schemeClr val="accent3"/>
                </a:solidFill>
                <a:latin typeface="Arial" pitchFamily="34" charset="0"/>
                <a:cs typeface="Arial" pitchFamily="34" charset="0"/>
              </a:rPr>
              <a:t>Nedílnost/jednotnost:</a:t>
            </a:r>
            <a:r>
              <a:rPr lang="cs-CZ" sz="2000" dirty="0">
                <a:solidFill>
                  <a:schemeClr val="accent3"/>
                </a:solidFill>
                <a:latin typeface="Arial" pitchFamily="34" charset="0"/>
                <a:cs typeface="Arial" pitchFamily="34" charset="0"/>
              </a:rPr>
              <a:t> </a:t>
            </a:r>
          </a:p>
          <a:p>
            <a:pPr marL="635508" lvl="1" indent="-34290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všechny úkony, </a:t>
            </a:r>
            <a:r>
              <a:rPr lang="cs-CZ" sz="2000" b="1" dirty="0">
                <a:solidFill>
                  <a:schemeClr val="accent4">
                    <a:lumMod val="40000"/>
                    <a:lumOff val="60000"/>
                  </a:schemeClr>
                </a:solidFill>
                <a:latin typeface="Arial" pitchFamily="34" charset="0"/>
                <a:cs typeface="Arial" pitchFamily="34" charset="0"/>
              </a:rPr>
              <a:t>provedené jeho členy, jsou činěny jménem celého úřadu</a:t>
            </a:r>
            <a:r>
              <a:rPr lang="cs-CZ" sz="2000" b="1" dirty="0">
                <a:latin typeface="Arial" pitchFamily="34" charset="0"/>
                <a:cs typeface="Arial" pitchFamily="34" charset="0"/>
              </a:rPr>
              <a:t>; </a:t>
            </a:r>
            <a:r>
              <a:rPr lang="cs-CZ" sz="2000" dirty="0">
                <a:latin typeface="Arial" pitchFamily="34" charset="0"/>
                <a:cs typeface="Arial" pitchFamily="34" charset="0"/>
              </a:rPr>
              <a:t>dále v tom, že všechny úkony svěřené do pravomoci úřadu (zejména oprávnění vyšetřovat vymezené trestné činy) mohou být prováděny </a:t>
            </a:r>
            <a:r>
              <a:rPr lang="cs-CZ" sz="2000" b="1" dirty="0">
                <a:solidFill>
                  <a:schemeClr val="accent4">
                    <a:lumMod val="40000"/>
                    <a:lumOff val="60000"/>
                  </a:schemeClr>
                </a:solidFill>
                <a:latin typeface="Arial" pitchFamily="34" charset="0"/>
                <a:cs typeface="Arial" pitchFamily="34" charset="0"/>
              </a:rPr>
              <a:t>kterýmkoli jeho členem. Nejde tedy o tzv. asistenční model (Francie). </a:t>
            </a:r>
          </a:p>
          <a:p>
            <a:pPr marL="320040" indent="-320040" algn="just" fontAlgn="auto">
              <a:spcAft>
                <a:spcPts val="0"/>
              </a:spcAft>
              <a:buClr>
                <a:schemeClr val="accent3"/>
              </a:buClr>
              <a:buFont typeface="Wingdings" pitchFamily="2" charset="2"/>
              <a:buChar char="Ø"/>
              <a:defRPr/>
            </a:pPr>
            <a:r>
              <a:rPr lang="cs-CZ" sz="2000" b="1" dirty="0">
                <a:solidFill>
                  <a:schemeClr val="accent3"/>
                </a:solidFill>
                <a:latin typeface="Arial" pitchFamily="34" charset="0"/>
                <a:cs typeface="Arial" pitchFamily="34" charset="0"/>
              </a:rPr>
              <a:t>Vzájemná spolupráce</a:t>
            </a:r>
          </a:p>
          <a:p>
            <a:pPr marL="521208" lvl="1" indent="-274320" algn="just" fontAlgn="auto">
              <a:spcAft>
                <a:spcPts val="0"/>
              </a:spcAft>
              <a:buClr>
                <a:schemeClr val="accent4"/>
              </a:buClr>
              <a:buFont typeface="Wingdings 2"/>
              <a:buChar char=""/>
              <a:defRPr/>
            </a:pPr>
            <a:r>
              <a:rPr lang="cs-CZ" sz="2000" b="1" dirty="0">
                <a:latin typeface="Arial" pitchFamily="34" charset="0"/>
                <a:cs typeface="Arial" pitchFamily="34" charset="0"/>
              </a:rPr>
              <a:t>Spolupráce s národními státními zástupci a policií</a:t>
            </a: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274320" indent="-274320" algn="just" fontAlgn="auto">
              <a:spcAft>
                <a:spcPts val="0"/>
              </a:spcAft>
              <a:buFont typeface="Wingdings 2"/>
              <a:buChar char=""/>
              <a:defRPr/>
            </a:pPr>
            <a:endParaRPr lang="cs-CZ" sz="2000" b="1" dirty="0">
              <a:latin typeface="Arial" pitchFamily="34" charset="0"/>
              <a:cs typeface="Arial" pitchFamily="34" charset="0"/>
            </a:endParaRP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246888" lvl="1" indent="0" algn="just" fontAlgn="auto">
              <a:spcAft>
                <a:spcPts val="0"/>
              </a:spcAft>
              <a:buClr>
                <a:schemeClr val="accent4"/>
              </a:buClr>
              <a:buNone/>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7588"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7589"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D9649098-B695-465F-AB60-18DA839649DD}" type="slidenum">
              <a:rPr lang="cs-CZ" sz="1000">
                <a:solidFill>
                  <a:srgbClr val="FFF9E5"/>
                </a:solidFill>
              </a:rPr>
              <a:pPr eaLnBrk="1" hangingPunct="1"/>
              <a:t>21</a:t>
            </a:fld>
            <a:endParaRPr lang="cs-CZ" sz="1000">
              <a:solidFill>
                <a:srgbClr val="FFF9E5"/>
              </a:solidFill>
            </a:endParaRPr>
          </a:p>
        </p:txBody>
      </p:sp>
    </p:spTree>
    <p:extLst>
      <p:ext uri="{BB962C8B-B14F-4D97-AF65-F5344CB8AC3E}">
        <p14:creationId xmlns:p14="http://schemas.microsoft.com/office/powerpoint/2010/main" val="14755607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395536" y="332656"/>
            <a:ext cx="8229600" cy="1524000"/>
          </a:xfrm>
        </p:spPr>
        <p:txBody>
          <a:bodyPr>
            <a:normAutofit/>
          </a:bodyPr>
          <a:lstStyle/>
          <a:p>
            <a:pPr fontAlgn="auto">
              <a:spcAft>
                <a:spcPts val="0"/>
              </a:spcAft>
              <a:defRPr/>
            </a:pPr>
            <a:r>
              <a:rPr lang="cs-CZ" sz="2800" dirty="0">
                <a:solidFill>
                  <a:schemeClr val="accent4">
                    <a:lumMod val="40000"/>
                    <a:lumOff val="60000"/>
                  </a:schemeClr>
                </a:solidFill>
                <a:effectLst/>
                <a:latin typeface="Bookman Old Style" pitchFamily="18" charset="0"/>
              </a:rPr>
              <a:t>1. Zelená kniha </a:t>
            </a:r>
            <a:r>
              <a:rPr lang="cs-CZ" sz="2800" b="0" dirty="0">
                <a:solidFill>
                  <a:schemeClr val="accent4">
                    <a:lumMod val="40000"/>
                    <a:lumOff val="60000"/>
                  </a:schemeClr>
                </a:solidFill>
                <a:effectLst/>
                <a:latin typeface="Bookman Old Style" pitchFamily="18" charset="0"/>
              </a:rPr>
              <a:t>(COM (2001) 715 </a:t>
            </a:r>
            <a:r>
              <a:rPr lang="cs-CZ" sz="2800" b="0" dirty="0" err="1">
                <a:solidFill>
                  <a:schemeClr val="accent4">
                    <a:lumMod val="40000"/>
                    <a:lumOff val="60000"/>
                  </a:schemeClr>
                </a:solidFill>
                <a:effectLst/>
                <a:latin typeface="Bookman Old Style" pitchFamily="18" charset="0"/>
              </a:rPr>
              <a:t>final</a:t>
            </a:r>
            <a:r>
              <a:rPr lang="cs-CZ" sz="2800" b="0" dirty="0">
                <a:solidFill>
                  <a:schemeClr val="accent4">
                    <a:lumMod val="40000"/>
                    <a:lumOff val="60000"/>
                  </a:schemeClr>
                </a:solidFill>
                <a:effectLst/>
                <a:latin typeface="Bookman Old Style" pitchFamily="18" charset="0"/>
              </a:rPr>
              <a:t> ze dne 11.12.2001).</a:t>
            </a:r>
            <a:br>
              <a:rPr lang="cs-CZ" sz="2800" dirty="0">
                <a:solidFill>
                  <a:schemeClr val="accent4">
                    <a:lumMod val="40000"/>
                    <a:lumOff val="60000"/>
                  </a:schemeClr>
                </a:solidFill>
                <a:latin typeface="Bookman Old Style" pitchFamily="18" charset="0"/>
              </a:rPr>
            </a:br>
            <a:endParaRPr lang="cs-CZ" sz="2800" dirty="0">
              <a:solidFill>
                <a:schemeClr val="accent4">
                  <a:lumMod val="40000"/>
                  <a:lumOff val="60000"/>
                </a:schemeClr>
              </a:solidFill>
              <a:latin typeface="Bookman Old Style" pitchFamily="18" charset="0"/>
            </a:endParaRPr>
          </a:p>
        </p:txBody>
      </p:sp>
      <p:sp>
        <p:nvSpPr>
          <p:cNvPr id="3" name="Zástupný symbol pro obsah 2"/>
          <p:cNvSpPr>
            <a:spLocks noGrp="1"/>
          </p:cNvSpPr>
          <p:nvPr>
            <p:ph idx="1"/>
          </p:nvPr>
        </p:nvSpPr>
        <p:spPr>
          <a:xfrm>
            <a:off x="323528" y="1457325"/>
            <a:ext cx="8352928" cy="5400675"/>
          </a:xfrm>
        </p:spPr>
        <p:txBody>
          <a:bodyPr>
            <a:normAutofit lnSpcReduction="10000"/>
          </a:bodyPr>
          <a:lstStyle/>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EVŽ by odpovídal za </a:t>
            </a:r>
            <a:r>
              <a:rPr lang="cs-CZ" sz="2000" b="1" dirty="0">
                <a:solidFill>
                  <a:schemeClr val="accent3"/>
                </a:solidFill>
                <a:latin typeface="Arial" pitchFamily="34" charset="0"/>
                <a:cs typeface="Arial" pitchFamily="34" charset="0"/>
              </a:rPr>
              <a:t>„vypátrání, trestní stíhání a postavení před soud všech pachatelů (a dalších účastníků) trestných činů proti finančním zájmům ES, vystupování před národními soudy v těchto věcech v souladu s příslušnou komunitární legislativou.“</a:t>
            </a:r>
            <a:r>
              <a:rPr lang="cs-CZ" sz="2000" dirty="0">
                <a:solidFill>
                  <a:schemeClr val="accent3"/>
                </a:solidFill>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Pravomoc </a:t>
            </a:r>
            <a:r>
              <a:rPr lang="cs-CZ" sz="1800" dirty="0">
                <a:latin typeface="Arial" pitchFamily="34" charset="0"/>
                <a:cs typeface="Arial" pitchFamily="34" charset="0"/>
              </a:rPr>
              <a:t>by měla být vymezena v souladu </a:t>
            </a:r>
            <a:r>
              <a:rPr lang="cs-CZ" sz="1800" b="1" dirty="0">
                <a:solidFill>
                  <a:schemeClr val="accent4">
                    <a:lumMod val="60000"/>
                    <a:lumOff val="40000"/>
                  </a:schemeClr>
                </a:solidFill>
                <a:latin typeface="Arial" pitchFamily="34" charset="0"/>
                <a:cs typeface="Arial" pitchFamily="34" charset="0"/>
              </a:rPr>
              <a:t>s principy proporcionality a subsidiarity</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tak, aby byl schopen účinně vykonávat své poslání na území celé Evropské unie</a:t>
            </a:r>
            <a:r>
              <a:rPr lang="cs-CZ" sz="2000" dirty="0">
                <a:latin typeface="Arial" pitchFamily="34" charset="0"/>
                <a:cs typeface="Arial" pitchFamily="34" charset="0"/>
              </a:rPr>
              <a:t>.</a:t>
            </a:r>
          </a:p>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Směřování k vytvoření </a:t>
            </a:r>
            <a:r>
              <a:rPr lang="cs-CZ" sz="1800" b="1" dirty="0">
                <a:solidFill>
                  <a:schemeClr val="accent4">
                    <a:lumMod val="60000"/>
                    <a:lumOff val="40000"/>
                  </a:schemeClr>
                </a:solidFill>
                <a:latin typeface="Arial" pitchFamily="34" charset="0"/>
                <a:cs typeface="Arial" pitchFamily="34" charset="0"/>
              </a:rPr>
              <a:t>„jednotné (evropské) oblasti trestního stíhání a vyšetřování“</a:t>
            </a:r>
            <a:r>
              <a:rPr lang="cs-CZ" sz="1800" b="1" dirty="0">
                <a:latin typeface="Arial" pitchFamily="34" charset="0"/>
                <a:cs typeface="Arial" pitchFamily="34" charset="0"/>
              </a:rPr>
              <a:t> </a:t>
            </a:r>
            <a:r>
              <a:rPr lang="cs-CZ" sz="1800" dirty="0">
                <a:latin typeface="Arial" pitchFamily="34" charset="0"/>
                <a:cs typeface="Arial" pitchFamily="34" charset="0"/>
              </a:rPr>
              <a:t>ve smyslu čl. 299 smlouvy o ES.</a:t>
            </a:r>
            <a:r>
              <a:rPr lang="cs-CZ" sz="1800" b="1" dirty="0">
                <a:latin typeface="Arial" pitchFamily="34" charset="0"/>
                <a:cs typeface="Arial" pitchFamily="34" charset="0"/>
              </a:rPr>
              <a:t> </a:t>
            </a:r>
          </a:p>
          <a:p>
            <a:pPr marL="320040" indent="-320040" algn="just" fontAlgn="auto">
              <a:spcAft>
                <a:spcPts val="0"/>
              </a:spcAft>
              <a:buClr>
                <a:schemeClr val="accent3"/>
              </a:buClr>
              <a:buFont typeface="Wingdings" pitchFamily="2" charset="2"/>
              <a:buChar char="Ø"/>
              <a:defRPr/>
            </a:pPr>
            <a:r>
              <a:rPr lang="cs-CZ" sz="2000" dirty="0">
                <a:latin typeface="Arial" pitchFamily="34" charset="0"/>
                <a:cs typeface="Arial" pitchFamily="34" charset="0"/>
              </a:rPr>
              <a:t>Evropský veřejný žalobce by v této oblasti:</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řídil a koordinoval </a:t>
            </a:r>
            <a:r>
              <a:rPr lang="cs-CZ" sz="1800" dirty="0">
                <a:latin typeface="Arial" pitchFamily="34" charset="0"/>
                <a:cs typeface="Arial" pitchFamily="34" charset="0"/>
              </a:rPr>
              <a:t>trestní stíhání;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přímo prováděl </a:t>
            </a:r>
            <a:r>
              <a:rPr lang="cs-CZ" sz="1800" dirty="0">
                <a:latin typeface="Arial" pitchFamily="34" charset="0"/>
                <a:cs typeface="Arial" pitchFamily="34" charset="0"/>
              </a:rPr>
              <a:t>vyšetřování;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dbal na dodržování soudních záruk </a:t>
            </a:r>
            <a:r>
              <a:rPr lang="cs-CZ" sz="1800" dirty="0">
                <a:latin typeface="Arial" pitchFamily="34" charset="0"/>
                <a:cs typeface="Arial" pitchFamily="34" charset="0"/>
              </a:rPr>
              <a:t>zákonnosti řízení;</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při zásazích do oblasti lidských práv a základních svobod </a:t>
            </a:r>
            <a:r>
              <a:rPr lang="cs-CZ" sz="1800" dirty="0">
                <a:latin typeface="Arial" pitchFamily="34" charset="0"/>
                <a:cs typeface="Arial" pitchFamily="34" charset="0"/>
              </a:rPr>
              <a:t>byl podroben rozhodovací a kontrolní pravomoci soudce svobod;</a:t>
            </a:r>
          </a:p>
          <a:p>
            <a:pPr marL="642366" lvl="1" indent="-285750" algn="just" fontAlgn="auto">
              <a:spcAft>
                <a:spcPts val="0"/>
              </a:spcAft>
              <a:buClr>
                <a:schemeClr val="accent3"/>
              </a:buClr>
              <a:buFont typeface="Arial" pitchFamily="34" charset="0"/>
              <a:buChar char="•"/>
              <a:defRPr/>
            </a:pPr>
            <a:r>
              <a:rPr lang="cs-CZ" sz="1800" b="1" dirty="0">
                <a:solidFill>
                  <a:schemeClr val="accent4">
                    <a:lumMod val="60000"/>
                    <a:lumOff val="40000"/>
                  </a:schemeClr>
                </a:solidFill>
                <a:latin typeface="Arial" pitchFamily="34" charset="0"/>
                <a:cs typeface="Arial" pitchFamily="34" charset="0"/>
              </a:rPr>
              <a:t>podával obžalobu a zastupoval</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ji výlučně před národními soudy.</a:t>
            </a: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320040" indent="-320040" algn="just" fontAlgn="auto">
              <a:spcAft>
                <a:spcPts val="0"/>
              </a:spcAft>
              <a:buFont typeface="Wingdings" pitchFamily="2" charset="2"/>
              <a:buChar char="Ø"/>
              <a:defRPr/>
            </a:pPr>
            <a:endParaRPr lang="cs-CZ" sz="2000" dirty="0">
              <a:latin typeface="Arial" pitchFamily="34" charset="0"/>
              <a:cs typeface="Arial" pitchFamily="34" charset="0"/>
            </a:endParaRPr>
          </a:p>
          <a:p>
            <a:pPr marL="630936" lvl="1" indent="-274320" algn="just" fontAlgn="auto">
              <a:spcAft>
                <a:spcPts val="0"/>
              </a:spcAft>
              <a:buFont typeface="Wingdings" pitchFamily="2" charset="2"/>
              <a:buChar char="Ø"/>
              <a:defRPr/>
            </a:pPr>
            <a:endParaRPr lang="cs-CZ" sz="17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521208" lvl="1" indent="-274320" algn="just"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4516"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4517"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1A06E10F-2D2E-4EAE-8409-B3530BB3A366}" type="slidenum">
              <a:rPr lang="cs-CZ" sz="1000">
                <a:solidFill>
                  <a:srgbClr val="FFF9E5"/>
                </a:solidFill>
              </a:rPr>
              <a:pPr eaLnBrk="1" hangingPunct="1"/>
              <a:t>22</a:t>
            </a:fld>
            <a:endParaRPr lang="cs-CZ" sz="1000">
              <a:solidFill>
                <a:srgbClr val="FFF9E5"/>
              </a:solidFill>
            </a:endParaRPr>
          </a:p>
        </p:txBody>
      </p:sp>
    </p:spTree>
    <p:extLst>
      <p:ext uri="{BB962C8B-B14F-4D97-AF65-F5344CB8AC3E}">
        <p14:creationId xmlns:p14="http://schemas.microsoft.com/office/powerpoint/2010/main" val="2958247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Nadpis 1"/>
          <p:cNvSpPr>
            <a:spLocks noGrp="1"/>
          </p:cNvSpPr>
          <p:nvPr>
            <p:ph type="title"/>
          </p:nvPr>
        </p:nvSpPr>
        <p:spPr>
          <a:xfrm>
            <a:off x="539552" y="260648"/>
            <a:ext cx="8229600" cy="1524000"/>
          </a:xfrm>
        </p:spPr>
        <p:txBody>
          <a:bodyPr>
            <a:normAutofit/>
          </a:bodyPr>
          <a:lstStyle/>
          <a:p>
            <a:pPr fontAlgn="auto">
              <a:spcAft>
                <a:spcPts val="0"/>
              </a:spcAft>
              <a:defRPr/>
            </a:pPr>
            <a:r>
              <a:rPr lang="cs-CZ" sz="2400" dirty="0">
                <a:solidFill>
                  <a:schemeClr val="accent4">
                    <a:lumMod val="40000"/>
                    <a:lumOff val="60000"/>
                  </a:schemeClr>
                </a:solidFill>
                <a:effectLst/>
                <a:latin typeface="Bookman Old Style" pitchFamily="18" charset="0"/>
              </a:rPr>
              <a:t>1. Zelená kniha (COM (2001) 715 </a:t>
            </a:r>
            <a:r>
              <a:rPr lang="cs-CZ" sz="2400" dirty="0" err="1">
                <a:solidFill>
                  <a:schemeClr val="accent4">
                    <a:lumMod val="40000"/>
                    <a:lumOff val="60000"/>
                  </a:schemeClr>
                </a:solidFill>
                <a:effectLst/>
                <a:latin typeface="Bookman Old Style" pitchFamily="18" charset="0"/>
              </a:rPr>
              <a:t>final</a:t>
            </a:r>
            <a:r>
              <a:rPr lang="cs-CZ" sz="2400" dirty="0">
                <a:solidFill>
                  <a:schemeClr val="accent4">
                    <a:lumMod val="40000"/>
                    <a:lumOff val="60000"/>
                  </a:schemeClr>
                </a:solidFill>
                <a:effectLst/>
                <a:latin typeface="Bookman Old Style" pitchFamily="18" charset="0"/>
              </a:rPr>
              <a:t> ze dne 11.12.2001).</a:t>
            </a:r>
            <a:br>
              <a:rPr lang="cs-CZ" sz="2400" dirty="0">
                <a:solidFill>
                  <a:schemeClr val="accent4">
                    <a:lumMod val="40000"/>
                    <a:lumOff val="60000"/>
                  </a:schemeClr>
                </a:solidFill>
                <a:effectLst/>
                <a:latin typeface="Bookman Old Style" pitchFamily="18" charset="0"/>
              </a:rPr>
            </a:br>
            <a:endParaRPr lang="cs-CZ" sz="2400" dirty="0">
              <a:solidFill>
                <a:schemeClr val="accent4">
                  <a:lumMod val="40000"/>
                  <a:lumOff val="60000"/>
                </a:schemeClr>
              </a:solidFill>
              <a:effectLst/>
              <a:latin typeface="Bookman Old Style" pitchFamily="18" charset="0"/>
            </a:endParaRPr>
          </a:p>
        </p:txBody>
      </p:sp>
      <p:sp>
        <p:nvSpPr>
          <p:cNvPr id="3" name="Zástupný symbol pro obsah 2"/>
          <p:cNvSpPr>
            <a:spLocks noGrp="1"/>
          </p:cNvSpPr>
          <p:nvPr>
            <p:ph idx="1"/>
          </p:nvPr>
        </p:nvSpPr>
        <p:spPr>
          <a:xfrm>
            <a:off x="683568" y="1700808"/>
            <a:ext cx="7488238" cy="4895850"/>
          </a:xfrm>
        </p:spPr>
        <p:txBody>
          <a:bodyPr>
            <a:normAutofit/>
          </a:bodyPr>
          <a:lstStyle/>
          <a:p>
            <a:pPr marL="320040" indent="-32004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Na území členských států by vykonávali působnost Úřadu </a:t>
            </a:r>
            <a:r>
              <a:rPr lang="cs-CZ" sz="1800" b="1" dirty="0">
                <a:solidFill>
                  <a:schemeClr val="accent4">
                    <a:lumMod val="40000"/>
                    <a:lumOff val="60000"/>
                  </a:schemeClr>
                </a:solidFill>
                <a:latin typeface="Arial" pitchFamily="34" charset="0"/>
                <a:cs typeface="Arial" pitchFamily="34" charset="0"/>
              </a:rPr>
              <a:t>náměstci Evropského veřejného žalobce</a:t>
            </a:r>
            <a:r>
              <a:rPr lang="cs-CZ" sz="1800" b="1" dirty="0">
                <a:latin typeface="Arial" pitchFamily="34" charset="0"/>
                <a:cs typeface="Arial" pitchFamily="34" charset="0"/>
              </a:rPr>
              <a:t>. </a:t>
            </a:r>
            <a:r>
              <a:rPr lang="cs-CZ" sz="1800" dirty="0">
                <a:latin typeface="Arial" pitchFamily="34" charset="0"/>
                <a:cs typeface="Arial" pitchFamily="34" charset="0"/>
              </a:rPr>
              <a:t>Jejich sídla by byla na teritoriu členského státu. </a:t>
            </a:r>
          </a:p>
          <a:p>
            <a:pPr marL="320040" indent="-320040" algn="just" fontAlgn="auto">
              <a:spcAft>
                <a:spcPts val="0"/>
              </a:spcAft>
              <a:buClr>
                <a:schemeClr val="accent3"/>
              </a:buClr>
              <a:buFont typeface="Wingdings" pitchFamily="2" charset="2"/>
              <a:buChar char="Ø"/>
              <a:defRPr/>
            </a:pPr>
            <a:r>
              <a:rPr lang="cs-CZ" sz="1800" b="1" dirty="0">
                <a:solidFill>
                  <a:schemeClr val="accent3"/>
                </a:solidFill>
                <a:latin typeface="Arial" pitchFamily="34" charset="0"/>
                <a:cs typeface="Arial" pitchFamily="34" charset="0"/>
              </a:rPr>
              <a:t>Nezávislost evropského veřejného žalobce:</a:t>
            </a:r>
          </a:p>
          <a:p>
            <a:pPr marL="630936" lvl="1" indent="-274320" algn="just" fontAlgn="auto">
              <a:spcAft>
                <a:spcPts val="0"/>
              </a:spcAft>
              <a:buClr>
                <a:schemeClr val="accent3"/>
              </a:buClr>
              <a:buFont typeface="Wingdings" pitchFamily="2" charset="2"/>
              <a:buChar char="Ø"/>
              <a:defRPr/>
            </a:pPr>
            <a:r>
              <a:rPr lang="cs-CZ" sz="1800" dirty="0">
                <a:latin typeface="Arial" pitchFamily="34" charset="0"/>
                <a:cs typeface="Arial" pitchFamily="34" charset="0"/>
              </a:rPr>
              <a:t>Žalobce by měl být jmenován z osob</a:t>
            </a:r>
            <a:r>
              <a:rPr lang="cs-CZ" sz="1800" b="1" dirty="0">
                <a:latin typeface="Arial" pitchFamily="34" charset="0"/>
                <a:cs typeface="Arial" pitchFamily="34" charset="0"/>
              </a:rPr>
              <a:t>, </a:t>
            </a:r>
            <a:r>
              <a:rPr lang="cs-CZ" sz="1800" b="1" dirty="0">
                <a:solidFill>
                  <a:schemeClr val="accent4">
                    <a:lumMod val="60000"/>
                    <a:lumOff val="40000"/>
                  </a:schemeClr>
                </a:solidFill>
                <a:latin typeface="Arial" pitchFamily="34" charset="0"/>
                <a:cs typeface="Arial" pitchFamily="34" charset="0"/>
              </a:rPr>
              <a:t>„jejichž nezávislost je nad veškerou pochybnost zaručena a která má  předpoklady být jmenována do nejvyšších justičních pozic v příslušném členském státě. Při výkonu své působnosti nesmí požadovat ani přijímat žádné příkazy.“</a:t>
            </a:r>
            <a:r>
              <a:rPr lang="cs-CZ" sz="1800" b="1" dirty="0">
                <a:latin typeface="Arial" pitchFamily="34" charset="0"/>
                <a:cs typeface="Arial" pitchFamily="34" charset="0"/>
              </a:rPr>
              <a:t>  </a:t>
            </a:r>
            <a:r>
              <a:rPr lang="cs-CZ" sz="1800" dirty="0">
                <a:latin typeface="Arial" pitchFamily="34" charset="0"/>
                <a:cs typeface="Arial" pitchFamily="34" charset="0"/>
              </a:rPr>
              <a:t>Žalobce byl v Knize dokonce výslovně označen za </a:t>
            </a:r>
            <a:r>
              <a:rPr lang="cs-CZ" sz="1800" b="1" dirty="0">
                <a:solidFill>
                  <a:schemeClr val="accent4">
                    <a:lumMod val="60000"/>
                    <a:lumOff val="40000"/>
                  </a:schemeClr>
                </a:solidFill>
                <a:latin typeface="Arial" pitchFamily="34" charset="0"/>
                <a:cs typeface="Arial" pitchFamily="34" charset="0"/>
              </a:rPr>
              <a:t>„specializovaný justiční orgán,“</a:t>
            </a:r>
            <a:r>
              <a:rPr lang="cs-CZ" sz="1800" dirty="0">
                <a:solidFill>
                  <a:schemeClr val="accent4">
                    <a:lumMod val="60000"/>
                    <a:lumOff val="40000"/>
                  </a:schemeClr>
                </a:solidFill>
                <a:latin typeface="Arial" pitchFamily="34" charset="0"/>
                <a:cs typeface="Arial" pitchFamily="34" charset="0"/>
              </a:rPr>
              <a:t> </a:t>
            </a:r>
            <a:r>
              <a:rPr lang="cs-CZ" sz="1800" dirty="0">
                <a:latin typeface="Arial" pitchFamily="34" charset="0"/>
                <a:cs typeface="Arial" pitchFamily="34" charset="0"/>
              </a:rPr>
              <a:t>což znamená, že jej navrhovatelé umístili blíže justiční než exekutivní sféře. </a:t>
            </a:r>
          </a:p>
          <a:p>
            <a:pPr marL="630936" lvl="1" indent="-274320" algn="just" fontAlgn="auto">
              <a:spcAft>
                <a:spcPts val="0"/>
              </a:spcAft>
              <a:buFont typeface="Wingdings" pitchFamily="2" charset="2"/>
              <a:buChar char="Ø"/>
              <a:defRPr/>
            </a:pPr>
            <a:endParaRPr lang="cs-CZ" sz="1500" dirty="0">
              <a:latin typeface="Arial" pitchFamily="34" charset="0"/>
              <a:cs typeface="Arial" pitchFamily="34" charset="0"/>
            </a:endParaRPr>
          </a:p>
          <a:p>
            <a:pPr marL="0" indent="0" algn="just" fontAlgn="auto">
              <a:spcAft>
                <a:spcPts val="0"/>
              </a:spcAft>
              <a:buFont typeface="Wingdings" pitchFamily="2" charset="2"/>
              <a:buNone/>
              <a:defRPr/>
            </a:pPr>
            <a:endParaRPr lang="cs-CZ" sz="2000" dirty="0">
              <a:latin typeface="Arial" pitchFamily="34" charset="0"/>
              <a:cs typeface="Arial" pitchFamily="34" charset="0"/>
            </a:endParaRPr>
          </a:p>
          <a:p>
            <a:pPr marL="246888" lvl="1" indent="0" algn="just" fontAlgn="auto">
              <a:spcAft>
                <a:spcPts val="0"/>
              </a:spcAft>
              <a:buClr>
                <a:schemeClr val="accent4"/>
              </a:buClr>
              <a:buNone/>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1800" dirty="0">
              <a:latin typeface="Arial" pitchFamily="34" charset="0"/>
              <a:cs typeface="Arial" pitchFamily="34" charset="0"/>
            </a:endParaRPr>
          </a:p>
          <a:p>
            <a:pPr marL="521208" lvl="1" indent="-274320" fontAlgn="auto">
              <a:spcAft>
                <a:spcPts val="0"/>
              </a:spcAft>
              <a:buClr>
                <a:schemeClr val="accent4"/>
              </a:buClr>
              <a:buFont typeface="Wingdings 2"/>
              <a:buChar char=""/>
              <a:defRPr/>
            </a:pPr>
            <a:endParaRPr lang="cs-CZ" sz="2000" dirty="0">
              <a:latin typeface="Arial" pitchFamily="34" charset="0"/>
              <a:cs typeface="Arial" pitchFamily="34" charset="0"/>
            </a:endParaRPr>
          </a:p>
        </p:txBody>
      </p:sp>
      <p:sp>
        <p:nvSpPr>
          <p:cNvPr id="65540" name="Zástupný symbol pro zápatí 3"/>
          <p:cNvSpPr>
            <a:spLocks noGrp="1"/>
          </p:cNvSpPr>
          <p:nvPr>
            <p:ph type="ftr" sz="quarter" idx="11"/>
          </p:nvPr>
        </p:nvSpPr>
        <p:spPr bwMode="auto">
          <a:xfrm>
            <a:off x="4246563" y="6557963"/>
            <a:ext cx="2001837" cy="22701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r>
              <a:rPr lang="cs-CZ">
                <a:solidFill>
                  <a:srgbClr val="FFF9E5"/>
                </a:solidFill>
              </a:rPr>
              <a:t>Jaroslav Fenyk</a:t>
            </a:r>
          </a:p>
        </p:txBody>
      </p:sp>
      <p:sp>
        <p:nvSpPr>
          <p:cNvPr id="65541" name="Zástupný symbol pro číslo snímku 4"/>
          <p:cNvSpPr>
            <a:spLocks noGrp="1"/>
          </p:cNvSpPr>
          <p:nvPr>
            <p:ph type="sldNum" sz="quarter" idx="12"/>
          </p:nvPr>
        </p:nvSpPr>
        <p:spPr bwMode="auto">
          <a:xfrm>
            <a:off x="457200" y="6557963"/>
            <a:ext cx="3657600" cy="228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tIns="45720" rIns="91440" bIns="45720" numCol="1" anchorCtr="0" compatLnSpc="1">
            <a:prstTxWarp prst="textNoShape">
              <a:avLst/>
            </a:prstTxWarp>
          </a:bodyPr>
          <a:lstStyle>
            <a:lvl1pPr eaLnBrk="0" hangingPunct="0">
              <a:defRPr>
                <a:solidFill>
                  <a:schemeClr val="tx1"/>
                </a:solidFill>
                <a:latin typeface="Trebuchet MS" pitchFamily="34" charset="0"/>
                <a:cs typeface="Arial" charset="0"/>
              </a:defRPr>
            </a:lvl1pPr>
            <a:lvl2pPr marL="742950" indent="-285750" eaLnBrk="0" hangingPunct="0">
              <a:defRPr>
                <a:solidFill>
                  <a:schemeClr val="tx1"/>
                </a:solidFill>
                <a:latin typeface="Trebuchet MS" pitchFamily="34" charset="0"/>
                <a:cs typeface="Arial" charset="0"/>
              </a:defRPr>
            </a:lvl2pPr>
            <a:lvl3pPr marL="1143000" indent="-228600" eaLnBrk="0" hangingPunct="0">
              <a:defRPr>
                <a:solidFill>
                  <a:schemeClr val="tx1"/>
                </a:solidFill>
                <a:latin typeface="Trebuchet MS" pitchFamily="34" charset="0"/>
                <a:cs typeface="Arial" charset="0"/>
              </a:defRPr>
            </a:lvl3pPr>
            <a:lvl4pPr marL="1600200" indent="-228600" eaLnBrk="0" hangingPunct="0">
              <a:defRPr>
                <a:solidFill>
                  <a:schemeClr val="tx1"/>
                </a:solidFill>
                <a:latin typeface="Trebuchet MS" pitchFamily="34" charset="0"/>
                <a:cs typeface="Arial" charset="0"/>
              </a:defRPr>
            </a:lvl4pPr>
            <a:lvl5pPr marL="2057400" indent="-228600" eaLnBrk="0" hangingPunct="0">
              <a:defRPr>
                <a:solidFill>
                  <a:schemeClr val="tx1"/>
                </a:solidFill>
                <a:latin typeface="Trebuchet MS" pitchFamily="34" charset="0"/>
                <a:cs typeface="Arial" charset="0"/>
              </a:defRPr>
            </a:lvl5pPr>
            <a:lvl6pPr marL="2514600" indent="-228600" eaLnBrk="0" fontAlgn="base" hangingPunct="0">
              <a:spcBef>
                <a:spcPct val="0"/>
              </a:spcBef>
              <a:spcAft>
                <a:spcPct val="0"/>
              </a:spcAft>
              <a:defRPr>
                <a:solidFill>
                  <a:schemeClr val="tx1"/>
                </a:solidFill>
                <a:latin typeface="Trebuchet MS" pitchFamily="34" charset="0"/>
                <a:cs typeface="Arial" charset="0"/>
              </a:defRPr>
            </a:lvl6pPr>
            <a:lvl7pPr marL="2971800" indent="-228600" eaLnBrk="0" fontAlgn="base" hangingPunct="0">
              <a:spcBef>
                <a:spcPct val="0"/>
              </a:spcBef>
              <a:spcAft>
                <a:spcPct val="0"/>
              </a:spcAft>
              <a:defRPr>
                <a:solidFill>
                  <a:schemeClr val="tx1"/>
                </a:solidFill>
                <a:latin typeface="Trebuchet MS" pitchFamily="34" charset="0"/>
                <a:cs typeface="Arial" charset="0"/>
              </a:defRPr>
            </a:lvl7pPr>
            <a:lvl8pPr marL="3429000" indent="-228600" eaLnBrk="0" fontAlgn="base" hangingPunct="0">
              <a:spcBef>
                <a:spcPct val="0"/>
              </a:spcBef>
              <a:spcAft>
                <a:spcPct val="0"/>
              </a:spcAft>
              <a:defRPr>
                <a:solidFill>
                  <a:schemeClr val="tx1"/>
                </a:solidFill>
                <a:latin typeface="Trebuchet MS" pitchFamily="34" charset="0"/>
                <a:cs typeface="Arial" charset="0"/>
              </a:defRPr>
            </a:lvl8pPr>
            <a:lvl9pPr marL="3886200" indent="-228600" eaLnBrk="0" fontAlgn="base" hangingPunct="0">
              <a:spcBef>
                <a:spcPct val="0"/>
              </a:spcBef>
              <a:spcAft>
                <a:spcPct val="0"/>
              </a:spcAft>
              <a:defRPr>
                <a:solidFill>
                  <a:schemeClr val="tx1"/>
                </a:solidFill>
                <a:latin typeface="Trebuchet MS" pitchFamily="34" charset="0"/>
                <a:cs typeface="Arial" charset="0"/>
              </a:defRPr>
            </a:lvl9pPr>
          </a:lstStyle>
          <a:p>
            <a:pPr eaLnBrk="1" hangingPunct="1"/>
            <a:fld id="{B9372899-193D-424A-931E-08F003B3116C}" type="slidenum">
              <a:rPr lang="cs-CZ" sz="1000">
                <a:solidFill>
                  <a:srgbClr val="FFF9E5"/>
                </a:solidFill>
              </a:rPr>
              <a:pPr eaLnBrk="1" hangingPunct="1"/>
              <a:t>23</a:t>
            </a:fld>
            <a:endParaRPr lang="cs-CZ" sz="1000">
              <a:solidFill>
                <a:srgbClr val="FFF9E5"/>
              </a:solidFill>
            </a:endParaRPr>
          </a:p>
        </p:txBody>
      </p:sp>
    </p:spTree>
    <p:extLst>
      <p:ext uri="{BB962C8B-B14F-4D97-AF65-F5344CB8AC3E}">
        <p14:creationId xmlns:p14="http://schemas.microsoft.com/office/powerpoint/2010/main" val="28441331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4000" dirty="0"/>
              <a:t>Návrh Evropské komise na zřízení EVŽ</a:t>
            </a:r>
          </a:p>
        </p:txBody>
      </p:sp>
      <p:sp>
        <p:nvSpPr>
          <p:cNvPr id="3" name="Zástupný symbol pro obsah 2"/>
          <p:cNvSpPr>
            <a:spLocks noGrp="1"/>
          </p:cNvSpPr>
          <p:nvPr>
            <p:ph idx="1"/>
          </p:nvPr>
        </p:nvSpPr>
        <p:spPr/>
        <p:txBody>
          <a:bodyPr/>
          <a:lstStyle/>
          <a:p>
            <a:r>
              <a:rPr lang="cs-CZ" sz="1800" dirty="0" err="1"/>
              <a:t>Brussel</a:t>
            </a:r>
            <a:r>
              <a:rPr lang="cs-CZ" sz="1800" dirty="0"/>
              <a:t>, 17.7.2013</a:t>
            </a:r>
          </a:p>
          <a:p>
            <a:r>
              <a:rPr lang="cs-CZ" sz="1800" dirty="0"/>
              <a:t>COM(2013) 532 </a:t>
            </a:r>
            <a:r>
              <a:rPr lang="cs-CZ" sz="1800" dirty="0" err="1"/>
              <a:t>final</a:t>
            </a:r>
            <a:endParaRPr lang="cs-CZ" sz="1800" dirty="0"/>
          </a:p>
          <a:p>
            <a:r>
              <a:rPr lang="en-US" sz="1800" b="1" dirty="0"/>
              <a:t>COMMUNICATION FROM THE COMMISSION TO THE EUROPEAN</a:t>
            </a:r>
          </a:p>
          <a:p>
            <a:r>
              <a:rPr lang="en-US" sz="1800" b="1" dirty="0"/>
              <a:t>PARLIAMENT, THE COUNCIL, THE EUROPEAN ECONOMIC AND SOCIAL</a:t>
            </a:r>
          </a:p>
          <a:p>
            <a:r>
              <a:rPr lang="en-US" sz="1800" b="1" dirty="0"/>
              <a:t>COMMITTEE AND THE COMMITTEE OF THE REGIONS</a:t>
            </a:r>
          </a:p>
          <a:p>
            <a:r>
              <a:rPr lang="en-US" sz="1800" b="1" dirty="0"/>
              <a:t>Better protection of the Union's financial interests:</a:t>
            </a:r>
          </a:p>
          <a:p>
            <a:r>
              <a:rPr lang="en-US" sz="1800" b="1" dirty="0"/>
              <a:t>Setting up the European Public Prosecutor's Office and reforming </a:t>
            </a:r>
            <a:r>
              <a:rPr lang="en-US" sz="1800" b="1" dirty="0" err="1"/>
              <a:t>Eurojust</a:t>
            </a:r>
            <a:endParaRPr lang="cs-CZ" sz="1800" dirty="0"/>
          </a:p>
        </p:txBody>
      </p:sp>
    </p:spTree>
    <p:extLst>
      <p:ext uri="{BB962C8B-B14F-4D97-AF65-F5344CB8AC3E}">
        <p14:creationId xmlns:p14="http://schemas.microsoft.com/office/powerpoint/2010/main" val="25487782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57200" y="404664"/>
            <a:ext cx="8229600" cy="5889774"/>
          </a:xfrm>
        </p:spPr>
        <p:txBody>
          <a:bodyPr/>
          <a:lstStyle/>
          <a:p>
            <a:pPr algn="just"/>
            <a:r>
              <a:rPr lang="cs-CZ" sz="1600" dirty="0"/>
              <a:t>Dne 8. června se členské státy, které se účastní posílené spolupráce za účelem zřízení Úřadu evropského veřejného žalobce, dohodly na právním předpisu, o organizaci a působnosti tohoto EVŽ.</a:t>
            </a:r>
          </a:p>
          <a:p>
            <a:pPr algn="just"/>
            <a:r>
              <a:rPr lang="cs-CZ" sz="1600" dirty="0"/>
              <a:t>EVŽ má vyšetřovat a stíhat podvody v rámci EU a jiné trestné činy poškozující finanční zájmy Unie. Podvody s unijními fondy - vždy při škodě nad 100.000 eur (2,7 milionu Kč), mezi 10.000 eur (270.000 Kč) a 100.000 eur může o šetření rozhodnout - a také složitými přeshraničními podvody na dani z přidané hodnoty se škodou přesahující 10 milionů eur (přibližně 270 milionů Kč).</a:t>
            </a:r>
          </a:p>
          <a:p>
            <a:pPr algn="just"/>
            <a:r>
              <a:rPr lang="cs-CZ" sz="1600" dirty="0"/>
              <a:t>Centrální úřad Evropského veřejného žalobce bude mít sídlo v Lucemburku, který má evidovat, řídit a dohlížet na všechna trestní řízení vedená pověřenými žalobci, čímž zajistí jednotnou trestní politiku.</a:t>
            </a:r>
          </a:p>
          <a:p>
            <a:pPr algn="just"/>
            <a:r>
              <a:rPr lang="cs-CZ" sz="1600" dirty="0"/>
              <a:t>V každém členském státu bude pověřený zástupce EVŽ který bude pověřen vedením trestního řízení v souladu s nařízením o zřízení EVŽ a právními předpisy příslušného členského státu.</a:t>
            </a:r>
          </a:p>
          <a:p>
            <a:pPr algn="just"/>
            <a:r>
              <a:rPr lang="cs-CZ" sz="1600" dirty="0"/>
              <a:t>Na Radě pro spravedlnost a vnitro, která se konala dne 12. října 2017, ministři spravedlnosti zemí Evropské unie vyslovili finální souhlas se zřízením Úřadu evropského veřejné žalobce (EPPO). Ten bude fungovat jako jednotný orgán zřízený mimo stávající unijní orgány v</a:t>
            </a:r>
            <a:r>
              <a:rPr lang="cs-CZ" sz="1600" dirty="0">
                <a:solidFill>
                  <a:srgbClr val="FFC000"/>
                </a:solidFill>
              </a:rPr>
              <a:t> </a:t>
            </a:r>
            <a:r>
              <a:rPr lang="cs-CZ" sz="1600" dirty="0"/>
              <a:t>členských státech, které se budou účastnit posílené spolupráce.</a:t>
            </a:r>
          </a:p>
          <a:p>
            <a:pPr algn="just"/>
            <a:r>
              <a:rPr lang="cs-CZ" sz="1600" dirty="0"/>
              <a:t>Úřad bude spolupracovat s úřadem pro </a:t>
            </a:r>
            <a:r>
              <a:rPr lang="cs-CZ" sz="1600" dirty="0" err="1"/>
              <a:t>justičníí</a:t>
            </a:r>
            <a:r>
              <a:rPr lang="cs-CZ" sz="1600" dirty="0"/>
              <a:t> spolupráci (</a:t>
            </a:r>
            <a:r>
              <a:rPr lang="cs-CZ" sz="1600" dirty="0" err="1"/>
              <a:t>Eurojust</a:t>
            </a:r>
            <a:r>
              <a:rPr lang="cs-CZ" sz="1600" dirty="0"/>
              <a:t>) a s Evropským úřadem pro boj proti podvodům (OLAF)</a:t>
            </a:r>
          </a:p>
          <a:p>
            <a:pPr algn="just"/>
            <a:r>
              <a:rPr lang="cs-CZ" sz="1600" dirty="0"/>
              <a:t>Do inciativy se zatím zapojilo více jak </a:t>
            </a:r>
            <a:r>
              <a:rPr lang="cs-CZ" sz="1600" dirty="0">
                <a:solidFill>
                  <a:schemeClr val="accent3"/>
                </a:solidFill>
              </a:rPr>
              <a:t>20 členských států </a:t>
            </a:r>
            <a:r>
              <a:rPr lang="cs-CZ" sz="1600" dirty="0"/>
              <a:t>včetně České republiky. </a:t>
            </a:r>
          </a:p>
          <a:p>
            <a:pPr algn="just"/>
            <a:r>
              <a:rPr lang="cs-CZ" sz="1600" dirty="0"/>
              <a:t>Úřad evropského veřejného žalobce by měl začít </a:t>
            </a:r>
            <a:r>
              <a:rPr lang="cs-CZ" sz="1600" dirty="0">
                <a:solidFill>
                  <a:schemeClr val="accent3"/>
                </a:solidFill>
              </a:rPr>
              <a:t>fungovat od podzimu r. 2020</a:t>
            </a:r>
            <a:r>
              <a:rPr lang="cs-CZ" sz="1600" dirty="0"/>
              <a:t>.</a:t>
            </a:r>
          </a:p>
          <a:p>
            <a:endParaRPr lang="cs-CZ" dirty="0"/>
          </a:p>
        </p:txBody>
      </p:sp>
    </p:spTree>
    <p:extLst>
      <p:ext uri="{BB962C8B-B14F-4D97-AF65-F5344CB8AC3E}">
        <p14:creationId xmlns:p14="http://schemas.microsoft.com/office/powerpoint/2010/main" val="42442990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Současný vývoj EVŽ</a:t>
            </a:r>
          </a:p>
        </p:txBody>
      </p:sp>
      <p:sp>
        <p:nvSpPr>
          <p:cNvPr id="3" name="Zástupný symbol pro text 2"/>
          <p:cNvSpPr>
            <a:spLocks noGrp="1"/>
          </p:cNvSpPr>
          <p:nvPr>
            <p:ph type="body" idx="1"/>
          </p:nvPr>
        </p:nvSpPr>
        <p:spPr>
          <a:xfrm>
            <a:off x="722313" y="3501007"/>
            <a:ext cx="7772400" cy="2016225"/>
          </a:xfrm>
        </p:spPr>
        <p:txBody>
          <a:bodyPr/>
          <a:lstStyle/>
          <a:p>
            <a:r>
              <a:rPr lang="cs-CZ" dirty="0"/>
              <a:t>Nařízení rady 218/C 418 A/01 </a:t>
            </a:r>
            <a:r>
              <a:rPr lang="cs-CZ" dirty="0" err="1"/>
              <a:t>Úř</a:t>
            </a:r>
            <a:r>
              <a:rPr lang="cs-CZ" dirty="0"/>
              <a:t>. Věstníku ze dne 19.11. 2018 – vyhlášení výběrového řízení na EVŽ</a:t>
            </a:r>
          </a:p>
          <a:p>
            <a:r>
              <a:rPr lang="cs-CZ" dirty="0"/>
              <a:t>Novela zákona o státním zastupitelství ( zák. č. 283/1993 Sb.,   zakotvující součinnost s EVŽ – část 12., § 34b-34g zákona .</a:t>
            </a:r>
          </a:p>
          <a:p>
            <a:r>
              <a:rPr lang="cs-CZ" dirty="0"/>
              <a:t> </a:t>
            </a:r>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endParaRPr lang="cs-CZ" dirty="0"/>
          </a:p>
          <a:p>
            <a:r>
              <a:rPr lang="cs-CZ" dirty="0"/>
              <a:t> </a:t>
            </a:r>
          </a:p>
          <a:p>
            <a:endParaRPr lang="cs-CZ" dirty="0"/>
          </a:p>
        </p:txBody>
      </p:sp>
    </p:spTree>
    <p:extLst>
      <p:ext uri="{BB962C8B-B14F-4D97-AF65-F5344CB8AC3E}">
        <p14:creationId xmlns:p14="http://schemas.microsoft.com/office/powerpoint/2010/main" val="16839555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907704" y="2492896"/>
            <a:ext cx="5472608" cy="1143000"/>
          </a:xfrm>
        </p:spPr>
        <p:txBody>
          <a:bodyPr/>
          <a:lstStyle/>
          <a:p>
            <a:r>
              <a:rPr lang="cs-CZ" dirty="0"/>
              <a:t>Děkuji za pozornost.</a:t>
            </a:r>
            <a:endParaRPr lang="sk-SK" dirty="0"/>
          </a:p>
        </p:txBody>
      </p:sp>
    </p:spTree>
    <p:extLst>
      <p:ext uri="{BB962C8B-B14F-4D97-AF65-F5344CB8AC3E}">
        <p14:creationId xmlns:p14="http://schemas.microsoft.com/office/powerpoint/2010/main" val="2855101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8130" name="Rectangle 3"/>
          <p:cNvSpPr>
            <a:spLocks noGrp="1" noChangeArrowheads="1"/>
          </p:cNvSpPr>
          <p:nvPr>
            <p:ph idx="1"/>
          </p:nvPr>
        </p:nvSpPr>
        <p:spPr>
          <a:xfrm>
            <a:off x="323528"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35 odst. 1 Smlouvy o EU</a:t>
            </a:r>
            <a:r>
              <a:rPr lang="cs-CZ" sz="2000" b="1" dirty="0">
                <a:latin typeface="Arial" charset="0"/>
                <a:cs typeface="Arial" charset="0"/>
              </a:rPr>
              <a:t> </a:t>
            </a:r>
            <a:r>
              <a:rPr lang="cs-CZ" sz="2000" dirty="0">
                <a:latin typeface="Arial" charset="0"/>
                <a:cs typeface="Arial" charset="0"/>
              </a:rPr>
              <a:t>- Pravomoc rozhodovat o </a:t>
            </a:r>
            <a:r>
              <a:rPr lang="cs-CZ" sz="2000" b="1" dirty="0">
                <a:solidFill>
                  <a:schemeClr val="accent4"/>
                </a:solidFill>
                <a:latin typeface="Arial" charset="0"/>
                <a:cs typeface="Arial" charset="0"/>
              </a:rPr>
              <a:t>předběžných otázkách</a:t>
            </a:r>
            <a:r>
              <a:rPr lang="cs-CZ" sz="2000" dirty="0">
                <a:latin typeface="Arial" charset="0"/>
                <a:cs typeface="Arial" charset="0"/>
              </a:rPr>
              <a:t>, týkajících se:</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rámcových rozhodnutí,</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rozhodnutí,</a:t>
            </a:r>
          </a:p>
          <a:p>
            <a:pPr marL="590550" lvl="1" indent="-342900" algn="just">
              <a:buClr>
                <a:schemeClr val="accent3"/>
              </a:buClr>
              <a:buSzPct val="60000"/>
              <a:buFont typeface="Wingdings" pitchFamily="2" charset="2"/>
              <a:buChar char="Ø"/>
            </a:pPr>
            <a:r>
              <a:rPr lang="cs-CZ" sz="1800" dirty="0">
                <a:latin typeface="Arial" charset="0"/>
                <a:cs typeface="Arial" charset="0"/>
              </a:rPr>
              <a:t>výkladu úmluv uzavřených podle této smlouvy,</a:t>
            </a:r>
          </a:p>
          <a:p>
            <a:pPr marL="590550" lvl="1" indent="-342900" algn="just">
              <a:buClr>
                <a:schemeClr val="accent3"/>
              </a:buClr>
              <a:buSzPct val="60000"/>
              <a:buFont typeface="Wingdings" pitchFamily="2" charset="2"/>
              <a:buChar char="Ø"/>
            </a:pPr>
            <a:r>
              <a:rPr lang="cs-CZ" sz="1800" dirty="0">
                <a:latin typeface="Arial" charset="0"/>
                <a:cs typeface="Arial" charset="0"/>
              </a:rPr>
              <a:t>platnosti a výkladu opatření k jejich provedení, za podmínky, že členský stát uzná prohlášením učiněným při podpisu Amsterdamské smlouvy nebo kdykoli později pravomoc Soudního dvora rozhodovat o těchto předběžných otázkách.</a:t>
            </a: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786033586"/>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3"/>
          <p:cNvSpPr>
            <a:spLocks noGrp="1" noChangeArrowheads="1"/>
          </p:cNvSpPr>
          <p:nvPr>
            <p:ph idx="1"/>
          </p:nvPr>
        </p:nvSpPr>
        <p:spPr>
          <a:xfrm>
            <a:off x="687549" y="1340768"/>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267 Smlouvy o fungování EU</a:t>
            </a:r>
            <a:endParaRPr lang="cs-CZ" sz="2000" dirty="0">
              <a:solidFill>
                <a:schemeClr val="accent4">
                  <a:lumMod val="40000"/>
                  <a:lumOff val="60000"/>
                </a:schemeClr>
              </a:solidFill>
              <a:latin typeface="Arial" charset="0"/>
              <a:cs typeface="Arial" charset="0"/>
            </a:endParaRPr>
          </a:p>
          <a:p>
            <a:pPr marL="590550" lvl="1" indent="-342900" algn="just">
              <a:buClr>
                <a:schemeClr val="accent3"/>
              </a:buClr>
              <a:buSzPct val="60000"/>
              <a:buFont typeface="Wingdings" pitchFamily="2" charset="2"/>
              <a:buChar char="Ø"/>
            </a:pPr>
            <a:r>
              <a:rPr lang="cs-CZ" sz="1800" dirty="0">
                <a:latin typeface="Arial" charset="0"/>
                <a:cs typeface="Arial" charset="0"/>
              </a:rPr>
              <a:t>Oddíl 5 (čl. 251 a násl. Smlouvy o fungování EU) – podrobnosti fungování ESD</a:t>
            </a:r>
          </a:p>
          <a:p>
            <a:pPr marL="590550" lvl="1" indent="-342900" algn="just">
              <a:buClr>
                <a:schemeClr val="accent3"/>
              </a:buClr>
              <a:buSzPct val="60000"/>
              <a:buFont typeface="Wingdings" pitchFamily="2" charset="2"/>
              <a:buChar char="Ø"/>
            </a:pPr>
            <a:r>
              <a:rPr lang="cs-CZ" sz="1800" dirty="0">
                <a:latin typeface="Arial" charset="0"/>
                <a:cs typeface="Arial" charset="0"/>
              </a:rPr>
              <a:t>Čl. 267 Smlouvy o FEU – ESD má </a:t>
            </a:r>
            <a:r>
              <a:rPr lang="cs-CZ" sz="1800" b="1" dirty="0">
                <a:solidFill>
                  <a:schemeClr val="accent4"/>
                </a:solidFill>
                <a:latin typeface="Arial" charset="0"/>
                <a:cs typeface="Arial" charset="0"/>
              </a:rPr>
              <a:t>pravomoc rozhodovat o předběžných otázkách</a:t>
            </a:r>
            <a:r>
              <a:rPr lang="cs-CZ" sz="1800" dirty="0">
                <a:latin typeface="Arial" charset="0"/>
                <a:cs typeface="Arial" charset="0"/>
              </a:rPr>
              <a:t>, týkajících se:</a:t>
            </a:r>
          </a:p>
          <a:p>
            <a:pPr marL="828675" lvl="2" indent="-342900" algn="just">
              <a:buClr>
                <a:schemeClr val="accent3"/>
              </a:buClr>
              <a:buFont typeface="Wingdings" pitchFamily="2" charset="2"/>
              <a:buChar char="Ø"/>
            </a:pPr>
            <a:r>
              <a:rPr lang="cs-CZ" sz="1800" dirty="0">
                <a:latin typeface="Arial" charset="0"/>
                <a:cs typeface="Arial" charset="0"/>
              </a:rPr>
              <a:t>Výkladu smluv</a:t>
            </a:r>
          </a:p>
          <a:p>
            <a:pPr marL="828675" lvl="2" indent="-342900" algn="just">
              <a:buClr>
                <a:schemeClr val="accent3"/>
              </a:buClr>
              <a:buFont typeface="Wingdings" pitchFamily="2" charset="2"/>
              <a:buChar char="Ø"/>
            </a:pPr>
            <a:r>
              <a:rPr lang="cs-CZ" sz="1800" dirty="0">
                <a:latin typeface="Arial" charset="0"/>
                <a:cs typeface="Arial" charset="0"/>
              </a:rPr>
              <a:t>Platnosti a výkladu aktů přijatých orgány, institucemi nebo jinými subjekty Unie. </a:t>
            </a: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300110"/>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0749634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3"/>
          <p:cNvSpPr>
            <a:spLocks noGrp="1" noChangeArrowheads="1"/>
          </p:cNvSpPr>
          <p:nvPr>
            <p:ph idx="1"/>
          </p:nvPr>
        </p:nvSpPr>
        <p:spPr>
          <a:xfrm>
            <a:off x="600646"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Vyvstane-li taková otázka před soudem členského státu</a:t>
            </a:r>
            <a:r>
              <a:rPr lang="cs-CZ" sz="2000" b="1" dirty="0">
                <a:latin typeface="Arial" charset="0"/>
                <a:cs typeface="Arial" charset="0"/>
              </a:rPr>
              <a:t>:</a:t>
            </a:r>
          </a:p>
          <a:p>
            <a:pPr marL="828675" lvl="2" indent="-342900" algn="just">
              <a:buClr>
                <a:schemeClr val="accent3"/>
              </a:buClr>
              <a:buFont typeface="Wingdings" pitchFamily="2" charset="2"/>
              <a:buChar char="Ø"/>
            </a:pPr>
            <a:r>
              <a:rPr lang="cs-CZ" sz="1800" dirty="0">
                <a:latin typeface="Arial" charset="0"/>
                <a:cs typeface="Arial" charset="0"/>
              </a:rPr>
              <a:t>může tento soud, považuje-li rozhodnutí o této otázce za nezbytné k vynesení svého rozsudku, požádat SD o rozhodnutí o této otázce.</a:t>
            </a:r>
          </a:p>
          <a:p>
            <a:pPr marL="828675" lvl="2" indent="-342900" algn="just">
              <a:buClr>
                <a:schemeClr val="accent3"/>
              </a:buClr>
              <a:buFont typeface="Wingdings" pitchFamily="2" charset="2"/>
              <a:buChar char="Ø"/>
            </a:pPr>
            <a:r>
              <a:rPr lang="cs-CZ" sz="1800" dirty="0">
                <a:latin typeface="Arial" charset="0"/>
                <a:cs typeface="Arial" charset="0"/>
              </a:rPr>
              <a:t>jehož rozhodnutí nelze napadnout opravnými prostředky podle vnitrostátního práva, je tento soud povinen obrátit se na SD</a:t>
            </a:r>
          </a:p>
          <a:p>
            <a:pPr marL="828675" lvl="2" indent="-342900" algn="just">
              <a:buClr>
                <a:schemeClr val="accent3"/>
              </a:buClr>
              <a:buFont typeface="Wingdings" pitchFamily="2" charset="2"/>
              <a:buChar char="Ø"/>
            </a:pPr>
            <a:r>
              <a:rPr lang="cs-CZ" sz="1800" dirty="0">
                <a:latin typeface="Arial" charset="0"/>
                <a:cs typeface="Arial" charset="0"/>
              </a:rPr>
              <a:t>při jednání, které se týká osoby ve vazbě, rozhodne Soudní dvůr Evropské unie v co nejkratší lhůtě.</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11560" y="286462"/>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soudní dvůr Evropské unie</a:t>
            </a:r>
          </a:p>
        </p:txBody>
      </p:sp>
    </p:spTree>
    <p:extLst>
      <p:ext uri="{BB962C8B-B14F-4D97-AF65-F5344CB8AC3E}">
        <p14:creationId xmlns:p14="http://schemas.microsoft.com/office/powerpoint/2010/main" val="125058682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3"/>
          <p:cNvSpPr>
            <a:spLocks noGrp="1" noChangeArrowheads="1"/>
          </p:cNvSpPr>
          <p:nvPr>
            <p:ph idx="1"/>
          </p:nvPr>
        </p:nvSpPr>
        <p:spPr>
          <a:xfrm>
            <a:off x="611560" y="1412776"/>
            <a:ext cx="7561262" cy="5589587"/>
          </a:xfrm>
        </p:spPr>
        <p:txBody>
          <a:bodyPr/>
          <a:lstStyle/>
          <a:p>
            <a:pPr marL="342900" indent="-342900" algn="just">
              <a:buClr>
                <a:schemeClr val="accent3"/>
              </a:buClr>
              <a:buSzPct val="60000"/>
              <a:buFont typeface="Wingdings" pitchFamily="2" charset="2"/>
              <a:buChar char="Ø"/>
            </a:pPr>
            <a:r>
              <a:rPr lang="cs-CZ" sz="2000" b="1" dirty="0">
                <a:solidFill>
                  <a:schemeClr val="accent4">
                    <a:lumMod val="40000"/>
                    <a:lumOff val="60000"/>
                  </a:schemeClr>
                </a:solidFill>
                <a:latin typeface="Arial" charset="0"/>
                <a:cs typeface="Arial" charset="0"/>
              </a:rPr>
              <a:t>Čl. 276 Smlouvy o FEU:</a:t>
            </a:r>
          </a:p>
          <a:p>
            <a:pPr marL="590550" lvl="1" indent="-342900" algn="just">
              <a:buClr>
                <a:schemeClr val="accent3"/>
              </a:buClr>
              <a:buSzPct val="60000"/>
              <a:buFont typeface="Wingdings" pitchFamily="2" charset="2"/>
              <a:buChar char="Ø"/>
            </a:pPr>
            <a:r>
              <a:rPr lang="cs-CZ" sz="1800" dirty="0">
                <a:latin typeface="Arial" charset="0"/>
                <a:cs typeface="Arial" charset="0"/>
              </a:rPr>
              <a:t>Při výkonu svých pravomocí týkajících se ustanovení části třetí hlavy V kapitol 4 a 5 o prostoru svobody, bezpečnosti a práva </a:t>
            </a:r>
            <a:r>
              <a:rPr lang="cs-CZ" sz="1800" b="1" dirty="0">
                <a:solidFill>
                  <a:schemeClr val="accent4"/>
                </a:solidFill>
                <a:latin typeface="Arial" charset="0"/>
                <a:cs typeface="Arial" charset="0"/>
              </a:rPr>
              <a:t>nemá Soudní dvůr Evropské unie</a:t>
            </a:r>
            <a:r>
              <a:rPr lang="cs-CZ" sz="1800" dirty="0">
                <a:latin typeface="Arial" charset="0"/>
                <a:cs typeface="Arial" charset="0"/>
              </a:rPr>
              <a:t> pravomoc přezkoumávat platnost nebo </a:t>
            </a:r>
            <a:r>
              <a:rPr lang="cs-CZ" sz="1800" b="1" dirty="0">
                <a:solidFill>
                  <a:schemeClr val="accent4"/>
                </a:solidFill>
                <a:latin typeface="Arial" charset="0"/>
                <a:cs typeface="Arial" charset="0"/>
              </a:rPr>
              <a:t>přiměřenost operací prováděných policií nebo jinými donucovacími orgány členského státu,</a:t>
            </a:r>
            <a:r>
              <a:rPr lang="cs-CZ" sz="1800" dirty="0">
                <a:latin typeface="Arial" charset="0"/>
                <a:cs typeface="Arial" charset="0"/>
              </a:rPr>
              <a:t> ani rozhodovat o výkonu odpovědnosti členských států za udržování veřejného pořádku a ochranu vnitřní bezpečnosti.</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611560" y="252413"/>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Evropský soudní dvůr</a:t>
            </a:r>
          </a:p>
        </p:txBody>
      </p:sp>
    </p:spTree>
    <p:extLst>
      <p:ext uri="{BB962C8B-B14F-4D97-AF65-F5344CB8AC3E}">
        <p14:creationId xmlns:p14="http://schemas.microsoft.com/office/powerpoint/2010/main" val="950549604"/>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3"/>
          <p:cNvSpPr>
            <a:spLocks noGrp="1" noChangeArrowheads="1"/>
          </p:cNvSpPr>
          <p:nvPr>
            <p:ph idx="1"/>
          </p:nvPr>
        </p:nvSpPr>
        <p:spPr>
          <a:xfrm>
            <a:off x="687549" y="1484784"/>
            <a:ext cx="7561262" cy="5589587"/>
          </a:xfrm>
        </p:spPr>
        <p:txBody>
          <a:bodyPr/>
          <a:lstStyle/>
          <a:p>
            <a:pPr marL="342900" indent="-342900" algn="just">
              <a:buClr>
                <a:schemeClr val="accent3"/>
              </a:buClr>
              <a:buSzPct val="60000"/>
              <a:buFont typeface="Wingdings" pitchFamily="2" charset="2"/>
              <a:buChar char="Ø"/>
            </a:pPr>
            <a:r>
              <a:rPr lang="cs-CZ" sz="2000" dirty="0">
                <a:latin typeface="Arial" charset="0"/>
                <a:cs typeface="Arial" charset="0"/>
              </a:rPr>
              <a:t>vložen novelou č. 539/2004 Sb.</a:t>
            </a:r>
          </a:p>
          <a:p>
            <a:pPr marL="342900" indent="-342900" algn="just">
              <a:buClr>
                <a:schemeClr val="accent3"/>
              </a:buClr>
              <a:buSzPct val="60000"/>
              <a:buFont typeface="Wingdings" pitchFamily="2" charset="2"/>
              <a:buChar char="Ø"/>
            </a:pPr>
            <a:r>
              <a:rPr lang="cs-CZ" sz="2000" b="1" dirty="0">
                <a:solidFill>
                  <a:schemeClr val="accent4"/>
                </a:solidFill>
                <a:latin typeface="Arial" charset="0"/>
                <a:cs typeface="Arial" charset="0"/>
              </a:rPr>
              <a:t>Na ESD se může obrátit s předběžnou otázkou jakýkoli trestní soud v České republice. </a:t>
            </a:r>
          </a:p>
          <a:p>
            <a:pPr marL="342900" indent="-342900" algn="just">
              <a:buClr>
                <a:schemeClr val="accent3"/>
              </a:buClr>
              <a:buSzPct val="60000"/>
              <a:buFont typeface="Wingdings" pitchFamily="2" charset="2"/>
              <a:buChar char="Ø"/>
            </a:pPr>
            <a:r>
              <a:rPr lang="cs-CZ" sz="2000" dirty="0">
                <a:latin typeface="Arial" charset="0"/>
                <a:cs typeface="Arial" charset="0"/>
              </a:rPr>
              <a:t>Je třeba vydat </a:t>
            </a:r>
            <a:r>
              <a:rPr lang="cs-CZ" sz="2000" b="1" dirty="0">
                <a:solidFill>
                  <a:schemeClr val="accent4"/>
                </a:solidFill>
                <a:latin typeface="Arial" charset="0"/>
                <a:cs typeface="Arial" charset="0"/>
              </a:rPr>
              <a:t>rozhodnutí o přerušení řízení.</a:t>
            </a:r>
          </a:p>
          <a:p>
            <a:pPr marL="342900" indent="-342900" algn="just">
              <a:buClr>
                <a:schemeClr val="accent3"/>
              </a:buClr>
              <a:buSzPct val="60000"/>
              <a:buFont typeface="Wingdings" pitchFamily="2" charset="2"/>
              <a:buChar char="Ø"/>
            </a:pPr>
            <a:r>
              <a:rPr lang="cs-CZ" sz="2000" dirty="0">
                <a:latin typeface="Arial" charset="0"/>
                <a:cs typeface="Arial" charset="0"/>
              </a:rPr>
              <a:t>Rozhodnutí Soudního dvora o předběžné otázce je pak</a:t>
            </a:r>
            <a:r>
              <a:rPr lang="cs-CZ" sz="2000" b="1" dirty="0">
                <a:latin typeface="Arial" charset="0"/>
                <a:cs typeface="Arial" charset="0"/>
              </a:rPr>
              <a:t> </a:t>
            </a:r>
            <a:r>
              <a:rPr lang="cs-CZ" sz="2000" b="1" dirty="0">
                <a:solidFill>
                  <a:schemeClr val="accent4"/>
                </a:solidFill>
                <a:latin typeface="Arial" charset="0"/>
                <a:cs typeface="Arial" charset="0"/>
              </a:rPr>
              <a:t>závazné </a:t>
            </a:r>
            <a:r>
              <a:rPr lang="cs-CZ" sz="2000" dirty="0">
                <a:latin typeface="Arial" charset="0"/>
                <a:cs typeface="Arial" charset="0"/>
              </a:rPr>
              <a:t>pro všechny orgány činné v trestním řízení. </a:t>
            </a:r>
            <a:endParaRPr lang="cs-CZ" sz="1800" dirty="0">
              <a:latin typeface="Arial" charset="0"/>
              <a:cs typeface="Arial" charset="0"/>
            </a:endParaRP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9a trestního řádu</a:t>
            </a:r>
          </a:p>
        </p:txBody>
      </p:sp>
    </p:spTree>
    <p:extLst>
      <p:ext uri="{BB962C8B-B14F-4D97-AF65-F5344CB8AC3E}">
        <p14:creationId xmlns:p14="http://schemas.microsoft.com/office/powerpoint/2010/main" val="34993097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914400"/>
            <a:ext cx="8229600" cy="3306688"/>
          </a:xfrm>
        </p:spPr>
        <p:txBody>
          <a:bodyPr>
            <a:normAutofit/>
          </a:bodyPr>
          <a:lstStyle/>
          <a:p>
            <a:pPr algn="ctr"/>
            <a:r>
              <a:rPr lang="cs-CZ" dirty="0"/>
              <a:t>Rozhodnutí Soudního dvora Evropské unie v trestních věcech </a:t>
            </a:r>
          </a:p>
        </p:txBody>
      </p:sp>
    </p:spTree>
    <p:extLst>
      <p:ext uri="{BB962C8B-B14F-4D97-AF65-F5344CB8AC3E}">
        <p14:creationId xmlns:p14="http://schemas.microsoft.com/office/powerpoint/2010/main" val="33597611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3"/>
          <p:cNvSpPr>
            <a:spLocks noGrp="1" noChangeArrowheads="1"/>
          </p:cNvSpPr>
          <p:nvPr>
            <p:ph idx="1"/>
          </p:nvPr>
        </p:nvSpPr>
        <p:spPr>
          <a:xfrm>
            <a:off x="435670" y="1628800"/>
            <a:ext cx="8065020" cy="5373687"/>
          </a:xfrm>
        </p:spPr>
        <p:txBody>
          <a:bodyPr/>
          <a:lstStyle/>
          <a:p>
            <a:pPr algn="just">
              <a:buClr>
                <a:schemeClr val="accent3"/>
              </a:buClr>
              <a:buFont typeface="Wingdings" pitchFamily="2" charset="2"/>
              <a:buChar char="Ø"/>
            </a:pPr>
            <a:r>
              <a:rPr lang="cs-CZ" sz="2000" dirty="0">
                <a:latin typeface="Arial" charset="0"/>
                <a:cs typeface="Arial" charset="0"/>
              </a:rPr>
              <a:t>Trestní právo hmotné a procesní jsou oblasti, které jsou v kompetenci členských států, avšak komunitární právo vytváří určité meze této kompetenci členských států. Právní předpisy v trestně právní oblasti nesmí být diskriminační vůči osobám, kterým komunitární právo zaručuje právo stejného zacházení a nesmí omezovat základní svobody zaručené komunitárním právem. </a:t>
            </a:r>
          </a:p>
          <a:p>
            <a:pPr marL="590550" lvl="1" indent="-342900" algn="just">
              <a:buSzPct val="60000"/>
              <a:buFont typeface="Wingdings" pitchFamily="2" charset="2"/>
              <a:buChar char="Ø"/>
            </a:pPr>
            <a:endParaRPr lang="cs-CZ" sz="1500" dirty="0">
              <a:latin typeface="Arial" charset="0"/>
              <a:cs typeface="Arial" charset="0"/>
            </a:endParaRPr>
          </a:p>
          <a:p>
            <a:pPr marL="590550" lvl="1" indent="-342900" algn="just">
              <a:buSzPct val="60000"/>
              <a:buFont typeface="Wingdings" pitchFamily="2" charset="2"/>
              <a:buChar char="Ø"/>
            </a:pPr>
            <a:endParaRPr lang="cs-CZ" sz="1400" dirty="0">
              <a:latin typeface="Arial" charset="0"/>
              <a:cs typeface="Arial" charset="0"/>
            </a:endParaRPr>
          </a:p>
        </p:txBody>
      </p:sp>
      <p:sp>
        <p:nvSpPr>
          <p:cNvPr id="4" name="Rectangle 2"/>
          <p:cNvSpPr txBox="1">
            <a:spLocks noChangeArrowheads="1"/>
          </p:cNvSpPr>
          <p:nvPr/>
        </p:nvSpPr>
        <p:spPr>
          <a:xfrm>
            <a:off x="539552" y="404664"/>
            <a:ext cx="7857256" cy="863600"/>
          </a:xfrm>
          <a:prstGeom prst="rect">
            <a:avLst/>
          </a:prstGeom>
        </p:spPr>
        <p:txBody>
          <a:bodyPr lIns="45720" tIns="0" rIns="45720" bIns="0" anchor="b">
            <a:normAutofit/>
          </a:bodyPr>
          <a:lstStyle>
            <a:lvl1pPr algn="l" rtl="0" fontAlgn="base">
              <a:spcBef>
                <a:spcPct val="0"/>
              </a:spcBef>
              <a:spcAft>
                <a:spcPct val="0"/>
              </a:spcAft>
              <a:defRPr sz="3800" b="1" kern="1200" cap="all">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latin typeface="+mj-lt"/>
                <a:ea typeface="+mj-ea"/>
                <a:cs typeface="+mj-cs"/>
              </a:defRPr>
            </a:lvl1pPr>
            <a:lvl2pPr algn="l" rtl="0" fontAlgn="base">
              <a:spcBef>
                <a:spcPct val="0"/>
              </a:spcBef>
              <a:spcAft>
                <a:spcPct val="0"/>
              </a:spcAft>
              <a:defRPr sz="3800" b="1">
                <a:solidFill>
                  <a:schemeClr val="tx1"/>
                </a:solidFill>
                <a:latin typeface="Trebuchet MS" pitchFamily="34" charset="0"/>
              </a:defRPr>
            </a:lvl2pPr>
            <a:lvl3pPr algn="l" rtl="0" fontAlgn="base">
              <a:spcBef>
                <a:spcPct val="0"/>
              </a:spcBef>
              <a:spcAft>
                <a:spcPct val="0"/>
              </a:spcAft>
              <a:defRPr sz="3800" b="1">
                <a:solidFill>
                  <a:schemeClr val="tx1"/>
                </a:solidFill>
                <a:latin typeface="Trebuchet MS" pitchFamily="34" charset="0"/>
              </a:defRPr>
            </a:lvl3pPr>
            <a:lvl4pPr algn="l" rtl="0" fontAlgn="base">
              <a:spcBef>
                <a:spcPct val="0"/>
              </a:spcBef>
              <a:spcAft>
                <a:spcPct val="0"/>
              </a:spcAft>
              <a:defRPr sz="3800" b="1">
                <a:solidFill>
                  <a:schemeClr val="tx1"/>
                </a:solidFill>
                <a:latin typeface="Trebuchet MS" pitchFamily="34" charset="0"/>
              </a:defRPr>
            </a:lvl4pPr>
            <a:lvl5pPr algn="l" rtl="0" fontAlgn="base">
              <a:spcBef>
                <a:spcPct val="0"/>
              </a:spcBef>
              <a:spcAft>
                <a:spcPct val="0"/>
              </a:spcAft>
              <a:defRPr sz="3800" b="1">
                <a:solidFill>
                  <a:schemeClr val="tx1"/>
                </a:solidFill>
                <a:latin typeface="Trebuchet MS" pitchFamily="34" charset="0"/>
              </a:defRPr>
            </a:lvl5pPr>
            <a:lvl6pPr marL="457200" algn="l" rtl="0" fontAlgn="base">
              <a:spcBef>
                <a:spcPct val="0"/>
              </a:spcBef>
              <a:spcAft>
                <a:spcPct val="0"/>
              </a:spcAft>
              <a:defRPr sz="3800" b="1">
                <a:solidFill>
                  <a:schemeClr val="tx1"/>
                </a:solidFill>
                <a:latin typeface="Trebuchet MS" pitchFamily="34" charset="0"/>
              </a:defRPr>
            </a:lvl6pPr>
            <a:lvl7pPr marL="914400" algn="l" rtl="0" fontAlgn="base">
              <a:spcBef>
                <a:spcPct val="0"/>
              </a:spcBef>
              <a:spcAft>
                <a:spcPct val="0"/>
              </a:spcAft>
              <a:defRPr sz="3800" b="1">
                <a:solidFill>
                  <a:schemeClr val="tx1"/>
                </a:solidFill>
                <a:latin typeface="Trebuchet MS" pitchFamily="34" charset="0"/>
              </a:defRPr>
            </a:lvl7pPr>
            <a:lvl8pPr marL="1371600" algn="l" rtl="0" fontAlgn="base">
              <a:spcBef>
                <a:spcPct val="0"/>
              </a:spcBef>
              <a:spcAft>
                <a:spcPct val="0"/>
              </a:spcAft>
              <a:defRPr sz="3800" b="1">
                <a:solidFill>
                  <a:schemeClr val="tx1"/>
                </a:solidFill>
                <a:latin typeface="Trebuchet MS" pitchFamily="34" charset="0"/>
              </a:defRPr>
            </a:lvl8pPr>
            <a:lvl9pPr marL="1828800" algn="l" rtl="0" fontAlgn="base">
              <a:spcBef>
                <a:spcPct val="0"/>
              </a:spcBef>
              <a:spcAft>
                <a:spcPct val="0"/>
              </a:spcAft>
              <a:defRPr sz="3800" b="1">
                <a:solidFill>
                  <a:schemeClr val="tx1"/>
                </a:solidFill>
                <a:latin typeface="Trebuchet MS" pitchFamily="34" charset="0"/>
              </a:defRPr>
            </a:lvl9pPr>
            <a:extLst/>
          </a:lstStyle>
          <a:p>
            <a:pPr fontAlgn="auto">
              <a:spcAft>
                <a:spcPts val="0"/>
              </a:spcAft>
              <a:defRPr/>
            </a:pPr>
            <a:r>
              <a:rPr lang="cs-CZ" sz="2800" dirty="0" err="1">
                <a:ln w="500">
                  <a:solidFill>
                    <a:srgbClr val="FFF9E5">
                      <a:shade val="20000"/>
                      <a:satMod val="120000"/>
                    </a:srgbClr>
                  </a:solidFill>
                </a:ln>
                <a:solidFill>
                  <a:schemeClr val="accent4">
                    <a:lumMod val="40000"/>
                    <a:lumOff val="60000"/>
                  </a:schemeClr>
                </a:solidFill>
                <a:latin typeface="Bookman Old Style" pitchFamily="18" charset="0"/>
              </a:rPr>
              <a:t>Casati</a:t>
            </a:r>
            <a:r>
              <a:rPr lang="cs-CZ" sz="2800" dirty="0">
                <a:ln w="500">
                  <a:solidFill>
                    <a:srgbClr val="FFF9E5">
                      <a:shade val="20000"/>
                      <a:satMod val="120000"/>
                    </a:srgbClr>
                  </a:solidFill>
                </a:ln>
                <a:solidFill>
                  <a:schemeClr val="accent4">
                    <a:lumMod val="40000"/>
                    <a:lumOff val="60000"/>
                  </a:schemeClr>
                </a:solidFill>
                <a:latin typeface="Bookman Old Style" pitchFamily="18" charset="0"/>
              </a:rPr>
              <a:t>, č. 203/80</a:t>
            </a:r>
          </a:p>
        </p:txBody>
      </p:sp>
    </p:spTree>
    <p:extLst>
      <p:ext uri="{BB962C8B-B14F-4D97-AF65-F5344CB8AC3E}">
        <p14:creationId xmlns:p14="http://schemas.microsoft.com/office/powerpoint/2010/main" val="115945306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ppt_x</p:attrName>
                                        </p:attrNameLst>
                                      </p:cBhvr>
                                      <p:tavLst>
                                        <p:tav tm="0">
                                          <p:val>
                                            <p:strVal val="#ppt_x-.2"/>
                                          </p:val>
                                        </p:tav>
                                        <p:tav tm="100000">
                                          <p:val>
                                            <p:strVal val="#ppt_x"/>
                                          </p:val>
                                        </p:tav>
                                      </p:tavLst>
                                    </p:anim>
                                    <p:anim calcmode="lin" valueType="num">
                                      <p:cBhvr>
                                        <p:cTn id="8" dur="1000" fill="hold"/>
                                        <p:tgtEl>
                                          <p:spTgt spid="4"/>
                                        </p:tgtEl>
                                        <p:attrNameLst>
                                          <p:attrName>ppt_y</p:attrName>
                                        </p:attrNameLst>
                                      </p:cBhvr>
                                      <p:tavLst>
                                        <p:tav tm="0">
                                          <p:val>
                                            <p:strVal val="#ppt_y"/>
                                          </p:val>
                                        </p:tav>
                                        <p:tav tm="100000">
                                          <p:val>
                                            <p:strVal val="#ppt_y"/>
                                          </p:val>
                                        </p:tav>
                                      </p:tavLst>
                                    </p:anim>
                                    <p:animEffect transition="in" filter="wipe(right)" prLst="gradientSize: 0.1">
                                      <p:cBhvr>
                                        <p:cTn id="9"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luxe">
  <a:themeElements>
    <a:clrScheme name="Deluxe">
      <a:dk1>
        <a:sysClr val="windowText" lastClr="000000"/>
      </a:dk1>
      <a:lt1>
        <a:sysClr val="window" lastClr="FFFFFF"/>
      </a:lt1>
      <a:dk2>
        <a:srgbClr val="30356E"/>
      </a:dk2>
      <a:lt2>
        <a:srgbClr val="FFF9E5"/>
      </a:lt2>
      <a:accent1>
        <a:srgbClr val="CC4757"/>
      </a:accent1>
      <a:accent2>
        <a:srgbClr val="FF6F61"/>
      </a:accent2>
      <a:accent3>
        <a:srgbClr val="FF953E"/>
      </a:accent3>
      <a:accent4>
        <a:srgbClr val="F8BD52"/>
      </a:accent4>
      <a:accent5>
        <a:srgbClr val="46A6BD"/>
      </a:accent5>
      <a:accent6>
        <a:srgbClr val="5488BC"/>
      </a:accent6>
      <a:hlink>
        <a:srgbClr val="FA7D7A"/>
      </a:hlink>
      <a:folHlink>
        <a:srgbClr val="FFCF3E"/>
      </a:folHlink>
    </a:clrScheme>
    <a:fontScheme name="Deluxe">
      <a:maj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新魏"/>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Deluxe">
      <a:fillStyleLst>
        <a:solidFill>
          <a:schemeClr val="phClr"/>
        </a:solidFill>
        <a:gradFill rotWithShape="1">
          <a:gsLst>
            <a:gs pos="0">
              <a:schemeClr val="phClr">
                <a:tint val="20000"/>
                <a:satMod val="280000"/>
              </a:schemeClr>
            </a:gs>
            <a:gs pos="14000">
              <a:schemeClr val="phClr">
                <a:tint val="37000"/>
                <a:satMod val="250000"/>
              </a:schemeClr>
            </a:gs>
            <a:gs pos="45000">
              <a:schemeClr val="phClr">
                <a:tint val="53000"/>
                <a:satMod val="220000"/>
              </a:schemeClr>
            </a:gs>
            <a:gs pos="65000">
              <a:schemeClr val="phClr">
                <a:tint val="53000"/>
                <a:satMod val="220000"/>
              </a:schemeClr>
            </a:gs>
            <a:gs pos="86000">
              <a:schemeClr val="phClr">
                <a:tint val="42000"/>
                <a:satMod val="240000"/>
              </a:schemeClr>
            </a:gs>
            <a:gs pos="100000">
              <a:schemeClr val="phClr">
                <a:tint val="20000"/>
                <a:satMod val="230000"/>
              </a:schemeClr>
            </a:gs>
          </a:gsLst>
          <a:lin ang="16200000" scaled="1"/>
        </a:gradFill>
        <a:gradFill rotWithShape="1">
          <a:gsLst>
            <a:gs pos="0">
              <a:schemeClr val="phClr">
                <a:shade val="75000"/>
                <a:satMod val="160000"/>
              </a:schemeClr>
            </a:gs>
            <a:gs pos="60000">
              <a:schemeClr val="phClr">
                <a:satMod val="150000"/>
              </a:schemeClr>
            </a:gs>
            <a:gs pos="100000">
              <a:schemeClr val="phClr">
                <a:tint val="75000"/>
                <a:satMod val="200000"/>
              </a:schemeClr>
            </a:gs>
          </a:gsLst>
          <a:lin ang="16200000" scaled="1"/>
        </a:gradFill>
      </a:fillStyleLst>
      <a:lnStyleLst>
        <a:ln w="9525" cap="flat" cmpd="sng" algn="ctr">
          <a:solidFill>
            <a:schemeClr val="phClr">
              <a:satMod val="140000"/>
            </a:schemeClr>
          </a:solidFill>
          <a:prstDash val="solid"/>
        </a:ln>
        <a:ln w="25400" cap="flat" cmpd="sng" algn="ctr">
          <a:solidFill>
            <a:schemeClr val="phClr"/>
          </a:solidFill>
          <a:prstDash val="solid"/>
        </a:ln>
        <a:ln w="31750" cap="flat" cmpd="sng" algn="ctr">
          <a:solidFill>
            <a:schemeClr val="phClr"/>
          </a:solidFill>
          <a:prstDash val="solid"/>
        </a:ln>
      </a:lnStyleLst>
      <a:effectStyleLst>
        <a:effectStyle>
          <a:effectLst>
            <a:outerShdw blurRad="50800" dist="25400" dir="5400000" rotWithShape="0">
              <a:srgbClr val="000000">
                <a:alpha val="43137"/>
              </a:srgbClr>
            </a:outerShdw>
          </a:effectLst>
        </a:effectStyle>
        <a:effectStyle>
          <a:effectLst>
            <a:outerShdw blurRad="50800" dist="25400" dir="5400000" rotWithShape="0">
              <a:srgbClr val="000000">
                <a:alpha val="43137"/>
              </a:srgbClr>
            </a:outerShdw>
          </a:effectLst>
          <a:scene3d>
            <a:camera prst="orthographicFront" fov="0">
              <a:rot lat="0" lon="0" rev="0"/>
            </a:camera>
            <a:lightRig rig="contrasting" dir="t">
              <a:rot lat="0" lon="0" rev="16500000"/>
            </a:lightRig>
          </a:scene3d>
          <a:sp3d prstMaterial="powder">
            <a:bevelT w="152400"/>
            <a:contourClr>
              <a:schemeClr val="phClr"/>
            </a:contourClr>
          </a:sp3d>
        </a:effectStyle>
        <a:effectStyle>
          <a:effectLst>
            <a:reflection blurRad="12700" stA="26000" endPos="28000" dist="38100" dir="5400000" sy="-100000"/>
          </a:effectLst>
          <a:scene3d>
            <a:camera prst="orthographicFront" fov="0">
              <a:rot lat="0" lon="0" rev="0"/>
            </a:camera>
            <a:lightRig rig="contrasting" dir="t">
              <a:rot lat="0" lon="0" rev="16500000"/>
            </a:lightRig>
          </a:scene3d>
          <a:sp3d prstMaterial="powder">
            <a:bevelT w="190500" h="101600"/>
            <a:contourClr>
              <a:schemeClr val="phClr"/>
            </a:contourClr>
          </a:sp3d>
        </a:effectStyle>
      </a:effectStyleLst>
      <a:bgFillStyleLst>
        <a:solidFill>
          <a:schemeClr val="phClr"/>
        </a:solidFill>
        <a:gradFill rotWithShape="1">
          <a:gsLst>
            <a:gs pos="0">
              <a:schemeClr val="phClr">
                <a:tint val="43000"/>
                <a:satMod val="1550000"/>
              </a:schemeClr>
            </a:gs>
            <a:gs pos="1000">
              <a:schemeClr val="phClr">
                <a:tint val="48000"/>
                <a:satMod val="1550000"/>
              </a:schemeClr>
            </a:gs>
            <a:gs pos="90000">
              <a:schemeClr val="phClr">
                <a:shade val="18000"/>
                <a:satMod val="275000"/>
              </a:schemeClr>
            </a:gs>
          </a:gsLst>
          <a:path path="circle">
            <a:fillToRect r="210000" b="300000"/>
          </a:path>
        </a:gradFill>
        <a:gradFill rotWithShape="1">
          <a:gsLst>
            <a:gs pos="5000">
              <a:schemeClr val="phClr">
                <a:tint val="38000"/>
                <a:satMod val="1800000"/>
              </a:schemeClr>
            </a:gs>
            <a:gs pos="5000">
              <a:schemeClr val="phClr">
                <a:tint val="40000"/>
                <a:satMod val="1800000"/>
              </a:schemeClr>
            </a:gs>
            <a:gs pos="90000">
              <a:schemeClr val="phClr">
                <a:shade val="18000"/>
                <a:satMod val="275000"/>
              </a:schemeClr>
            </a:gs>
          </a:gsLst>
          <a:path path="circle">
            <a:fillToRect l="20000" t="30000" r="135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158</TotalTime>
  <Words>2181</Words>
  <Application>Microsoft Office PowerPoint</Application>
  <PresentationFormat>Předvádění na obrazovce (4:3)</PresentationFormat>
  <Paragraphs>167</Paragraphs>
  <Slides>27</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27</vt:i4>
      </vt:variant>
    </vt:vector>
  </HeadingPairs>
  <TitlesOfParts>
    <vt:vector size="34" baseType="lpstr">
      <vt:lpstr>Arial</vt:lpstr>
      <vt:lpstr>Bookman Old Style</vt:lpstr>
      <vt:lpstr>Corbel</vt:lpstr>
      <vt:lpstr>Trebuchet MS</vt:lpstr>
      <vt:lpstr>Wingdings</vt:lpstr>
      <vt:lpstr>Wingdings 2</vt:lpstr>
      <vt:lpstr>Deluxe</vt:lpstr>
      <vt:lpstr>Rozhodovací praxe Soudního dvora EU s dopady na trestní právo, Evropský veřejný žalobce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Rozhodnutí Soudního dvora Evropské unie v trestních věcech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Evropský veřejný žalobce v Lisabonské smlouvě</vt:lpstr>
      <vt:lpstr>Evropský veřejný žalobce ( „státní zástupce“) v Lisabonské smlouvě (čl. 86 konsolidovaného znění Smlouvy o EU a Smlouvy o fungování EU) </vt:lpstr>
      <vt:lpstr>Prezentace aplikace PowerPoint</vt:lpstr>
      <vt:lpstr>2. Corpus Juris ( studie o možnosti sjednocení trestního práva členských států EU)  </vt:lpstr>
      <vt:lpstr>2. Corpus Juris  </vt:lpstr>
      <vt:lpstr>1. Zelená kniha (COM (2001) 715 final ze dne 11.12.2001). </vt:lpstr>
      <vt:lpstr>1. Zelená kniha (COM (2001) 715 final ze dne 11.12.2001). </vt:lpstr>
      <vt:lpstr>Návrh Evropské komise na zřízení EVŽ</vt:lpstr>
      <vt:lpstr>Prezentace aplikace PowerPoint</vt:lpstr>
      <vt:lpstr>Současný vývoj EVŽ</vt:lpstr>
      <vt:lpstr>Děkuji za pozornost.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Uzivatel</dc:creator>
  <cp:lastModifiedBy>Jaroslav</cp:lastModifiedBy>
  <cp:revision>18</cp:revision>
  <dcterms:created xsi:type="dcterms:W3CDTF">2013-02-19T14:04:32Z</dcterms:created>
  <dcterms:modified xsi:type="dcterms:W3CDTF">2022-05-08T16:03:20Z</dcterms:modified>
</cp:coreProperties>
</file>